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313"/>
  </p:normalViewPr>
  <p:slideViewPr>
    <p:cSldViewPr snapToGrid="0">
      <p:cViewPr>
        <p:scale>
          <a:sx n="100" d="100"/>
          <a:sy n="100" d="100"/>
        </p:scale>
        <p:origin x="2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3970E-3C92-204F-8EED-21AD0816EA5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4277-8ADE-F845-B874-73C77829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D4277-8ADE-F845-B874-73C77829A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d.cs.gsu.edu/~pdang2/Project1/main/star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ZzN8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BlackJack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Project one</a:t>
            </a:r>
          </a:p>
          <a:p>
            <a:r>
              <a:rPr lang="en-US" dirty="0" smtClean="0"/>
              <a:t>Phuc Dang &amp; </a:t>
            </a:r>
            <a:r>
              <a:rPr lang="en-US" dirty="0" err="1" smtClean="0"/>
              <a:t>Bogun</a:t>
            </a:r>
            <a:r>
              <a:rPr lang="en-US" dirty="0" smtClean="0"/>
              <a:t> Kim </a:t>
            </a:r>
          </a:p>
          <a:p>
            <a:r>
              <a:rPr lang="en-US" dirty="0" smtClean="0"/>
              <a:t>CSC 4370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4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codd.cs.gsu.edu</a:t>
            </a:r>
            <a:r>
              <a:rPr lang="en-US" dirty="0">
                <a:hlinkClick r:id="rId2"/>
              </a:rPr>
              <a:t>/~</a:t>
            </a:r>
            <a:r>
              <a:rPr lang="en-US" dirty="0" smtClean="0">
                <a:hlinkClick r:id="rId2"/>
              </a:rPr>
              <a:t>pdang2/Project1/main/start.html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9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Clarity</a:t>
            </a:r>
          </a:p>
          <a:p>
            <a:pPr lvl="1"/>
            <a:r>
              <a:rPr lang="en-US" dirty="0" smtClean="0"/>
              <a:t>Enable users to recognize and understand with ease </a:t>
            </a:r>
          </a:p>
          <a:p>
            <a:r>
              <a:rPr lang="en-US" dirty="0" smtClean="0"/>
              <a:t>Consistency </a:t>
            </a:r>
          </a:p>
          <a:p>
            <a:pPr lvl="1"/>
            <a:r>
              <a:rPr lang="en-US" dirty="0"/>
              <a:t>Elements that behave the same should look the same</a:t>
            </a:r>
            <a:endParaRPr lang="en-US" dirty="0" smtClean="0"/>
          </a:p>
          <a:p>
            <a:r>
              <a:rPr lang="en-US" dirty="0" smtClean="0"/>
              <a:t>Simplicity </a:t>
            </a:r>
          </a:p>
          <a:p>
            <a:pPr lvl="1"/>
            <a:r>
              <a:rPr lang="en-US" dirty="0" smtClean="0"/>
              <a:t>Foundational features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8" y="2802731"/>
            <a:ext cx="5486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1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210" y="2052638"/>
            <a:ext cx="415935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623" y="2052638"/>
            <a:ext cx="74985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39" y="2052638"/>
            <a:ext cx="746569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7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Animated Button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Popup info box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77" y="2707688"/>
            <a:ext cx="120967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81" y="2707688"/>
            <a:ext cx="11715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12" y="2678920"/>
            <a:ext cx="1147266" cy="7240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3658" y="2967567"/>
            <a:ext cx="380390" cy="175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38289" y="2986617"/>
            <a:ext cx="380390" cy="175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698" y="3883737"/>
            <a:ext cx="2418627" cy="23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0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Button Snippet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447" y="1543282"/>
            <a:ext cx="402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HTML:</a:t>
            </a:r>
          </a:p>
          <a:p>
            <a:endParaRPr lang="en-US" dirty="0" smtClean="0"/>
          </a:p>
          <a:p>
            <a:r>
              <a:rPr lang="en-US" dirty="0"/>
              <a:t>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board.html</a:t>
            </a:r>
            <a:r>
              <a:rPr lang="en-US" dirty="0"/>
              <a:t>"&gt;PLAY&lt;/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472" y="1456521"/>
            <a:ext cx="568632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CSS:</a:t>
            </a:r>
          </a:p>
          <a:p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a </a:t>
            </a:r>
            <a:r>
              <a:rPr lang="en-US" sz="1500" dirty="0"/>
              <a:t>{</a:t>
            </a:r>
          </a:p>
          <a:p>
            <a:r>
              <a:rPr lang="en-US" sz="1500" dirty="0"/>
              <a:t>        </a:t>
            </a:r>
            <a:r>
              <a:rPr lang="en-US" sz="1500" dirty="0" smtClean="0"/>
              <a:t>margin-top: </a:t>
            </a:r>
            <a:r>
              <a:rPr lang="en-US" sz="1500" dirty="0" smtClean="0">
                <a:solidFill>
                  <a:srgbClr val="FFC000"/>
                </a:solidFill>
              </a:rPr>
              <a:t>20</a:t>
            </a:r>
            <a:r>
              <a:rPr lang="en-US" sz="1500" dirty="0">
                <a:solidFill>
                  <a:srgbClr val="FFC000"/>
                </a:solidFill>
              </a:rPr>
              <a:t>%;</a:t>
            </a:r>
          </a:p>
          <a:p>
            <a:r>
              <a:rPr lang="en-US" sz="1500" dirty="0"/>
              <a:t>        text-decoration</a:t>
            </a:r>
            <a:r>
              <a:rPr lang="en-US" sz="1500" dirty="0" smtClean="0"/>
              <a:t>: none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	 </a:t>
            </a:r>
            <a:r>
              <a:rPr lang="en-US" sz="1500" dirty="0"/>
              <a:t>padding</a:t>
            </a:r>
            <a:r>
              <a:rPr lang="en-US" sz="1500" dirty="0" smtClean="0"/>
              <a:t>: </a:t>
            </a:r>
            <a:r>
              <a:rPr lang="en-US" sz="1500" dirty="0" smtClean="0">
                <a:solidFill>
                  <a:srgbClr val="FFC000"/>
                </a:solidFill>
              </a:rPr>
              <a:t>5px </a:t>
            </a:r>
            <a:r>
              <a:rPr lang="en-US" sz="1500" dirty="0">
                <a:solidFill>
                  <a:srgbClr val="FFC000"/>
                </a:solidFill>
              </a:rPr>
              <a:t>30px 5px 30px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</a:t>
            </a:r>
            <a:r>
              <a:rPr lang="en-US" sz="1500" dirty="0" smtClean="0"/>
              <a:t>color</a:t>
            </a:r>
            <a:r>
              <a:rPr lang="en-US" sz="1500" dirty="0"/>
              <a:t>: 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#</a:t>
            </a:r>
            <a:r>
              <a:rPr lang="en-US" sz="1500" dirty="0">
                <a:solidFill>
                  <a:srgbClr val="00B0F0"/>
                </a:solidFill>
              </a:rPr>
              <a:t>31302B;</a:t>
            </a:r>
          </a:p>
          <a:p>
            <a:r>
              <a:rPr lang="en-US" sz="1500" dirty="0"/>
              <a:t>        background</a:t>
            </a:r>
            <a:r>
              <a:rPr lang="en-US" sz="1500" dirty="0" smtClean="0"/>
              <a:t>: </a:t>
            </a:r>
            <a:r>
              <a:rPr lang="en-US" sz="1500" dirty="0"/>
              <a:t>#</a:t>
            </a:r>
            <a:r>
              <a:rPr lang="en-US" sz="1500" dirty="0">
                <a:solidFill>
                  <a:srgbClr val="00B0F0"/>
                </a:solidFill>
              </a:rPr>
              <a:t>FFF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padding: </a:t>
            </a:r>
            <a:r>
              <a:rPr lang="en-US" sz="1500" dirty="0">
                <a:solidFill>
                  <a:srgbClr val="FFC000"/>
                </a:solidFill>
              </a:rPr>
              <a:t>12px 17px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font-family: </a:t>
            </a:r>
            <a:r>
              <a:rPr lang="en-US" sz="1500" dirty="0">
                <a:solidFill>
                  <a:srgbClr val="FFC000"/>
                </a:solidFill>
              </a:rPr>
              <a:t>'</a:t>
            </a:r>
            <a:r>
              <a:rPr lang="en-US" sz="1500" dirty="0" err="1">
                <a:solidFill>
                  <a:srgbClr val="FFC000"/>
                </a:solidFill>
              </a:rPr>
              <a:t>OpenSansBold</a:t>
            </a:r>
            <a:r>
              <a:rPr lang="en-US" sz="1500" dirty="0">
                <a:solidFill>
                  <a:srgbClr val="FFC000"/>
                </a:solidFill>
              </a:rPr>
              <a:t>', sans-serif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border: </a:t>
            </a:r>
            <a:r>
              <a:rPr lang="en-US" sz="1500" dirty="0">
                <a:solidFill>
                  <a:srgbClr val="FFC000"/>
                </a:solidFill>
              </a:rPr>
              <a:t>3px</a:t>
            </a:r>
            <a:r>
              <a:rPr lang="en-US" sz="1500" dirty="0"/>
              <a:t> solid #31302B;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font-size: </a:t>
            </a:r>
            <a:r>
              <a:rPr lang="en-US" sz="1500" dirty="0">
                <a:solidFill>
                  <a:srgbClr val="FFC000"/>
                </a:solidFill>
              </a:rPr>
              <a:t>30px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font-weight: bold;</a:t>
            </a:r>
          </a:p>
          <a:p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border-radius: </a:t>
            </a:r>
            <a:r>
              <a:rPr lang="en-US" sz="1500" dirty="0">
                <a:solidFill>
                  <a:srgbClr val="FFC000"/>
                </a:solidFill>
              </a:rPr>
              <a:t>12px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display</a:t>
            </a:r>
            <a:r>
              <a:rPr lang="en-US" sz="1500" dirty="0" smtClean="0"/>
              <a:t>: inline-block</a:t>
            </a:r>
            <a:r>
              <a:rPr lang="en-US" sz="1500" dirty="0"/>
              <a:t>;       </a:t>
            </a:r>
          </a:p>
          <a:p>
            <a:r>
              <a:rPr lang="en-US" sz="1500" dirty="0"/>
              <a:t>        box-shadow: inset </a:t>
            </a:r>
            <a:r>
              <a:rPr lang="en-US" sz="1500" dirty="0">
                <a:solidFill>
                  <a:srgbClr val="FFC000"/>
                </a:solidFill>
              </a:rPr>
              <a:t>0 0 0 0 #</a:t>
            </a:r>
            <a:r>
              <a:rPr lang="en-US" sz="1500" dirty="0">
                <a:solidFill>
                  <a:srgbClr val="00B0F0"/>
                </a:solidFill>
              </a:rPr>
              <a:t>31302B</a:t>
            </a:r>
            <a:r>
              <a:rPr lang="en-US" sz="1500" dirty="0"/>
              <a:t>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err="1"/>
              <a:t>webkit</a:t>
            </a:r>
            <a:r>
              <a:rPr lang="en-US" sz="1500" dirty="0"/>
              <a:t>-transition: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/>
              <a:t>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err="1"/>
              <a:t>moz</a:t>
            </a:r>
            <a:r>
              <a:rPr lang="en-US" sz="1500" dirty="0"/>
              <a:t>-transition: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/>
              <a:t>;</a:t>
            </a:r>
          </a:p>
          <a:p>
            <a:r>
              <a:rPr lang="en-US" sz="1500" dirty="0"/>
              <a:t>	 </a:t>
            </a:r>
            <a:r>
              <a:rPr lang="en-US" sz="1500" dirty="0" smtClean="0"/>
              <a:t> </a:t>
            </a:r>
            <a:r>
              <a:rPr lang="en-US" sz="1500" dirty="0"/>
              <a:t>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 smtClean="0"/>
              <a:t>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a</a:t>
            </a:r>
            <a:r>
              <a:rPr lang="en-US" sz="1500" dirty="0"/>
              <a:t>:hover {</a:t>
            </a:r>
          </a:p>
          <a:p>
            <a:r>
              <a:rPr lang="en-US" sz="1500" dirty="0"/>
              <a:t>             border: </a:t>
            </a:r>
            <a:r>
              <a:rPr lang="en-US" sz="1500" dirty="0">
                <a:solidFill>
                  <a:srgbClr val="FFC000"/>
                </a:solidFill>
              </a:rPr>
              <a:t>3px</a:t>
            </a:r>
            <a:r>
              <a:rPr lang="en-US" sz="1500" dirty="0"/>
              <a:t> solid #</a:t>
            </a:r>
            <a:r>
              <a:rPr lang="en-US" sz="1500" dirty="0">
                <a:solidFill>
                  <a:srgbClr val="00B0F0"/>
                </a:solidFill>
              </a:rPr>
              <a:t>ea2626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 box-shadow: inset </a:t>
            </a:r>
            <a:r>
              <a:rPr lang="en-US" sz="1500" dirty="0">
                <a:solidFill>
                  <a:srgbClr val="FFC000"/>
                </a:solidFill>
              </a:rPr>
              <a:t>0 100px 0 0 </a:t>
            </a:r>
            <a:r>
              <a:rPr lang="en-US" sz="1500" dirty="0"/>
              <a:t>#</a:t>
            </a:r>
            <a:r>
              <a:rPr lang="en-US" sz="1500" dirty="0">
                <a:solidFill>
                  <a:srgbClr val="00B0F0"/>
                </a:solidFill>
              </a:rPr>
              <a:t>ea2626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 color: #</a:t>
            </a:r>
            <a:r>
              <a:rPr lang="en-US" sz="1500" dirty="0">
                <a:solidFill>
                  <a:srgbClr val="00B0F0"/>
                </a:solidFill>
              </a:rPr>
              <a:t>FFF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574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Popup Box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88298"/>
            <a:ext cx="4633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HTML:</a:t>
            </a:r>
          </a:p>
          <a:p>
            <a:r>
              <a:rPr lang="en-US" sz="1400" dirty="0"/>
              <a:t>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</a:t>
            </a:r>
            <a:r>
              <a:rPr lang="en-US" sz="1400" dirty="0" smtClean="0"/>
              <a:t>="</a:t>
            </a:r>
            <a:r>
              <a:rPr lang="en-US" sz="1400" dirty="0" smtClean="0">
                <a:solidFill>
                  <a:srgbClr val="92D050"/>
                </a:solidFill>
              </a:rPr>
              <a:t>container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 &lt;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class="</a:t>
            </a:r>
            <a:r>
              <a:rPr lang="en-US" sz="1400" dirty="0" smtClean="0">
                <a:solidFill>
                  <a:srgbClr val="92D050"/>
                </a:solidFill>
              </a:rPr>
              <a:t>button</a:t>
            </a:r>
            <a:r>
              <a:rPr lang="en-US" sz="1400" dirty="0"/>
              <a:t>" </a:t>
            </a:r>
            <a:r>
              <a:rPr lang="en-US" sz="1400" dirty="0" err="1"/>
              <a:t>href</a:t>
            </a:r>
            <a:r>
              <a:rPr lang="en-US" sz="1400" dirty="0"/>
              <a:t>="#</a:t>
            </a:r>
            <a:r>
              <a:rPr lang="en-US" sz="1400" dirty="0">
                <a:solidFill>
                  <a:srgbClr val="92D050"/>
                </a:solidFill>
              </a:rPr>
              <a:t>popupMenu1</a:t>
            </a:r>
            <a:r>
              <a:rPr lang="en-US" sz="1400" dirty="0"/>
              <a:t>"&gt;Help&lt;/a&gt;</a:t>
            </a:r>
          </a:p>
          <a:p>
            <a:r>
              <a:rPr lang="en-US" sz="1400" dirty="0" smtClean="0"/>
              <a:t> 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   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id="</a:t>
            </a:r>
            <a:r>
              <a:rPr lang="en-US" sz="1400" dirty="0">
                <a:solidFill>
                  <a:srgbClr val="92D050"/>
                </a:solidFill>
              </a:rPr>
              <a:t>popupMenu1</a:t>
            </a:r>
            <a:r>
              <a:rPr lang="en-US" sz="1400" dirty="0"/>
              <a:t>" class="</a:t>
            </a:r>
            <a:r>
              <a:rPr lang="en-US" sz="1400" dirty="0">
                <a:solidFill>
                  <a:srgbClr val="92D050"/>
                </a:solidFill>
              </a:rPr>
              <a:t>overlay</a:t>
            </a:r>
            <a:r>
              <a:rPr lang="en-US" sz="1400" dirty="0"/>
              <a:t>"&gt;</a:t>
            </a:r>
          </a:p>
          <a:p>
            <a:r>
              <a:rPr lang="en-US" sz="1400" dirty="0"/>
              <a:t>	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class="</a:t>
            </a:r>
            <a:r>
              <a:rPr lang="en-US" sz="1400" dirty="0" err="1">
                <a:solidFill>
                  <a:srgbClr val="92D050"/>
                </a:solidFill>
              </a:rPr>
              <a:t>popupMenu</a:t>
            </a:r>
            <a:r>
              <a:rPr lang="en-US" sz="1400" dirty="0"/>
              <a:t>"&gt;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h2</a:t>
            </a:r>
            <a:r>
              <a:rPr lang="en-US" sz="1400" dirty="0"/>
              <a:t>&gt;Rules&lt;/</a:t>
            </a:r>
            <a:r>
              <a:rPr lang="en-US" sz="1400" dirty="0">
                <a:solidFill>
                  <a:srgbClr val="FF0000"/>
                </a:solidFill>
              </a:rPr>
              <a:t>h2</a:t>
            </a:r>
            <a:r>
              <a:rPr lang="en-US" sz="1400" dirty="0"/>
              <a:t>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class="close" </a:t>
            </a:r>
            <a:r>
              <a:rPr lang="en-US" sz="1400" dirty="0" err="1"/>
              <a:t>href</a:t>
            </a:r>
            <a:r>
              <a:rPr lang="en-US" sz="1400" dirty="0"/>
              <a:t>="#"&gt;&amp;times;&lt;/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class="</a:t>
            </a:r>
            <a:r>
              <a:rPr lang="en-US" sz="1400" dirty="0">
                <a:solidFill>
                  <a:srgbClr val="92D050"/>
                </a:solidFill>
              </a:rPr>
              <a:t>content</a:t>
            </a:r>
            <a:r>
              <a:rPr lang="en-US" sz="1400" dirty="0"/>
              <a:t>"&gt;</a:t>
            </a:r>
          </a:p>
          <a:p>
            <a:r>
              <a:rPr lang="en-US" sz="1400" dirty="0"/>
              <a:t>			The object of blackjack </a:t>
            </a:r>
            <a:r>
              <a:rPr lang="en-US" sz="1400" dirty="0" smtClean="0"/>
              <a:t>…..</a:t>
            </a:r>
            <a:endParaRPr lang="en-US" sz="1400" dirty="0"/>
          </a:p>
          <a:p>
            <a:r>
              <a:rPr lang="en-US" sz="1400" dirty="0"/>
              <a:t>		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0319" y="6044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5264" y="1381749"/>
            <a:ext cx="59616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CSS</a:t>
            </a:r>
          </a:p>
          <a:p>
            <a:r>
              <a:rPr lang="en-US" sz="1200" dirty="0" smtClean="0"/>
              <a:t>.</a:t>
            </a:r>
            <a:r>
              <a:rPr lang="en-US" sz="1200" dirty="0">
                <a:solidFill>
                  <a:srgbClr val="FFC000"/>
                </a:solidFill>
              </a:rPr>
              <a:t>overlay</a:t>
            </a:r>
            <a:r>
              <a:rPr lang="en-US" sz="1200" dirty="0"/>
              <a:t> </a:t>
            </a:r>
            <a:r>
              <a:rPr lang="en-US" sz="1200" dirty="0" smtClean="0"/>
              <a:t>{ /* background styling*/</a:t>
            </a:r>
            <a:endParaRPr lang="en-US" sz="1200" dirty="0"/>
          </a:p>
          <a:p>
            <a:r>
              <a:rPr lang="en-US" sz="1200" dirty="0"/>
              <a:t>  position: fixed;</a:t>
            </a:r>
          </a:p>
          <a:p>
            <a:r>
              <a:rPr lang="en-US" sz="1200" dirty="0"/>
              <a:t>  top: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bottom: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left: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right: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background: </a:t>
            </a:r>
            <a:r>
              <a:rPr lang="en-US" sz="1200" dirty="0" err="1">
                <a:solidFill>
                  <a:srgbClr val="FFC000"/>
                </a:solidFill>
              </a:rPr>
              <a:t>rgba</a:t>
            </a:r>
            <a:r>
              <a:rPr lang="en-US" sz="1200" dirty="0">
                <a:solidFill>
                  <a:srgbClr val="FFC000"/>
                </a:solidFill>
              </a:rPr>
              <a:t>(0, 0, 0, 0.7</a:t>
            </a:r>
            <a:r>
              <a:rPr lang="en-US" sz="1200" dirty="0"/>
              <a:t>);</a:t>
            </a:r>
          </a:p>
          <a:p>
            <a:r>
              <a:rPr lang="en-US" sz="1200" dirty="0"/>
              <a:t>  transition: opacity </a:t>
            </a:r>
            <a:r>
              <a:rPr lang="en-US" sz="1200" dirty="0">
                <a:solidFill>
                  <a:srgbClr val="FFC000"/>
                </a:solidFill>
              </a:rPr>
              <a:t>500ms</a:t>
            </a:r>
            <a:r>
              <a:rPr lang="en-US" sz="1200" dirty="0"/>
              <a:t>;</a:t>
            </a:r>
          </a:p>
          <a:p>
            <a:r>
              <a:rPr lang="en-US" sz="1200" dirty="0"/>
              <a:t>  visibility: hidden;</a:t>
            </a:r>
          </a:p>
          <a:p>
            <a:r>
              <a:rPr lang="en-US" sz="1200" dirty="0"/>
              <a:t>  opacity: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/* </a:t>
            </a:r>
            <a:r>
              <a:rPr lang="en-US" sz="1200" dirty="0" smtClean="0"/>
              <a:t>Visibility when clicked*/</a:t>
            </a:r>
            <a:endParaRPr lang="en-US" sz="1200" dirty="0"/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overlay:target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visibility: visible;</a:t>
            </a:r>
          </a:p>
          <a:p>
            <a:r>
              <a:rPr lang="en-US" sz="1200" dirty="0"/>
              <a:t>  opacity: </a:t>
            </a:r>
            <a:r>
              <a:rPr lang="en-US" sz="1200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/* </a:t>
            </a:r>
            <a:r>
              <a:rPr lang="en-US" sz="1200" dirty="0" smtClean="0"/>
              <a:t>Styling of the popup*/</a:t>
            </a:r>
            <a:endParaRPr lang="en-US" sz="1200" dirty="0"/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margin: </a:t>
            </a:r>
            <a:r>
              <a:rPr lang="en-US" sz="1200" dirty="0">
                <a:solidFill>
                  <a:srgbClr val="FFC000"/>
                </a:solidFill>
              </a:rPr>
              <a:t>70px</a:t>
            </a:r>
            <a:r>
              <a:rPr lang="en-US" sz="1200" dirty="0"/>
              <a:t> auto;</a:t>
            </a:r>
          </a:p>
          <a:p>
            <a:r>
              <a:rPr lang="en-US" sz="1200" dirty="0"/>
              <a:t>  padding: </a:t>
            </a:r>
            <a:r>
              <a:rPr lang="en-US" sz="1200" dirty="0">
                <a:solidFill>
                  <a:srgbClr val="FFC000"/>
                </a:solidFill>
              </a:rPr>
              <a:t>20px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background: </a:t>
            </a:r>
            <a:r>
              <a:rPr lang="en-US" sz="1200" dirty="0">
                <a:solidFill>
                  <a:srgbClr val="00B0F0"/>
                </a:solidFill>
              </a:rPr>
              <a:t>#</a:t>
            </a:r>
            <a:r>
              <a:rPr lang="en-US" sz="1200" dirty="0" err="1">
                <a:solidFill>
                  <a:srgbClr val="00B0F0"/>
                </a:solidFill>
              </a:rPr>
              <a:t>fff</a:t>
            </a:r>
            <a:r>
              <a:rPr lang="en-US" sz="1200" dirty="0"/>
              <a:t>;</a:t>
            </a:r>
          </a:p>
          <a:p>
            <a:r>
              <a:rPr lang="en-US" sz="1200" dirty="0"/>
              <a:t>  border-radius: </a:t>
            </a:r>
            <a:r>
              <a:rPr lang="en-US" sz="1200" dirty="0">
                <a:solidFill>
                  <a:srgbClr val="FFC000"/>
                </a:solidFill>
              </a:rPr>
              <a:t>5px</a:t>
            </a:r>
            <a:r>
              <a:rPr lang="en-US" sz="1200" dirty="0"/>
              <a:t>;</a:t>
            </a:r>
          </a:p>
          <a:p>
            <a:r>
              <a:rPr lang="en-US" sz="1200" dirty="0"/>
              <a:t>  width: </a:t>
            </a:r>
            <a:r>
              <a:rPr lang="en-US" sz="1200" dirty="0">
                <a:solidFill>
                  <a:srgbClr val="FFC000"/>
                </a:solidFill>
              </a:rPr>
              <a:t>30%;</a:t>
            </a:r>
          </a:p>
          <a:p>
            <a:r>
              <a:rPr lang="en-US" sz="1200" dirty="0"/>
              <a:t>  position: relative;</a:t>
            </a:r>
          </a:p>
          <a:p>
            <a:r>
              <a:rPr lang="en-US" sz="1200" dirty="0"/>
              <a:t>  transition: all </a:t>
            </a:r>
            <a:r>
              <a:rPr lang="en-US" sz="1200" dirty="0">
                <a:solidFill>
                  <a:srgbClr val="FFC000"/>
                </a:solidFill>
              </a:rPr>
              <a:t>5s ease-in-out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93889" y="822496"/>
            <a:ext cx="33269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h2</a:t>
            </a:r>
            <a:r>
              <a:rPr lang="en-US" sz="1200" dirty="0"/>
              <a:t> </a:t>
            </a:r>
            <a:r>
              <a:rPr lang="en-US" sz="1200" dirty="0"/>
              <a:t>{/* </a:t>
            </a:r>
            <a:r>
              <a:rPr lang="en-US" sz="1200" dirty="0" smtClean="0"/>
              <a:t>header styling*/</a:t>
            </a:r>
            <a:endParaRPr lang="en-US" sz="1200" dirty="0"/>
          </a:p>
          <a:p>
            <a:r>
              <a:rPr lang="en-US" sz="1200" dirty="0"/>
              <a:t>  margin-top</a:t>
            </a:r>
            <a:r>
              <a:rPr lang="en-US" sz="1200" dirty="0">
                <a:solidFill>
                  <a:srgbClr val="FFC000"/>
                </a:solidFill>
              </a:rPr>
              <a:t>: 0</a:t>
            </a:r>
            <a:r>
              <a:rPr lang="en-US" sz="1200" dirty="0"/>
              <a:t>;</a:t>
            </a:r>
          </a:p>
          <a:p>
            <a:r>
              <a:rPr lang="en-US" sz="1200" dirty="0"/>
              <a:t>  color: </a:t>
            </a:r>
            <a:r>
              <a:rPr lang="en-US" sz="1200" dirty="0">
                <a:solidFill>
                  <a:srgbClr val="00B0F0"/>
                </a:solidFill>
              </a:rPr>
              <a:t>#333</a:t>
            </a:r>
            <a:r>
              <a:rPr lang="en-US" sz="1200" dirty="0"/>
              <a:t>;</a:t>
            </a:r>
          </a:p>
          <a:p>
            <a:r>
              <a:rPr lang="en-US" sz="1200" dirty="0"/>
              <a:t>  font-family</a:t>
            </a:r>
            <a:r>
              <a:rPr lang="en-US" sz="1200" dirty="0">
                <a:solidFill>
                  <a:srgbClr val="FFC000"/>
                </a:solidFill>
              </a:rPr>
              <a:t>: "Times New Roman", Georgia, Serif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.close </a:t>
            </a:r>
            <a:r>
              <a:rPr lang="en-US" sz="1200" dirty="0"/>
              <a:t>{/* </a:t>
            </a:r>
            <a:r>
              <a:rPr lang="en-US" sz="1200" dirty="0" smtClean="0"/>
              <a:t>Close button styling */</a:t>
            </a:r>
            <a:endParaRPr lang="en-US" sz="1200" dirty="0"/>
          </a:p>
          <a:p>
            <a:r>
              <a:rPr lang="en-US" sz="1200" dirty="0"/>
              <a:t>  position: absolute;</a:t>
            </a:r>
          </a:p>
          <a:p>
            <a:r>
              <a:rPr lang="en-US" sz="1200" dirty="0"/>
              <a:t>  top: </a:t>
            </a:r>
            <a:r>
              <a:rPr lang="en-US" sz="1200" dirty="0">
                <a:solidFill>
                  <a:srgbClr val="FFC000"/>
                </a:solidFill>
              </a:rPr>
              <a:t>20px</a:t>
            </a:r>
            <a:r>
              <a:rPr lang="en-US" sz="1200" dirty="0"/>
              <a:t>;</a:t>
            </a:r>
          </a:p>
          <a:p>
            <a:r>
              <a:rPr lang="en-US" sz="1200" dirty="0"/>
              <a:t>  right: </a:t>
            </a:r>
            <a:r>
              <a:rPr lang="en-US" sz="1200" dirty="0">
                <a:solidFill>
                  <a:srgbClr val="FFC000"/>
                </a:solidFill>
              </a:rPr>
              <a:t>30px</a:t>
            </a:r>
            <a:r>
              <a:rPr lang="en-US" sz="1200" dirty="0"/>
              <a:t>;</a:t>
            </a:r>
          </a:p>
          <a:p>
            <a:r>
              <a:rPr lang="en-US" sz="1200" dirty="0"/>
              <a:t>  transition: all </a:t>
            </a:r>
            <a:r>
              <a:rPr lang="en-US" sz="1200" dirty="0">
                <a:solidFill>
                  <a:srgbClr val="FFC000"/>
                </a:solidFill>
              </a:rPr>
              <a:t>200ms</a:t>
            </a:r>
            <a:r>
              <a:rPr lang="en-US" sz="1200" dirty="0"/>
              <a:t>;</a:t>
            </a:r>
          </a:p>
          <a:p>
            <a:r>
              <a:rPr lang="en-US" sz="1200" dirty="0"/>
              <a:t>  font-size: </a:t>
            </a:r>
            <a:r>
              <a:rPr lang="en-US" sz="1200" dirty="0">
                <a:solidFill>
                  <a:srgbClr val="FFC000"/>
                </a:solidFill>
              </a:rPr>
              <a:t>30px</a:t>
            </a:r>
            <a:r>
              <a:rPr lang="en-US" sz="1200" dirty="0"/>
              <a:t>;</a:t>
            </a:r>
          </a:p>
          <a:p>
            <a:r>
              <a:rPr lang="en-US" sz="1200" dirty="0"/>
              <a:t>  font-weight: bold;</a:t>
            </a:r>
          </a:p>
          <a:p>
            <a:r>
              <a:rPr lang="en-US" sz="1200" dirty="0"/>
              <a:t>  text-decoration: none;</a:t>
            </a:r>
          </a:p>
          <a:p>
            <a:r>
              <a:rPr lang="en-US" sz="1200" dirty="0"/>
              <a:t>  color: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#333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close:hover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smtClean="0"/>
              <a:t>{ </a:t>
            </a:r>
            <a:endParaRPr lang="en-US" sz="1200" dirty="0"/>
          </a:p>
          <a:p>
            <a:r>
              <a:rPr lang="en-US" sz="1200" dirty="0"/>
              <a:t>  color: </a:t>
            </a:r>
            <a:r>
              <a:rPr lang="en-US" sz="1200" dirty="0">
                <a:solidFill>
                  <a:srgbClr val="00B0F0"/>
                </a:solidFill>
              </a:rPr>
              <a:t>#06D85F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</a:t>
            </a:r>
            <a:r>
              <a:rPr lang="en-US" sz="1200" dirty="0">
                <a:solidFill>
                  <a:srgbClr val="FFC000"/>
                </a:solidFill>
              </a:rPr>
              <a:t>content</a:t>
            </a:r>
            <a:r>
              <a:rPr lang="en-US" sz="1200" dirty="0"/>
              <a:t> {</a:t>
            </a:r>
          </a:p>
          <a:p>
            <a:r>
              <a:rPr lang="en-US" sz="1200" dirty="0"/>
              <a:t>  max-height: </a:t>
            </a:r>
            <a:r>
              <a:rPr lang="en-US" sz="1200" dirty="0">
                <a:solidFill>
                  <a:srgbClr val="FFC000"/>
                </a:solidFill>
              </a:rPr>
              <a:t>30%</a:t>
            </a:r>
            <a:r>
              <a:rPr lang="en-US" sz="1200" dirty="0"/>
              <a:t>;</a:t>
            </a:r>
          </a:p>
          <a:p>
            <a:r>
              <a:rPr lang="en-US" sz="1200" dirty="0"/>
              <a:t>  overflow: auto;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@media </a:t>
            </a:r>
            <a:r>
              <a:rPr lang="en-US" sz="1200" dirty="0">
                <a:solidFill>
                  <a:srgbClr val="FFC000"/>
                </a:solidFill>
              </a:rPr>
              <a:t>screen</a:t>
            </a:r>
            <a:r>
              <a:rPr lang="en-US" sz="1200" dirty="0"/>
              <a:t> and (max-width: </a:t>
            </a:r>
            <a:r>
              <a:rPr lang="en-US" sz="1200" dirty="0">
                <a:solidFill>
                  <a:srgbClr val="FFC000"/>
                </a:solidFill>
              </a:rPr>
              <a:t>700px</a:t>
            </a:r>
            <a:r>
              <a:rPr lang="en-US" sz="1200" dirty="0"/>
              <a:t>){</a:t>
            </a:r>
          </a:p>
          <a:p>
            <a:r>
              <a:rPr lang="en-US" sz="1200" dirty="0"/>
              <a:t>  .container{</a:t>
            </a:r>
          </a:p>
          <a:p>
            <a:r>
              <a:rPr lang="en-US" sz="1200" dirty="0"/>
              <a:t>    width</a:t>
            </a:r>
            <a:r>
              <a:rPr lang="en-US" sz="1200" dirty="0">
                <a:solidFill>
                  <a:srgbClr val="FFC000"/>
                </a:solidFill>
              </a:rPr>
              <a:t>: 70%;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/>
              <a:t>{</a:t>
            </a:r>
          </a:p>
          <a:p>
            <a:r>
              <a:rPr lang="en-US" sz="1200" dirty="0"/>
              <a:t>    width: </a:t>
            </a:r>
            <a:r>
              <a:rPr lang="en-US" sz="1200" dirty="0">
                <a:solidFill>
                  <a:srgbClr val="FFC000"/>
                </a:solidFill>
              </a:rPr>
              <a:t>70%</a:t>
            </a:r>
            <a:r>
              <a:rPr lang="en-US" sz="1200" dirty="0"/>
              <a:t>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608456"/>
            <a:ext cx="6714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Reference </a:t>
            </a:r>
            <a:r>
              <a:rPr lang="en-US" sz="800" dirty="0"/>
              <a:t>: </a:t>
            </a:r>
            <a:r>
              <a:rPr lang="en-US" sz="800" dirty="0" err="1" smtClean="0"/>
              <a:t>CodeCourse</a:t>
            </a:r>
            <a:r>
              <a:rPr lang="en-US" sz="800" dirty="0" smtClean="0"/>
              <a:t>: </a:t>
            </a:r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goo.gl/ZzN8d6</a:t>
            </a:r>
            <a:r>
              <a:rPr lang="en-US" sz="800" dirty="0" smtClean="0"/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6333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411</Words>
  <Application>Microsoft Macintosh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Ion</vt:lpstr>
      <vt:lpstr>BlackJack </vt:lpstr>
      <vt:lpstr>Goals</vt:lpstr>
      <vt:lpstr>Design: Pages</vt:lpstr>
      <vt:lpstr>Design: Interface</vt:lpstr>
      <vt:lpstr>Landing Page</vt:lpstr>
      <vt:lpstr>Table Page</vt:lpstr>
      <vt:lpstr>CSS Features:</vt:lpstr>
      <vt:lpstr>Animated Button Snippet</vt:lpstr>
      <vt:lpstr>Popup Box Snippet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</dc:title>
  <dc:creator>Windows User</dc:creator>
  <cp:lastModifiedBy>Phuc Hoang Dang</cp:lastModifiedBy>
  <cp:revision>30</cp:revision>
  <dcterms:created xsi:type="dcterms:W3CDTF">2017-06-24T14:45:31Z</dcterms:created>
  <dcterms:modified xsi:type="dcterms:W3CDTF">2017-06-26T16:32:26Z</dcterms:modified>
</cp:coreProperties>
</file>