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Relationship Id="rId5" Type="http://schemas.openxmlformats.org/officeDocument/2006/relationships/custom-properties" Target="docProps/custom.xml"></Relationship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 autoCompressPictures="0">
  <p:sldMasterIdLst>
    <p:sldMasterId id="2147483660" r:id="rId13"/>
  </p:sldMasterIdLst>
  <p:notesMasterIdLst>
    <p:notesMasterId r:id="rId15"/>
  </p:notesMasterIdLst>
  <p:sldIdLst>
    <p:sldId id="256" r:id="rId17"/>
    <p:sldId id="286" r:id="rId19"/>
    <p:sldId id="257" r:id="rId20"/>
    <p:sldId id="285" r:id="rId21"/>
    <p:sldId id="259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66" r:id="rId36"/>
  </p:sldIdLst>
  <p:sldSz cx="914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8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594" y="43"/>
      </p:cViewPr>
      <p:guideLst>
        <p:guide orient="horz" pos="2158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notesMaster" Target="notesMasters/notesMaster1.xml"></Relationship><Relationship Id="rId17" Type="http://schemas.openxmlformats.org/officeDocument/2006/relationships/slide" Target="slides/slide1.xml"></Relationship><Relationship Id="rId19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1" Type="http://schemas.openxmlformats.org/officeDocument/2006/relationships/slide" Target="slides/slide4.xml"></Relationship><Relationship Id="rId22" Type="http://schemas.openxmlformats.org/officeDocument/2006/relationships/slide" Target="slides/slide5.xml"></Relationship><Relationship Id="rId23" Type="http://schemas.openxmlformats.org/officeDocument/2006/relationships/slide" Target="slides/slide6.xml"></Relationship><Relationship Id="rId24" Type="http://schemas.openxmlformats.org/officeDocument/2006/relationships/slide" Target="slides/slide7.xml"></Relationship><Relationship Id="rId25" Type="http://schemas.openxmlformats.org/officeDocument/2006/relationships/slide" Target="slides/slide8.xml"></Relationship><Relationship Id="rId26" Type="http://schemas.openxmlformats.org/officeDocument/2006/relationships/slide" Target="slides/slide9.xml"></Relationship><Relationship Id="rId27" Type="http://schemas.openxmlformats.org/officeDocument/2006/relationships/slide" Target="slides/slide10.xml"></Relationship><Relationship Id="rId28" Type="http://schemas.openxmlformats.org/officeDocument/2006/relationships/slide" Target="slides/slide11.xml"></Relationship><Relationship Id="rId29" Type="http://schemas.openxmlformats.org/officeDocument/2006/relationships/slide" Target="slides/slide12.xml"></Relationship><Relationship Id="rId30" Type="http://schemas.openxmlformats.org/officeDocument/2006/relationships/slide" Target="slides/slide13.xml"></Relationship><Relationship Id="rId31" Type="http://schemas.openxmlformats.org/officeDocument/2006/relationships/slide" Target="slides/slide14.xml"></Relationship><Relationship Id="rId32" Type="http://schemas.openxmlformats.org/officeDocument/2006/relationships/slide" Target="slides/slide15.xml"></Relationship><Relationship Id="rId33" Type="http://schemas.openxmlformats.org/officeDocument/2006/relationships/slide" Target="slides/slide16.xml"></Relationship><Relationship Id="rId34" Type="http://schemas.openxmlformats.org/officeDocument/2006/relationships/slide" Target="slides/slide17.xml"></Relationship><Relationship Id="rId35" Type="http://schemas.openxmlformats.org/officeDocument/2006/relationships/slide" Target="slides/slide18.xml"></Relationship><Relationship Id="rId36" Type="http://schemas.openxmlformats.org/officeDocument/2006/relationships/slide" Target="slides/slide19.xml"></Relationship><Relationship Id="rId38" Type="http://schemas.openxmlformats.org/officeDocument/2006/relationships/viewProps" Target="viewProps.xml"></Relationship><Relationship Id="rId3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“본 연구는 호서대학교 학생식당의 매출 데이터를 기반으로,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입찰 업체 선정 및 운영 계획 수립에 필요한 정확한 수요 예측을 수행하는 데 목적이 있습니다.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더불어 이벤트 진행 시 매출 변화를 정량적으로 분석하여,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이벤트의 실효성을 평가하고, 학교와 업체 모두에 도움이 되는 전략 마련을 지원합니다.”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notesSlide" Target="../notesSlides/notesSlide1.xml"></Relationship><Relationship Id="rId2" Type="http://schemas.openxmlformats.org/officeDocument/2006/relationships/slideLayout" Target="../slideLayouts/slideLayout7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image" Target="../media/image11.png"></Relationship><Relationship Id="rId4" Type="http://schemas.openxmlformats.org/officeDocument/2006/relationships/image" Target="../media/image12.png"></Relationship><Relationship Id="rId5" Type="http://schemas.openxmlformats.org/officeDocument/2006/relationships/slideLayout" Target="../slideLayouts/slideLayout7.xml"></Relationship></Relationships>
</file>

<file path=ppt/slides/_rels/slide11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image" Target="../media/image14.png"></Relationship><Relationship Id="rId4" Type="http://schemas.openxmlformats.org/officeDocument/2006/relationships/slideLayout" Target="../slideLayouts/slideLayout7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image15.png"></Relationship><Relationship Id="rId3" Type="http://schemas.openxmlformats.org/officeDocument/2006/relationships/slideLayout" Target="../slideLayouts/slideLayout7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image16.png"></Relationship><Relationship Id="rId3" Type="http://schemas.openxmlformats.org/officeDocument/2006/relationships/image" Target="../media/image17.png"></Relationship><Relationship Id="rId4" Type="http://schemas.openxmlformats.org/officeDocument/2006/relationships/image" Target="../media/image18.png"></Relationship><Relationship Id="rId5" Type="http://schemas.openxmlformats.org/officeDocument/2006/relationships/slideLayout" Target="../slideLayouts/slideLayout7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image19.png"></Relationship><Relationship Id="rId3" Type="http://schemas.openxmlformats.org/officeDocument/2006/relationships/image" Target="../media/image20.png"></Relationship><Relationship Id="rId4" Type="http://schemas.openxmlformats.org/officeDocument/2006/relationships/image" Target="../media/image21.png"></Relationship><Relationship Id="rId5" Type="http://schemas.openxmlformats.org/officeDocument/2006/relationships/slideLayout" Target="../slideLayouts/slideLayout7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image22.png"></Relationship><Relationship Id="rId3" Type="http://schemas.openxmlformats.org/officeDocument/2006/relationships/slideLayout" Target="../slideLayouts/slideLayout7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notesSlide" Target="../notesSlides/notesSlide3.xml"></Relationship><Relationship Id="rId3" Type="http://schemas.openxmlformats.org/officeDocument/2006/relationships/image" Target="../media/image1.png"></Relationship><Relationship Id="rId4" Type="http://schemas.openxmlformats.org/officeDocument/2006/relationships/image" Target="../media/image2.png"></Relationship><Relationship Id="rId5" Type="http://schemas.openxmlformats.org/officeDocument/2006/relationships/slideLayout" Target="../slideLayouts/slideLayout7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7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image" Target="../media/image4.png"></Relationship><Relationship Id="rId4" Type="http://schemas.openxmlformats.org/officeDocument/2006/relationships/slideLayout" Target="../slideLayouts/slideLayout7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7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6.png"></Relationship><Relationship Id="rId3" Type="http://schemas.openxmlformats.org/officeDocument/2006/relationships/slideLayout" Target="../slideLayouts/slideLayout7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7.png"></Relationship><Relationship Id="rId3" Type="http://schemas.openxmlformats.org/officeDocument/2006/relationships/slideLayout" Target="../slideLayouts/slideLayout7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8.png"></Relationship><Relationship Id="rId3" Type="http://schemas.openxmlformats.org/officeDocument/2006/relationships/image" Target="../media/image9.png"></Relationship><Relationship Id="rId4" Type="http://schemas.openxmlformats.org/officeDocument/2006/relationships/slideLayout" Target="../slideLayouts/slideLayout7.xml"></Relationship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292" y="2583418"/>
            <a:ext cx="8273415" cy="645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defRPr sz="3200" b="1">
                <a:solidFill>
                  <a:srgbClr val="003366"/>
                </a:solidFill>
              </a:defRPr>
            </a:pPr>
            <a:r>
              <a:rPr sz="3700"/>
              <a:t>학생식당 매출 예측을 위한 시계열 분석</a:t>
            </a:r>
            <a:endParaRPr sz="3700"/>
          </a:p>
        </p:txBody>
      </p:sp>
      <p:sp>
        <p:nvSpPr>
          <p:cNvPr id="4" name="TextBox 3"/>
          <p:cNvSpPr txBox="1"/>
          <p:nvPr/>
        </p:nvSpPr>
        <p:spPr>
          <a:xfrm>
            <a:off x="4710412" y="5783742"/>
            <a:ext cx="5270885" cy="972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/>
              <a:t>팀명: 12조</a:t>
            </a:r>
            <a:endParaRPr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/>
              <a:t>팀원: 송하람, 이기훈, 최재호, 최지승</a:t>
            </a:r>
            <a:endParaRPr/>
          </a:p>
        </p:txBody>
      </p:sp>
      <p:sp>
        <p:nvSpPr>
          <p:cNvPr id="6" name="Rectangle 2"/>
          <p:cNvSpPr/>
          <p:nvPr/>
        </p:nvSpPr>
        <p:spPr>
          <a:xfrm>
            <a:off x="457199" y="3429000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3045" y="2004695"/>
            <a:ext cx="8678545" cy="284861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46935"/>
            <a:ext cx="9144000" cy="25641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09950" y="3238500"/>
            <a:ext cx="2324735" cy="381000"/>
          </a:xfrm>
          <a:prstGeom prst="rect">
            <a:avLst/>
          </a:prstGeom>
        </p:spPr>
      </p:pic>
      <p:sp>
        <p:nvSpPr>
          <p:cNvPr id="7" name="TextBox 1"/>
          <p:cNvSpPr txBox="1">
            <a:spLocks/>
          </p:cNvSpPr>
          <p:nvPr/>
        </p:nvSpPr>
        <p:spPr>
          <a:xfrm rot="0">
            <a:off x="6877050" y="354330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모형평가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097280"/>
            <a:ext cx="8229600" cy="45720"/>
          </a:xfrm>
          <a:prstGeom prst="rect">
            <a:avLst/>
          </a:prstGeom>
          <a:solidFill>
            <a:srgbClr val="003366">
              <a:alpha val="100000"/>
            </a:srgb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838200"/>
            <a:ext cx="9144000" cy="51816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09850" y="3267075"/>
            <a:ext cx="3924935" cy="323850"/>
          </a:xfrm>
          <a:prstGeom prst="rect">
            <a:avLst/>
          </a:prstGeom>
        </p:spPr>
      </p:pic>
      <p:sp>
        <p:nvSpPr>
          <p:cNvPr id="10" name="TextBox 1"/>
          <p:cNvSpPr txBox="1">
            <a:spLocks/>
          </p:cNvSpPr>
          <p:nvPr/>
        </p:nvSpPr>
        <p:spPr>
          <a:xfrm rot="0">
            <a:off x="6877050" y="371475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모형평가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11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66795" y="2309495"/>
            <a:ext cx="2009775" cy="2238375"/>
          </a:xfrm>
          <a:prstGeom prst="rect">
            <a:avLst/>
          </a:prstGeom>
        </p:spPr>
      </p:pic>
      <p:sp>
        <p:nvSpPr>
          <p:cNvPr id="5" name="TextBox 1"/>
          <p:cNvSpPr txBox="1">
            <a:spLocks/>
          </p:cNvSpPr>
          <p:nvPr/>
        </p:nvSpPr>
        <p:spPr>
          <a:xfrm rot="0">
            <a:off x="6877050" y="354330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최종선정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13995" y="2309495"/>
            <a:ext cx="8716645" cy="22383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23795" y="109220"/>
            <a:ext cx="4296410" cy="6639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04870" y="3090545"/>
            <a:ext cx="2334260" cy="676275"/>
          </a:xfrm>
          <a:prstGeom prst="rect">
            <a:avLst/>
          </a:prstGeom>
        </p:spPr>
      </p:pic>
      <p:sp>
        <p:nvSpPr>
          <p:cNvPr id="7" name="TextBox 1"/>
          <p:cNvSpPr txBox="1">
            <a:spLocks/>
          </p:cNvSpPr>
          <p:nvPr/>
        </p:nvSpPr>
        <p:spPr>
          <a:xfrm rot="0">
            <a:off x="6877050" y="354330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최종선정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7490" y="2295525"/>
            <a:ext cx="8669020" cy="22669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4270" y="109220"/>
            <a:ext cx="4315460" cy="66395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81375" y="3105150"/>
            <a:ext cx="2381885" cy="647700"/>
          </a:xfrm>
          <a:prstGeom prst="rect">
            <a:avLst/>
          </a:prstGeom>
        </p:spPr>
      </p:pic>
      <p:sp>
        <p:nvSpPr>
          <p:cNvPr id="7" name="TextBox 1"/>
          <p:cNvSpPr txBox="1">
            <a:spLocks/>
          </p:cNvSpPr>
          <p:nvPr/>
        </p:nvSpPr>
        <p:spPr>
          <a:xfrm rot="0">
            <a:off x="6868795" y="354330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최종선정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4470" y="1362075"/>
            <a:ext cx="8735695" cy="4134485"/>
          </a:xfrm>
          <a:prstGeom prst="rect">
            <a:avLst/>
          </a:prstGeom>
        </p:spPr>
      </p:pic>
      <p:sp>
        <p:nvSpPr>
          <p:cNvPr id="5" name="TextBox 1"/>
          <p:cNvSpPr txBox="1">
            <a:spLocks/>
          </p:cNvSpPr>
          <p:nvPr/>
        </p:nvSpPr>
        <p:spPr>
          <a:xfrm rot="0">
            <a:off x="6285865" y="354330"/>
            <a:ext cx="239966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예측 및 </a:t>
            </a: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결</a:t>
            </a: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과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>
            <a:spLocks/>
          </p:cNvSpPr>
          <p:nvPr/>
        </p:nvSpPr>
        <p:spPr>
          <a:xfrm rot="0">
            <a:off x="6285865" y="354330"/>
            <a:ext cx="239966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예측 및 </a:t>
            </a: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결</a:t>
            </a: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과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3235" y="274320"/>
            <a:ext cx="1853565" cy="57150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03366"/>
                </a:solidFill>
              </a:defRPr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3366"/>
                </a:solidFill>
                <a:latin typeface="Calibri"/>
                <a:ea typeface="맑은 고딕"/>
                <a:cs typeface="맑은 고딕"/>
              </a:rPr>
              <a:t>소스코드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3366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" name="TextBox 1"/>
          <p:cNvSpPr txBox="1">
            <a:spLocks/>
          </p:cNvSpPr>
          <p:nvPr/>
        </p:nvSpPr>
        <p:spPr>
          <a:xfrm rot="0">
            <a:off x="6285865" y="354330"/>
            <a:ext cx="239966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예측 및 </a:t>
            </a: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결</a:t>
            </a: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과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55383" y="2462259"/>
            <a:ext cx="4706719" cy="127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 lang="ko-KR" altLang="en-US" sz="6000"/>
              <a:t>감사합니다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"/>
          <p:cNvSpPr txBox="1">
            <a:spLocks/>
          </p:cNvSpPr>
          <p:nvPr/>
        </p:nvSpPr>
        <p:spPr>
          <a:xfrm rot="0">
            <a:off x="7694930" y="354330"/>
            <a:ext cx="996315" cy="584200"/>
          </a:xfrm>
          <a:prstGeom prst="rect"/>
          <a:solidFill>
            <a:schemeClr val="lt1"/>
          </a:solidFill>
          <a:ln cap="flat" cmpd="sng">
            <a:solidFill>
              <a:schemeClr val="lt1">
                <a:alpha val="100000"/>
              </a:scheme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>
                <a:solidFill>
                  <a:schemeClr val="tx1"/>
                </a:solidFill>
              </a:rPr>
              <a:t>목차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도형 3"/>
          <p:cNvSpPr>
            <a:spLocks/>
          </p:cNvSpPr>
          <p:nvPr/>
        </p:nvSpPr>
        <p:spPr>
          <a:xfrm rot="0">
            <a:off x="457200" y="935355"/>
            <a:ext cx="8230235" cy="46355"/>
          </a:xfrm>
          <a:prstGeom prst="rect"/>
          <a:solidFill>
            <a:schemeClr val="accent1"/>
          </a:solidFill>
          <a:ln w="9525" cap="flat" cmpd="sng">
            <a:solidFill>
              <a:schemeClr val="accent1"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  <a:defRPr/>
            </a:pPr>
            <a:endParaRPr lang="ko-KR" altLang="en-US"/>
          </a:p>
        </p:txBody>
      </p:sp>
      <p:sp>
        <p:nvSpPr>
          <p:cNvPr id="4" name="텍스트 상자 4"/>
          <p:cNvSpPr txBox="1">
            <a:spLocks/>
          </p:cNvSpPr>
          <p:nvPr/>
        </p:nvSpPr>
        <p:spPr>
          <a:xfrm rot="0">
            <a:off x="461010" y="1270000"/>
            <a:ext cx="8228965" cy="510603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연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구 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배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경 및 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목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적</a:t>
            </a:r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분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석절차</a:t>
            </a:r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데이터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셋</a:t>
            </a:r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모형평가</a:t>
            </a:r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최종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선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정</a:t>
            </a:r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예측 및 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결</a:t>
            </a:r>
            <a:r>
              <a:rPr lang="ko-KR" sz="28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과</a:t>
            </a:r>
            <a:endParaRPr lang="ko-KR" altLang="en-US" sz="28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  <a:p>
            <a:pPr marL="0" indent="0" algn="l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rcRect b="69010"/>
          <a:stretch>
            <a:fillRect/>
          </a:stretch>
        </p:blipFill>
        <p:spPr>
          <a:xfrm>
            <a:off x="5062855" y="1152525"/>
            <a:ext cx="3623945" cy="476504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5337810" y="380365"/>
            <a:ext cx="3348990" cy="5715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none">
            <a:spAutoFit/>
          </a:bodyPr>
          <a:lstStyle/>
          <a:p>
            <a:pPr lvl="0" algn="l">
              <a:defRPr sz="3200" b="1">
                <a:solidFill>
                  <a:srgbClr val="003366"/>
                </a:solidFill>
              </a:defRPr>
            </a:pPr>
            <a:r>
              <a:rPr lang="ko-KR" altLang="en-US">
                <a:solidFill>
                  <a:schemeClr val="tx1"/>
                </a:solidFill>
              </a:rPr>
              <a:t>연구 배경 및 목적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/>
          </a:p>
        </p:txBody>
      </p:sp>
      <p:sp>
        <p:nvSpPr>
          <p:cNvPr id="4" name="TextBox 3"/>
          <p:cNvSpPr txBox="1">
            <a:spLocks/>
          </p:cNvSpPr>
          <p:nvPr/>
        </p:nvSpPr>
        <p:spPr>
          <a:xfrm rot="0">
            <a:off x="461645" y="2985770"/>
            <a:ext cx="3424555" cy="255587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1600" i="1"/>
              <a:t>운영 효율성과 수익성 증대</a:t>
            </a:r>
            <a:endParaRPr lang="ko-KR" altLang="en-US" sz="1600" i="1"/>
          </a:p>
          <a:p>
            <a:pPr marL="0" indent="0">
              <a:buFontTx/>
              <a:buNone/>
              <a:defRPr/>
            </a:pPr>
            <a:r>
              <a:rPr lang="ko-KR" altLang="en-US" sz="1600" i="1"/>
              <a:t>→식당 운영비에 기반한 입찰금 선정 및 식당 매출 증가</a:t>
            </a:r>
            <a:endParaRPr lang="ko-KR" altLang="en-US" sz="1600" i="1"/>
          </a:p>
          <a:p>
            <a:pPr marL="0" indent="0">
              <a:buFontTx/>
              <a:buNone/>
              <a:defRPr/>
            </a:pPr>
            <a:endParaRPr lang="ko-KR" altLang="en-US" sz="1600" i="1"/>
          </a:p>
          <a:p>
            <a:pPr marL="0" indent="0">
              <a:buFontTx/>
              <a:buNone/>
              <a:defRPr/>
            </a:pPr>
            <a:r>
              <a:rPr lang="ko-KR" altLang="en-US" sz="1600" i="1"/>
              <a:t>데이터 기반 의사결정</a:t>
            </a:r>
            <a:endParaRPr lang="ko-KR" altLang="en-US" sz="1600" i="1"/>
          </a:p>
          <a:p>
            <a:pPr marL="0" indent="0">
              <a:buFontTx/>
              <a:buNone/>
              <a:defRPr/>
            </a:pPr>
            <a:r>
              <a:rPr lang="ko-KR" altLang="en-US" sz="1600" i="1"/>
              <a:t>→과거 운영 성과 및 제안 자료 분석</a:t>
            </a:r>
            <a:endParaRPr lang="ko-KR" altLang="en-US" sz="1600" i="1"/>
          </a:p>
          <a:p>
            <a:pPr marL="0" indent="0">
              <a:buFontTx/>
              <a:buNone/>
              <a:defRPr/>
            </a:pPr>
            <a:endParaRPr lang="ko-KR" altLang="en-US" sz="1600" i="1"/>
          </a:p>
          <a:p>
            <a:pPr marL="0" indent="0">
              <a:buFontTx/>
              <a:buNone/>
              <a:defRPr/>
            </a:pPr>
            <a:r>
              <a:rPr lang="ko-KR" altLang="en-US" sz="1600" i="1"/>
              <a:t>행사 기획의 사전 평가 및 예측</a:t>
            </a:r>
            <a:endParaRPr lang="ko-KR" altLang="en-US" sz="1600" i="1"/>
          </a:p>
          <a:p>
            <a:pPr marL="0" indent="0">
              <a:buFontTx/>
              <a:buNone/>
              <a:defRPr/>
            </a:pPr>
            <a:r>
              <a:rPr lang="ko-KR" altLang="en-US" sz="1600" i="1"/>
              <a:t>→행사의 필요한 예산과 예상 수익 비교</a:t>
            </a:r>
            <a:endParaRPr lang="ko-KR" altLang="en-US" sz="1600" i="1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60110" r="20890" b="1740"/>
          <a:stretch>
            <a:fillRect/>
          </a:stretch>
        </p:blipFill>
        <p:spPr>
          <a:xfrm>
            <a:off x="4745355" y="1592580"/>
            <a:ext cx="3144520" cy="5057140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9" name="텍스트 상자 1"/>
          <p:cNvSpPr txBox="1">
            <a:spLocks/>
          </p:cNvSpPr>
          <p:nvPr/>
        </p:nvSpPr>
        <p:spPr>
          <a:xfrm rot="0">
            <a:off x="461010" y="1852295"/>
            <a:ext cx="3749675" cy="70802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>
              <a:buFontTx/>
              <a:buNone/>
              <a:defRPr/>
            </a:pPr>
            <a:r>
              <a:rPr lang="ko-KR" altLang="en-US" sz="2000" b="1">
                <a:solidFill>
                  <a:srgbClr val="0611F2"/>
                </a:solidFill>
              </a:rPr>
              <a:t>호서대학교 아산캠퍼스 학생식당 운영 관리 분석</a:t>
            </a:r>
            <a:endParaRPr lang="ko-KR" altLang="en-US" sz="2000" b="1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33235" y="380365"/>
            <a:ext cx="1853565" cy="571500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ffffff">
                <a:alpha val="100000"/>
              </a:srgbClr>
            </a:solidFill>
          </a:ln>
        </p:spPr>
        <p:txBody>
          <a:bodyPr wrap="none">
            <a:spAutoFit/>
          </a:bodyPr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 b="1">
                <a:solidFill>
                  <a:srgbClr val="003366"/>
                </a:solidFill>
              </a:defRPr>
            </a:pPr>
            <a:r>
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분석절차</a:t>
            </a:r>
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" name="직사각형 3"/>
          <p:cNvSpPr>
            <a:spLocks/>
          </p:cNvSpPr>
          <p:nvPr/>
        </p:nvSpPr>
        <p:spPr>
          <a:xfrm rot="0">
            <a:off x="464820" y="1541780"/>
            <a:ext cx="4023995" cy="676275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>
              <a:buFontTx/>
              <a:buNone/>
              <a:defRPr/>
            </a:pPr>
            <a:r>
              <a:rPr sz="18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분산 안정화</a:t>
            </a:r>
            <a:endParaRPr lang="ko-KR" altLang="en-US" sz="18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원시 매출 데이터에 로그 변환을 적용하여 분산을 안정화함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이는 변동성을 줄여 모델 학습 효율 및 예측 정확도를 높임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5"/>
          <p:cNvSpPr txBox="1">
            <a:spLocks/>
          </p:cNvSpPr>
          <p:nvPr/>
        </p:nvSpPr>
        <p:spPr>
          <a:xfrm rot="0">
            <a:off x="582930" y="5253990"/>
            <a:ext cx="7811135" cy="1322705"/>
          </a:xfrm>
          <a:prstGeom prst="rect"/>
          <a:noFill/>
          <a:ln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>
              <a:buFontTx/>
              <a:buNone/>
            </a:pPr>
            <a:r>
              <a:rPr sz="2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예측 및 결과 해석</a:t>
            </a:r>
            <a:endParaRPr lang="ko-KR" altLang="en-US" sz="2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buFontTx/>
              <a:buNone/>
            </a:pPr>
            <a:r>
              <a:rPr sz="2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최종 모델로 미래 매출 예측 수행</a:t>
            </a:r>
            <a:endParaRPr lang="ko-KR" altLang="en-US" sz="2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buFontTx/>
              <a:buNone/>
            </a:pPr>
            <a:r>
              <a:rPr sz="2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실제 매출과 비교하며 이벤트 기간 효용성 분석 포함</a:t>
            </a:r>
            <a:endParaRPr lang="ko-KR" altLang="en-US" sz="2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ctr">
              <a:buFontTx/>
              <a:buNone/>
            </a:pPr>
            <a:r>
              <a:rPr sz="2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d1 실 데이터와 매핑하여 현실적 해석 지원</a:t>
            </a:r>
            <a:endParaRPr lang="ko-KR" altLang="en-US" sz="2000">
              <a:latin typeface="맑은 고딕" charset="0"/>
              <a:ea typeface="맑은 고딕" charset="0"/>
            </a:endParaRPr>
          </a:p>
        </p:txBody>
      </p:sp>
      <p:sp>
        <p:nvSpPr>
          <p:cNvPr id="6" name="도형 6"/>
          <p:cNvSpPr>
            <a:spLocks/>
          </p:cNvSpPr>
          <p:nvPr/>
        </p:nvSpPr>
        <p:spPr>
          <a:xfrm rot="0">
            <a:off x="461645" y="2761615"/>
            <a:ext cx="3896995" cy="783590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>
              <a:buFontTx/>
              <a:buNone/>
              <a:defRPr/>
            </a:pPr>
            <a:r>
              <a:rPr sz="15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정상성 검정 및 차분 적용</a:t>
            </a:r>
            <a:endParaRPr lang="ko-KR" altLang="en-US" sz="15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ADF, KPSS 검정을 통해 정상성 여부를 평가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비정상 시계열에 대해 1차 차분 및 계절 차분(주기 m=8)을 적용하여 정상성 확보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도형 7"/>
          <p:cNvSpPr>
            <a:spLocks/>
          </p:cNvSpPr>
          <p:nvPr/>
        </p:nvSpPr>
        <p:spPr>
          <a:xfrm rot="0">
            <a:off x="4859020" y="2639695"/>
            <a:ext cx="4013200" cy="783590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>
              <a:buFontTx/>
              <a:buNone/>
              <a:defRPr/>
            </a:pPr>
            <a:r>
              <a:rPr sz="15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모형 진단</a:t>
            </a:r>
            <a:endParaRPr lang="ko-KR" altLang="en-US" sz="15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최적 후보 모형의 잔차를 구해 잔차 ACF, PACF 분석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Ljung-Box (Portmanteau) 검정 수행으로 잔차 자기상관 여부 판단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잔차가 백색잡음인지 확인, 부적합 시 모형 식별 단계로 재진입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도형 8"/>
          <p:cNvSpPr>
            <a:spLocks/>
          </p:cNvSpPr>
          <p:nvPr/>
        </p:nvSpPr>
        <p:spPr>
          <a:xfrm rot="0">
            <a:off x="4824095" y="1403985"/>
            <a:ext cx="4023995" cy="783590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>
              <a:buFontTx/>
              <a:buNone/>
              <a:defRPr/>
            </a:pP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5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모형 추정 및 평가</a:t>
            </a:r>
            <a:endParaRPr lang="ko-KR" altLang="en-US" sz="15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후보 SARIMA 모형에 대해 그리드 탐색으로 파라미터 조합 학습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AIC, AICc, BIC, MAPE, RMSE 등 다양한 평가 지표 산출 및 비교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도형 9"/>
          <p:cNvSpPr>
            <a:spLocks/>
          </p:cNvSpPr>
          <p:nvPr/>
        </p:nvSpPr>
        <p:spPr>
          <a:xfrm rot="0">
            <a:off x="457835" y="3927475"/>
            <a:ext cx="3822065" cy="937260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>
              <a:buFontTx/>
              <a:buNone/>
              <a:defRPr/>
            </a:pPr>
            <a:r>
              <a:rPr sz="15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모형 식별</a:t>
            </a:r>
            <a:endParaRPr lang="ko-KR" altLang="en-US" sz="15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ACF와 PACF 그래프를 분석해 AR, MA 차수(p, q) 및 계절 차수(P, Q)를 잠정 결정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로그 변환과 차분 이후 정상화된 시계열을 바탕으로 후보 모형군 설정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0" name="도형 10"/>
          <p:cNvSpPr>
            <a:spLocks/>
          </p:cNvSpPr>
          <p:nvPr/>
        </p:nvSpPr>
        <p:spPr>
          <a:xfrm rot="0">
            <a:off x="4826000" y="4135755"/>
            <a:ext cx="3820795" cy="629920"/>
          </a:xfrm>
          <a:prstGeom prst="rect"/>
          <a:noFill/>
          <a:ln>
            <a:noFill/>
            <a:prstDash/>
          </a:ln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l">
              <a:buFontTx/>
              <a:buNone/>
              <a:defRPr/>
            </a:pPr>
            <a:r>
              <a:rPr sz="15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최종 모형 비교 및 선정</a:t>
            </a:r>
            <a:endParaRPr lang="ko-KR" altLang="en-US" sz="15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여러 평가 지표와 잔차 진단 결과를 종합해 최종 모델 선정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0" indent="0" algn="l">
              <a:buFontTx/>
              <a:buNone/>
              <a:defRPr/>
            </a:pPr>
            <a:r>
              <a:rPr sz="1000" i="0" b="0" strike="noStrike">
                <a:solidFill>
                  <a:srgbClr val="000000"/>
                </a:solidFill>
                <a:latin typeface="맑은 고딕" charset="0"/>
                <a:ea typeface="맑은 고딕" charset="0"/>
              </a:rPr>
              <a:t>예측력과 모델 단순성 간 균형 고려</a:t>
            </a:r>
            <a:endParaRPr lang="ko-KR" altLang="en-US" sz="1000" i="0" b="0" strike="noStrike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0080" y="935355"/>
            <a:ext cx="4844415" cy="6718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endParaRPr/>
          </a:p>
          <a:p>
            <a:pPr lvl="0">
              <a:defRPr sz="2000">
                <a:solidFill>
                  <a:srgbClr val="000000"/>
                </a:solidFill>
              </a:defRPr>
            </a:pPr>
            <a:r>
              <a:rPr/>
              <a:t>- </a:t>
            </a:r>
            <a:r>
              <a:rPr lang="ko-KR" altLang="en-US"/>
              <a:t>호서대 아산캠퍼스의 학생식당 매출자료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40080" y="1803400"/>
            <a:ext cx="1656080" cy="43897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37705" y="1803400"/>
            <a:ext cx="1649095" cy="4389755"/>
          </a:xfrm>
          <a:prstGeom prst="rect">
            <a:avLst/>
          </a:prstGeom>
        </p:spPr>
      </p:pic>
      <p:sp>
        <p:nvSpPr>
          <p:cNvPr id="11" name="TextBox 1"/>
          <p:cNvSpPr txBox="1">
            <a:spLocks/>
          </p:cNvSpPr>
          <p:nvPr/>
        </p:nvSpPr>
        <p:spPr>
          <a:xfrm rot="0">
            <a:off x="6788785" y="354330"/>
            <a:ext cx="1901190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데이터셋</a:t>
            </a: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 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12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3183255" y="2783840"/>
            <a:ext cx="3219450" cy="1290955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anchorCtr="1"/>
          <a:p>
            <a:pPr lvl="0" algn="ctr">
              <a:defRPr/>
            </a:pPr>
            <a:r>
              <a:rPr lang="ko-KR" altLang="en-US"/>
              <a:t>데이터 전처리</a:t>
            </a:r>
            <a:endParaRPr lang="ko-KR" altLang="en-US"/>
          </a:p>
        </p:txBody>
      </p:sp>
      <p:sp>
        <p:nvSpPr>
          <p:cNvPr id="14" name="가로 글상자 13"/>
          <p:cNvSpPr txBox="1"/>
          <p:nvPr/>
        </p:nvSpPr>
        <p:spPr>
          <a:xfrm>
            <a:off x="3183255" y="4074160"/>
            <a:ext cx="3219450" cy="1288415"/>
          </a:xfrm>
          <a:prstGeom prst="rect">
            <a:avLst/>
          </a:prstGeom>
        </p:spPr>
        <p:txBody>
          <a:bodyPr wrap="square"/>
          <a:p>
            <a:pPr lvl="0">
              <a:defRPr/>
            </a:pPr>
            <a:r>
              <a:rPr lang="en-US" altLang="ko-KR" sz="1500">
                <a:latin typeface="맑은 고딕"/>
                <a:ea typeface="맑은 고딕"/>
              </a:rPr>
              <a:t>timestamp_d1을 연속적인 날짜로 재정렬</a:t>
            </a:r>
            <a:endParaRPr lang="en-US" altLang="ko-KR" sz="1500">
              <a:latin typeface="맑은 고딕"/>
              <a:ea typeface="맑은 고딕"/>
            </a:endParaRPr>
          </a:p>
          <a:p>
            <a:pPr lvl="0">
              <a:defRPr/>
            </a:pPr>
            <a:endParaRPr lang="ko-KR" altLang="en-US" sz="1500">
              <a:latin typeface="맑은 고딕"/>
              <a:ea typeface="맑은 고딕"/>
            </a:endParaRPr>
          </a:p>
          <a:p>
            <a:pPr lvl="0">
              <a:defRPr/>
            </a:pPr>
            <a:r>
              <a:rPr lang="ko-KR" altLang="en-US" sz="1500">
                <a:latin typeface="맑은 고딕"/>
                <a:ea typeface="맑은 고딕"/>
              </a:rPr>
              <a:t>로그 변환 시 오류 방지를 위해 0값을 1로 보정</a:t>
            </a:r>
            <a:endParaRPr lang="ko-KR" altLang="en-US" sz="150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5320" y="1797050"/>
            <a:ext cx="8031480" cy="3263900"/>
          </a:xfrm>
          <a:prstGeom prst="rect">
            <a:avLst/>
          </a:prstGeom>
        </p:spPr>
      </p:pic>
      <p:sp>
        <p:nvSpPr>
          <p:cNvPr id="5" name="TextBox 1"/>
          <p:cNvSpPr txBox="1">
            <a:spLocks/>
          </p:cNvSpPr>
          <p:nvPr/>
        </p:nvSpPr>
        <p:spPr>
          <a:xfrm rot="0">
            <a:off x="6877050" y="345440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데이터셋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44195" y="1424305"/>
            <a:ext cx="8054975" cy="2277745"/>
          </a:xfrm>
          <a:prstGeom prst="rect">
            <a:avLst/>
          </a:prstGeom>
        </p:spPr>
      </p:pic>
      <p:sp>
        <p:nvSpPr>
          <p:cNvPr id="5" name="TextBox 1"/>
          <p:cNvSpPr txBox="1">
            <a:spLocks/>
          </p:cNvSpPr>
          <p:nvPr/>
        </p:nvSpPr>
        <p:spPr>
          <a:xfrm rot="0">
            <a:off x="6868795" y="354330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모형평가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3170" y="1668145"/>
            <a:ext cx="4772660" cy="3772535"/>
          </a:xfrm>
          <a:prstGeom prst="rect">
            <a:avLst/>
          </a:prstGeom>
        </p:spPr>
      </p:pic>
      <p:sp>
        <p:nvSpPr>
          <p:cNvPr id="5" name="TextBox 1"/>
          <p:cNvSpPr txBox="1">
            <a:spLocks/>
          </p:cNvSpPr>
          <p:nvPr/>
        </p:nvSpPr>
        <p:spPr>
          <a:xfrm rot="0">
            <a:off x="6877050" y="354330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모형평가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1744345"/>
            <a:ext cx="9144000" cy="252285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6640" y="5133975"/>
            <a:ext cx="2181225" cy="438150"/>
          </a:xfrm>
          <a:prstGeom prst="rect">
            <a:avLst/>
          </a:prstGeom>
        </p:spPr>
      </p:pic>
      <p:sp>
        <p:nvSpPr>
          <p:cNvPr id="7" name="TextBox 1"/>
          <p:cNvSpPr txBox="1">
            <a:spLocks/>
          </p:cNvSpPr>
          <p:nvPr/>
        </p:nvSpPr>
        <p:spPr>
          <a:xfrm rot="0">
            <a:off x="6877050" y="354330"/>
            <a:ext cx="1809115" cy="584200"/>
          </a:xfrm>
          <a:prstGeom prst="rect"/>
          <a:solidFill>
            <a:srgbClr val="FFFFFF"/>
          </a:solidFill>
          <a:ln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rtl="0" algn="l" defTabSz="45720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3200" b="1">
                <a:solidFill>
                  <a:srgbClr val="003366"/>
                </a:solidFill>
              </a:defRPr>
            </a:pPr>
            <a:r>
              <a:rPr lang="ko-KR" altLang="en-US" sz="3200" cap="none" i="0" b="1" strike="noStrike">
                <a:solidFill>
                  <a:srgbClr val="000000"/>
                </a:solidFill>
                <a:latin typeface="Calibri" charset="0"/>
                <a:ea typeface="맑은 고딕" charset="0"/>
                <a:cs typeface="맑은 고딕" charset="0"/>
              </a:rPr>
              <a:t>모형평가</a:t>
            </a:r>
            <a:endParaRPr lang="ko-KR" altLang="en-US" sz="3200" cap="none" i="0" b="1" strike="noStrike">
              <a:solidFill>
                <a:srgbClr val="000000"/>
              </a:solidFill>
              <a:latin typeface="Calibri" charset="0"/>
              <a:ea typeface="맑은 고딕" charset="0"/>
              <a:cs typeface="맑은 고딕" charset="0"/>
            </a:endParaRPr>
          </a:p>
        </p:txBody>
      </p:sp>
      <p:sp>
        <p:nvSpPr>
          <p:cNvPr id="8" name="Rectangle 2"/>
          <p:cNvSpPr/>
          <p:nvPr/>
        </p:nvSpPr>
        <p:spPr>
          <a:xfrm>
            <a:off x="457200" y="935355"/>
            <a:ext cx="8229600" cy="45720"/>
          </a:xfrm>
          <a:prstGeom prst="rect">
            <a:avLst/>
          </a:prstGeom>
          <a:solidFill>
            <a:srgbClr val="4f81bd">
              <a:alpha val="100000"/>
            </a:srgbClr>
          </a:solidFill>
          <a:ln w="9525" cap="flat" cmpd="sng" algn="ctr">
            <a:solidFill>
              <a:srgbClr val="4f81bd">
                <a:alpha val="100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anchor="ctr"/>
          <a:p>
            <a:pPr marL="0" lvl="0" indent="0" algn="ctr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19</Pages>
  <Paragraphs>54</Paragraphs>
  <Words>272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똘끼 넘침</cp:lastModifiedBy>
  <cp:version>10.105.277.55893</cp:version>
  <dcterms:modified xsi:type="dcterms:W3CDTF">2025-06-17T22:51:07Z</dcterms:modified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