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E97DBF11-FFD2-4972-8230-DA8B8748C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2786064"/>
            <a:ext cx="11522073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4963" y="1628775"/>
            <a:ext cx="11522073" cy="1079500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4963" y="2924175"/>
            <a:ext cx="11522072" cy="50482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67E4995-EE03-4A04-8592-96C4EC059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84207" y="5241077"/>
            <a:ext cx="1872828" cy="914400"/>
          </a:xfrm>
        </p:spPr>
        <p:txBody>
          <a:bodyPr anchor="b"/>
          <a:lstStyle>
            <a:lvl1pPr marL="180975" indent="-180975" algn="r">
              <a:buFont typeface="Arial" panose="020B0604020202020204" pitchFamily="34" charset="0"/>
              <a:buChar char="•"/>
              <a:defRPr sz="1400"/>
            </a:lvl1pPr>
            <a:lvl2pPr marL="471487" indent="0">
              <a:buFontTx/>
              <a:buNone/>
              <a:defRPr sz="1400"/>
            </a:lvl2pPr>
            <a:lvl3pPr marL="909637" indent="0">
              <a:buFontTx/>
              <a:buNone/>
              <a:defRPr sz="1400"/>
            </a:lvl3pPr>
            <a:lvl4pPr marL="1306513" indent="0">
              <a:buFontTx/>
              <a:buNone/>
              <a:defRPr sz="1400"/>
            </a:lvl4pPr>
            <a:lvl5pPr marL="1695450" indent="0"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소속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endParaRPr lang="en-US" altLang="ko-KR" dirty="0"/>
          </a:p>
          <a:p>
            <a:pPr lvl="0"/>
            <a:r>
              <a:rPr lang="ko-KR" altLang="en-US" dirty="0"/>
              <a:t>소속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41126170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842">
          <p15:clr>
            <a:srgbClr val="FBAE40"/>
          </p15:clr>
        </p15:guide>
        <p15:guide id="4" orient="horz" pos="1706">
          <p15:clr>
            <a:srgbClr val="FBAE40"/>
          </p15:clr>
        </p15:guide>
        <p15:guide id="5" orient="horz" pos="102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 marL="720725" indent="-363538">
              <a:tabLst>
                <a:tab pos="538163" algn="l"/>
              </a:tabLst>
              <a:defRPr sz="1800"/>
            </a:lvl2pPr>
            <a:lvl3pPr marL="1077913" indent="-357188">
              <a:defRPr sz="1600"/>
            </a:lvl3pPr>
            <a:lvl4pPr marL="1433513" indent="-355600">
              <a:defRPr/>
            </a:lvl4pPr>
            <a:lvl5pPr marL="1790700" indent="-357188"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685A024-D0BE-4C41-AA54-431666E944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fld id="{3413B428-65C4-458E-B9CE-8E6B3D042F6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C957F713-4AEB-4C8A-A523-9BBD75B9E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4" y="1063830"/>
            <a:ext cx="11522074" cy="72612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388937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618">
          <p15:clr>
            <a:srgbClr val="FBAE40"/>
          </p15:clr>
        </p15:guide>
        <p15:guide id="3" orient="horz" pos="754">
          <p15:clr>
            <a:srgbClr val="FBAE40"/>
          </p15:clr>
        </p15:guide>
        <p15:guide id="4" orient="horz" pos="388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36A4B0F0-B896-4963-A388-A0BE141C1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2786064"/>
            <a:ext cx="11522073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F93D09A-06C8-4C9F-9D67-9FA2A7725AD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4963" y="1628775"/>
            <a:ext cx="11522073" cy="1079500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B2E5966-E0B3-4815-8AB9-455EEA079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551" y="6237287"/>
            <a:ext cx="792485" cy="36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600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/>
              <a:t>	</a:t>
            </a:r>
            <a:fld id="{B7BA9935-3061-4C91-A939-6234F3FF1D22}" type="slidenum">
              <a:rPr lang="en-US" altLang="ko-KR" b="1" smtClean="0"/>
              <a:pPr>
                <a:defRPr/>
              </a:pPr>
              <a:t>‹#›</a:t>
            </a:fld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96618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orient="horz" pos="170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4963" y="1196975"/>
            <a:ext cx="5689598" cy="4968875"/>
          </a:xfrm>
        </p:spPr>
        <p:txBody>
          <a:bodyPr/>
          <a:lstStyle>
            <a:lvl1pPr>
              <a:defRPr sz="2000"/>
            </a:lvl1pPr>
            <a:lvl2pPr marL="720725" indent="-363538">
              <a:defRPr sz="1800"/>
            </a:lvl2pPr>
            <a:lvl3pPr marL="1077913" indent="-357188">
              <a:defRPr sz="1600"/>
            </a:lvl3pPr>
            <a:lvl4pPr marL="1433513" indent="-355600">
              <a:defRPr sz="1400"/>
            </a:lvl4pPr>
            <a:lvl5pPr marL="1790700" indent="-357188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67438" y="1196975"/>
            <a:ext cx="5689599" cy="4968875"/>
          </a:xfrm>
        </p:spPr>
        <p:txBody>
          <a:bodyPr/>
          <a:lstStyle>
            <a:lvl1pPr>
              <a:defRPr sz="2000"/>
            </a:lvl1pPr>
            <a:lvl2pPr marL="720725" indent="-363538">
              <a:defRPr sz="1800"/>
            </a:lvl2pPr>
            <a:lvl3pPr marL="1077913" indent="-357188">
              <a:defRPr sz="1600"/>
            </a:lvl3pPr>
            <a:lvl4pPr marL="1433513" indent="-355600">
              <a:defRPr sz="1400"/>
            </a:lvl4pPr>
            <a:lvl5pPr marL="1790700" indent="-357188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AB3AF3BD-795D-46FB-81E8-EEE021F248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fld id="{3413B428-65C4-458E-B9CE-8E6B3D042F6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F971C8BA-635E-46F6-9AE3-8E756ABAF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4" y="1063830"/>
            <a:ext cx="11522074" cy="72612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485933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18">
          <p15:clr>
            <a:srgbClr val="FBAE40"/>
          </p15:clr>
        </p15:guide>
        <p15:guide id="2" orient="horz" pos="754">
          <p15:clr>
            <a:srgbClr val="FBAE40"/>
          </p15:clr>
        </p15:guide>
        <p15:guide id="3" orient="horz" pos="388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963" y="274638"/>
            <a:ext cx="11522073" cy="706437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4963" y="1196975"/>
            <a:ext cx="56896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34963" y="1836736"/>
            <a:ext cx="5689600" cy="4329114"/>
          </a:xfrm>
        </p:spPr>
        <p:txBody>
          <a:bodyPr/>
          <a:lstStyle>
            <a:lvl1pPr>
              <a:defRPr sz="2000"/>
            </a:lvl1pPr>
            <a:lvl2pPr marL="720725" indent="-363538">
              <a:defRPr sz="1800"/>
            </a:lvl2pPr>
            <a:lvl3pPr marL="1077913" indent="-357188">
              <a:defRPr sz="1600"/>
            </a:lvl3pPr>
            <a:lvl4pPr marL="1433513" indent="-355600">
              <a:defRPr sz="1400"/>
            </a:lvl4pPr>
            <a:lvl5pPr marL="1790700" indent="-3571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67439" y="1196974"/>
            <a:ext cx="5689599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67440" y="1836736"/>
            <a:ext cx="5689596" cy="4329114"/>
          </a:xfrm>
        </p:spPr>
        <p:txBody>
          <a:bodyPr/>
          <a:lstStyle>
            <a:lvl1pPr>
              <a:defRPr sz="2000"/>
            </a:lvl1pPr>
            <a:lvl2pPr marL="720725" indent="-363538">
              <a:defRPr sz="1800"/>
            </a:lvl2pPr>
            <a:lvl3pPr marL="1077913" indent="-357188">
              <a:defRPr sz="1600"/>
            </a:lvl3pPr>
            <a:lvl4pPr marL="1433513" indent="-355600">
              <a:defRPr sz="1400"/>
            </a:lvl4pPr>
            <a:lvl5pPr marL="1790700" indent="-3571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1CB0B7-AE4E-4C7A-9033-BAA5E46128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fld id="{3413B428-65C4-458E-B9CE-8E6B3D042F6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58711951-27AC-4673-B5CA-73B247F3C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4" y="1063830"/>
            <a:ext cx="11522074" cy="72612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78232F"/>
          </a:solidFill>
          <a:ln w="9525">
            <a:solidFill>
              <a:srgbClr val="78232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2919929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18">
          <p15:clr>
            <a:srgbClr val="FBAE40"/>
          </p15:clr>
        </p15:guide>
        <p15:guide id="2" orient="horz" pos="754">
          <p15:clr>
            <a:srgbClr val="FBAE40"/>
          </p15:clr>
        </p15:guide>
        <p15:guide id="3" orient="horz" pos="388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003950E-DFFF-4C41-8E05-DED25A62C7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fld id="{3413B428-65C4-458E-B9CE-8E6B3D042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3566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1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903962AC-B064-4074-86DE-02F4380B9E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fld id="{3413B428-65C4-458E-B9CE-8E6B3D042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20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2D864-F8E9-46E9-A468-D98CCDD87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9039EB-9723-4CC2-8521-FDCF07C9C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5F69C-60F5-499C-B11C-02DC935A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CF37-7451-4153-9122-8A9974DCB32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DA68A-64D6-4430-89E9-1125FF20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EAC60-88E7-448B-AE31-A739824E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B428-65C4-458E-B9CE-8E6B3D042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04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kwangwoon.ac.kr/ui/signature_08.gif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464BBFE-EBD3-4FB6-B785-5245C0C4E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4962" y="266288"/>
            <a:ext cx="11522075" cy="71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2BB8947-E0C9-44B3-B5C9-03B7F806A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2" y="1196975"/>
            <a:ext cx="11522073" cy="495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9272" name="Rectangle 8">
            <a:extLst>
              <a:ext uri="{FF2B5EF4-FFF2-40B4-BE49-F238E27FC236}">
                <a16:creationId xmlns:a16="http://schemas.microsoft.com/office/drawing/2014/main" id="{6730CEA4-9735-4D30-A34D-92B7BB5E6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64551" y="6237287"/>
            <a:ext cx="792485" cy="36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600" smtClean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3413B428-65C4-458E-B9CE-8E6B3D042F6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32" name="Line 5">
            <a:extLst>
              <a:ext uri="{FF2B5EF4-FFF2-40B4-BE49-F238E27FC236}">
                <a16:creationId xmlns:a16="http://schemas.microsoft.com/office/drawing/2014/main" id="{E446B1A0-D488-4660-8ABD-CE4D03BC84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963" y="6597650"/>
            <a:ext cx="11522074" cy="0"/>
          </a:xfrm>
          <a:prstGeom prst="line">
            <a:avLst/>
          </a:prstGeom>
          <a:noFill/>
          <a:ln w="3175">
            <a:solidFill>
              <a:srgbClr val="78232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400"/>
          </a:p>
        </p:txBody>
      </p:sp>
      <p:pic>
        <p:nvPicPr>
          <p:cNvPr id="1033" name="Picture 11">
            <a:hlinkClick r:id="rId10"/>
            <a:extLst>
              <a:ext uri="{FF2B5EF4-FFF2-40B4-BE49-F238E27FC236}">
                <a16:creationId xmlns:a16="http://schemas.microsoft.com/office/drawing/2014/main" id="{2E4B0D0B-0378-46D4-A389-288A6952A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30597" y="349043"/>
            <a:ext cx="192644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5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ea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78232F"/>
        </a:buClr>
        <a:buFont typeface="나눔바른고딕" panose="020B0603020101020101" pitchFamily="50" charset="-127"/>
        <a:buChar char="□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908050" indent="-436563" algn="l" rtl="0" eaLnBrk="1" fontAlgn="base" latinLnBrk="1" hangingPunct="1">
        <a:spcBef>
          <a:spcPct val="20000"/>
        </a:spcBef>
        <a:spcAft>
          <a:spcPct val="0"/>
        </a:spcAft>
        <a:buClr>
          <a:srgbClr val="78232F"/>
        </a:buClr>
        <a:buFont typeface="나눔바른고딕" panose="020B0603020101020101" pitchFamily="50" charset="-127"/>
        <a:buChar char="■"/>
        <a:defRPr sz="2000">
          <a:solidFill>
            <a:schemeClr val="tx1"/>
          </a:solidFill>
          <a:latin typeface="+mn-ea"/>
        </a:defRPr>
      </a:lvl2pPr>
      <a:lvl3pPr marL="1304925" indent="-395288" algn="l" rtl="0" eaLnBrk="1" fontAlgn="base" latinLnBrk="1" hangingPunct="1">
        <a:spcBef>
          <a:spcPct val="20000"/>
        </a:spcBef>
        <a:spcAft>
          <a:spcPct val="0"/>
        </a:spcAft>
        <a:buClr>
          <a:srgbClr val="78232F"/>
        </a:buClr>
        <a:buFont typeface="나눔바른고딕" panose="020B0603020101020101" pitchFamily="50" charset="-127"/>
        <a:buChar char="□"/>
        <a:defRPr sz="1800">
          <a:solidFill>
            <a:schemeClr val="tx1"/>
          </a:solidFill>
          <a:latin typeface="+mn-ea"/>
        </a:defRPr>
      </a:lvl3pPr>
      <a:lvl4pPr marL="1693863" indent="-387350" algn="l" rtl="0" eaLnBrk="1" fontAlgn="base" latinLnBrk="1" hangingPunct="1">
        <a:spcBef>
          <a:spcPct val="20000"/>
        </a:spcBef>
        <a:spcAft>
          <a:spcPct val="0"/>
        </a:spcAft>
        <a:buClr>
          <a:srgbClr val="78232F"/>
        </a:buClr>
        <a:buFont typeface="나눔바른고딕" panose="020B0603020101020101" pitchFamily="50" charset="-127"/>
        <a:buChar char="■"/>
        <a:defRPr sz="1600">
          <a:solidFill>
            <a:schemeClr val="tx1"/>
          </a:solidFill>
          <a:latin typeface="+mn-ea"/>
        </a:defRPr>
      </a:lvl4pPr>
      <a:lvl5pPr marL="2093913" indent="-398463" algn="l" rtl="0" eaLnBrk="1" fontAlgn="base" latinLnBrk="1" hangingPunct="1">
        <a:spcBef>
          <a:spcPct val="25000"/>
        </a:spcBef>
        <a:spcAft>
          <a:spcPct val="0"/>
        </a:spcAft>
        <a:buClr>
          <a:srgbClr val="78232F"/>
        </a:buClr>
        <a:buFont typeface="나눔바른고딕" panose="020B0603020101020101" pitchFamily="50" charset="-127"/>
        <a:buChar char="□"/>
        <a:defRPr sz="1400">
          <a:solidFill>
            <a:schemeClr val="tx1"/>
          </a:solidFill>
          <a:latin typeface="+mn-ea"/>
        </a:defRPr>
      </a:lvl5pPr>
      <a:lvl6pPr marL="25511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30083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655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922713" indent="-398463" algn="l" rtl="0" eaLnBrk="1" fontAlgn="base" latinLnBrk="1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211">
          <p15:clr>
            <a:srgbClr val="F26B43"/>
          </p15:clr>
        </p15:guide>
        <p15:guide id="4" pos="7469">
          <p15:clr>
            <a:srgbClr val="F26B43"/>
          </p15:clr>
        </p15:guide>
        <p15:guide id="5" orient="horz" pos="164">
          <p15:clr>
            <a:srgbClr val="F26B43"/>
          </p15:clr>
        </p15:guide>
        <p15:guide id="6" orient="horz" pos="4156">
          <p15:clr>
            <a:srgbClr val="F26B43"/>
          </p15:clr>
        </p15:guide>
        <p15:guide id="7" orient="horz" pos="392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ansos@kw.ac.kr" TargetMode="External"/><Relationship Id="rId2" Type="http://schemas.openxmlformats.org/officeDocument/2006/relationships/hyperlink" Target="mailto:skyworking@kw.ac.k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fo.kw.ac.k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96E47E2-04A6-4935-8A53-0598D8C34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리눅스활용실습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0DD288F0-9206-4955-B86E-08CE1C2F1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강의 개요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04954C4-1A9E-4E37-906B-9F147906E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OSLAB : </a:t>
            </a:r>
            <a:r>
              <a:rPr lang="ko-KR" altLang="en-US" dirty="0"/>
              <a:t>최성훈</a:t>
            </a:r>
            <a:endParaRPr lang="en-US" altLang="ko-KR" dirty="0"/>
          </a:p>
          <a:p>
            <a:r>
              <a:rPr lang="en-US" altLang="ko-KR" dirty="0"/>
              <a:t>OSLAB : </a:t>
            </a:r>
            <a:r>
              <a:rPr lang="ko-KR" altLang="en-US" dirty="0" err="1"/>
              <a:t>한경민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72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73C91-9EE6-4F33-BF9F-82E65D50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66887-A860-4078-B451-F3AA194D1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내용 </a:t>
            </a:r>
            <a:r>
              <a:rPr lang="en-US" altLang="ko-KR" dirty="0"/>
              <a:t>:</a:t>
            </a:r>
            <a:r>
              <a:rPr lang="ko-KR" altLang="en-US" dirty="0"/>
              <a:t> 리눅스 활용</a:t>
            </a:r>
            <a:endParaRPr lang="en-US" altLang="ko-KR" dirty="0"/>
          </a:p>
          <a:p>
            <a:r>
              <a:rPr lang="ko-KR" altLang="en-US" dirty="0"/>
              <a:t>시간 </a:t>
            </a:r>
            <a:r>
              <a:rPr lang="en-US" altLang="ko-KR" dirty="0"/>
              <a:t>: </a:t>
            </a:r>
            <a:r>
              <a:rPr lang="ko-KR" altLang="en-US" dirty="0"/>
              <a:t>화요일 </a:t>
            </a:r>
            <a:r>
              <a:rPr lang="en-US" altLang="ko-KR" dirty="0"/>
              <a:t>0,1,2 </a:t>
            </a:r>
            <a:r>
              <a:rPr lang="ko-KR" altLang="en-US" dirty="0"/>
              <a:t>교시</a:t>
            </a:r>
            <a:endParaRPr lang="en-US" altLang="ko-KR" dirty="0"/>
          </a:p>
          <a:p>
            <a:pPr lvl="1"/>
            <a:r>
              <a:rPr lang="ko-KR" altLang="en-US" dirty="0"/>
              <a:t>수업 시작은 </a:t>
            </a:r>
            <a:r>
              <a:rPr lang="en-US" altLang="ko-KR" dirty="0">
                <a:solidFill>
                  <a:srgbClr val="FF0000"/>
                </a:solidFill>
              </a:rPr>
              <a:t>09:00</a:t>
            </a:r>
            <a:r>
              <a:rPr lang="ko-KR" altLang="en-US" dirty="0"/>
              <a:t>에 시작되므로 유의하시길 바랍니다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장소 </a:t>
            </a:r>
            <a:r>
              <a:rPr lang="en-US" altLang="ko-KR" dirty="0"/>
              <a:t>: </a:t>
            </a:r>
            <a:r>
              <a:rPr lang="ko-KR" altLang="en-US" dirty="0" err="1"/>
              <a:t>새빛관</a:t>
            </a:r>
            <a:r>
              <a:rPr lang="ko-KR" altLang="en-US" dirty="0"/>
              <a:t> </a:t>
            </a:r>
            <a:r>
              <a:rPr lang="en-US" altLang="ko-KR" dirty="0"/>
              <a:t>301</a:t>
            </a:r>
            <a:r>
              <a:rPr lang="ko-KR" altLang="en-US" dirty="0"/>
              <a:t>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담당 교수 </a:t>
            </a:r>
            <a:r>
              <a:rPr lang="en-US" altLang="ko-KR" dirty="0"/>
              <a:t>: </a:t>
            </a:r>
            <a:r>
              <a:rPr lang="ko-KR" altLang="en-US" dirty="0"/>
              <a:t>최민규 교수님</a:t>
            </a:r>
            <a:endParaRPr lang="en-US" altLang="ko-KR" dirty="0"/>
          </a:p>
          <a:p>
            <a:r>
              <a:rPr lang="ko-KR" altLang="en-US" dirty="0"/>
              <a:t>담당 조교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최성훈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  <a:hlinkClick r:id="rId2"/>
              </a:rPr>
              <a:t>skyworking@kw.ac.kr</a:t>
            </a:r>
            <a:r>
              <a:rPr lang="en-US" altLang="ko-KR" dirty="0"/>
              <a:t>), </a:t>
            </a:r>
            <a:r>
              <a:rPr lang="ko-KR" altLang="en-US" dirty="0" err="1"/>
              <a:t>한경민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  <a:hlinkClick r:id="rId3"/>
              </a:rPr>
              <a:t>hansos@kw.ac.kr</a:t>
            </a:r>
            <a:r>
              <a:rPr lang="en-US" altLang="ko-KR" dirty="0"/>
              <a:t>) / </a:t>
            </a:r>
            <a:r>
              <a:rPr lang="ko-KR" altLang="en-US" dirty="0" err="1"/>
              <a:t>새빛관</a:t>
            </a:r>
            <a:r>
              <a:rPr lang="ko-KR" altLang="en-US" dirty="0"/>
              <a:t> </a:t>
            </a:r>
            <a:r>
              <a:rPr lang="en-US" altLang="ko-KR" dirty="0"/>
              <a:t>611</a:t>
            </a:r>
            <a:r>
              <a:rPr lang="ko-KR" altLang="en-US" dirty="0"/>
              <a:t>호</a:t>
            </a:r>
            <a:r>
              <a:rPr lang="en-US" altLang="ko-KR" dirty="0"/>
              <a:t>,</a:t>
            </a:r>
            <a:r>
              <a:rPr lang="ko-KR" altLang="en-US" dirty="0"/>
              <a:t> 운영체제 연구실</a:t>
            </a:r>
            <a:endParaRPr lang="en-US" altLang="ko-KR" dirty="0"/>
          </a:p>
          <a:p>
            <a:pPr lvl="1"/>
            <a:r>
              <a:rPr lang="ko-KR" altLang="en-US" i="1" dirty="0"/>
              <a:t>수업과 관련된 기타 문의사항은 </a:t>
            </a:r>
            <a:r>
              <a:rPr lang="ko-KR" altLang="en-US" i="1" dirty="0">
                <a:solidFill>
                  <a:srgbClr val="FF0000"/>
                </a:solidFill>
              </a:rPr>
              <a:t>꼭 조교의 이메일</a:t>
            </a:r>
            <a:r>
              <a:rPr lang="ko-KR" altLang="en-US" i="1" dirty="0"/>
              <a:t>을 통해 문의하시길 바랍니다</a:t>
            </a:r>
            <a:r>
              <a:rPr lang="en-US" altLang="ko-KR" i="1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강의 자료 및 교재</a:t>
            </a:r>
            <a:endParaRPr lang="en-US" altLang="ko-KR" dirty="0"/>
          </a:p>
          <a:p>
            <a:pPr lvl="1"/>
            <a:r>
              <a:rPr lang="ko-KR" altLang="en-US" dirty="0"/>
              <a:t>자체 제작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https://info.kw.ac.kr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강의종합정보</a:t>
            </a:r>
            <a:r>
              <a:rPr lang="en-US" altLang="ko-KR" dirty="0"/>
              <a:t> – </a:t>
            </a:r>
            <a:r>
              <a:rPr lang="ko-KR" altLang="en-US" dirty="0"/>
              <a:t>학습지원실 </a:t>
            </a:r>
            <a:r>
              <a:rPr lang="en-US" altLang="ko-KR" dirty="0"/>
              <a:t>– </a:t>
            </a:r>
            <a:r>
              <a:rPr lang="ko-KR" altLang="en-US" dirty="0"/>
              <a:t>강의자료실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세부 사항</a:t>
            </a:r>
            <a:endParaRPr lang="en-US" altLang="ko-KR" dirty="0"/>
          </a:p>
          <a:p>
            <a:pPr lvl="1"/>
            <a:r>
              <a:rPr lang="ko-KR" altLang="en-US" dirty="0"/>
              <a:t>실습 위주의 수업으로 진행</a:t>
            </a:r>
            <a:endParaRPr lang="en-US" altLang="ko-KR" dirty="0"/>
          </a:p>
          <a:p>
            <a:pPr lvl="1"/>
            <a:r>
              <a:rPr lang="ko-KR" altLang="en-US" dirty="0"/>
              <a:t>실습에 필요한 이론 수업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358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7EEC7-C069-4220-8735-C653EAAE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C3129-66F0-457D-A00C-DB17EE975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일정</a:t>
            </a:r>
            <a:endParaRPr lang="en-US" altLang="ko-KR" dirty="0"/>
          </a:p>
          <a:p>
            <a:pPr lvl="1"/>
            <a:r>
              <a:rPr lang="ko-KR" altLang="en-US" dirty="0"/>
              <a:t>리눅스 소개 및 설치</a:t>
            </a:r>
            <a:endParaRPr lang="en-US" altLang="ko-KR" dirty="0"/>
          </a:p>
          <a:p>
            <a:pPr lvl="1"/>
            <a:r>
              <a:rPr lang="ko-KR" altLang="en-US" dirty="0"/>
              <a:t>리눅스 명령어 실습</a:t>
            </a:r>
            <a:r>
              <a:rPr lang="en-US" altLang="ko-KR" dirty="0"/>
              <a:t>(</a:t>
            </a:r>
            <a:r>
              <a:rPr lang="ko-KR" altLang="en-US" dirty="0"/>
              <a:t>기본 </a:t>
            </a:r>
            <a:r>
              <a:rPr lang="en-US" altLang="ko-KR" dirty="0"/>
              <a:t>/ </a:t>
            </a:r>
            <a:r>
              <a:rPr lang="ko-KR" altLang="en-US" dirty="0"/>
              <a:t>고급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리눅스 초기화</a:t>
            </a:r>
            <a:r>
              <a:rPr lang="en-US" altLang="ko-KR" dirty="0"/>
              <a:t>(</a:t>
            </a:r>
            <a:r>
              <a:rPr lang="en-US" altLang="ko-KR" dirty="0" err="1"/>
              <a:t>init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편집기</a:t>
            </a:r>
            <a:r>
              <a:rPr lang="en-US" altLang="ko-KR" dirty="0"/>
              <a:t>(vi, vim) &amp; Shell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</a:p>
          <a:p>
            <a:pPr lvl="1"/>
            <a:r>
              <a:rPr lang="ko-KR" altLang="en-US" dirty="0"/>
              <a:t>컴파일</a:t>
            </a:r>
            <a:r>
              <a:rPr lang="en-US" altLang="ko-KR" dirty="0"/>
              <a:t>(GCC) &amp; Make </a:t>
            </a:r>
            <a:r>
              <a:rPr lang="ko-KR" altLang="en-US" dirty="0"/>
              <a:t>사용 실습</a:t>
            </a:r>
            <a:endParaRPr lang="en-US" altLang="ko-KR" dirty="0"/>
          </a:p>
          <a:p>
            <a:pPr lvl="1"/>
            <a:r>
              <a:rPr lang="en-US" altLang="ko-KR" dirty="0"/>
              <a:t>Version Control Tools</a:t>
            </a:r>
          </a:p>
          <a:p>
            <a:pPr lvl="1"/>
            <a:r>
              <a:rPr lang="ko-KR" altLang="en-US" dirty="0"/>
              <a:t>디버깅</a:t>
            </a:r>
            <a:r>
              <a:rPr lang="en-US" altLang="ko-KR" dirty="0"/>
              <a:t>(GDB) </a:t>
            </a:r>
            <a:r>
              <a:rPr lang="ko-KR" altLang="en-US" dirty="0"/>
              <a:t>사용 실습</a:t>
            </a:r>
            <a:endParaRPr lang="en-US" altLang="ko-KR" dirty="0"/>
          </a:p>
          <a:p>
            <a:pPr lvl="1"/>
            <a:r>
              <a:rPr lang="ko-KR" altLang="en-US" dirty="0"/>
              <a:t>네트워크 관리</a:t>
            </a:r>
            <a:r>
              <a:rPr lang="en-US" altLang="ko-KR" dirty="0"/>
              <a:t> / NFS &amp; Samba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그 외 일정</a:t>
            </a:r>
            <a:endParaRPr lang="en-US" altLang="ko-KR" dirty="0"/>
          </a:p>
          <a:p>
            <a:pPr lvl="1"/>
            <a:r>
              <a:rPr lang="ko-KR" altLang="en-US" dirty="0"/>
              <a:t>매주 과제</a:t>
            </a:r>
            <a:endParaRPr lang="en-US" altLang="ko-KR" dirty="0"/>
          </a:p>
          <a:p>
            <a:pPr lvl="1"/>
            <a:r>
              <a:rPr lang="ko-KR" altLang="en-US" dirty="0"/>
              <a:t>퀴즈 </a:t>
            </a:r>
            <a:r>
              <a:rPr lang="en-US" altLang="ko-KR" dirty="0"/>
              <a:t>2</a:t>
            </a:r>
            <a:r>
              <a:rPr lang="ko-KR" altLang="en-US" dirty="0"/>
              <a:t>회</a:t>
            </a:r>
            <a:r>
              <a:rPr lang="en-US" altLang="ko-KR" dirty="0"/>
              <a:t> (</a:t>
            </a:r>
            <a:r>
              <a:rPr lang="ko-KR" altLang="en-US" dirty="0"/>
              <a:t>중간 </a:t>
            </a:r>
            <a:r>
              <a:rPr lang="en-US" altLang="ko-KR" dirty="0"/>
              <a:t>/ </a:t>
            </a:r>
            <a:r>
              <a:rPr lang="ko-KR" altLang="en-US" dirty="0"/>
              <a:t>기말고사와 함께 시행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프로젝트 </a:t>
            </a:r>
            <a:r>
              <a:rPr lang="en-US" altLang="ko-KR" dirty="0"/>
              <a:t>2</a:t>
            </a:r>
            <a:r>
              <a:rPr lang="ko-KR" altLang="en-US" dirty="0"/>
              <a:t>회 </a:t>
            </a:r>
            <a:r>
              <a:rPr lang="en-US" altLang="ko-KR" dirty="0"/>
              <a:t>(</a:t>
            </a:r>
            <a:r>
              <a:rPr lang="ko-KR" altLang="en-US" dirty="0"/>
              <a:t>중간 고사</a:t>
            </a:r>
            <a:r>
              <a:rPr lang="en-US" altLang="ko-KR" dirty="0"/>
              <a:t>/ </a:t>
            </a:r>
            <a:r>
              <a:rPr lang="ko-KR" altLang="en-US" dirty="0"/>
              <a:t>기말고사 기간에 각각 </a:t>
            </a:r>
            <a:r>
              <a:rPr lang="en-US" altLang="ko-KR" dirty="0"/>
              <a:t>1</a:t>
            </a:r>
            <a:r>
              <a:rPr lang="ko-KR" altLang="en-US" dirty="0"/>
              <a:t>회 씩 출제</a:t>
            </a:r>
            <a:r>
              <a:rPr lang="en-US" altLang="ko-KR" dirty="0"/>
              <a:t> </a:t>
            </a:r>
            <a:r>
              <a:rPr lang="ko-KR" altLang="en-US" dirty="0"/>
              <a:t>예정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중간고사 </a:t>
            </a:r>
            <a:r>
              <a:rPr lang="en-US" altLang="ko-KR" dirty="0"/>
              <a:t>– </a:t>
            </a:r>
            <a:r>
              <a:rPr lang="ko-KR" altLang="en-US" dirty="0"/>
              <a:t>필기 </a:t>
            </a:r>
            <a:r>
              <a:rPr lang="en-US" altLang="ko-KR" dirty="0"/>
              <a:t>/ </a:t>
            </a:r>
            <a:r>
              <a:rPr lang="ko-KR" altLang="en-US" dirty="0"/>
              <a:t>기말고사 </a:t>
            </a:r>
            <a:r>
              <a:rPr lang="en-US" altLang="ko-KR" dirty="0"/>
              <a:t>- </a:t>
            </a:r>
            <a:r>
              <a:rPr lang="ko-KR" altLang="en-US" dirty="0"/>
              <a:t>실기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39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DDA4E-904B-45D3-ACEA-57C4F656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AB49B-4F06-41E3-BCE2-F10EB697A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2" y="1196975"/>
            <a:ext cx="11522073" cy="4957552"/>
          </a:xfrm>
        </p:spPr>
        <p:txBody>
          <a:bodyPr/>
          <a:lstStyle/>
          <a:p>
            <a:r>
              <a:rPr lang="ko-KR" altLang="en-US" dirty="0"/>
              <a:t>학습성과 평가방법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기타 참고 사항</a:t>
            </a:r>
            <a:endParaRPr lang="en-US" altLang="ko-KR" dirty="0"/>
          </a:p>
          <a:p>
            <a:pPr lvl="1"/>
            <a:r>
              <a:rPr lang="ko-KR" altLang="en-US" dirty="0"/>
              <a:t>본 수업은 </a:t>
            </a:r>
            <a:r>
              <a:rPr lang="ko-KR" altLang="en-US" dirty="0">
                <a:solidFill>
                  <a:srgbClr val="FF0000"/>
                </a:solidFill>
              </a:rPr>
              <a:t>연강 수업이므로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회 결석</a:t>
            </a:r>
            <a:r>
              <a:rPr lang="ko-KR" altLang="en-US" dirty="0"/>
              <a:t> 시 기존 과목과 비교하여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일 결석처리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매주 출제 예정인 과제는 </a:t>
            </a:r>
            <a:r>
              <a:rPr lang="en-US" altLang="ko-KR" i="1" dirty="0"/>
              <a:t>u-campus – [</a:t>
            </a:r>
            <a:r>
              <a:rPr lang="ko-KR" altLang="en-US" i="1" dirty="0"/>
              <a:t>온라인참여학습 관리</a:t>
            </a:r>
            <a:r>
              <a:rPr lang="en-US" altLang="ko-KR" i="1" dirty="0"/>
              <a:t>] – [</a:t>
            </a:r>
            <a:r>
              <a:rPr lang="ko-KR" altLang="en-US" i="1" dirty="0"/>
              <a:t>과제 관리</a:t>
            </a:r>
            <a:r>
              <a:rPr lang="en-US" altLang="ko-KR" i="1" dirty="0"/>
              <a:t>]</a:t>
            </a:r>
            <a:r>
              <a:rPr lang="ko-KR" altLang="en-US" dirty="0"/>
              <a:t> 에서 확인 가능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과제에 대한 </a:t>
            </a:r>
            <a:r>
              <a:rPr lang="en-US" altLang="ko-KR" dirty="0"/>
              <a:t>ppt </a:t>
            </a:r>
            <a:r>
              <a:rPr lang="ko-KR" altLang="en-US" dirty="0"/>
              <a:t>혹은 </a:t>
            </a:r>
            <a:r>
              <a:rPr lang="en-US" altLang="ko-KR" dirty="0"/>
              <a:t>pdf </a:t>
            </a:r>
            <a:r>
              <a:rPr lang="ko-KR" altLang="en-US" dirty="0"/>
              <a:t>파일을 업로드</a:t>
            </a:r>
            <a:r>
              <a:rPr lang="en-US" altLang="ko-KR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C92C2E-CCF6-4BAC-B471-DE85261FE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12" y="1773656"/>
            <a:ext cx="100774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3768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Kwangwoon">
      <a:dk1>
        <a:srgbClr val="2E2E2E"/>
      </a:dk1>
      <a:lt1>
        <a:srgbClr val="FCFCFC"/>
      </a:lt1>
      <a:dk2>
        <a:srgbClr val="2E353D"/>
      </a:dk2>
      <a:lt2>
        <a:srgbClr val="FCF9F6"/>
      </a:lt2>
      <a:accent1>
        <a:srgbClr val="234378"/>
      </a:accent1>
      <a:accent2>
        <a:srgbClr val="78232F"/>
      </a:accent2>
      <a:accent3>
        <a:srgbClr val="257823"/>
      </a:accent3>
      <a:accent4>
        <a:srgbClr val="542378"/>
      </a:accent4>
      <a:accent5>
        <a:srgbClr val="237877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글꼴">
      <a:majorFont>
        <a:latin typeface="나눔스퀘어"/>
        <a:ea typeface="나눔스퀘어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소프트웨어실습.potx" id="{CA9DCEF1-88CA-4FD4-A0CC-8FAC98499D24}" vid="{6FF3A965-2FCF-4D4A-9875-90BDF2B473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소프트웨어실습_템플릿</Template>
  <TotalTime>27</TotalTime>
  <Words>251</Words>
  <Application>Microsoft Office PowerPoint</Application>
  <PresentationFormat>와이드스크린</PresentationFormat>
  <Paragraphs>49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굴림</vt:lpstr>
      <vt:lpstr>나눔바른고딕</vt:lpstr>
      <vt:lpstr>나눔스퀘어</vt:lpstr>
      <vt:lpstr>Arial</vt:lpstr>
      <vt:lpstr>Tahoma</vt:lpstr>
      <vt:lpstr>Wingdings</vt:lpstr>
      <vt:lpstr>테마1</vt:lpstr>
      <vt:lpstr>리눅스활용실습</vt:lpstr>
      <vt:lpstr>강의 개요</vt:lpstr>
      <vt:lpstr>강의 개요</vt:lpstr>
      <vt:lpstr>강의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리눅스활용실습</dc:title>
  <dc:creator>홍창경</dc:creator>
  <cp:lastModifiedBy>최성훈</cp:lastModifiedBy>
  <cp:revision>6</cp:revision>
  <dcterms:created xsi:type="dcterms:W3CDTF">2019-03-04T01:50:39Z</dcterms:created>
  <dcterms:modified xsi:type="dcterms:W3CDTF">2019-03-04T08:42:17Z</dcterms:modified>
</cp:coreProperties>
</file>