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00000"/>
    <a:srgbClr val="299B83"/>
    <a:srgbClr val="008067"/>
    <a:srgbClr val="927AB1"/>
    <a:srgbClr val="59BAD0"/>
    <a:srgbClr val="AAC46C"/>
    <a:srgbClr val="6095C9"/>
    <a:srgbClr val="5E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140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0188C-4ECA-4659-B093-78FCB5534A0B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D8537-77F2-4705-8BDB-D5901C9B1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6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0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6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5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9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9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8537-77F2-4705-8BDB-D5901C9B1B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7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580355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842">
          <p15:clr>
            <a:srgbClr val="FBAE40"/>
          </p15:clr>
        </p15:guide>
        <p15:guide id="4" orient="horz" pos="1706">
          <p15:clr>
            <a:srgbClr val="FBAE40"/>
          </p15:clr>
        </p15:guide>
        <p15:guide id="5" orient="horz" pos="10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720725" indent="-363538">
              <a:tabLst>
                <a:tab pos="538163" algn="l"/>
              </a:tabLst>
              <a:defRPr sz="1800"/>
            </a:lvl2pPr>
            <a:lvl3pPr marL="1077913" indent="-357188">
              <a:defRPr sz="1600"/>
            </a:lvl3pPr>
            <a:lvl4pPr marL="1433513" indent="-355600">
              <a:defRPr/>
            </a:lvl4pPr>
            <a:lvl5pPr marL="1790700" indent="-357188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85A024-D0BE-4C41-AA54-431666E94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957F713-4AEB-4C8A-A523-9BBD75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0571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710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orient="horz" pos="17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6975"/>
            <a:ext cx="5689598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7438" y="1196975"/>
            <a:ext cx="5689599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3AF3BD-795D-46FB-81E8-EEE021F24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971C8BA-635E-46F6-9AE3-8E756ABA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17841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  <p15:guide id="2" orient="horz" pos="754">
          <p15:clr>
            <a:srgbClr val="FBAE40"/>
          </p15:clr>
        </p15:guide>
        <p15:guide id="3" orient="horz" pos="38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74638"/>
            <a:ext cx="11522073" cy="70643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963" y="1196975"/>
            <a:ext cx="568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4963" y="1836736"/>
            <a:ext cx="5689600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439" y="1196974"/>
            <a:ext cx="56895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7440" y="1836736"/>
            <a:ext cx="5689596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B0B7-AE4E-4C7A-9033-BAA5E4612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8711951-27AC-4673-B5CA-73B247F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0069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  <p15:guide id="2" orient="horz" pos="754">
          <p15:clr>
            <a:srgbClr val="FBAE40"/>
          </p15:clr>
        </p15:guide>
        <p15:guide id="3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03950E-DFFF-4C41-8E05-DED25A6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168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3962AC-B064-4074-86DE-02F4380B9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1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B72A3-9028-4415-BA9F-686CC9CC2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04678E-126A-4844-ACD2-EF293201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D13E2-143F-46E9-941E-02A115E1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FFCB-F0F7-446D-A677-757373D8AFBD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F33CF-5887-4E83-A662-64544801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018E6-B783-4DEA-A2E3-C7A8D073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kwangwoon.ac.kr/ui/signature_08.gif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64BBFE-EBD3-4FB6-B785-5245C0C4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2" y="266288"/>
            <a:ext cx="11522075" cy="7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B8947-E0C9-44B3-B5C9-03B7F806A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" y="1196975"/>
            <a:ext cx="11522073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730CEA4-9735-4D30-A34D-92B7BB5E6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89B2161-F226-41C1-8AE3-5FF91DE63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E446B1A0-D488-4660-8ABD-CE4D03BC8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3" y="6597650"/>
            <a:ext cx="11522074" cy="0"/>
          </a:xfrm>
          <a:prstGeom prst="line">
            <a:avLst/>
          </a:prstGeom>
          <a:noFill/>
          <a:ln w="3175">
            <a:solidFill>
              <a:srgbClr val="7823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/>
          </a:p>
        </p:txBody>
      </p:sp>
      <p:pic>
        <p:nvPicPr>
          <p:cNvPr id="1033" name="Picture 11">
            <a:hlinkClick r:id="rId10"/>
            <a:extLst>
              <a:ext uri="{FF2B5EF4-FFF2-40B4-BE49-F238E27FC236}">
                <a16:creationId xmlns:a16="http://schemas.microsoft.com/office/drawing/2014/main" id="{2E4B0D0B-0378-46D4-A389-288A6952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2000">
          <a:solidFill>
            <a:schemeClr val="tx1"/>
          </a:solidFill>
          <a:latin typeface="+mn-ea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800">
          <a:solidFill>
            <a:schemeClr val="tx1"/>
          </a:solidFill>
          <a:latin typeface="+mn-ea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1600">
          <a:solidFill>
            <a:schemeClr val="tx1"/>
          </a:solidFill>
          <a:latin typeface="+mn-ea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400">
          <a:solidFill>
            <a:schemeClr val="tx1"/>
          </a:solidFill>
          <a:latin typeface="+mn-ea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C81AD-DD35-4D44-9E46-6698B7F88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i="1" dirty="0" smtClean="0"/>
              <a:t>Accessibility Service</a:t>
            </a:r>
            <a:endParaRPr lang="ko-KR" altLang="en-US" sz="3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9817A-0A24-484D-9DE1-B1ABF812E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i="1" dirty="0" err="1" smtClean="0">
                <a:latin typeface="Arial Narrow" panose="020B0606020202030204" pitchFamily="34" charset="0"/>
              </a:rPr>
              <a:t>Kyeong</a:t>
            </a:r>
            <a:r>
              <a:rPr lang="en-US" altLang="ko-KR" sz="2000" i="1" dirty="0" smtClean="0">
                <a:latin typeface="Arial Narrow" panose="020B0606020202030204" pitchFamily="34" charset="0"/>
              </a:rPr>
              <a:t>-Min</a:t>
            </a:r>
            <a:r>
              <a:rPr lang="ko-KR" altLang="en-US" sz="2000" i="1" dirty="0" smtClean="0">
                <a:latin typeface="Arial Narrow" panose="020B0606020202030204" pitchFamily="34" charset="0"/>
              </a:rPr>
              <a:t> </a:t>
            </a:r>
            <a:r>
              <a:rPr lang="en-US" altLang="ko-KR" sz="2000" i="1" dirty="0" smtClean="0">
                <a:latin typeface="Arial Narrow" panose="020B0606020202030204" pitchFamily="34" charset="0"/>
              </a:rPr>
              <a:t>Han</a:t>
            </a:r>
            <a:endParaRPr lang="ko-KR" altLang="en-US" sz="20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Click event</a:t>
            </a:r>
            <a:endParaRPr lang="en-US" altLang="ko-KR" dirty="0" smtClean="0">
              <a:latin typeface="+mn-lt"/>
              <a:ea typeface="+mj-ea"/>
              <a:cs typeface="함초롬돋움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04" y="3956078"/>
            <a:ext cx="4686300" cy="876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04" y="1951726"/>
            <a:ext cx="4686300" cy="8572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715" y="1600200"/>
            <a:ext cx="2265571" cy="4657275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1" idx="2"/>
            <a:endCxn id="7" idx="0"/>
          </p:cNvCxnSpPr>
          <p:nvPr/>
        </p:nvCxnSpPr>
        <p:spPr bwMode="auto">
          <a:xfrm>
            <a:off x="7904954" y="2808976"/>
            <a:ext cx="0" cy="11471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80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Button position &amp; size</a:t>
            </a:r>
            <a:endParaRPr lang="en-US" altLang="ko-KR" dirty="0" smtClean="0">
              <a:latin typeface="+mn-lt"/>
              <a:ea typeface="+mj-ea"/>
              <a:cs typeface="함초롬돋움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82" y="981075"/>
            <a:ext cx="2568512" cy="52800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5749222" y="3592212"/>
            <a:ext cx="508000" cy="50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5" y="5005387"/>
            <a:ext cx="11316586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Accessibility services assist user with disabilities in using Android devices and apps</a:t>
            </a:r>
          </a:p>
        </p:txBody>
      </p:sp>
      <p:pic>
        <p:nvPicPr>
          <p:cNvPr id="1028" name="Picture 4" descr="핸드폰 일러스트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t="6432" r="24728" b="7111"/>
          <a:stretch/>
        </p:blipFill>
        <p:spPr bwMode="auto">
          <a:xfrm>
            <a:off x="1228476" y="1889732"/>
            <a:ext cx="2612397" cy="445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6604"/>
          <a:stretch/>
        </p:blipFill>
        <p:spPr>
          <a:xfrm>
            <a:off x="1383682" y="2433428"/>
            <a:ext cx="2301983" cy="3187699"/>
          </a:xfrm>
          <a:prstGeom prst="rect">
            <a:avLst/>
          </a:prstGeom>
        </p:spPr>
      </p:pic>
      <p:pic>
        <p:nvPicPr>
          <p:cNvPr id="1026" name="Picture 2" descr="Pixabay의 무료 이미지 - 확성기, 아이콘, 기호, 디자인, 통신, 스피커 ...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15539" r="11417" b="12432"/>
          <a:stretch/>
        </p:blipFill>
        <p:spPr bwMode="auto">
          <a:xfrm>
            <a:off x="9234026" y="3012414"/>
            <a:ext cx="1204687" cy="9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16394" y="3261296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한경민 입니다</a:t>
            </a:r>
            <a:r>
              <a:rPr lang="en-US" altLang="ko-KR" sz="16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sz="1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10326925" y="2922136"/>
            <a:ext cx="470089" cy="339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10316394" y="3615523"/>
            <a:ext cx="525986" cy="233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8" descr="Tasty Blue 1.3.3.0 Android APK Herunterladen | Aptoid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17" y="3936406"/>
            <a:ext cx="1036637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401291" y="503703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Accessibility App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15240" y="5039918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System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6977995" y="4419901"/>
            <a:ext cx="15528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Picture 2" descr="안드로이드 무료 아이콘 의 Social icon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88" y="3874337"/>
            <a:ext cx="1191504" cy="11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90357" y="407138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Callback()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996618" y="4419901"/>
            <a:ext cx="15528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30220" y="4071284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Click()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72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Lifecycle</a:t>
            </a:r>
          </a:p>
        </p:txBody>
      </p:sp>
      <p:pic>
        <p:nvPicPr>
          <p:cNvPr id="2054" name="Picture 6" descr="Settings PNG Image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18401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7177" y="296941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Setting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552700" y="2551801"/>
            <a:ext cx="169294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566981" y="1966797"/>
            <a:ext cx="16786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Turn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on</a:t>
            </a:r>
          </a:p>
          <a:p>
            <a:pPr algn="ctr"/>
            <a:r>
              <a:rPr lang="en-US" altLang="ko-KR" sz="1100" dirty="0" smtClean="0">
                <a:latin typeface="+mj-ea"/>
                <a:ea typeface="+mj-ea"/>
              </a:rPr>
              <a:t>&lt;Accessibility Service&gt;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2056" name="Picture 8" descr="Tasty Blue 1.3.3.0 Android APK Herunterladen | Aptoid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52" y="1966797"/>
            <a:ext cx="1036637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72725" y="2911557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Accessibility 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075" y="1966797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j-ea"/>
                <a:ea typeface="+mj-ea"/>
              </a:rPr>
              <a:t>onServiceConnected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1" name="Picture 6" descr="Settings PNG Image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971801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27177" y="492281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Setting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552700" y="4505201"/>
            <a:ext cx="169294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566981" y="3920197"/>
            <a:ext cx="16786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Turn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off</a:t>
            </a:r>
          </a:p>
          <a:p>
            <a:pPr algn="ctr"/>
            <a:r>
              <a:rPr lang="en-US" altLang="ko-KR" sz="1100" dirty="0" smtClean="0">
                <a:latin typeface="+mj-ea"/>
                <a:ea typeface="+mj-ea"/>
              </a:rPr>
              <a:t>&lt;Accessibility Service&gt;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26" name="Picture 8" descr="Tasty Blue 1.3.3.0 Android APK Herunterladen | Aptoid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52" y="3920197"/>
            <a:ext cx="1036637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172725" y="4864957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Accessibility App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72075" y="3920197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j-ea"/>
                <a:ea typeface="+mj-ea"/>
              </a:rPr>
              <a:t>disableSelf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375405" y="2443851"/>
            <a:ext cx="990600" cy="599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Service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8913443" y="3841821"/>
            <a:ext cx="1914524" cy="752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Accessibility Service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stCxn id="29" idx="0"/>
            <a:endCxn id="15" idx="2"/>
          </p:cNvCxnSpPr>
          <p:nvPr/>
        </p:nvCxnSpPr>
        <p:spPr bwMode="auto">
          <a:xfrm flipV="1">
            <a:off x="9870705" y="3043500"/>
            <a:ext cx="0" cy="7983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4479" y="233122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Create: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046" y="431321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Destroy: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61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Code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743075"/>
            <a:ext cx="4895850" cy="1809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743075"/>
            <a:ext cx="5000625" cy="428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8403" y="3637651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</a:t>
            </a:r>
            <a:r>
              <a:rPr lang="en-US" altLang="ko-KR" dirty="0" err="1" smtClean="0">
                <a:latin typeface="+mj-ea"/>
                <a:ea typeface="+mj-ea"/>
              </a:rPr>
              <a:t>AndroidManifest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49627" y="606324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&lt;MyAccessibilityService.java&gt;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33425" y="1914525"/>
            <a:ext cx="3905250" cy="2190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42059" y="2538412"/>
            <a:ext cx="3905250" cy="1407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42059" y="4106604"/>
            <a:ext cx="4754564" cy="18369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58111" y="250449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etting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3933" y="4072689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Event receive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78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Event type, feedback type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26" y="325761"/>
            <a:ext cx="4493709" cy="6352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151" y="1339065"/>
            <a:ext cx="3055419" cy="1877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7498080" y="2011680"/>
            <a:ext cx="3282215" cy="2661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4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lt"/>
                <a:ea typeface="+mj-ea"/>
                <a:cs typeface="함초롬돋움" panose="02030504000101010101" pitchFamily="18" charset="-127"/>
              </a:rPr>
              <a:t>accessibilityEvent</a:t>
            </a: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 Methods</a:t>
            </a:r>
            <a:endParaRPr lang="en-US" altLang="ko-KR" dirty="0" smtClean="0">
              <a:latin typeface="+mn-lt"/>
              <a:ea typeface="+mj-ea"/>
              <a:cs typeface="함초롬돋움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4337"/>
          <a:stretch/>
        </p:blipFill>
        <p:spPr>
          <a:xfrm>
            <a:off x="334962" y="1886550"/>
            <a:ext cx="5000625" cy="195724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581023" y="1921079"/>
            <a:ext cx="4754564" cy="18369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12897" y="1887164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Event receive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0320" y="1182574"/>
            <a:ext cx="2417650" cy="4584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getEventType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getRecordCount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getRecord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getClassName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getClass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getSource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getContentDescription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getText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getPackageName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getAction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getContentChangeTypes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getEventTime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</a:rPr>
              <a:t>getMovementGranularity</a:t>
            </a:r>
            <a:r>
              <a:rPr lang="en-US" altLang="ko-KR" dirty="0">
                <a:latin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</a:rPr>
              <a:t>getWindowChanges</a:t>
            </a:r>
            <a:r>
              <a:rPr lang="en-US" altLang="ko-KR" dirty="0" smtClean="0">
                <a:latin typeface="+mj-ea"/>
              </a:rPr>
              <a:t>()</a:t>
            </a:r>
            <a:endParaRPr lang="en-US" altLang="ko-KR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73" y="1196975"/>
            <a:ext cx="2061783" cy="4907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getAddedCount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getBeforeText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getCurrentItemIndex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getFromIndex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getItemCount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getMaxScrollX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getMaxScrollY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getParcelableData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getRemovedCount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getScrollDeltaX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getScrollDeltaY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getScrollX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getScrollY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getToIndex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getWindowId</a:t>
            </a:r>
            <a:r>
              <a:rPr lang="en-US" altLang="ko-KR" dirty="0" smtClean="0">
                <a:latin typeface="+mj-ea"/>
                <a:ea typeface="+mj-ea"/>
              </a:rPr>
              <a:t>()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370321" y="1270535"/>
            <a:ext cx="1394992" cy="3176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370319" y="3843800"/>
            <a:ext cx="1666776" cy="295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70319" y="3503384"/>
            <a:ext cx="906380" cy="295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370319" y="2250712"/>
            <a:ext cx="1394994" cy="295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370319" y="2865174"/>
            <a:ext cx="1089260" cy="295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5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lt"/>
                <a:ea typeface="+mj-ea"/>
                <a:cs typeface="함초롬돋움" panose="02030504000101010101" pitchFamily="18" charset="-127"/>
              </a:rPr>
              <a:t>kakaotalk</a:t>
            </a:r>
            <a:endParaRPr lang="en-US" altLang="ko-KR" dirty="0" smtClean="0">
              <a:latin typeface="+mn-lt"/>
              <a:ea typeface="+mj-ea"/>
              <a:cs typeface="함초롬돋움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5" y="3836402"/>
            <a:ext cx="11177738" cy="25989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378" y="741143"/>
            <a:ext cx="1906862" cy="39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+mn-lt"/>
              <a:ea typeface="+mj-ea"/>
              <a:cs typeface="함초롬돋움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41" y="4335252"/>
            <a:ext cx="5330441" cy="181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7847"/>
          <a:stretch/>
        </p:blipFill>
        <p:spPr>
          <a:xfrm>
            <a:off x="5835096" y="4335252"/>
            <a:ext cx="6102818" cy="1809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10521"/>
          <a:stretch/>
        </p:blipFill>
        <p:spPr>
          <a:xfrm>
            <a:off x="2489528" y="1182218"/>
            <a:ext cx="1714171" cy="31530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3611"/>
          <a:stretch/>
        </p:blipFill>
        <p:spPr>
          <a:xfrm>
            <a:off x="8166100" y="1021172"/>
            <a:ext cx="1667752" cy="33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5334000" y="3478002"/>
            <a:ext cx="6251575" cy="3024398"/>
          </a:xfrm>
          <a:prstGeom prst="rect">
            <a:avLst/>
          </a:prstGeom>
          <a:solidFill>
            <a:schemeClr val="bg1">
              <a:lumMod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A5FA00-4E7C-4D3B-B9A8-A6EF3280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18E93D-1040-4F70-B255-D767C82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  <a:ea typeface="+mj-ea"/>
                <a:cs typeface="함초롬돋움" panose="02030504000101010101" pitchFamily="18" charset="-127"/>
              </a:rPr>
              <a:t>Gmail</a:t>
            </a:r>
            <a:endParaRPr lang="en-US" altLang="ko-KR" dirty="0" smtClean="0">
              <a:latin typeface="+mn-lt"/>
              <a:ea typeface="+mj-ea"/>
              <a:cs typeface="함초롬돋움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3693902"/>
            <a:ext cx="6153150" cy="2676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2" y="2105025"/>
            <a:ext cx="2022427" cy="41574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693" y="2105025"/>
            <a:ext cx="2022427" cy="4157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 bwMode="auto">
          <a:xfrm>
            <a:off x="2433985" y="4056751"/>
            <a:ext cx="373111" cy="254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3062" y="2286000"/>
            <a:ext cx="350838" cy="266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432425" y="3681202"/>
            <a:ext cx="6048375" cy="162739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432425" y="5308599"/>
            <a:ext cx="6048375" cy="107452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1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Kwangwoon">
      <a:dk1>
        <a:srgbClr val="2E2E2E"/>
      </a:dk1>
      <a:lt1>
        <a:srgbClr val="FCFCFC"/>
      </a:lt1>
      <a:dk2>
        <a:srgbClr val="2E353D"/>
      </a:dk2>
      <a:lt2>
        <a:srgbClr val="FCF9F6"/>
      </a:lt2>
      <a:accent1>
        <a:srgbClr val="234378"/>
      </a:accent1>
      <a:accent2>
        <a:srgbClr val="78232F"/>
      </a:accent2>
      <a:accent3>
        <a:srgbClr val="257823"/>
      </a:accent3>
      <a:accent4>
        <a:srgbClr val="542378"/>
      </a:accent4>
      <a:accent5>
        <a:srgbClr val="237877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글꼴">
      <a:majorFont>
        <a:latin typeface="나눔스퀘어"/>
        <a:ea typeface="나눔스퀘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소프트웨어실습.potx" id="{CA9DCEF1-88CA-4FD4-A0CC-8FAC98499D24}" vid="{6FF3A965-2FCF-4D4A-9875-90BDF2B4731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소프트웨어실습_템플릿</Template>
  <TotalTime>21154</TotalTime>
  <Words>162</Words>
  <Application>Microsoft Office PowerPoint</Application>
  <PresentationFormat>와이드스크린</PresentationFormat>
  <Paragraphs>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12롯데마트행복Bold</vt:lpstr>
      <vt:lpstr>굴림</vt:lpstr>
      <vt:lpstr>나눔바른고딕</vt:lpstr>
      <vt:lpstr>나눔스퀘어</vt:lpstr>
      <vt:lpstr>맑은 고딕</vt:lpstr>
      <vt:lpstr>함초롬돋움</vt:lpstr>
      <vt:lpstr>Arial</vt:lpstr>
      <vt:lpstr>Arial Narrow</vt:lpstr>
      <vt:lpstr>Tahoma</vt:lpstr>
      <vt:lpstr>Wingdings</vt:lpstr>
      <vt:lpstr>테마1</vt:lpstr>
      <vt:lpstr>Accessibility Service</vt:lpstr>
      <vt:lpstr>Introduction</vt:lpstr>
      <vt:lpstr>Background</vt:lpstr>
      <vt:lpstr>Implementation</vt:lpstr>
      <vt:lpstr>Implementation</vt:lpstr>
      <vt:lpstr>Implementation</vt:lpstr>
      <vt:lpstr>Experiment</vt:lpstr>
      <vt:lpstr>Experiment</vt:lpstr>
      <vt:lpstr>Experiment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홍창경</dc:creator>
  <cp:lastModifiedBy>한 경민</cp:lastModifiedBy>
  <cp:revision>337</cp:revision>
  <dcterms:created xsi:type="dcterms:W3CDTF">2019-02-17T09:25:34Z</dcterms:created>
  <dcterms:modified xsi:type="dcterms:W3CDTF">2020-04-08T04:20:33Z</dcterms:modified>
</cp:coreProperties>
</file>