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rawings/drawing1.xml" ContentType="application/vnd.openxmlformats-officedocument.drawingml.chartshap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43" r:id="rId3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0000"/>
    <a:srgbClr val="ED4F17"/>
    <a:srgbClr val="CD0A20"/>
    <a:srgbClr val="93E3FF"/>
    <a:srgbClr val="0B7D1B"/>
    <a:srgbClr val="EE6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80427" autoAdjust="0"/>
  </p:normalViewPr>
  <p:slideViewPr>
    <p:cSldViewPr snapToObjects="1">
      <p:cViewPr varScale="1">
        <p:scale>
          <a:sx n="77" d="100"/>
          <a:sy n="77" d="100"/>
        </p:scale>
        <p:origin x="414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生产经营例会表格!$X$19</c:f>
              <c:strCache>
                <c:ptCount val="1"/>
                <c:pt idx="0">
                  <c:v>年度计划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生产经营例会表格!$Y$18:$AC$18</c:f>
              <c:strCache>
                <c:ptCount val="5"/>
                <c:pt idx="0">
                  <c:v>总体完成</c:v>
                </c:pt>
                <c:pt idx="1">
                  <c:v>设计咨询</c:v>
                </c:pt>
                <c:pt idx="2">
                  <c:v>EPC总承包</c:v>
                </c:pt>
                <c:pt idx="3">
                  <c:v>施工总承包</c:v>
                </c:pt>
                <c:pt idx="4">
                  <c:v>设备制造</c:v>
                </c:pt>
              </c:strCache>
            </c:strRef>
          </c:cat>
          <c:val>
            <c:numRef>
              <c:f>生产经营例会表格!$Y$19:$AC$19</c:f>
              <c:numCache>
                <c:formatCode>0.00_);[Red]\(0.00\)</c:formatCode>
                <c:ptCount val="5"/>
                <c:pt idx="0">
                  <c:v>580</c:v>
                </c:pt>
                <c:pt idx="1">
                  <c:v>25.2</c:v>
                </c:pt>
                <c:pt idx="2">
                  <c:v>346.8</c:v>
                </c:pt>
                <c:pt idx="3">
                  <c:v>203</c:v>
                </c:pt>
                <c:pt idx="4">
                  <c:v>5</c:v>
                </c:pt>
              </c:numCache>
            </c:numRef>
          </c:val>
        </c:ser>
        <c:ser>
          <c:idx val="1"/>
          <c:order val="1"/>
          <c:tx>
            <c:strRef>
              <c:f>生产经营例会表格!$X$20</c:f>
              <c:strCache>
                <c:ptCount val="1"/>
                <c:pt idx="0">
                  <c:v>累计新签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0.0188961850536632"/>
                  <c:y val="-0.018877656435571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zh-CN" sz="1000" b="0" i="0" u="none" strike="noStrike" kern="1200" baseline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defRPr>
                    </a:pPr>
                    <a:r>
                      <a:rPr lang="en-US" altLang="zh-CN" dirty="0"/>
                      <a:t>496.16</a:t>
                    </a:r>
                    <a:endParaRPr lang="en-US" altLang="zh-CN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251949134048842"/>
                  <c:y val="-0.012585104290381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zh-CN" sz="1000" b="0" i="0" u="none" strike="noStrike" kern="1200" baseline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defRPr>
                    </a:pPr>
                    <a:r>
                      <a:rPr lang="en-US" altLang="zh-CN" dirty="0"/>
                      <a:t>22.05</a:t>
                    </a:r>
                    <a:endParaRPr lang="en-US" altLang="zh-CN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242507625865844"/>
                  <c:y val="0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zh-CN" sz="1000" b="0" i="0" u="none" strike="noStrike" kern="1200" baseline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defRPr>
                    </a:pPr>
                    <a:r>
                      <a:rPr lang="en-US" altLang="zh-CN" dirty="0"/>
                      <a:t>311.29</a:t>
                    </a:r>
                    <a:endParaRPr lang="en-US" altLang="zh-CN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65741455894038"/>
                      <c:h val="0.131519075144509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0.0251949256716768"/>
                  <c:y val="-0.011378908699937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zh-CN" sz="1000" b="0" i="0" u="none" strike="noStrike" kern="1200" baseline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defRPr>
                    </a:pPr>
                    <a:r>
                      <a:rPr lang="en-US" altLang="zh-CN" dirty="0"/>
                      <a:t>158.32</a:t>
                    </a:r>
                    <a:endParaRPr lang="en-US" altLang="zh-CN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237251859915061"/>
                  <c:y val="-0.0038800286712660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zh-CN" sz="1000" b="0" i="0" u="none" strike="noStrike" kern="1200" baseline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defRPr>
                    </a:pPr>
                    <a:r>
                      <a:rPr lang="en-US" altLang="zh-CN" dirty="0"/>
                      <a:t>4.50</a:t>
                    </a:r>
                    <a:endParaRPr lang="en-US" altLang="zh-CN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生产经营例会表格!$Y$18:$AC$18</c:f>
              <c:strCache>
                <c:ptCount val="5"/>
                <c:pt idx="0">
                  <c:v>总体完成</c:v>
                </c:pt>
                <c:pt idx="1">
                  <c:v>设计咨询</c:v>
                </c:pt>
                <c:pt idx="2">
                  <c:v>EPC总承包</c:v>
                </c:pt>
                <c:pt idx="3">
                  <c:v>施工总承包</c:v>
                </c:pt>
                <c:pt idx="4">
                  <c:v>设备制造</c:v>
                </c:pt>
              </c:strCache>
            </c:strRef>
          </c:cat>
          <c:val>
            <c:numRef>
              <c:f>生产经营例会表格!$Y$20:$AC$20</c:f>
              <c:numCache>
                <c:formatCode>0.00_ </c:formatCode>
                <c:ptCount val="5"/>
                <c:pt idx="0">
                  <c:v>496.16</c:v>
                </c:pt>
                <c:pt idx="1">
                  <c:v>22.05</c:v>
                </c:pt>
                <c:pt idx="2">
                  <c:v>311.285</c:v>
                </c:pt>
                <c:pt idx="3">
                  <c:v>158.32</c:v>
                </c:pt>
                <c:pt idx="4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78"/>
        <c:axId val="-819842544"/>
        <c:axId val="-597342032"/>
      </c:barChart>
      <c:catAx>
        <c:axId val="-81984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0CA5DF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</a:p>
        </c:txPr>
        <c:crossAx val="-597342032"/>
        <c:crosses val="autoZero"/>
        <c:auto val="1"/>
        <c:lblAlgn val="ctr"/>
        <c:lblOffset val="100"/>
        <c:noMultiLvlLbl val="0"/>
      </c:catAx>
      <c:valAx>
        <c:axId val="-597342032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819842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0.78571</cdr:x>
      <cdr:y>0.03666</cdr:y>
    </cdr:from>
    <cdr:to>
      <cdr:x>1</cdr:x>
      <cdr:y>0.21506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3168439" y="73990"/>
          <a:ext cx="864115" cy="360050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Overflow="clip" vert="horz" wrap="square" lIns="45720" tIns="45720" rIns="45720" bIns="45720" rtlCol="0" anchor="t" anchorCtr="0">
          <a:normAutofit/>
        </a:bodyPr>
        <a:lstStyle/>
        <a:p>
          <a:r>
            <a: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rPr>
            <a:t>单位：亿元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83694-7AA6-4450-B506-94BE0F2BBD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4E10E-0D6E-4584-9622-8691374B29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4E10E-0D6E-4584-9622-8691374B29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-15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8920" y="-99490"/>
            <a:ext cx="12889790" cy="69825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63407" cy="6859200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7462"/>
            <a:ext cx="3860800" cy="3651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08347" y="6353091"/>
            <a:ext cx="828520" cy="36518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63407" cy="6859200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7462"/>
            <a:ext cx="3860800" cy="3651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08347" y="6353091"/>
            <a:ext cx="828520" cy="36518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r>
              <a:rPr lang="en-US" altLang="zh-CN"/>
              <a:t>5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63407" cy="6859200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7462"/>
            <a:ext cx="3860800" cy="3651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08347" y="6353091"/>
            <a:ext cx="828520" cy="36518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r>
              <a:rPr lang="en-US" altLang="zh-CN"/>
              <a:t>5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63407" cy="6859200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7462"/>
            <a:ext cx="3860800" cy="3651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08347" y="6353091"/>
            <a:ext cx="828520" cy="36518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r>
              <a:rPr lang="en-US" altLang="zh-CN"/>
              <a:t>5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63407" cy="6859200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7462"/>
            <a:ext cx="3860800" cy="3651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08347" y="6353091"/>
            <a:ext cx="828520" cy="36518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r>
              <a:rPr lang="en-US" altLang="zh-CN"/>
              <a:t>5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63407" cy="6859200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7462"/>
            <a:ext cx="3860800" cy="3651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08347" y="6353091"/>
            <a:ext cx="828520" cy="36518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r>
              <a:rPr lang="en-US" altLang="zh-CN"/>
              <a:t>5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PPT模板-19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2162367" cy="6860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7535333" y="5877985"/>
            <a:ext cx="2844800" cy="3661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19D78-E527-405D-8249-AAD4D62E027A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8467"/>
            <a:ext cx="3860800" cy="36406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08317" y="6352118"/>
            <a:ext cx="827616" cy="366183"/>
          </a:xfrm>
          <a:prstGeom prst="rect">
            <a:avLst/>
          </a:prstGeom>
        </p:spPr>
        <p:txBody>
          <a:bodyPr/>
          <a:lstStyle>
            <a:lvl1pPr>
              <a:defRPr sz="2000" smtClean="0">
                <a:solidFill>
                  <a:srgbClr val="CD0A20"/>
                </a:solidFill>
              </a:defRPr>
            </a:lvl1pPr>
          </a:lstStyle>
          <a:p>
            <a:pPr>
              <a:defRPr/>
            </a:pPr>
            <a:fld id="{DB85A15E-2BCF-4738-8628-C0622655E95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PPT模板-19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2162367" cy="6860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7535333" y="5877985"/>
            <a:ext cx="2844800" cy="3661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19D78-E527-405D-8249-AAD4D62E027A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8467"/>
            <a:ext cx="3860800" cy="36406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08317" y="6352118"/>
            <a:ext cx="827616" cy="366183"/>
          </a:xfrm>
          <a:prstGeom prst="rect">
            <a:avLst/>
          </a:prstGeom>
        </p:spPr>
        <p:txBody>
          <a:bodyPr/>
          <a:lstStyle>
            <a:lvl1pPr>
              <a:defRPr sz="2000" smtClean="0">
                <a:solidFill>
                  <a:srgbClr val="CD0A20"/>
                </a:solidFill>
              </a:defRPr>
            </a:lvl1pPr>
          </a:lstStyle>
          <a:p>
            <a:pPr>
              <a:defRPr/>
            </a:pPr>
            <a:fld id="{DB85A15E-2BCF-4738-8628-C0622655E95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PPT模板-19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2162367" cy="6860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7535333" y="5877985"/>
            <a:ext cx="2844800" cy="3661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19D78-E527-405D-8249-AAD4D62E027A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8467"/>
            <a:ext cx="3860800" cy="36406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08317" y="6352118"/>
            <a:ext cx="827616" cy="366183"/>
          </a:xfrm>
          <a:prstGeom prst="rect">
            <a:avLst/>
          </a:prstGeom>
        </p:spPr>
        <p:txBody>
          <a:bodyPr/>
          <a:lstStyle>
            <a:lvl1pPr>
              <a:defRPr sz="2000" smtClean="0">
                <a:solidFill>
                  <a:srgbClr val="CD0A20"/>
                </a:solidFill>
              </a:defRPr>
            </a:lvl1pPr>
          </a:lstStyle>
          <a:p>
            <a:pPr>
              <a:defRPr/>
            </a:pPr>
            <a:fld id="{DB85A15E-2BCF-4738-8628-C0622655E95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PPT模板-19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2162367" cy="6860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7535333" y="5877985"/>
            <a:ext cx="2844800" cy="3661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19D78-E527-405D-8249-AAD4D62E027A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8467"/>
            <a:ext cx="3860800" cy="36406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08317" y="6352118"/>
            <a:ext cx="827616" cy="366183"/>
          </a:xfrm>
          <a:prstGeom prst="rect">
            <a:avLst/>
          </a:prstGeom>
        </p:spPr>
        <p:txBody>
          <a:bodyPr/>
          <a:lstStyle>
            <a:lvl1pPr>
              <a:defRPr sz="2000" smtClean="0">
                <a:solidFill>
                  <a:srgbClr val="CD0A20"/>
                </a:solidFill>
              </a:defRPr>
            </a:lvl1pPr>
          </a:lstStyle>
          <a:p>
            <a:pPr>
              <a:defRPr/>
            </a:pPr>
            <a:fld id="{DB85A15E-2BCF-4738-8628-C0622655E95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33" y="-99490"/>
            <a:ext cx="12596423" cy="703214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1823" y="102119"/>
            <a:ext cx="12088918" cy="56207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 descr="未标题-1-0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9" y="6278045"/>
            <a:ext cx="1853967" cy="44461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8213947" y="6314637"/>
            <a:ext cx="28007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中石化炼化工程（集团）股份有限公司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SINOPEC ENGINEERING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GROUP) CO.,  LTD .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 userDrawn="1"/>
        </p:nvSpPr>
        <p:spPr bwMode="auto">
          <a:xfrm>
            <a:off x="11064691" y="6386771"/>
            <a:ext cx="1008140" cy="2271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 anchor="ctr">
            <a:noAutofit/>
          </a:bodyPr>
          <a:lstStyle/>
          <a:p>
            <a:pPr algn="ctr" defTabSz="762000">
              <a:spcBef>
                <a:spcPct val="0"/>
              </a:spcBef>
              <a:buSzTx/>
              <a:buFontTx/>
              <a:buNone/>
              <a:defRPr/>
            </a:pPr>
            <a:r>
              <a:rPr kumimoji="1" lang="en-US" altLang="zh-TW" sz="18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fld id="{D3FB292B-E681-4CEC-9D5E-053AD7E8F57D}" type="slidenum">
              <a:rPr kumimoji="1" lang="en-US" altLang="zh-TW" sz="1800" b="1" dirty="0" smtClean="0">
                <a:solidFill>
                  <a:schemeClr val="bg1"/>
                </a:solidFill>
                <a:latin typeface="+mj-ea"/>
                <a:ea typeface="+mj-ea"/>
              </a:rPr>
            </a:fld>
            <a:endParaRPr kumimoji="1" lang="zh-TW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3653" y="53179"/>
            <a:ext cx="12148347" cy="625437"/>
            <a:chOff x="291392" y="350572"/>
            <a:chExt cx="8529198" cy="486068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4572000" y="836640"/>
              <a:ext cx="4248590" cy="0"/>
            </a:xfrm>
            <a:prstGeom prst="line">
              <a:avLst/>
            </a:prstGeom>
            <a:ln w="76200">
              <a:solidFill>
                <a:srgbClr val="E720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95420" y="836640"/>
              <a:ext cx="8425170" cy="0"/>
            </a:xfrm>
            <a:prstGeom prst="line">
              <a:avLst/>
            </a:prstGeom>
            <a:ln w="19050">
              <a:solidFill>
                <a:srgbClr val="E720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半闭框 13"/>
            <p:cNvSpPr/>
            <p:nvPr/>
          </p:nvSpPr>
          <p:spPr>
            <a:xfrm>
              <a:off x="291392" y="350572"/>
              <a:ext cx="160029" cy="180025"/>
            </a:xfrm>
            <a:prstGeom prst="halfFrame">
              <a:avLst>
                <a:gd name="adj1" fmla="val 26119"/>
                <a:gd name="adj2" fmla="val 26840"/>
              </a:avLst>
            </a:prstGeom>
            <a:solidFill>
              <a:srgbClr val="E72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PPT模板-19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2162367" cy="6860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7535333" y="5877985"/>
            <a:ext cx="2844800" cy="3661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19D78-E527-405D-8249-AAD4D62E027A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8467"/>
            <a:ext cx="3860800" cy="36406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08317" y="6352118"/>
            <a:ext cx="827616" cy="366183"/>
          </a:xfrm>
          <a:prstGeom prst="rect">
            <a:avLst/>
          </a:prstGeom>
        </p:spPr>
        <p:txBody>
          <a:bodyPr/>
          <a:lstStyle>
            <a:lvl1pPr>
              <a:defRPr sz="2000" smtClean="0">
                <a:solidFill>
                  <a:srgbClr val="CD0A20"/>
                </a:solidFill>
              </a:defRPr>
            </a:lvl1pPr>
          </a:lstStyle>
          <a:p>
            <a:pPr>
              <a:defRPr/>
            </a:pPr>
            <a:fld id="{DB85A15E-2BCF-4738-8628-C0622655E95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PPT模板-19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2162367" cy="6860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7535333" y="5877985"/>
            <a:ext cx="2844800" cy="3661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19D78-E527-405D-8249-AAD4D62E027A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8467"/>
            <a:ext cx="3860800" cy="36406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08317" y="6352118"/>
            <a:ext cx="827616" cy="366183"/>
          </a:xfrm>
          <a:prstGeom prst="rect">
            <a:avLst/>
          </a:prstGeom>
        </p:spPr>
        <p:txBody>
          <a:bodyPr/>
          <a:lstStyle>
            <a:lvl1pPr>
              <a:defRPr sz="2000" smtClean="0">
                <a:solidFill>
                  <a:srgbClr val="CD0A20"/>
                </a:solidFill>
              </a:defRPr>
            </a:lvl1pPr>
          </a:lstStyle>
          <a:p>
            <a:pPr>
              <a:defRPr/>
            </a:pPr>
            <a:fld id="{DB85A15E-2BCF-4738-8628-C0622655E95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PPT模板-19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2162367" cy="6860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7535333" y="5877985"/>
            <a:ext cx="2844800" cy="3661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19D78-E527-405D-8249-AAD4D62E027A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8467"/>
            <a:ext cx="3860800" cy="36406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08317" y="6352118"/>
            <a:ext cx="827616" cy="366183"/>
          </a:xfrm>
          <a:prstGeom prst="rect">
            <a:avLst/>
          </a:prstGeom>
        </p:spPr>
        <p:txBody>
          <a:bodyPr/>
          <a:lstStyle>
            <a:lvl1pPr>
              <a:defRPr sz="2000" smtClean="0">
                <a:solidFill>
                  <a:srgbClr val="CD0A20"/>
                </a:solidFill>
              </a:defRPr>
            </a:lvl1pPr>
          </a:lstStyle>
          <a:p>
            <a:pPr>
              <a:defRPr/>
            </a:pPr>
            <a:fld id="{DB85A15E-2BCF-4738-8628-C0622655E95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PPT模板-19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2162367" cy="6860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7535333" y="5877985"/>
            <a:ext cx="2844800" cy="3661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19D78-E527-405D-8249-AAD4D62E027A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8467"/>
            <a:ext cx="3860800" cy="36406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08317" y="6352118"/>
            <a:ext cx="827616" cy="366183"/>
          </a:xfrm>
          <a:prstGeom prst="rect">
            <a:avLst/>
          </a:prstGeom>
        </p:spPr>
        <p:txBody>
          <a:bodyPr/>
          <a:lstStyle>
            <a:lvl1pPr>
              <a:defRPr sz="2000" smtClean="0">
                <a:solidFill>
                  <a:srgbClr val="CD0A20"/>
                </a:solidFill>
              </a:defRPr>
            </a:lvl1pPr>
          </a:lstStyle>
          <a:p>
            <a:pPr>
              <a:defRPr/>
            </a:pPr>
            <a:fld id="{DB85A15E-2BCF-4738-8628-C0622655E95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PPT模板-19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2162367" cy="6860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7535333" y="5877985"/>
            <a:ext cx="2844800" cy="3661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19D78-E527-405D-8249-AAD4D62E027A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8467"/>
            <a:ext cx="3860800" cy="36406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08317" y="6352118"/>
            <a:ext cx="827616" cy="366183"/>
          </a:xfrm>
          <a:prstGeom prst="rect">
            <a:avLst/>
          </a:prstGeom>
        </p:spPr>
        <p:txBody>
          <a:bodyPr/>
          <a:lstStyle>
            <a:lvl1pPr>
              <a:defRPr sz="2000" smtClean="0">
                <a:solidFill>
                  <a:srgbClr val="CD0A20"/>
                </a:solidFill>
              </a:defRPr>
            </a:lvl1pPr>
          </a:lstStyle>
          <a:p>
            <a:pPr>
              <a:defRPr/>
            </a:pPr>
            <a:fld id="{DB85A15E-2BCF-4738-8628-C0622655E95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PPT模板-19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2162367" cy="6860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7535333" y="5877985"/>
            <a:ext cx="2844800" cy="3661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19D78-E527-405D-8249-AAD4D62E027A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8467"/>
            <a:ext cx="3860800" cy="36406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08317" y="6352118"/>
            <a:ext cx="827616" cy="366183"/>
          </a:xfrm>
          <a:prstGeom prst="rect">
            <a:avLst/>
          </a:prstGeom>
        </p:spPr>
        <p:txBody>
          <a:bodyPr/>
          <a:lstStyle>
            <a:lvl1pPr>
              <a:defRPr sz="2000" smtClean="0">
                <a:solidFill>
                  <a:srgbClr val="CD0A20"/>
                </a:solidFill>
              </a:defRPr>
            </a:lvl1pPr>
          </a:lstStyle>
          <a:p>
            <a:pPr>
              <a:defRPr/>
            </a:pPr>
            <a:fld id="{DB85A15E-2BCF-4738-8628-C0622655E95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PPT模板-19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2162367" cy="6860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7535333" y="5877985"/>
            <a:ext cx="2844800" cy="3661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19D78-E527-405D-8249-AAD4D62E027A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8467"/>
            <a:ext cx="3860800" cy="36406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08317" y="6352118"/>
            <a:ext cx="827616" cy="366183"/>
          </a:xfrm>
          <a:prstGeom prst="rect">
            <a:avLst/>
          </a:prstGeom>
        </p:spPr>
        <p:txBody>
          <a:bodyPr/>
          <a:lstStyle>
            <a:lvl1pPr>
              <a:defRPr sz="2000" smtClean="0">
                <a:solidFill>
                  <a:srgbClr val="CD0A20"/>
                </a:solidFill>
              </a:defRPr>
            </a:lvl1pPr>
          </a:lstStyle>
          <a:p>
            <a:pPr>
              <a:defRPr/>
            </a:pPr>
            <a:fld id="{DB85A15E-2BCF-4738-8628-C0622655E95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-18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846" y="-35848"/>
            <a:ext cx="12432883" cy="70307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3535" cy="6911176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43339" y="49865"/>
            <a:ext cx="12183849" cy="56207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 descr="未标题-1-0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9" y="6296545"/>
            <a:ext cx="2021256" cy="484734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7248162" y="6365781"/>
            <a:ext cx="28007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中石化炼化工程（集团）股份有限公司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SINOPEC ENGINEERING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GROUP) CO.,  LTD .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 userDrawn="1"/>
        </p:nvSpPr>
        <p:spPr bwMode="auto">
          <a:xfrm>
            <a:off x="10520363" y="6436879"/>
            <a:ext cx="1671639" cy="2271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 anchor="ctr">
            <a:noAutofit/>
          </a:bodyPr>
          <a:lstStyle/>
          <a:p>
            <a:pPr algn="ctr" defTabSz="762000">
              <a:spcBef>
                <a:spcPct val="0"/>
              </a:spcBef>
              <a:buSzTx/>
              <a:buFontTx/>
              <a:buNone/>
              <a:defRPr/>
            </a:pPr>
            <a:r>
              <a:rPr kumimoji="1" lang="en-US" altLang="zh-TW" sz="18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fld id="{D3FB292B-E681-4CEC-9D5E-053AD7E8F57D}" type="slidenum">
              <a:rPr kumimoji="1" lang="en-US" altLang="zh-TW" sz="1800" b="1" dirty="0" smtClean="0">
                <a:solidFill>
                  <a:schemeClr val="bg1"/>
                </a:solidFill>
                <a:latin typeface="+mj-ea"/>
                <a:ea typeface="+mj-ea"/>
              </a:rPr>
            </a:fld>
            <a:endParaRPr kumimoji="1" lang="zh-TW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3653" y="53179"/>
            <a:ext cx="12148347" cy="625437"/>
            <a:chOff x="291392" y="350572"/>
            <a:chExt cx="8529198" cy="486068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4572000" y="836640"/>
              <a:ext cx="4248590" cy="0"/>
            </a:xfrm>
            <a:prstGeom prst="line">
              <a:avLst/>
            </a:prstGeom>
            <a:ln w="76200">
              <a:solidFill>
                <a:srgbClr val="E720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95420" y="836640"/>
              <a:ext cx="8425170" cy="0"/>
            </a:xfrm>
            <a:prstGeom prst="line">
              <a:avLst/>
            </a:prstGeom>
            <a:ln w="19050">
              <a:solidFill>
                <a:srgbClr val="E720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半闭框 13"/>
            <p:cNvSpPr/>
            <p:nvPr/>
          </p:nvSpPr>
          <p:spPr>
            <a:xfrm>
              <a:off x="291392" y="350572"/>
              <a:ext cx="160029" cy="180025"/>
            </a:xfrm>
            <a:prstGeom prst="halfFrame">
              <a:avLst>
                <a:gd name="adj1" fmla="val 26119"/>
                <a:gd name="adj2" fmla="val 26840"/>
              </a:avLst>
            </a:prstGeom>
            <a:solidFill>
              <a:srgbClr val="E72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63407" cy="6859200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7462"/>
            <a:ext cx="3860800" cy="3651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08347" y="6353091"/>
            <a:ext cx="828520" cy="36518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63407" cy="6859200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7462"/>
            <a:ext cx="3860800" cy="3651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08347" y="6353091"/>
            <a:ext cx="828520" cy="36518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63407" cy="6859200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7462"/>
            <a:ext cx="3860800" cy="3651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08347" y="6353091"/>
            <a:ext cx="828520" cy="36518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63407" cy="6859200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7462"/>
            <a:ext cx="3860800" cy="3651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08347" y="6353091"/>
            <a:ext cx="828520" cy="36518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63407" cy="6859200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7462"/>
            <a:ext cx="3860800" cy="3651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08347" y="6353091"/>
            <a:ext cx="828520" cy="36518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7.png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54"/>
          <p:cNvSpPr txBox="1"/>
          <p:nvPr/>
        </p:nvSpPr>
        <p:spPr bwMode="auto">
          <a:xfrm>
            <a:off x="311280" y="4759110"/>
            <a:ext cx="8881150" cy="1066836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121920" tIns="60960" rIns="121920" bIns="60960" numCol="1" rtlCol="0" anchor="ctr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 algn="just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8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1-9</a:t>
            </a:r>
            <a:r>
              <a:rPr lang="zh-CN" altLang="en-US" sz="1865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月份，公司境内累计新签合同额：</a:t>
            </a:r>
            <a:r>
              <a:rPr lang="en-US" altLang="zh-CN" sz="18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496.16</a:t>
            </a:r>
            <a:r>
              <a:rPr lang="en-US" altLang="zh-CN" sz="1865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865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亿元，完成年度目标</a:t>
            </a:r>
            <a:r>
              <a:rPr lang="en-US" altLang="zh-CN" sz="18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85.52</a:t>
            </a:r>
            <a:r>
              <a:rPr lang="en-US" altLang="zh-CN" sz="1865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%</a:t>
            </a:r>
            <a:r>
              <a:rPr lang="zh-CN" altLang="en-US" sz="1865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865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175276" y="6401946"/>
            <a:ext cx="621499" cy="365189"/>
          </a:xfrm>
        </p:spPr>
        <p:txBody>
          <a:bodyPr/>
          <a:lstStyle/>
          <a:p>
            <a:pPr algn="ctr"/>
            <a:fld id="{4F48B3E8-95D7-4EDB-B09B-1EE74EE19A10}" type="slidenum"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</a:fld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aphicFrame>
        <p:nvGraphicFramePr>
          <p:cNvPr id="15" name="图表 14"/>
          <p:cNvGraphicFramePr/>
          <p:nvPr/>
        </p:nvGraphicFramePr>
        <p:xfrm>
          <a:off x="374045" y="1443680"/>
          <a:ext cx="11521315" cy="259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73378" y="4010899"/>
          <a:ext cx="11483422" cy="576000"/>
        </p:xfrm>
        <a:graphic>
          <a:graphicData uri="http://schemas.openxmlformats.org/drawingml/2006/table">
            <a:tbl>
              <a:tblPr/>
              <a:tblGrid>
                <a:gridCol w="1806567"/>
                <a:gridCol w="1935371"/>
                <a:gridCol w="1935371"/>
                <a:gridCol w="1935371"/>
                <a:gridCol w="1935371"/>
                <a:gridCol w="1935371"/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分类</a:t>
                      </a:r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总体完成</a:t>
                      </a:r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咨询设计</a:t>
                      </a:r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EPC</a:t>
                      </a:r>
                      <a:r>
                        <a:rPr lang="zh-CN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总承包</a:t>
                      </a:r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施工总承包</a:t>
                      </a:r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设备制造</a:t>
                      </a:r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完成比例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85.52%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87.5%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89.76%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77.99%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537447" y="539611"/>
            <a:ext cx="4416613" cy="49244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defTabSz="914400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完成市场开发总体情况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03017" y="6309785"/>
            <a:ext cx="2473754" cy="2543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1055" dirty="0">
                <a:latin typeface="方正兰亭中黑简体" panose="02000000000000000000" charset="-122"/>
                <a:ea typeface="方正兰亭中黑简体" panose="02000000000000000000" charset="-122"/>
                <a:cs typeface="HYDaSongJ"/>
              </a:rPr>
              <a:t>中石化炼化工程（集团）股份有限公司</a:t>
            </a:r>
            <a:endParaRPr kumimoji="1" lang="zh-CN" altLang="en-US" sz="1055" dirty="0">
              <a:latin typeface="方正兰亭中黑简体" panose="02000000000000000000" charset="-122"/>
              <a:ea typeface="方正兰亭中黑简体" panose="02000000000000000000" charset="-122"/>
              <a:cs typeface="HYDaSongJ"/>
            </a:endParaRPr>
          </a:p>
        </p:txBody>
      </p:sp>
      <p:pic>
        <p:nvPicPr>
          <p:cNvPr id="11" name="图片 15" descr="未标题-1-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7700" y="6280151"/>
            <a:ext cx="1085851" cy="34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10992680" y="20974"/>
            <a:ext cx="115216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移动样例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92705" y="5157240"/>
            <a:ext cx="1008140" cy="25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796775" y="5157239"/>
            <a:ext cx="504070" cy="2597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982206" y="5395456"/>
            <a:ext cx="1204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系统时间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738059" y="5395456"/>
            <a:ext cx="1204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上报时间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136</Words>
  <Application>WPS 演示</Application>
  <PresentationFormat>宽屏</PresentationFormat>
  <Paragraphs>38</Paragraphs>
  <Slides>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Heiti SC Medium</vt:lpstr>
      <vt:lpstr>方正兰亭中黑简体</vt:lpstr>
      <vt:lpstr>黑体</vt:lpstr>
      <vt:lpstr>HYDaSongJ</vt:lpstr>
      <vt:lpstr>Calibri</vt:lpstr>
      <vt:lpstr>Calibri</vt:lpstr>
      <vt:lpstr>Arial</vt:lpstr>
      <vt:lpstr>Segoe Print</vt:lpstr>
      <vt:lpstr>Arial Unicode MS</vt:lpstr>
      <vt:lpstr>PMingLiU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武敏</dc:creator>
  <cp:lastModifiedBy>12423</cp:lastModifiedBy>
  <cp:revision>1146</cp:revision>
  <cp:lastPrinted>2018-03-23T08:49:00Z</cp:lastPrinted>
  <dcterms:created xsi:type="dcterms:W3CDTF">2014-09-04T11:10:00Z</dcterms:created>
  <dcterms:modified xsi:type="dcterms:W3CDTF">2020-07-22T10:23:34Z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