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58" r:id="rId1"/>
  </p:sldMasterIdLst>
  <p:notesMasterIdLst>
    <p:notesMasterId r:id="rId6"/>
  </p:notesMasterIdLst>
  <p:handoutMasterIdLst>
    <p:handoutMasterId r:id="rId7"/>
  </p:handoutMasterIdLst>
  <p:sldIdLst>
    <p:sldId id="825" r:id="rId2"/>
    <p:sldId id="826" r:id="rId3"/>
    <p:sldId id="778" r:id="rId4"/>
    <p:sldId id="824" r:id="rId5"/>
  </p:sldIdLst>
  <p:sldSz cx="6858000" cy="9144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5">
          <p15:clr>
            <a:srgbClr val="A4A3A4"/>
          </p15:clr>
        </p15:guide>
        <p15:guide id="2" pos="323">
          <p15:clr>
            <a:srgbClr val="A4A3A4"/>
          </p15:clr>
        </p15:guide>
        <p15:guide id="3" pos="3420">
          <p15:clr>
            <a:srgbClr val="A4A3A4"/>
          </p15:clr>
        </p15:guide>
        <p15:guide id="4" pos="39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4C4"/>
    <a:srgbClr val="020202"/>
    <a:srgbClr val="4C4C4C"/>
    <a:srgbClr val="88B2D8"/>
    <a:srgbClr val="FC8000"/>
    <a:srgbClr val="FDBB30"/>
    <a:srgbClr val="97979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2299" autoAdjust="0"/>
    <p:restoredTop sz="94100" autoAdjust="0"/>
  </p:normalViewPr>
  <p:slideViewPr>
    <p:cSldViewPr snapToGrid="0">
      <p:cViewPr varScale="1">
        <p:scale>
          <a:sx n="82" d="100"/>
          <a:sy n="82" d="100"/>
        </p:scale>
        <p:origin x="1014" y="102"/>
      </p:cViewPr>
      <p:guideLst>
        <p:guide orient="horz" pos="1345"/>
        <p:guide pos="323"/>
        <p:guide pos="3420"/>
        <p:guide pos="3996"/>
      </p:guideLst>
    </p:cSldViewPr>
  </p:slideViewPr>
  <p:outlineViewPr>
    <p:cViewPr>
      <p:scale>
        <a:sx n="33" d="100"/>
        <a:sy n="33" d="100"/>
      </p:scale>
      <p:origin x="0" y="5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0" d="100"/>
          <a:sy n="120" d="100"/>
        </p:scale>
        <p:origin x="-2982" y="93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l" defTabSz="929817" eaLnBrk="0" hangingPunct="0">
              <a:spcBef>
                <a:spcPct val="20000"/>
              </a:spcBef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908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29817" eaLnBrk="0" hangingPunct="0">
              <a:spcBef>
                <a:spcPct val="20000"/>
              </a:spcBef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8463D20-C364-457C-97C8-1D362236B182}" type="datetimeFigureOut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6663"/>
            <a:ext cx="3014663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l" defTabSz="929817" eaLnBrk="0" hangingPunct="0">
              <a:spcBef>
                <a:spcPct val="20000"/>
              </a:spcBef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856663"/>
            <a:ext cx="3090862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29817" eaLnBrk="0" hangingPunct="0">
              <a:spcBef>
                <a:spcPct val="20000"/>
              </a:spcBef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0DF1171-5825-44F7-A2F6-80965FEAA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28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37" tIns="46870" rIns="93737" bIns="46870" numCol="1" anchor="t" anchorCtr="0" compatLnSpc="1">
            <a:prstTxWarp prst="textNoShape">
              <a:avLst/>
            </a:prstTxWarp>
          </a:bodyPr>
          <a:lstStyle>
            <a:lvl1pPr algn="l" defTabSz="936197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48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37" tIns="46870" rIns="93737" bIns="46870" numCol="1" anchor="t" anchorCtr="0" compatLnSpc="1">
            <a:prstTxWarp prst="textNoShape">
              <a:avLst/>
            </a:prstTxWarp>
          </a:bodyPr>
          <a:lstStyle>
            <a:lvl1pPr algn="r" defTabSz="936197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5013" y="377825"/>
            <a:ext cx="3013075" cy="401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15913" y="4421188"/>
            <a:ext cx="6411912" cy="454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37" tIns="46870" rIns="93737" bIns="468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448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37" tIns="46870" rIns="93737" bIns="46870" numCol="1" anchor="b" anchorCtr="0" compatLnSpc="1">
            <a:prstTxWarp prst="textNoShape">
              <a:avLst/>
            </a:prstTxWarp>
          </a:bodyPr>
          <a:lstStyle>
            <a:lvl1pPr algn="l" defTabSz="936197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3963"/>
            <a:ext cx="30448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37" tIns="46870" rIns="93737" bIns="46870" numCol="1" anchor="b" anchorCtr="0" compatLnSpc="1">
            <a:prstTxWarp prst="textNoShape">
              <a:avLst/>
            </a:prstTxWarp>
          </a:bodyPr>
          <a:lstStyle>
            <a:lvl1pPr algn="r" defTabSz="936197" eaLnBrk="0" hangingPunct="0">
              <a:spcBef>
                <a:spcPct val="0"/>
              </a:spcBef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0862D0F6-1E22-4495-A841-0970883CFA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3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Font typeface="Times" pitchFamily="18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6115050" y="8580438"/>
            <a:ext cx="428625" cy="279400"/>
          </a:xfrm>
          <a:prstGeom prst="rect">
            <a:avLst/>
          </a:prstGeom>
        </p:spPr>
        <p:txBody>
          <a:bodyPr/>
          <a:lstStyle>
            <a:lvl1pPr algn="r" eaLnBrk="0" hangingPunct="0">
              <a:spcBef>
                <a:spcPct val="20000"/>
              </a:spcBef>
              <a:defRPr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00580F7-DBB9-4BF0-9C91-A6063D668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89063"/>
            <a:ext cx="6858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Masthead Ban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858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Cartus - Color with 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963" y="508000"/>
            <a:ext cx="163353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0" y="1422400"/>
            <a:ext cx="6858000" cy="121920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90000"/>
                </a:schemeClr>
              </a:gs>
              <a:gs pos="85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20000"/>
              </a:spcBef>
              <a:defRPr/>
            </a:pPr>
            <a:endParaRPr lang="en-US" dirty="0"/>
          </a:p>
        </p:txBody>
      </p:sp>
      <p:pic>
        <p:nvPicPr>
          <p:cNvPr id="10" name="Picture 16" descr="2267 - Hands In2.jpg"/>
          <p:cNvPicPr>
            <a:picLocks noChangeAspect="1"/>
          </p:cNvPicPr>
          <p:nvPr userDrawn="1"/>
        </p:nvPicPr>
        <p:blipFill>
          <a:blip r:embed="rId5" cstate="print"/>
          <a:srcRect r="25714"/>
          <a:stretch>
            <a:fillRect/>
          </a:stretch>
        </p:blipFill>
        <p:spPr bwMode="auto">
          <a:xfrm>
            <a:off x="5268913" y="4530725"/>
            <a:ext cx="1046162" cy="9382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" name="Picture 17" descr="Trusted Guidance_with SM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05313" y="749300"/>
            <a:ext cx="19415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0050" y="1524002"/>
            <a:ext cx="6020628" cy="1015999"/>
          </a:xfrm>
        </p:spPr>
        <p:txBody>
          <a:bodyPr>
            <a:normAutofit/>
          </a:bodyPr>
          <a:lstStyle>
            <a:lvl1pPr algn="r"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Masthead Band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8580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406400"/>
            <a:ext cx="6172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1828800"/>
            <a:ext cx="61722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755063"/>
            <a:ext cx="6858000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9096375"/>
            <a:ext cx="6858000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425" y="8820150"/>
            <a:ext cx="809625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9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cs typeface="+mn-cs"/>
              </a:rPr>
              <a:t>CARTUS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027113" y="8943975"/>
            <a:ext cx="1460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22375" y="8823325"/>
            <a:ext cx="3321050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9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cs typeface="+mn-cs"/>
              </a:rPr>
              <a:t>CartusOnline / Single Sign On Enhancement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21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F68933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68933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68933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68933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68933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F68933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F68933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F68933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F68933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charset="0"/>
        <a:buChar char="•"/>
        <a:defRPr kern="1200">
          <a:solidFill>
            <a:srgbClr val="404040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1700" kern="1200">
          <a:solidFill>
            <a:srgbClr val="404040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404040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rgbClr val="404040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404040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www.citigroup.net/citiforyou/landingpage?objId=0901d11f80337314&amp;objType=T&amp;lang=105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76044" y="5629273"/>
            <a:ext cx="5960853" cy="2048236"/>
          </a:xfrm>
        </p:spPr>
        <p:txBody>
          <a:bodyPr/>
          <a:lstStyle/>
          <a:p>
            <a:endParaRPr lang="en-GB" sz="1200" dirty="0" smtClean="0"/>
          </a:p>
          <a:p>
            <a:pPr>
              <a:buNone/>
            </a:pPr>
            <a:r>
              <a:rPr lang="en-GB" sz="1400" dirty="0" smtClean="0"/>
              <a:t>Citi and Cartus in partnership are introducing a new way to</a:t>
            </a:r>
          </a:p>
          <a:p>
            <a:pPr>
              <a:buNone/>
            </a:pPr>
            <a:r>
              <a:rPr lang="en-GB" sz="1400" dirty="0" smtClean="0"/>
              <a:t>access Cartus Online from the ‘Citi For You’ intranet. 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Single Sign On will enable the user to click on the Cartus Online</a:t>
            </a:r>
          </a:p>
          <a:p>
            <a:pPr>
              <a:buNone/>
            </a:pPr>
            <a:r>
              <a:rPr lang="en-GB" sz="1400" dirty="0" smtClean="0"/>
              <a:t>link which will take the user into the Cartus Online site using</a:t>
            </a:r>
          </a:p>
          <a:p>
            <a:pPr>
              <a:buNone/>
            </a:pPr>
            <a:r>
              <a:rPr lang="en-GB" sz="1400" dirty="0" smtClean="0"/>
              <a:t>their SSO user name password for added convenience.</a:t>
            </a:r>
          </a:p>
          <a:p>
            <a:endParaRPr lang="en-GB" sz="1200" dirty="0" smtClean="0"/>
          </a:p>
          <a:p>
            <a:endParaRPr lang="en-GB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Single Sign On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139692"/>
            <a:ext cx="6569531" cy="216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3" descr="Cartus - Color with 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3" y="176213"/>
            <a:ext cx="16335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4" descr="Trusted Guidance_with SM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5313" y="419100"/>
            <a:ext cx="19415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Content Placeholder 10"/>
          <p:cNvSpPr>
            <a:spLocks noGrp="1"/>
          </p:cNvSpPr>
          <p:nvPr/>
        </p:nvSpPr>
        <p:spPr bwMode="auto">
          <a:xfrm>
            <a:off x="191387" y="999460"/>
            <a:ext cx="6568584" cy="17894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None/>
              <a:defRPr/>
            </a:pPr>
            <a:r>
              <a:rPr lang="en-US" sz="1600" dirty="0" smtClean="0">
                <a:latin typeface="Cambria" panose="02040503050406030204" pitchFamily="18" charset="0"/>
              </a:rPr>
              <a:t>You can access CartusOnline by visiting the Global Mobility Citi For You site at: 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latin typeface="Cambria" panose="02040503050406030204" pitchFamily="18" charset="0"/>
              </a:rPr>
              <a:t>Citi For You – Performance &amp; Career – Global Mobility – Service Providers &amp; Contacts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600" dirty="0" smtClean="0">
                <a:latin typeface="Cambria" panose="02040503050406030204" pitchFamily="18" charset="0"/>
              </a:rPr>
              <a:t>and clicking on the </a:t>
            </a:r>
            <a:r>
              <a:rPr lang="en-US" sz="1600" dirty="0">
                <a:latin typeface="Cambria" panose="02040503050406030204" pitchFamily="18" charset="0"/>
              </a:rPr>
              <a:t>“</a:t>
            </a:r>
            <a:r>
              <a:rPr lang="en-US" sz="1600" b="1" u="sng" dirty="0">
                <a:solidFill>
                  <a:srgbClr val="0070C0"/>
                </a:solidFill>
                <a:latin typeface="Cambria" panose="02040503050406030204" pitchFamily="18" charset="0"/>
              </a:rPr>
              <a:t>Cartus Online</a:t>
            </a:r>
            <a:r>
              <a:rPr lang="en-US" sz="1600" dirty="0">
                <a:latin typeface="Cambria" panose="02040503050406030204" pitchFamily="18" charset="0"/>
              </a:rPr>
              <a:t>” hyperlink </a:t>
            </a:r>
            <a:endParaRPr lang="en-US" sz="1600" dirty="0" smtClean="0">
              <a:latin typeface="Cambria" panose="02040503050406030204" pitchFamily="18" charset="0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sz="1000" dirty="0" smtClean="0">
              <a:latin typeface="Cambria" panose="02040503050406030204" pitchFamily="18" charset="0"/>
            </a:endParaRPr>
          </a:p>
          <a:p>
            <a:pPr algn="ctr"/>
            <a:r>
              <a:rPr lang="en-US" sz="1150" u="sng" dirty="0" smtClean="0">
                <a:latin typeface="Cambria" panose="02040503050406030204" pitchFamily="18" charset="0"/>
                <a:hlinkClick r:id="rId5"/>
              </a:rPr>
              <a:t>http://www.citigroup.net/citiforyou/landingpage?objId=0901d11f80337314&amp;objType=T&amp;lang=105</a:t>
            </a:r>
            <a:r>
              <a:rPr lang="en-US" sz="1150" dirty="0" smtClean="0">
                <a:latin typeface="Cambria" panose="02040503050406030204" pitchFamily="18" charset="0"/>
              </a:rPr>
              <a:t>  </a:t>
            </a:r>
            <a:endParaRPr lang="en-GB" sz="1150" dirty="0">
              <a:latin typeface="Cambria" panose="02040503050406030204" pitchFamily="18" charset="0"/>
            </a:endParaRPr>
          </a:p>
        </p:txBody>
      </p:sp>
      <p:sp>
        <p:nvSpPr>
          <p:cNvPr id="9221" name="Title 13"/>
          <p:cNvSpPr>
            <a:spLocks noGrp="1"/>
          </p:cNvSpPr>
          <p:nvPr>
            <p:ph type="title"/>
          </p:nvPr>
        </p:nvSpPr>
        <p:spPr>
          <a:xfrm>
            <a:off x="0" y="531813"/>
            <a:ext cx="6858000" cy="471487"/>
          </a:xfrm>
        </p:spPr>
        <p:txBody>
          <a:bodyPr/>
          <a:lstStyle/>
          <a:p>
            <a:pPr algn="ctr" eaLnBrk="1" hangingPunct="1"/>
            <a:r>
              <a:rPr lang="en-US" sz="1600" b="1" i="1" dirty="0" smtClean="0">
                <a:latin typeface="Arial" charset="0"/>
                <a:cs typeface="Arial" charset="0"/>
              </a:rPr>
              <a:t>Customer View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2" y="2788864"/>
            <a:ext cx="15268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Section 1</a:t>
            </a:r>
          </a:p>
        </p:txBody>
      </p:sp>
      <p:sp>
        <p:nvSpPr>
          <p:cNvPr id="8" name="Oval 7"/>
          <p:cNvSpPr/>
          <p:nvPr/>
        </p:nvSpPr>
        <p:spPr>
          <a:xfrm>
            <a:off x="4146698" y="7571738"/>
            <a:ext cx="1552755" cy="241541"/>
          </a:xfrm>
          <a:prstGeom prst="ellipse">
            <a:avLst/>
          </a:prstGeom>
          <a:noFill/>
          <a:ln>
            <a:solidFill>
              <a:srgbClr val="4E8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157431" y="4013964"/>
            <a:ext cx="956930" cy="2086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91786" y="4770289"/>
            <a:ext cx="552455" cy="222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0085" y="3848986"/>
            <a:ext cx="932092" cy="18173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90306" y="3848986"/>
            <a:ext cx="1063254" cy="93566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"/>
          <p:cNvSpPr txBox="1">
            <a:spLocks/>
          </p:cNvSpPr>
          <p:nvPr/>
        </p:nvSpPr>
        <p:spPr>
          <a:xfrm>
            <a:off x="354867" y="3581209"/>
            <a:ext cx="1876425" cy="123726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access CartusOnline:</a:t>
            </a:r>
          </a:p>
          <a:p>
            <a: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First, click the “Performance &amp; Career” tab and then select “Global Mobility” from the dropdown list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10551" y="6103506"/>
            <a:ext cx="6449419" cy="2437865"/>
            <a:chOff x="255279" y="5669541"/>
            <a:chExt cx="6449419" cy="243786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783" y="5932967"/>
              <a:ext cx="5520915" cy="2174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1011245" y="6687879"/>
              <a:ext cx="444045" cy="91834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1455289" y="7606220"/>
              <a:ext cx="1140841" cy="34693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ontent Placeholder 1"/>
            <p:cNvSpPr txBox="1">
              <a:spLocks/>
            </p:cNvSpPr>
            <p:nvPr/>
          </p:nvSpPr>
          <p:spPr>
            <a:xfrm>
              <a:off x="255279" y="5669541"/>
              <a:ext cx="1511933" cy="646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defRPr/>
              </a:pPr>
              <a:r>
                <a:rPr lang="en-US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Next, click “Service Providers and Contacts”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5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Cartus - Color with 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76213"/>
            <a:ext cx="16335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4" descr="Trusted Guidance_with S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5313" y="419100"/>
            <a:ext cx="19415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itle 13"/>
          <p:cNvSpPr>
            <a:spLocks noGrp="1"/>
          </p:cNvSpPr>
          <p:nvPr>
            <p:ph type="title"/>
          </p:nvPr>
        </p:nvSpPr>
        <p:spPr>
          <a:xfrm>
            <a:off x="0" y="531813"/>
            <a:ext cx="6858000" cy="471487"/>
          </a:xfrm>
        </p:spPr>
        <p:txBody>
          <a:bodyPr/>
          <a:lstStyle/>
          <a:p>
            <a:pPr algn="ctr" eaLnBrk="1" hangingPunct="1"/>
            <a:r>
              <a:rPr lang="en-US" sz="1600" b="1" i="1" dirty="0" smtClean="0">
                <a:latin typeface="Arial" charset="0"/>
                <a:cs typeface="Arial" charset="0"/>
              </a:rPr>
              <a:t>Customer View</a:t>
            </a:r>
          </a:p>
        </p:txBody>
      </p:sp>
      <p:pic>
        <p:nvPicPr>
          <p:cNvPr id="7" name="Picture 6" descr="CartusOnline - EE Side of CFY.bmp"/>
          <p:cNvPicPr>
            <a:picLocks noChangeAspect="1"/>
          </p:cNvPicPr>
          <p:nvPr/>
        </p:nvPicPr>
        <p:blipFill>
          <a:blip r:embed="rId4" cstate="print"/>
          <a:srcRect r="19874"/>
          <a:stretch>
            <a:fillRect/>
          </a:stretch>
        </p:blipFill>
        <p:spPr>
          <a:xfrm>
            <a:off x="1371388" y="1598861"/>
            <a:ext cx="4891189" cy="397259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721935" y="4883057"/>
            <a:ext cx="1552755" cy="24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5045" y="6183202"/>
            <a:ext cx="5461779" cy="185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"/>
          <p:cNvSpPr txBox="1">
            <a:spLocks/>
          </p:cNvSpPr>
          <p:nvPr/>
        </p:nvSpPr>
        <p:spPr>
          <a:xfrm>
            <a:off x="563746" y="3426503"/>
            <a:ext cx="1876425" cy="101566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Lastly, click the “CartusOnline” link and simply enter your Citi SSO Username and Password in the pop-up window.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40171" y="4559124"/>
            <a:ext cx="329610" cy="233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40171" y="4559124"/>
            <a:ext cx="845289" cy="2181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828" t="18652" r="24922" b="7715"/>
          <a:stretch>
            <a:fillRect/>
          </a:stretch>
        </p:blipFill>
        <p:spPr bwMode="auto">
          <a:xfrm>
            <a:off x="323849" y="899443"/>
            <a:ext cx="6162675" cy="509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Content Placeholder 1"/>
          <p:cNvSpPr txBox="1">
            <a:spLocks/>
          </p:cNvSpPr>
          <p:nvPr/>
        </p:nvSpPr>
        <p:spPr>
          <a:xfrm>
            <a:off x="2716213" y="1147763"/>
            <a:ext cx="3549650" cy="1570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cs typeface="Arial" pitchFamily="34" charset="0"/>
              </a:rPr>
              <a:t>The</a:t>
            </a:r>
            <a:r>
              <a:rPr lang="en-US" sz="1600" dirty="0">
                <a:latin typeface="Cambria" pitchFamily="18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cs typeface="Arial" pitchFamily="34" charset="0"/>
              </a:rPr>
              <a:t>“</a:t>
            </a:r>
            <a:r>
              <a:rPr lang="en-US" sz="1600" b="1" u="sng" dirty="0">
                <a:solidFill>
                  <a:srgbClr val="0070C0"/>
                </a:solidFill>
                <a:latin typeface="Cambria" pitchFamily="18" charset="0"/>
                <a:cs typeface="Arial" pitchFamily="34" charset="0"/>
              </a:rPr>
              <a:t>CartusOnline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cs typeface="Arial" pitchFamily="34" charset="0"/>
              </a:rPr>
              <a:t>” hyper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cs typeface="Arial" pitchFamily="34" charset="0"/>
              </a:rPr>
              <a:t>link will launch you to a new page that provides you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Arial" pitchFamily="34" charset="0"/>
              </a:rPr>
              <a:t>instant</a:t>
            </a:r>
            <a:r>
              <a:rPr lang="en-US" sz="1600" dirty="0">
                <a:latin typeface="Cambria" pitchFamily="18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cs typeface="Arial" pitchFamily="34" charset="0"/>
              </a:rPr>
              <a:t>access to all of your active assignments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Arial" pitchFamily="34" charset="0"/>
              </a:rPr>
              <a:t>without the need for  a separate UserID &amp; password.</a:t>
            </a:r>
          </a:p>
        </p:txBody>
      </p:sp>
      <p:sp>
        <p:nvSpPr>
          <p:cNvPr id="29" name="Title 13"/>
          <p:cNvSpPr txBox="1">
            <a:spLocks/>
          </p:cNvSpPr>
          <p:nvPr/>
        </p:nvSpPr>
        <p:spPr bwMode="auto">
          <a:xfrm>
            <a:off x="0" y="246063"/>
            <a:ext cx="68580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600" b="1" i="1" dirty="0">
                <a:solidFill>
                  <a:srgbClr val="F68933"/>
                </a:solidFill>
                <a:ea typeface="+mj-ea"/>
              </a:rPr>
              <a:t>Customer View</a:t>
            </a:r>
          </a:p>
        </p:txBody>
      </p:sp>
      <p:pic>
        <p:nvPicPr>
          <p:cNvPr id="102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761604">
            <a:off x="227013" y="5148263"/>
            <a:ext cx="455612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173038" y="6321425"/>
            <a:ext cx="1876425" cy="227171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00" b="1" dirty="0">
                <a:solidFill>
                  <a:srgbClr val="0070C0"/>
                </a:solidFill>
                <a:latin typeface="Cambria" pitchFamily="18" charset="0"/>
                <a:cs typeface="Arial" pitchFamily="34" charset="0"/>
              </a:rPr>
              <a:t>Mobile App requires a  new UserID &amp;  Password 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Arial" pitchFamily="34" charset="0"/>
              </a:rPr>
              <a:t>1) Click on “Initial Set-up” link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Arial" pitchFamily="34" charset="0"/>
              </a:rPr>
              <a:t>2) A UserID will be generated for you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Arial" pitchFamily="34" charset="0"/>
              </a:rPr>
              <a:t>3) Create a Password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Arial" pitchFamily="34" charset="0"/>
              </a:rPr>
              <a:t>4) “Back to My Account” link will bring you back to your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Arial" pitchFamily="34" charset="0"/>
              </a:rPr>
              <a:t>CartusOnline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Arial" pitchFamily="34" charset="0"/>
              </a:rPr>
              <a:t>page.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87938" y="4248150"/>
            <a:ext cx="1323975" cy="25241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81588" y="3835400"/>
            <a:ext cx="13239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Section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6811" y="5929102"/>
            <a:ext cx="13239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Section 3</a:t>
            </a:r>
          </a:p>
        </p:txBody>
      </p:sp>
      <p:sp>
        <p:nvSpPr>
          <p:cNvPr id="35" name="Oval 34"/>
          <p:cNvSpPr/>
          <p:nvPr/>
        </p:nvSpPr>
        <p:spPr>
          <a:xfrm>
            <a:off x="3046413" y="5300663"/>
            <a:ext cx="787400" cy="220662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08200" y="5683250"/>
            <a:ext cx="4749800" cy="2746375"/>
            <a:chOff x="2108200" y="5616575"/>
            <a:chExt cx="4749800" cy="2746375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r="697" b="20720"/>
            <a:stretch>
              <a:fillRect/>
            </a:stretch>
          </p:blipFill>
          <p:spPr bwMode="auto">
            <a:xfrm>
              <a:off x="2108200" y="5616575"/>
              <a:ext cx="4749800" cy="27463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Rectangle 21"/>
            <p:cNvSpPr/>
            <p:nvPr/>
          </p:nvSpPr>
          <p:spPr>
            <a:xfrm flipV="1">
              <a:off x="2195620" y="5679447"/>
              <a:ext cx="845056" cy="25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dirty="0"/>
            </a:p>
          </p:txBody>
        </p:sp>
        <p:pic>
          <p:nvPicPr>
            <p:cNvPr id="18" name="Picture 17" descr="Citi.jpg"/>
            <p:cNvPicPr>
              <a:picLocks noChangeAspect="1"/>
            </p:cNvPicPr>
            <p:nvPr/>
          </p:nvPicPr>
          <p:blipFill>
            <a:blip r:embed="rId5" cstate="print"/>
            <a:srcRect l="14286" t="6250" r="10000" b="16667"/>
            <a:stretch>
              <a:fillRect/>
            </a:stretch>
          </p:blipFill>
          <p:spPr>
            <a:xfrm>
              <a:off x="2194003" y="5688020"/>
              <a:ext cx="338102" cy="231484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endCxn id="35" idx="3"/>
          </p:cNvCxnSpPr>
          <p:nvPr/>
        </p:nvCxnSpPr>
        <p:spPr>
          <a:xfrm flipV="1">
            <a:off x="1932317" y="5489010"/>
            <a:ext cx="1229408" cy="81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19825" y="4524375"/>
            <a:ext cx="25700" cy="13588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proved Presentation Template">
  <a:themeElements>
    <a:clrScheme name="Cartus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4C4"/>
      </a:accent1>
      <a:accent2>
        <a:srgbClr val="7AC142"/>
      </a:accent2>
      <a:accent3>
        <a:srgbClr val="F68933"/>
      </a:accent3>
      <a:accent4>
        <a:srgbClr val="004B8D"/>
      </a:accent4>
      <a:accent5>
        <a:srgbClr val="78B9E8"/>
      </a:accent5>
      <a:accent6>
        <a:srgbClr val="82CEC1"/>
      </a:accent6>
      <a:hlink>
        <a:srgbClr val="00853F"/>
      </a:hlink>
      <a:folHlink>
        <a:srgbClr val="D5E0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Approved Presentation Template</Template>
  <TotalTime>28569</TotalTime>
  <Words>252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Times</vt:lpstr>
      <vt:lpstr>Times New Roman</vt:lpstr>
      <vt:lpstr>Verdana</vt:lpstr>
      <vt:lpstr>Approved Presentation Template</vt:lpstr>
      <vt:lpstr>Single Sign On</vt:lpstr>
      <vt:lpstr>Customer View</vt:lpstr>
      <vt:lpstr>Customer View</vt:lpstr>
      <vt:lpstr>PowerPoint Presentation</vt:lpstr>
    </vt:vector>
  </TitlesOfParts>
  <Company>Cendant Mobility Services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Erica Gregorski</dc:creator>
  <cp:lastModifiedBy>Kalman, Jonathan</cp:lastModifiedBy>
  <cp:revision>2655</cp:revision>
  <cp:lastPrinted>2014-06-12T15:45:53Z</cp:lastPrinted>
  <dcterms:created xsi:type="dcterms:W3CDTF">2010-09-22T18:17:06Z</dcterms:created>
  <dcterms:modified xsi:type="dcterms:W3CDTF">2016-04-04T13:54:27Z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pic">
    <vt:lpwstr>CORE Presentation 123110</vt:lpwstr>
  </property>
  <property fmtid="{D5CDD505-2E9C-101B-9397-08002B2CF9AE}" pid="3" name="Region">
    <vt:lpwstr>Global</vt:lpwstr>
  </property>
  <property fmtid="{D5CDD505-2E9C-101B-9397-08002B2CF9AE}" pid="4" name="Order">
    <vt:lpwstr>100.000000000000</vt:lpwstr>
  </property>
  <property fmtid="{D5CDD505-2E9C-101B-9397-08002B2CF9AE}" pid="5" name="SME Name">
    <vt:lpwstr>Sheila Drost &amp; Jill Blonski</vt:lpwstr>
  </property>
</Properties>
</file>