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DA2127"/>
    <a:srgbClr val="19191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9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1B1-917A-417B-A4BF-C385CE2B89CF}" type="datetimeFigureOut">
              <a:rPr lang="en-GB" smtClean="0"/>
              <a:t>27/01/2015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FFCD-1B5D-41A3-A205-51E0DCB5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7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1B1-917A-417B-A4BF-C385CE2B89CF}" type="datetimeFigureOut">
              <a:rPr lang="en-GB" smtClean="0"/>
              <a:t>27/01/2015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FFCD-1B5D-41A3-A205-51E0DCB5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88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1B1-917A-417B-A4BF-C385CE2B89CF}" type="datetimeFigureOut">
              <a:rPr lang="en-GB" smtClean="0"/>
              <a:t>27/01/2015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FFCD-1B5D-41A3-A205-51E0DCB5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38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1B1-917A-417B-A4BF-C385CE2B89CF}" type="datetimeFigureOut">
              <a:rPr lang="en-GB" smtClean="0"/>
              <a:t>27/01/2015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FFCD-1B5D-41A3-A205-51E0DCB5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7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1B1-917A-417B-A4BF-C385CE2B89CF}" type="datetimeFigureOut">
              <a:rPr lang="en-GB" smtClean="0"/>
              <a:t>27/01/2015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FFCD-1B5D-41A3-A205-51E0DCB5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64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1B1-917A-417B-A4BF-C385CE2B89CF}" type="datetimeFigureOut">
              <a:rPr lang="en-GB" smtClean="0"/>
              <a:t>27/01/2015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FFCD-1B5D-41A3-A205-51E0DCB5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85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1B1-917A-417B-A4BF-C385CE2B89CF}" type="datetimeFigureOut">
              <a:rPr lang="en-GB" smtClean="0"/>
              <a:t>27/01/2015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FFCD-1B5D-41A3-A205-51E0DCB5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96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1B1-917A-417B-A4BF-C385CE2B89CF}" type="datetimeFigureOut">
              <a:rPr lang="en-GB" smtClean="0"/>
              <a:t>27/01/2015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FFCD-1B5D-41A3-A205-51E0DCB5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66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1B1-917A-417B-A4BF-C385CE2B89CF}" type="datetimeFigureOut">
              <a:rPr lang="en-GB" smtClean="0"/>
              <a:t>27/01/2015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FFCD-1B5D-41A3-A205-51E0DCB5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94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1B1-917A-417B-A4BF-C385CE2B89CF}" type="datetimeFigureOut">
              <a:rPr lang="en-GB" smtClean="0"/>
              <a:t>27/01/2015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FFCD-1B5D-41A3-A205-51E0DCB5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48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51B1-917A-417B-A4BF-C385CE2B89CF}" type="datetimeFigureOut">
              <a:rPr lang="en-GB" smtClean="0"/>
              <a:t>27/01/2015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FFCD-1B5D-41A3-A205-51E0DCB5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88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951B1-917A-417B-A4BF-C385CE2B89CF}" type="datetimeFigureOut">
              <a:rPr lang="en-GB" smtClean="0"/>
              <a:t>27/01/2015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CFFCD-1B5D-41A3-A205-51E0DCB59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07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150509" y="-266441"/>
            <a:ext cx="5159023" cy="2231718"/>
            <a:chOff x="-146756" y="-197651"/>
            <a:chExt cx="5159023" cy="2231718"/>
          </a:xfrm>
        </p:grpSpPr>
        <p:sp>
          <p:nvSpPr>
            <p:cNvPr id="6" name="Rounded Rectangle 5"/>
            <p:cNvSpPr/>
            <p:nvPr/>
          </p:nvSpPr>
          <p:spPr>
            <a:xfrm>
              <a:off x="-146756" y="1384694"/>
              <a:ext cx="5159023" cy="613439"/>
            </a:xfrm>
            <a:prstGeom prst="roundRect">
              <a:avLst/>
            </a:prstGeom>
            <a:solidFill>
              <a:srgbClr val="323232"/>
            </a:solidFill>
            <a:ln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1601" y="-197651"/>
              <a:ext cx="4863832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0" dirty="0" smtClean="0">
                  <a:solidFill>
                    <a:srgbClr val="323232"/>
                  </a:solidFill>
                  <a:latin typeface="Helvetica-Condensed-Black-Se" pitchFamily="2" charset="0"/>
                </a:rPr>
                <a:t>WebRTC</a:t>
              </a:r>
              <a:endParaRPr lang="en-GB" sz="12000" dirty="0">
                <a:solidFill>
                  <a:srgbClr val="323232"/>
                </a:solidFill>
                <a:latin typeface="Helvetica-Condensed-Black-Se" pitchFamily="2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1601" y="1326181"/>
              <a:ext cx="49106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 smtClean="0">
                  <a:solidFill>
                    <a:schemeClr val="bg1"/>
                  </a:solidFill>
                  <a:latin typeface="Helvetica LT Condensed" panose="02000806050000020004" pitchFamily="2" charset="0"/>
                  <a:cs typeface="Arial" panose="020B0604020202020204" pitchFamily="34" charset="0"/>
                </a:rPr>
                <a:t>On Mobile Edge Cloud</a:t>
              </a:r>
              <a:endParaRPr lang="en-GB" sz="4000" dirty="0">
                <a:solidFill>
                  <a:schemeClr val="bg1"/>
                </a:solidFill>
                <a:latin typeface="Helvetica LT Condensed" panose="02000806050000020004" pitchFamily="2" charset="0"/>
                <a:cs typeface="Arial" panose="020B0604020202020204" pitchFamily="34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0" y="2330364"/>
            <a:ext cx="5613914" cy="2802118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6327516" y="2330364"/>
            <a:ext cx="5543804" cy="2906645"/>
            <a:chOff x="6623731" y="2293811"/>
            <a:chExt cx="5543804" cy="2906645"/>
          </a:xfrm>
        </p:grpSpPr>
        <p:grpSp>
          <p:nvGrpSpPr>
            <p:cNvPr id="14" name="Group 13"/>
            <p:cNvGrpSpPr/>
            <p:nvPr/>
          </p:nvGrpSpPr>
          <p:grpSpPr>
            <a:xfrm>
              <a:off x="6623731" y="2293811"/>
              <a:ext cx="5517091" cy="923330"/>
              <a:chOff x="6967726" y="2047423"/>
              <a:chExt cx="5517091" cy="92333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6967726" y="2047423"/>
                <a:ext cx="206338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5400" dirty="0" smtClean="0">
                    <a:solidFill>
                      <a:srgbClr val="DA2127"/>
                    </a:solidFill>
                    <a:latin typeface="Helvetica-Condensed-Black-Se" pitchFamily="2" charset="0"/>
                  </a:rPr>
                  <a:t>BRIDGE</a:t>
                </a:r>
                <a:endParaRPr lang="en-GB" sz="5400" dirty="0">
                  <a:solidFill>
                    <a:srgbClr val="DA2127"/>
                  </a:solidFill>
                  <a:latin typeface="Helvetica-Condensed-Black-Se" pitchFamily="2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850489" y="2171678"/>
                <a:ext cx="36343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rgbClr val="32323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real-time communication between</a:t>
                </a:r>
              </a:p>
              <a:p>
                <a:r>
                  <a:rPr lang="en-GB" dirty="0" smtClean="0">
                    <a:solidFill>
                      <a:srgbClr val="32323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browsers and telecoms world</a:t>
                </a:r>
                <a:endParaRPr lang="en-GB" dirty="0">
                  <a:solidFill>
                    <a:srgbClr val="32323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623731" y="2954916"/>
              <a:ext cx="5493616" cy="923330"/>
              <a:chOff x="6967726" y="2047423"/>
              <a:chExt cx="5493616" cy="923330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967726" y="2047423"/>
                <a:ext cx="242726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5400" dirty="0" smtClean="0">
                    <a:solidFill>
                      <a:srgbClr val="DA2127"/>
                    </a:solidFill>
                    <a:latin typeface="Helvetica-Condensed-Black-Se" pitchFamily="2" charset="0"/>
                  </a:rPr>
                  <a:t>PROVIDE</a:t>
                </a:r>
                <a:endParaRPr lang="en-GB" sz="5400" dirty="0">
                  <a:solidFill>
                    <a:srgbClr val="DA2127"/>
                  </a:solidFill>
                  <a:latin typeface="Helvetica-Condensed-Black-Se" pitchFamily="2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9211734" y="2171678"/>
                <a:ext cx="32496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rgbClr val="32323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peer-to-peer optimization as a</a:t>
                </a:r>
              </a:p>
              <a:p>
                <a:r>
                  <a:rPr lang="en-GB" dirty="0" smtClean="0">
                    <a:solidFill>
                      <a:srgbClr val="32323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service on mobile edge cloud</a:t>
                </a:r>
                <a:endParaRPr lang="en-GB" dirty="0">
                  <a:solidFill>
                    <a:srgbClr val="32323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623731" y="3616021"/>
              <a:ext cx="5543804" cy="923330"/>
              <a:chOff x="6967726" y="2047423"/>
              <a:chExt cx="5543804" cy="92333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967726" y="2047423"/>
                <a:ext cx="256993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5400" dirty="0" smtClean="0">
                    <a:solidFill>
                      <a:srgbClr val="DA2127"/>
                    </a:solidFill>
                    <a:latin typeface="Helvetica-Condensed-Black-Se" pitchFamily="2" charset="0"/>
                  </a:rPr>
                  <a:t>IMPROVE</a:t>
                </a:r>
                <a:endParaRPr lang="en-GB" sz="5400" dirty="0">
                  <a:solidFill>
                    <a:srgbClr val="DA2127"/>
                  </a:solidFill>
                  <a:latin typeface="Helvetica-Condensed-Black-Se" pitchFamily="2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9347202" y="2171678"/>
                <a:ext cx="31643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rgbClr val="32323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user experience </a:t>
                </a:r>
                <a:r>
                  <a:rPr lang="en-GB" dirty="0" smtClean="0">
                    <a:solidFill>
                      <a:srgbClr val="32323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GB" dirty="0" smtClean="0">
                    <a:solidFill>
                      <a:srgbClr val="32323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WebRTC</a:t>
                </a:r>
              </a:p>
              <a:p>
                <a:r>
                  <a:rPr lang="en-GB" dirty="0" smtClean="0">
                    <a:solidFill>
                      <a:srgbClr val="32323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based mobile applications</a:t>
                </a:r>
                <a:endParaRPr lang="en-GB" dirty="0">
                  <a:solidFill>
                    <a:srgbClr val="32323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623731" y="4277126"/>
              <a:ext cx="4960059" cy="923330"/>
              <a:chOff x="6967726" y="2047423"/>
              <a:chExt cx="4960059" cy="92333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967726" y="2047423"/>
                <a:ext cx="219483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5400" dirty="0" smtClean="0">
                    <a:solidFill>
                      <a:srgbClr val="DA2127"/>
                    </a:solidFill>
                    <a:latin typeface="Helvetica-Condensed-Black-Se" pitchFamily="2" charset="0"/>
                  </a:rPr>
                  <a:t>REDUCE</a:t>
                </a:r>
                <a:endParaRPr lang="en-GB" sz="5400" dirty="0">
                  <a:solidFill>
                    <a:srgbClr val="DA2127"/>
                  </a:solidFill>
                  <a:latin typeface="Helvetica-Condensed-Black-Se" pitchFamily="2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985954" y="2171678"/>
                <a:ext cx="29418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rgbClr val="32323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bandwidth consumption for</a:t>
                </a:r>
              </a:p>
              <a:p>
                <a:r>
                  <a:rPr lang="en-GB" dirty="0" smtClean="0">
                    <a:solidFill>
                      <a:srgbClr val="32323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mobile network operators</a:t>
                </a:r>
                <a:endParaRPr lang="en-GB" dirty="0">
                  <a:solidFill>
                    <a:srgbClr val="32323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6581858" y="5707764"/>
            <a:ext cx="5276638" cy="900000"/>
            <a:chOff x="6690400" y="5749997"/>
            <a:chExt cx="5276638" cy="900000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39" t="13054" r="339" b="20280"/>
            <a:stretch/>
          </p:blipFill>
          <p:spPr>
            <a:xfrm>
              <a:off x="8643006" y="5749997"/>
              <a:ext cx="900000" cy="9000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3" b="293"/>
            <a:stretch/>
          </p:blipFill>
          <p:spPr>
            <a:xfrm>
              <a:off x="11067038" y="5749997"/>
              <a:ext cx="900000" cy="900000"/>
            </a:xfrm>
            <a:prstGeom prst="ellipse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9605050" y="5830665"/>
              <a:ext cx="150714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400" b="1" dirty="0" smtClean="0">
                  <a:solidFill>
                    <a:srgbClr val="323232"/>
                  </a:solidFill>
                  <a:latin typeface="Helvetica Condensed" panose="020B0606020202030204" pitchFamily="34" charset="0"/>
                </a:rPr>
                <a:t>Qi </a:t>
              </a:r>
              <a:r>
                <a:rPr lang="en-GB" sz="1400" b="1" dirty="0" err="1" smtClean="0">
                  <a:solidFill>
                    <a:srgbClr val="323232"/>
                  </a:solidFill>
                  <a:latin typeface="Helvetica Condensed" panose="020B0606020202030204" pitchFamily="34" charset="0"/>
                </a:rPr>
                <a:t>Qi</a:t>
              </a:r>
              <a:endParaRPr lang="en-GB" sz="1400" b="1" dirty="0" smtClean="0">
                <a:solidFill>
                  <a:srgbClr val="323232"/>
                </a:solidFill>
                <a:latin typeface="Helvetica Condensed" panose="020B0606020202030204" pitchFamily="34" charset="0"/>
              </a:endParaRPr>
            </a:p>
            <a:p>
              <a:pPr algn="r"/>
              <a:r>
                <a:rPr lang="en-GB" sz="1400" dirty="0" smtClean="0">
                  <a:solidFill>
                    <a:srgbClr val="323232"/>
                  </a:solidFill>
                  <a:latin typeface="Helvetica Condensed" panose="020B0606020202030204" pitchFamily="34" charset="0"/>
                </a:rPr>
                <a:t>Research Engineer</a:t>
              </a:r>
            </a:p>
            <a:p>
              <a:pPr algn="r"/>
              <a:r>
                <a:rPr lang="en-GB" sz="1400" dirty="0" smtClean="0">
                  <a:solidFill>
                    <a:srgbClr val="323232"/>
                  </a:solidFill>
                  <a:latin typeface="Helvetica Condensed" panose="020B0606020202030204" pitchFamily="34" charset="0"/>
                </a:rPr>
                <a:t>qiq@sics.se</a:t>
              </a:r>
              <a:endParaRPr lang="en-GB" sz="1400" dirty="0">
                <a:solidFill>
                  <a:srgbClr val="323232"/>
                </a:solidFill>
                <a:latin typeface="Helvetica Condensed" panose="020B060602020203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90400" y="5830665"/>
              <a:ext cx="201048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400" b="1" dirty="0" err="1" smtClean="0">
                  <a:solidFill>
                    <a:srgbClr val="323232"/>
                  </a:solidFill>
                  <a:latin typeface="Helvetica Condensed" panose="020B0606020202030204" pitchFamily="34" charset="0"/>
                </a:rPr>
                <a:t>Dr.</a:t>
              </a:r>
              <a:r>
                <a:rPr lang="en-GB" sz="1400" b="1" dirty="0" smtClean="0">
                  <a:solidFill>
                    <a:srgbClr val="323232"/>
                  </a:solidFill>
                  <a:latin typeface="Helvetica Condensed" panose="020B0606020202030204" pitchFamily="34" charset="0"/>
                </a:rPr>
                <a:t> Ahmad Al-</a:t>
              </a:r>
              <a:r>
                <a:rPr lang="en-GB" sz="1400" b="1" dirty="0" err="1" smtClean="0">
                  <a:solidFill>
                    <a:srgbClr val="323232"/>
                  </a:solidFill>
                  <a:latin typeface="Helvetica Condensed" panose="020B0606020202030204" pitchFamily="34" charset="0"/>
                </a:rPr>
                <a:t>Shishtawy</a:t>
              </a:r>
              <a:endParaRPr lang="en-GB" sz="1400" b="1" dirty="0" smtClean="0">
                <a:solidFill>
                  <a:srgbClr val="323232"/>
                </a:solidFill>
                <a:latin typeface="Helvetica Condensed" panose="020B0606020202030204" pitchFamily="34" charset="0"/>
              </a:endParaRPr>
            </a:p>
            <a:p>
              <a:pPr algn="r"/>
              <a:r>
                <a:rPr lang="en-GB" sz="1400" dirty="0" smtClean="0">
                  <a:solidFill>
                    <a:srgbClr val="323232"/>
                  </a:solidFill>
                  <a:latin typeface="Helvetica Condensed" panose="020B0606020202030204" pitchFamily="34" charset="0"/>
                </a:rPr>
                <a:t>Senior Research Engineer</a:t>
              </a:r>
            </a:p>
            <a:p>
              <a:pPr algn="r"/>
              <a:r>
                <a:rPr lang="en-GB" sz="1400" dirty="0" smtClean="0">
                  <a:solidFill>
                    <a:srgbClr val="323232"/>
                  </a:solidFill>
                  <a:latin typeface="Helvetica Condensed" panose="020B0606020202030204" pitchFamily="34" charset="0"/>
                </a:rPr>
                <a:t>ahmad@sics.se</a:t>
              </a:r>
              <a:endParaRPr lang="en-GB" sz="1400" dirty="0">
                <a:solidFill>
                  <a:srgbClr val="323232"/>
                </a:solidFill>
                <a:latin typeface="Helvetica Condensed" panose="020B0606020202030204" pitchFamily="34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362" y="235386"/>
            <a:ext cx="1187134" cy="34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9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51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Helvetica Condensed</vt:lpstr>
      <vt:lpstr>Helvetica LT Condensed</vt:lpstr>
      <vt:lpstr>Helvetica-Condensed-Black-Se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 Qi</dc:creator>
  <cp:lastModifiedBy>Qi Qi</cp:lastModifiedBy>
  <cp:revision>16</cp:revision>
  <dcterms:created xsi:type="dcterms:W3CDTF">2015-01-21T19:38:06Z</dcterms:created>
  <dcterms:modified xsi:type="dcterms:W3CDTF">2015-01-26T23:45:24Z</dcterms:modified>
</cp:coreProperties>
</file>