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.svg"/><Relationship Id="rId4" Type="http://schemas.openxmlformats.org/officeDocument/2006/relationships/image" Target="../media/image4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580" y="5090160"/>
            <a:ext cx="10767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厦门大学中美青年创客交流中心</a:t>
            </a:r>
            <a:endParaRPr lang="zh-CN" altLang="en-US" sz="3600">
              <a:solidFill>
                <a:schemeClr val="bg1">
                  <a:lumMod val="50000"/>
                </a:schemeClr>
              </a:solidFill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  <a:p>
            <a:pPr algn="ctr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厦门大学海西通信工程技术中心</a:t>
            </a:r>
            <a:endParaRPr lang="en-US" altLang="zh-CN" sz="3600">
              <a:solidFill>
                <a:schemeClr val="bg1">
                  <a:lumMod val="50000"/>
                </a:schemeClr>
              </a:solidFill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  <a:p>
            <a:pPr algn="ctr"/>
            <a:r>
              <a:rPr lang="en-US" altLang="zh-CN" sz="3600">
                <a:solidFill>
                  <a:schemeClr val="bg1">
                    <a:lumMod val="50000"/>
                  </a:schemeClr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2021.11.1</a:t>
            </a:r>
            <a:r>
              <a:rPr lang="en-US" altLang="en-US" sz="3600">
                <a:solidFill>
                  <a:schemeClr val="bg1">
                    <a:lumMod val="50000"/>
                  </a:schemeClr>
                </a:solidFill>
                <a:latin typeface="STSong" panose="02010600040101010101" charset="-122"/>
                <a:ea typeface="STSong" panose="02010600040101010101" charset="-122"/>
                <a:cs typeface="STSong" panose="02010600040101010101" charset="-122"/>
              </a:rPr>
              <a:t>1-2021.11.14</a:t>
            </a:r>
            <a:endParaRPr lang="en-US" altLang="en-US" sz="3600">
              <a:solidFill>
                <a:schemeClr val="bg1">
                  <a:lumMod val="50000"/>
                </a:schemeClr>
              </a:solidFill>
              <a:latin typeface="STSong" panose="02010600040101010101" charset="-122"/>
              <a:ea typeface="STSong" panose="02010600040101010101" charset="-122"/>
              <a:cs typeface="STSong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860" y="462280"/>
            <a:ext cx="9213215" cy="3074035"/>
            <a:chOff x="1436" y="1637"/>
            <a:chExt cx="14509" cy="4841"/>
          </a:xfrm>
        </p:grpSpPr>
        <p:sp>
          <p:nvSpPr>
            <p:cNvPr id="72" name="稻壳儿春秋广告/盗版必究        原创来源：http://chn.docer.com/works?userid=199329941#!/work_time"/>
            <p:cNvSpPr txBox="1"/>
            <p:nvPr/>
          </p:nvSpPr>
          <p:spPr>
            <a:xfrm>
              <a:off x="1436" y="1697"/>
              <a:ext cx="2630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80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851tegakizatsu" panose="02000600000000000000" pitchFamily="2" charset="-122"/>
                </a:rPr>
                <a:t>从</a:t>
              </a:r>
              <a:endParaRPr lang="en-US" altLang="en-US" sz="8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56" y="1682"/>
              <a:ext cx="6992" cy="200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r="6003"/>
            <a:stretch>
              <a:fillRect/>
            </a:stretch>
          </p:blipFill>
          <p:spPr>
            <a:xfrm>
              <a:off x="9375" y="4406"/>
              <a:ext cx="6570" cy="2072"/>
            </a:xfrm>
            <a:prstGeom prst="rect">
              <a:avLst/>
            </a:prstGeom>
            <a:noFill/>
          </p:spPr>
        </p:pic>
        <p:sp>
          <p:nvSpPr>
            <p:cNvPr id="5" name="文本框 4"/>
            <p:cNvSpPr txBox="1"/>
            <p:nvPr/>
          </p:nvSpPr>
          <p:spPr>
            <a:xfrm>
              <a:off x="7214" y="4382"/>
              <a:ext cx="1888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sz="8000" dirty="0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851tegakizatsu" panose="02000600000000000000" pitchFamily="2" charset="-122"/>
                  <a:sym typeface="+mn-ea"/>
                </a:rPr>
                <a:t>到</a:t>
              </a:r>
              <a:endParaRPr lang="en-US" altLang="en-US" sz="8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310" y="1637"/>
              <a:ext cx="2288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 sz="8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charset="0"/>
                  <a:ea typeface="汉仪劲楷简" panose="00020600040101010101" charset="-122"/>
                  <a:cs typeface="851tegakizatsu" panose="02000600000000000000" pitchFamily="2" charset="-122"/>
                  <a:sym typeface="+mn-ea"/>
                </a:rPr>
                <a:t>3.0</a:t>
              </a:r>
              <a:endParaRPr lang="en-US" altLang="en-US" sz="80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2905" y="3745865"/>
            <a:ext cx="11155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>
                <a:solidFill>
                  <a:schemeClr val="bg1">
                    <a:lumMod val="50000"/>
                  </a:schemeClr>
                </a:solidFill>
                <a:latin typeface="STKaiti" panose="02010600040101010101" charset="-122"/>
                <a:ea typeface="STKaiti" panose="02010600040101010101" charset="-122"/>
              </a:rPr>
              <a:t>中小学信息技术师资培训班</a:t>
            </a:r>
            <a:endParaRPr lang="en-US" altLang="zh-CN" sz="7200">
              <a:solidFill>
                <a:schemeClr val="bg1">
                  <a:lumMod val="50000"/>
                </a:schemeClr>
              </a:solidFill>
              <a:latin typeface="STKaiti" panose="02010600040101010101" charset="-122"/>
              <a:ea typeface="STKaiti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3927803" y="348548"/>
            <a:ext cx="433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变量及其类型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转化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6475" y="98914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5225" y="3394710"/>
            <a:ext cx="2955290" cy="1760220"/>
            <a:chOff x="4677" y="2873"/>
            <a:chExt cx="4654" cy="2772"/>
          </a:xfrm>
        </p:grpSpPr>
        <p:sp>
          <p:nvSpPr>
            <p:cNvPr id="19" name="文本框 18"/>
            <p:cNvSpPr txBox="1"/>
            <p:nvPr/>
          </p:nvSpPr>
          <p:spPr>
            <a:xfrm>
              <a:off x="4677" y="2873"/>
              <a:ext cx="46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字符串</a:t>
              </a:r>
              <a:endParaRPr lang="zh-CN" altLang="en-US" sz="2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77" y="3848"/>
              <a:ext cx="206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整数</a:t>
              </a:r>
              <a:endParaRPr lang="zh-CN" altLang="en-US" sz="2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77" y="4823"/>
              <a:ext cx="240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浮点数</a:t>
              </a:r>
              <a:endParaRPr lang="zh-CN" altLang="en-US" sz="280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598670" y="2293620"/>
            <a:ext cx="58718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在进行计算之前，我们需要先把字符串转换成浮点数。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想把谁转化成谁，就用谁套谁！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Python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可以查看括号中的数据类型。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994603" y="348548"/>
            <a:ext cx="2202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输入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2492534" y="1061590"/>
            <a:ext cx="440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input()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492534" y="1468340"/>
            <a:ext cx="87458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格式：变量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= input(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提示语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首先会在屏幕上显示提示语，待用户输入内容后，把用户输入的内容交给变量。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6015" y="2985135"/>
            <a:ext cx="40659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得到的结果一定是字符串。上例中的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+ 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'10' + '20'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，结果自然为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70" y="2867660"/>
            <a:ext cx="4476750" cy="2653665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>
          <a:xfrm>
            <a:off x="1427294" y="4988413"/>
            <a:ext cx="925692" cy="11575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4323080"/>
            <a:ext cx="4857115" cy="227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0" grpId="0" bldLvl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994603" y="348548"/>
            <a:ext cx="2202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2467134" y="1447035"/>
            <a:ext cx="440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输出方法：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print()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00025" y="4943475"/>
            <a:ext cx="6129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：标点符号是</a:t>
            </a:r>
            <a:r>
              <a:rPr lang="zh-CN" altLang="en-US" b="1">
                <a:solidFill>
                  <a:srgbClr val="FF0000"/>
                </a:solidFill>
              </a:rPr>
              <a:t>英文输入法</a:t>
            </a:r>
            <a:r>
              <a:rPr lang="zh-CN" altLang="en-US"/>
              <a:t>下的</a:t>
            </a:r>
            <a:r>
              <a:rPr lang="zh-CN" altLang="en-US"/>
              <a:t>标点符号！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280" y="1197610"/>
            <a:ext cx="3209925" cy="5086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6470" y="2545715"/>
            <a:ext cx="648017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sz="2000"/>
              <a:t>计算机能够直接读懂数字运算</a:t>
            </a:r>
            <a:r>
              <a:rPr lang="en-US" altLang="zh-CN" sz="2000"/>
              <a:t>,</a:t>
            </a:r>
            <a:r>
              <a:rPr lang="zh-CN" altLang="en-US" sz="2000"/>
              <a:t>并输出</a:t>
            </a:r>
            <a:r>
              <a:rPr lang="zh-CN" altLang="en-US" sz="2000"/>
              <a:t>结果！</a:t>
            </a:r>
            <a:endParaRPr lang="zh-CN" altLang="en-US" sz="2000"/>
          </a:p>
          <a:p>
            <a:pPr>
              <a:lnSpc>
                <a:spcPct val="190000"/>
              </a:lnSpc>
            </a:pPr>
            <a:r>
              <a:rPr lang="zh-CN" altLang="en-US" sz="2000"/>
              <a:t>引号的用法：告诉计算机，我输入什么，你就打印什么。</a:t>
            </a:r>
            <a:endParaRPr lang="zh-CN" altLang="en-US" sz="2000"/>
          </a:p>
          <a:p>
            <a:pPr>
              <a:lnSpc>
                <a:spcPct val="190000"/>
              </a:lnSpc>
            </a:pPr>
            <a:r>
              <a:rPr lang="zh-CN" altLang="en-US" sz="2000"/>
              <a:t>在print内部使用三引号</a:t>
            </a:r>
            <a:r>
              <a:rPr lang="zh-CN" altLang="en-US" sz="2000" b="1"/>
              <a:t>'''</a:t>
            </a:r>
            <a:r>
              <a:rPr lang="zh-CN" altLang="en-US" sz="2000"/>
              <a:t> 或者</a:t>
            </a:r>
            <a:r>
              <a:rPr lang="en-US" altLang="zh-CN" sz="2000" b="1"/>
              <a:t>\n</a:t>
            </a:r>
            <a:r>
              <a:rPr lang="zh-CN" altLang="en-US" sz="2000"/>
              <a:t>来实现跨行输出。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200025" y="5398770"/>
            <a:ext cx="8129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	</a:t>
            </a:r>
            <a:r>
              <a:rPr lang="zh-CN" altLang="en-US"/>
              <a:t>双引号是</a:t>
            </a:r>
            <a:r>
              <a:rPr lang="zh-CN" altLang="en-US" b="1">
                <a:solidFill>
                  <a:srgbClr val="FF0000"/>
                </a:solidFill>
              </a:rPr>
              <a:t>英文输入法</a:t>
            </a:r>
            <a:r>
              <a:rPr lang="zh-CN" altLang="en-US"/>
              <a:t>下的双引号，而不是两个单引号！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0025" y="5854065"/>
            <a:ext cx="521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三引号是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英文输入法</a:t>
            </a:r>
            <a:r>
              <a:rPr lang="zh-CN" altLang="en-US">
                <a:sym typeface="+mn-ea"/>
              </a:rPr>
              <a:t>下的三个单引号！】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461203" y="348548"/>
            <a:ext cx="3269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化输出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2492534" y="1061590"/>
            <a:ext cx="440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输出方法：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492534" y="1468340"/>
            <a:ext cx="28759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—— 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操作符 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%s  %f  %d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—— str.format()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</a:rPr>
              <a:t>—— f-string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Hack Nerd Font" panose="020B0609030202020204" pitchFamily="50" charset="0"/>
                <a:sym typeface="+mn-ea"/>
              </a:rPr>
              <a:t>—— print()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ack Nerd Font" panose="020B0609030202020204" pitchFamily="50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4760" y="4109372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50000">
                      <a:srgbClr val="ED8D72"/>
                    </a:gs>
                    <a:gs pos="0">
                      <a:srgbClr val="F3B3A1"/>
                    </a:gs>
                    <a:gs pos="100000">
                      <a:srgbClr val="E66643"/>
                    </a:gs>
                  </a:gsLst>
                  <a:lin scaled="1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输出结果完全相同！！！</a:t>
            </a:r>
            <a:endParaRPr lang="zh-CN" altLang="en-US" sz="2800" dirty="0">
              <a:gradFill>
                <a:gsLst>
                  <a:gs pos="50000">
                    <a:srgbClr val="ED8D72"/>
                  </a:gs>
                  <a:gs pos="0">
                    <a:srgbClr val="F3B3A1"/>
                  </a:gs>
                  <a:gs pos="100000">
                    <a:srgbClr val="E66643"/>
                  </a:gs>
                </a:gsLst>
                <a:lin scaled="1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" y="3387725"/>
            <a:ext cx="9881870" cy="2912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861570" y="348548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绘制正方形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" y="2949575"/>
            <a:ext cx="5602605" cy="4131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1595" y="1466850"/>
            <a:ext cx="406463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+首先拖动绿旗模块到舞台</a:t>
            </a:r>
            <a:endParaRPr lang="zh-CN" altLang="en-US" sz="2400"/>
          </a:p>
          <a:p>
            <a:r>
              <a:rPr lang="en-US" altLang="zh-CN" sz="2400"/>
              <a:t>+</a:t>
            </a:r>
            <a:r>
              <a:rPr lang="zh-CN" altLang="en-US" sz="2400"/>
              <a:t>调节画笔颜色大小</a:t>
            </a:r>
            <a:endParaRPr lang="zh-CN" altLang="en-US" sz="2400"/>
          </a:p>
          <a:p>
            <a:r>
              <a:rPr lang="zh-CN" altLang="en-US" sz="2400"/>
              <a:t>+然后清空舞台</a:t>
            </a:r>
            <a:endParaRPr lang="zh-CN" altLang="en-US" sz="2400"/>
          </a:p>
          <a:p>
            <a:r>
              <a:rPr lang="zh-CN" altLang="en-US" sz="2400"/>
              <a:t>+落笔</a:t>
            </a:r>
            <a:endParaRPr lang="zh-CN" altLang="en-US" sz="2400"/>
          </a:p>
          <a:p>
            <a:r>
              <a:rPr lang="zh-CN" altLang="en-US" sz="2400"/>
              <a:t>+让小企鹅前进90步，然后右转90°，等1s钟</a:t>
            </a:r>
            <a:endParaRPr lang="zh-CN" altLang="en-US" sz="2400"/>
          </a:p>
          <a:p>
            <a:r>
              <a:rPr lang="zh-CN" altLang="en-US" sz="2400"/>
              <a:t>+重复以上步骤四次</a:t>
            </a:r>
            <a:endParaRPr lang="zh-CN" altLang="en-US" sz="2400"/>
          </a:p>
          <a:p>
            <a:r>
              <a:rPr lang="zh-CN" altLang="en-US" sz="2400"/>
              <a:t>+抬笔，准备下一次绘图</a:t>
            </a:r>
            <a:endParaRPr lang="zh-CN" altLang="en-US" sz="2400"/>
          </a:p>
          <a:p>
            <a:r>
              <a:rPr lang="zh-CN" altLang="en-US" sz="2400"/>
              <a:t>这是一个典型的绘制正方形的程序，采用了顺序结构来编制程序。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556260" y="1899285"/>
            <a:ext cx="3180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</a:t>
            </a:r>
            <a:r>
              <a:rPr lang="en-US" altLang="zh-CN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scratch</a:t>
            </a:r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实现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125" y="470535"/>
            <a:ext cx="2716530" cy="5916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861570" y="348548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绘制正方形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136890" y="798830"/>
            <a:ext cx="2263775" cy="1412240"/>
            <a:chOff x="15207" y="5780"/>
            <a:chExt cx="3565" cy="2224"/>
          </a:xfrm>
        </p:grpSpPr>
        <p:sp>
          <p:nvSpPr>
            <p:cNvPr id="18" name="云形 17">
              <a:hlinkClick r:id="" action="ppaction://noaction"/>
            </p:cNvPr>
            <p:cNvSpPr/>
            <p:nvPr/>
          </p:nvSpPr>
          <p:spPr>
            <a:xfrm>
              <a:off x="15207" y="5780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767" y="6384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3600">
                  <a:latin typeface="楷体" panose="02010609060101010101" charset="-122"/>
                  <a:ea typeface="楷体" panose="02010609060101010101" charset="-122"/>
                </a:rPr>
                <a:t>import</a:t>
              </a:r>
              <a:endParaRPr lang="en-US" altLang="zh-CN" sz="3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540" y="3031490"/>
            <a:ext cx="3623945" cy="382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90" y="2356485"/>
            <a:ext cx="3143250" cy="2736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l="-14042" t="-2775" r="14042" b="2775"/>
          <a:stretch>
            <a:fillRect/>
          </a:stretch>
        </p:blipFill>
        <p:spPr>
          <a:xfrm>
            <a:off x="7987030" y="5093335"/>
            <a:ext cx="3644900" cy="1098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070" y="1327785"/>
            <a:ext cx="3793490" cy="4610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994603" y="348548"/>
            <a:ext cx="2202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注释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2110" y="1936750"/>
            <a:ext cx="56692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为什么要给代码添加注释？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3900" y="2936875"/>
            <a:ext cx="75057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745490" fontAlgn="auto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注释为对代码的解释和说明，其目的是让人们能够更加轻松地了解代码，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提高程序代码的可读性，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而不会被计算机编译。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745490" fontAlgn="auto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写注释是一种良好的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编程习惯！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" y="1229360"/>
            <a:ext cx="3809365" cy="511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984456" y="348548"/>
            <a:ext cx="22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模块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2595244" y="981193"/>
            <a:ext cx="440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导入模块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>
            <a:off x="2595245" y="1892935"/>
            <a:ext cx="83610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----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方法一：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import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模块名。（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import ... as 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----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方法二：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from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模块名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import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函数名    或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from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模块名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import  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----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方法三：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from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路径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 import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文件名。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8" name="表格 1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12011" y="4086809"/>
          <a:ext cx="11767977" cy="27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454"/>
                <a:gridCol w="2093547"/>
                <a:gridCol w="3853950"/>
                <a:gridCol w="4149026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Hack Nerd Font" panose="020B0609030202020204" pitchFamily="50" charset="0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Hack Nerd Font" panose="020B0609030202020204" pitchFamily="50" charset="0"/>
                          <a:cs typeface="Hack Nerd Font" panose="020B0609030202020204" pitchFamily="50" charset="0"/>
                        </a:rPr>
                        <a:t>方式一</a:t>
                      </a:r>
                      <a:endParaRPr lang="zh-CN" altLang="en-US" dirty="0">
                        <a:latin typeface="Hack Nerd Font" panose="020B0609030202020204" pitchFamily="50" charset="0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Hack Nerd Font" panose="020B0609030202020204" pitchFamily="50" charset="0"/>
                          <a:cs typeface="Hack Nerd Font" panose="020B0609030202020204" pitchFamily="50" charset="0"/>
                        </a:rPr>
                        <a:t>方式二</a:t>
                      </a:r>
                      <a:endParaRPr lang="zh-CN" altLang="en-US" dirty="0">
                        <a:latin typeface="Hack Nerd Font" panose="020B0609030202020204" pitchFamily="50" charset="0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Hack Nerd Font" panose="020B0609030202020204" pitchFamily="50" charset="0"/>
                          <a:cs typeface="Hack Nerd Font" panose="020B0609030202020204" pitchFamily="50" charset="0"/>
                        </a:rPr>
                        <a:t>方式三</a:t>
                      </a:r>
                      <a:endParaRPr lang="zh-CN" altLang="en-US" dirty="0">
                        <a:latin typeface="Hack Nerd Font" panose="020B0609030202020204" pitchFamily="50" charset="0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模块的引用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zh-CN" altLang="en-US" dirty="0">
                        <a:latin typeface="+mn-ea"/>
                        <a:cs typeface="+mn-ea"/>
                      </a:endParaRPr>
                    </a:p>
                    <a:p>
                      <a:pPr lvl="0" algn="ctr"/>
                      <a:r>
                        <a:rPr lang="zh-CN" altLang="en-US" dirty="0">
                          <a:latin typeface="+mn-ea"/>
                          <a:cs typeface="+mn-ea"/>
                        </a:rPr>
                        <a:t>import 模块名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+mn-ea"/>
                        </a:rPr>
                        <a:t>from 模块名 import 函数名    或     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ea"/>
                          <a:cs typeface="+mn-ea"/>
                        </a:rPr>
                        <a:t>from 模块名 import *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dirty="0">
                          <a:latin typeface="+mn-ea"/>
                          <a:cs typeface="+mn-ea"/>
                        </a:rPr>
                        <a:t>from 路径 import 文件名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引用实例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import math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from math import sin, cos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from ./code/test import test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函数调用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+mn-ea"/>
                        </a:rPr>
                        <a:t>模块.函数名</a:t>
                      </a:r>
                      <a:endParaRPr lang="zh-CN" altLang="en-US" dirty="0">
                        <a:latin typeface="+mn-ea"/>
                        <a:cs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函数名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函数名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函数调用实例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math.sin(10)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sin(10)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n-ea"/>
                          <a:cs typeface="Hack Nerd Font" panose="020B0609030202020204" pitchFamily="50" charset="0"/>
                        </a:rPr>
                        <a:t>abs(10)</a:t>
                      </a:r>
                      <a:endParaRPr lang="zh-CN" altLang="en-US" dirty="0">
                        <a:latin typeface="+mn-ea"/>
                        <a:cs typeface="Hack Nerd Font" panose="020B0609030202020204" pitchFamily="5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58967" y="0"/>
            <a:ext cx="1366595" cy="3534038"/>
            <a:chOff x="3234663" y="0"/>
            <a:chExt cx="1232517" cy="3187309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1710131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151566" y="-1"/>
            <a:ext cx="1829331" cy="5288499"/>
            <a:chOff x="5194943" y="0"/>
            <a:chExt cx="1649852" cy="4769635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43" y="2792277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370440" y="0"/>
            <a:ext cx="1385959" cy="2526488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79" name="稻壳儿春秋广告/盗版必究        原创来源：http://chn.docer.com/works?userid=199329941#!/work_time"/>
          <p:cNvSpPr txBox="1"/>
          <p:nvPr/>
        </p:nvSpPr>
        <p:spPr>
          <a:xfrm flipH="1">
            <a:off x="7539766" y="4704878"/>
            <a:ext cx="3657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编程</a:t>
            </a:r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练习</a:t>
            </a:r>
            <a:endParaRPr lang="zh-CN" altLang="en-US" sz="3200" kern="1500" spc="20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  <a:sym typeface="Droid Sans Fallback" panose="020B0502000000000001" pitchFamily="50" charset="-128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 txBox="1"/>
          <p:nvPr/>
        </p:nvSpPr>
        <p:spPr>
          <a:xfrm flipH="1">
            <a:off x="8118623" y="3838263"/>
            <a:ext cx="3181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500" cap="none" spc="200" normalizeH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Part 03</a:t>
            </a:r>
            <a:endParaRPr kumimoji="0" lang="zh-CN" altLang="en-US" sz="4000" i="0" u="none" strike="noStrike" kern="1500" cap="none" spc="200" normalizeH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759971" y="333943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摄氏度转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华氏度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4057650"/>
            <a:ext cx="9401175" cy="2386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8250" y="340360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示例代码：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207770" y="1327785"/>
            <a:ext cx="9308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要求：</a:t>
            </a:r>
            <a:endParaRPr lang="zh-CN" altLang="en-US" sz="2400"/>
          </a:p>
          <a:p>
            <a:r>
              <a:rPr lang="zh-CN" altLang="en-US" sz="2400"/>
              <a:t>用户输入摄氏温度，编写一段</a:t>
            </a:r>
            <a:r>
              <a:rPr lang="en-US" altLang="zh-CN" sz="2400"/>
              <a:t>Python</a:t>
            </a:r>
            <a:r>
              <a:rPr lang="zh-CN" altLang="en-US" sz="2400"/>
              <a:t>代码实现将其转化为华氏度，并输出。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207706" y="2413889"/>
                <a:ext cx="4456430" cy="7346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24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华氏度</a:t>
                </a:r>
                <a:r>
                  <a:rPr lang="en-US" altLang="zh-CN" sz="24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=(</m:t>
                    </m:r>
                  </m:oMath>
                </a14:m>
                <a:r>
                  <a:rPr lang="zh-CN" altLang="en-US" sz="24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摄氏度</a:t>
                </a:r>
                <a:r>
                  <a:rPr lang="en-US" altLang="zh-CN" sz="2400" i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）+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32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06" y="2413889"/>
                <a:ext cx="4456430" cy="734695"/>
              </a:xfrm>
              <a:prstGeom prst="rect">
                <a:avLst/>
              </a:prstGeom>
              <a:blipFill rotWithShape="1">
                <a:blip r:embed="rId5"/>
                <a:stretch>
                  <a:fillRect l="-13" t="-35" r="-48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24326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892865" y="0"/>
            <a:ext cx="716183" cy="1366310"/>
            <a:chOff x="5176615" y="0"/>
            <a:chExt cx="1649852" cy="3147532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170174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364254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7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5221605" y="1002030"/>
            <a:ext cx="2355215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dirty="0">
                <a:latin typeface="Times New Roman" panose="02020603050405020304" charset="0"/>
                <a:ea typeface="汉仪劲楷简" panose="00020600040101010101" charset="-122"/>
                <a:cs typeface="+mj-lt"/>
                <a:sym typeface="Calibri" panose="020F0502020204030204" charset="0"/>
              </a:rPr>
              <a:t>目  录</a:t>
            </a:r>
            <a:endParaRPr lang="zh-CN" altLang="en-US" sz="4000" dirty="0">
              <a:latin typeface="Times New Roman" panose="02020603050405020304" charset="0"/>
              <a:ea typeface="汉仪劲楷简" panose="00020600040101010101" charset="-122"/>
              <a:cs typeface="+mj-lt"/>
              <a:sym typeface="Calibri" panose="020F05020202040302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99970" y="1708785"/>
            <a:ext cx="8199120" cy="4994313"/>
            <a:chOff x="2567" y="2691"/>
            <a:chExt cx="12912" cy="7865"/>
          </a:xfrm>
        </p:grpSpPr>
        <p:sp>
          <p:nvSpPr>
            <p:cNvPr id="86" name="稻壳儿春秋广告/盗版必究        原创来源：http://chn.docer.com/works?userid=199329941#!/work_time"/>
            <p:cNvSpPr txBox="1"/>
            <p:nvPr/>
          </p:nvSpPr>
          <p:spPr>
            <a:xfrm>
              <a:off x="6716" y="5079"/>
              <a:ext cx="6236" cy="8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入门基础</a:t>
              </a:r>
              <a:endParaRPr lang="zh-CN" altLang="en-US" sz="2800" dirty="0">
                <a:latin typeface="Times New Roman" panose="02020603050405020304" charset="0"/>
                <a:ea typeface="汉仪楷体S" panose="00020600040101010101" charset="-122"/>
                <a:cs typeface="851tegakizatsu" panose="02000600000000000000" pitchFamily="2" charset="-122"/>
                <a:sym typeface="Droid Sans Fallback" panose="020B0502000000000001" pitchFamily="50" charset="-128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67" y="2691"/>
              <a:ext cx="1648" cy="1608"/>
              <a:chOff x="1090" y="4728"/>
              <a:chExt cx="1648" cy="1608"/>
            </a:xfrm>
          </p:grpSpPr>
          <p:sp>
            <p:nvSpPr>
              <p:cNvPr id="12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1090" y="4728"/>
                <a:ext cx="1648" cy="1608"/>
              </a:xfrm>
              <a:custGeom>
                <a:avLst/>
                <a:gdLst>
                  <a:gd name="T0" fmla="*/ 24 w 275"/>
                  <a:gd name="T1" fmla="*/ 145 h 268"/>
                  <a:gd name="T2" fmla="*/ 32 w 275"/>
                  <a:gd name="T3" fmla="*/ 154 h 268"/>
                  <a:gd name="T4" fmla="*/ 32 w 275"/>
                  <a:gd name="T5" fmla="*/ 164 h 268"/>
                  <a:gd name="T6" fmla="*/ 45 w 275"/>
                  <a:gd name="T7" fmla="*/ 203 h 268"/>
                  <a:gd name="T8" fmla="*/ 71 w 275"/>
                  <a:gd name="T9" fmla="*/ 233 h 268"/>
                  <a:gd name="T10" fmla="*/ 105 w 275"/>
                  <a:gd name="T11" fmla="*/ 251 h 268"/>
                  <a:gd name="T12" fmla="*/ 141 w 275"/>
                  <a:gd name="T13" fmla="*/ 257 h 268"/>
                  <a:gd name="T14" fmla="*/ 218 w 275"/>
                  <a:gd name="T15" fmla="*/ 231 h 268"/>
                  <a:gd name="T16" fmla="*/ 264 w 275"/>
                  <a:gd name="T17" fmla="*/ 162 h 268"/>
                  <a:gd name="T18" fmla="*/ 251 w 275"/>
                  <a:gd name="T19" fmla="*/ 75 h 268"/>
                  <a:gd name="T20" fmla="*/ 179 w 275"/>
                  <a:gd name="T21" fmla="*/ 16 h 268"/>
                  <a:gd name="T22" fmla="*/ 118 w 275"/>
                  <a:gd name="T23" fmla="*/ 10 h 268"/>
                  <a:gd name="T24" fmla="*/ 60 w 275"/>
                  <a:gd name="T25" fmla="*/ 34 h 268"/>
                  <a:gd name="T26" fmla="*/ 19 w 275"/>
                  <a:gd name="T27" fmla="*/ 83 h 268"/>
                  <a:gd name="T28" fmla="*/ 6 w 275"/>
                  <a:gd name="T29" fmla="*/ 145 h 268"/>
                  <a:gd name="T30" fmla="*/ 0 w 275"/>
                  <a:gd name="T31" fmla="*/ 133 h 268"/>
                  <a:gd name="T32" fmla="*/ 1 w 275"/>
                  <a:gd name="T33" fmla="*/ 125 h 268"/>
                  <a:gd name="T34" fmla="*/ 2 w 275"/>
                  <a:gd name="T35" fmla="*/ 118 h 268"/>
                  <a:gd name="T36" fmla="*/ 4 w 275"/>
                  <a:gd name="T37" fmla="*/ 109 h 268"/>
                  <a:gd name="T38" fmla="*/ 5 w 275"/>
                  <a:gd name="T39" fmla="*/ 101 h 268"/>
                  <a:gd name="T40" fmla="*/ 11 w 275"/>
                  <a:gd name="T41" fmla="*/ 85 h 268"/>
                  <a:gd name="T42" fmla="*/ 18 w 275"/>
                  <a:gd name="T43" fmla="*/ 70 h 268"/>
                  <a:gd name="T44" fmla="*/ 27 w 275"/>
                  <a:gd name="T45" fmla="*/ 56 h 268"/>
                  <a:gd name="T46" fmla="*/ 80 w 275"/>
                  <a:gd name="T47" fmla="*/ 13 h 268"/>
                  <a:gd name="T48" fmla="*/ 146 w 275"/>
                  <a:gd name="T49" fmla="*/ 1 h 268"/>
                  <a:gd name="T50" fmla="*/ 205 w 275"/>
                  <a:gd name="T51" fmla="*/ 20 h 268"/>
                  <a:gd name="T52" fmla="*/ 242 w 275"/>
                  <a:gd name="T53" fmla="*/ 49 h 268"/>
                  <a:gd name="T54" fmla="*/ 267 w 275"/>
                  <a:gd name="T55" fmla="*/ 89 h 268"/>
                  <a:gd name="T56" fmla="*/ 275 w 275"/>
                  <a:gd name="T57" fmla="*/ 132 h 268"/>
                  <a:gd name="T58" fmla="*/ 268 w 275"/>
                  <a:gd name="T59" fmla="*/ 176 h 268"/>
                  <a:gd name="T60" fmla="*/ 215 w 275"/>
                  <a:gd name="T61" fmla="*/ 244 h 268"/>
                  <a:gd name="T62" fmla="*/ 134 w 275"/>
                  <a:gd name="T63" fmla="*/ 266 h 268"/>
                  <a:gd name="T64" fmla="*/ 91 w 275"/>
                  <a:gd name="T65" fmla="*/ 254 h 268"/>
                  <a:gd name="T66" fmla="*/ 53 w 275"/>
                  <a:gd name="T67" fmla="*/ 227 h 268"/>
                  <a:gd name="T68" fmla="*/ 33 w 275"/>
                  <a:gd name="T69" fmla="*/ 200 h 268"/>
                  <a:gd name="T70" fmla="*/ 26 w 275"/>
                  <a:gd name="T71" fmla="*/ 184 h 268"/>
                  <a:gd name="T72" fmla="*/ 24 w 275"/>
                  <a:gd name="T73" fmla="*/ 175 h 268"/>
                  <a:gd name="T74" fmla="*/ 23 w 275"/>
                  <a:gd name="T75" fmla="*/ 171 h 268"/>
                  <a:gd name="T76" fmla="*/ 22 w 275"/>
                  <a:gd name="T77" fmla="*/ 166 h 268"/>
                  <a:gd name="T78" fmla="*/ 21 w 275"/>
                  <a:gd name="T79" fmla="*/ 161 h 268"/>
                  <a:gd name="T80" fmla="*/ 20 w 275"/>
                  <a:gd name="T81" fmla="*/ 158 h 268"/>
                  <a:gd name="T82" fmla="*/ 20 w 275"/>
                  <a:gd name="T83" fmla="*/ 155 h 268"/>
                  <a:gd name="T84" fmla="*/ 24 w 275"/>
                  <a:gd name="T85" fmla="*/ 14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5" h="268">
                    <a:moveTo>
                      <a:pt x="24" y="145"/>
                    </a:moveTo>
                    <a:cubicBezTo>
                      <a:pt x="30" y="147"/>
                      <a:pt x="32" y="150"/>
                      <a:pt x="32" y="154"/>
                    </a:cubicBezTo>
                    <a:cubicBezTo>
                      <a:pt x="32" y="157"/>
                      <a:pt x="31" y="161"/>
                      <a:pt x="32" y="164"/>
                    </a:cubicBezTo>
                    <a:cubicBezTo>
                      <a:pt x="33" y="178"/>
                      <a:pt x="38" y="191"/>
                      <a:pt x="45" y="203"/>
                    </a:cubicBezTo>
                    <a:cubicBezTo>
                      <a:pt x="51" y="214"/>
                      <a:pt x="60" y="225"/>
                      <a:pt x="71" y="233"/>
                    </a:cubicBezTo>
                    <a:cubicBezTo>
                      <a:pt x="81" y="241"/>
                      <a:pt x="92" y="247"/>
                      <a:pt x="105" y="251"/>
                    </a:cubicBezTo>
                    <a:cubicBezTo>
                      <a:pt x="117" y="255"/>
                      <a:pt x="129" y="257"/>
                      <a:pt x="141" y="257"/>
                    </a:cubicBezTo>
                    <a:cubicBezTo>
                      <a:pt x="169" y="256"/>
                      <a:pt x="196" y="248"/>
                      <a:pt x="218" y="231"/>
                    </a:cubicBezTo>
                    <a:cubicBezTo>
                      <a:pt x="241" y="215"/>
                      <a:pt x="258" y="191"/>
                      <a:pt x="264" y="162"/>
                    </a:cubicBezTo>
                    <a:cubicBezTo>
                      <a:pt x="270" y="134"/>
                      <a:pt x="267" y="102"/>
                      <a:pt x="251" y="75"/>
                    </a:cubicBezTo>
                    <a:cubicBezTo>
                      <a:pt x="237" y="48"/>
                      <a:pt x="211" y="26"/>
                      <a:pt x="179" y="16"/>
                    </a:cubicBezTo>
                    <a:cubicBezTo>
                      <a:pt x="160" y="9"/>
                      <a:pt x="139" y="7"/>
                      <a:pt x="118" y="10"/>
                    </a:cubicBezTo>
                    <a:cubicBezTo>
                      <a:pt x="98" y="13"/>
                      <a:pt x="78" y="21"/>
                      <a:pt x="60" y="34"/>
                    </a:cubicBezTo>
                    <a:cubicBezTo>
                      <a:pt x="43" y="46"/>
                      <a:pt x="28" y="63"/>
                      <a:pt x="19" y="83"/>
                    </a:cubicBezTo>
                    <a:cubicBezTo>
                      <a:pt x="9" y="102"/>
                      <a:pt x="5" y="124"/>
                      <a:pt x="6" y="145"/>
                    </a:cubicBezTo>
                    <a:cubicBezTo>
                      <a:pt x="2" y="143"/>
                      <a:pt x="0" y="138"/>
                      <a:pt x="0" y="133"/>
                    </a:cubicBezTo>
                    <a:cubicBezTo>
                      <a:pt x="0" y="130"/>
                      <a:pt x="1" y="127"/>
                      <a:pt x="1" y="125"/>
                    </a:cubicBezTo>
                    <a:cubicBezTo>
                      <a:pt x="2" y="122"/>
                      <a:pt x="2" y="120"/>
                      <a:pt x="2" y="118"/>
                    </a:cubicBezTo>
                    <a:cubicBezTo>
                      <a:pt x="3" y="115"/>
                      <a:pt x="3" y="112"/>
                      <a:pt x="4" y="109"/>
                    </a:cubicBezTo>
                    <a:cubicBezTo>
                      <a:pt x="4" y="107"/>
                      <a:pt x="5" y="104"/>
                      <a:pt x="5" y="101"/>
                    </a:cubicBezTo>
                    <a:cubicBezTo>
                      <a:pt x="7" y="96"/>
                      <a:pt x="9" y="91"/>
                      <a:pt x="11" y="85"/>
                    </a:cubicBezTo>
                    <a:cubicBezTo>
                      <a:pt x="13" y="80"/>
                      <a:pt x="15" y="75"/>
                      <a:pt x="18" y="70"/>
                    </a:cubicBezTo>
                    <a:cubicBezTo>
                      <a:pt x="21" y="65"/>
                      <a:pt x="24" y="60"/>
                      <a:pt x="27" y="56"/>
                    </a:cubicBezTo>
                    <a:cubicBezTo>
                      <a:pt x="41" y="37"/>
                      <a:pt x="59" y="22"/>
                      <a:pt x="80" y="13"/>
                    </a:cubicBezTo>
                    <a:cubicBezTo>
                      <a:pt x="101" y="4"/>
                      <a:pt x="124" y="0"/>
                      <a:pt x="146" y="1"/>
                    </a:cubicBezTo>
                    <a:cubicBezTo>
                      <a:pt x="167" y="3"/>
                      <a:pt x="188" y="9"/>
                      <a:pt x="205" y="20"/>
                    </a:cubicBezTo>
                    <a:cubicBezTo>
                      <a:pt x="219" y="28"/>
                      <a:pt x="232" y="38"/>
                      <a:pt x="242" y="49"/>
                    </a:cubicBezTo>
                    <a:cubicBezTo>
                      <a:pt x="253" y="61"/>
                      <a:pt x="262" y="74"/>
                      <a:pt x="267" y="89"/>
                    </a:cubicBezTo>
                    <a:cubicBezTo>
                      <a:pt x="272" y="103"/>
                      <a:pt x="275" y="118"/>
                      <a:pt x="275" y="132"/>
                    </a:cubicBezTo>
                    <a:cubicBezTo>
                      <a:pt x="275" y="147"/>
                      <a:pt x="273" y="162"/>
                      <a:pt x="268" y="176"/>
                    </a:cubicBezTo>
                    <a:cubicBezTo>
                      <a:pt x="259" y="204"/>
                      <a:pt x="240" y="228"/>
                      <a:pt x="215" y="244"/>
                    </a:cubicBezTo>
                    <a:cubicBezTo>
                      <a:pt x="192" y="259"/>
                      <a:pt x="164" y="268"/>
                      <a:pt x="134" y="266"/>
                    </a:cubicBezTo>
                    <a:cubicBezTo>
                      <a:pt x="119" y="265"/>
                      <a:pt x="105" y="261"/>
                      <a:pt x="91" y="254"/>
                    </a:cubicBezTo>
                    <a:cubicBezTo>
                      <a:pt x="77" y="248"/>
                      <a:pt x="64" y="239"/>
                      <a:pt x="53" y="227"/>
                    </a:cubicBezTo>
                    <a:cubicBezTo>
                      <a:pt x="45" y="219"/>
                      <a:pt x="38" y="210"/>
                      <a:pt x="33" y="200"/>
                    </a:cubicBezTo>
                    <a:cubicBezTo>
                      <a:pt x="30" y="195"/>
                      <a:pt x="28" y="189"/>
                      <a:pt x="26" y="184"/>
                    </a:cubicBezTo>
                    <a:cubicBezTo>
                      <a:pt x="25" y="181"/>
                      <a:pt x="25" y="178"/>
                      <a:pt x="24" y="175"/>
                    </a:cubicBezTo>
                    <a:cubicBezTo>
                      <a:pt x="23" y="174"/>
                      <a:pt x="23" y="172"/>
                      <a:pt x="23" y="171"/>
                    </a:cubicBezTo>
                    <a:cubicBezTo>
                      <a:pt x="22" y="169"/>
                      <a:pt x="22" y="168"/>
                      <a:pt x="22" y="166"/>
                    </a:cubicBezTo>
                    <a:cubicBezTo>
                      <a:pt x="22" y="165"/>
                      <a:pt x="21" y="163"/>
                      <a:pt x="21" y="161"/>
                    </a:cubicBezTo>
                    <a:cubicBezTo>
                      <a:pt x="20" y="160"/>
                      <a:pt x="20" y="159"/>
                      <a:pt x="20" y="158"/>
                    </a:cubicBezTo>
                    <a:cubicBezTo>
                      <a:pt x="20" y="157"/>
                      <a:pt x="20" y="156"/>
                      <a:pt x="20" y="155"/>
                    </a:cubicBezTo>
                    <a:cubicBezTo>
                      <a:pt x="20" y="151"/>
                      <a:pt x="21" y="148"/>
                      <a:pt x="24" y="145"/>
                    </a:cubicBezTo>
                    <a:close/>
                  </a:path>
                </a:pathLst>
              </a:custGeom>
              <a:solidFill>
                <a:srgbClr val="434C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稻壳儿春秋广告/盗版必究        原创来源：http://chn.docer.com/works?userid=199329941#!/work_time"/>
              <p:cNvSpPr>
                <a:spLocks noChangeArrowheads="1"/>
              </p:cNvSpPr>
              <p:nvPr/>
            </p:nvSpPr>
            <p:spPr bwMode="auto">
              <a:xfrm>
                <a:off x="1370" y="5071"/>
                <a:ext cx="1088" cy="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charset="0"/>
                    <a:ea typeface="汉仪楷体S" panose="00020600040101010101" charset="-122"/>
                    <a:cs typeface="851tegakizatsu" panose="02000600000000000000" pitchFamily="2" charset="-122"/>
                    <a:sym typeface="Calibri" panose="020F0502020204030204" charset="0"/>
                  </a:rPr>
                  <a:t>壹</a:t>
                </a:r>
                <a:endParaRPr lang="zh-CN" altLang="en-US" sz="32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Calibri" panose="020F0502020204030204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861" y="6804"/>
              <a:ext cx="1648" cy="1608"/>
              <a:chOff x="1090" y="7327"/>
              <a:chExt cx="1648" cy="1608"/>
            </a:xfrm>
          </p:grpSpPr>
          <p:sp>
            <p:nvSpPr>
              <p:cNvPr id="88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1090" y="7327"/>
                <a:ext cx="1648" cy="1608"/>
              </a:xfrm>
              <a:custGeom>
                <a:avLst/>
                <a:gdLst>
                  <a:gd name="T0" fmla="*/ 24 w 275"/>
                  <a:gd name="T1" fmla="*/ 145 h 268"/>
                  <a:gd name="T2" fmla="*/ 32 w 275"/>
                  <a:gd name="T3" fmla="*/ 154 h 268"/>
                  <a:gd name="T4" fmla="*/ 32 w 275"/>
                  <a:gd name="T5" fmla="*/ 164 h 268"/>
                  <a:gd name="T6" fmla="*/ 45 w 275"/>
                  <a:gd name="T7" fmla="*/ 203 h 268"/>
                  <a:gd name="T8" fmla="*/ 71 w 275"/>
                  <a:gd name="T9" fmla="*/ 233 h 268"/>
                  <a:gd name="T10" fmla="*/ 105 w 275"/>
                  <a:gd name="T11" fmla="*/ 251 h 268"/>
                  <a:gd name="T12" fmla="*/ 141 w 275"/>
                  <a:gd name="T13" fmla="*/ 257 h 268"/>
                  <a:gd name="T14" fmla="*/ 218 w 275"/>
                  <a:gd name="T15" fmla="*/ 231 h 268"/>
                  <a:gd name="T16" fmla="*/ 264 w 275"/>
                  <a:gd name="T17" fmla="*/ 162 h 268"/>
                  <a:gd name="T18" fmla="*/ 251 w 275"/>
                  <a:gd name="T19" fmla="*/ 75 h 268"/>
                  <a:gd name="T20" fmla="*/ 179 w 275"/>
                  <a:gd name="T21" fmla="*/ 16 h 268"/>
                  <a:gd name="T22" fmla="*/ 118 w 275"/>
                  <a:gd name="T23" fmla="*/ 10 h 268"/>
                  <a:gd name="T24" fmla="*/ 60 w 275"/>
                  <a:gd name="T25" fmla="*/ 34 h 268"/>
                  <a:gd name="T26" fmla="*/ 19 w 275"/>
                  <a:gd name="T27" fmla="*/ 83 h 268"/>
                  <a:gd name="T28" fmla="*/ 6 w 275"/>
                  <a:gd name="T29" fmla="*/ 145 h 268"/>
                  <a:gd name="T30" fmla="*/ 0 w 275"/>
                  <a:gd name="T31" fmla="*/ 133 h 268"/>
                  <a:gd name="T32" fmla="*/ 1 w 275"/>
                  <a:gd name="T33" fmla="*/ 125 h 268"/>
                  <a:gd name="T34" fmla="*/ 2 w 275"/>
                  <a:gd name="T35" fmla="*/ 118 h 268"/>
                  <a:gd name="T36" fmla="*/ 4 w 275"/>
                  <a:gd name="T37" fmla="*/ 109 h 268"/>
                  <a:gd name="T38" fmla="*/ 5 w 275"/>
                  <a:gd name="T39" fmla="*/ 101 h 268"/>
                  <a:gd name="T40" fmla="*/ 11 w 275"/>
                  <a:gd name="T41" fmla="*/ 85 h 268"/>
                  <a:gd name="T42" fmla="*/ 18 w 275"/>
                  <a:gd name="T43" fmla="*/ 70 h 268"/>
                  <a:gd name="T44" fmla="*/ 27 w 275"/>
                  <a:gd name="T45" fmla="*/ 56 h 268"/>
                  <a:gd name="T46" fmla="*/ 80 w 275"/>
                  <a:gd name="T47" fmla="*/ 13 h 268"/>
                  <a:gd name="T48" fmla="*/ 146 w 275"/>
                  <a:gd name="T49" fmla="*/ 1 h 268"/>
                  <a:gd name="T50" fmla="*/ 205 w 275"/>
                  <a:gd name="T51" fmla="*/ 20 h 268"/>
                  <a:gd name="T52" fmla="*/ 242 w 275"/>
                  <a:gd name="T53" fmla="*/ 49 h 268"/>
                  <a:gd name="T54" fmla="*/ 267 w 275"/>
                  <a:gd name="T55" fmla="*/ 89 h 268"/>
                  <a:gd name="T56" fmla="*/ 275 w 275"/>
                  <a:gd name="T57" fmla="*/ 132 h 268"/>
                  <a:gd name="T58" fmla="*/ 268 w 275"/>
                  <a:gd name="T59" fmla="*/ 176 h 268"/>
                  <a:gd name="T60" fmla="*/ 215 w 275"/>
                  <a:gd name="T61" fmla="*/ 244 h 268"/>
                  <a:gd name="T62" fmla="*/ 134 w 275"/>
                  <a:gd name="T63" fmla="*/ 266 h 268"/>
                  <a:gd name="T64" fmla="*/ 91 w 275"/>
                  <a:gd name="T65" fmla="*/ 254 h 268"/>
                  <a:gd name="T66" fmla="*/ 53 w 275"/>
                  <a:gd name="T67" fmla="*/ 227 h 268"/>
                  <a:gd name="T68" fmla="*/ 33 w 275"/>
                  <a:gd name="T69" fmla="*/ 200 h 268"/>
                  <a:gd name="T70" fmla="*/ 26 w 275"/>
                  <a:gd name="T71" fmla="*/ 184 h 268"/>
                  <a:gd name="T72" fmla="*/ 24 w 275"/>
                  <a:gd name="T73" fmla="*/ 175 h 268"/>
                  <a:gd name="T74" fmla="*/ 23 w 275"/>
                  <a:gd name="T75" fmla="*/ 171 h 268"/>
                  <a:gd name="T76" fmla="*/ 22 w 275"/>
                  <a:gd name="T77" fmla="*/ 166 h 268"/>
                  <a:gd name="T78" fmla="*/ 21 w 275"/>
                  <a:gd name="T79" fmla="*/ 161 h 268"/>
                  <a:gd name="T80" fmla="*/ 20 w 275"/>
                  <a:gd name="T81" fmla="*/ 158 h 268"/>
                  <a:gd name="T82" fmla="*/ 20 w 275"/>
                  <a:gd name="T83" fmla="*/ 155 h 268"/>
                  <a:gd name="T84" fmla="*/ 24 w 275"/>
                  <a:gd name="T85" fmla="*/ 14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5" h="268">
                    <a:moveTo>
                      <a:pt x="24" y="145"/>
                    </a:moveTo>
                    <a:cubicBezTo>
                      <a:pt x="30" y="147"/>
                      <a:pt x="32" y="150"/>
                      <a:pt x="32" y="154"/>
                    </a:cubicBezTo>
                    <a:cubicBezTo>
                      <a:pt x="32" y="157"/>
                      <a:pt x="31" y="161"/>
                      <a:pt x="32" y="164"/>
                    </a:cubicBezTo>
                    <a:cubicBezTo>
                      <a:pt x="33" y="178"/>
                      <a:pt x="38" y="191"/>
                      <a:pt x="45" y="203"/>
                    </a:cubicBezTo>
                    <a:cubicBezTo>
                      <a:pt x="51" y="214"/>
                      <a:pt x="60" y="225"/>
                      <a:pt x="71" y="233"/>
                    </a:cubicBezTo>
                    <a:cubicBezTo>
                      <a:pt x="81" y="241"/>
                      <a:pt x="92" y="247"/>
                      <a:pt x="105" y="251"/>
                    </a:cubicBezTo>
                    <a:cubicBezTo>
                      <a:pt x="117" y="255"/>
                      <a:pt x="129" y="257"/>
                      <a:pt x="141" y="257"/>
                    </a:cubicBezTo>
                    <a:cubicBezTo>
                      <a:pt x="169" y="256"/>
                      <a:pt x="196" y="248"/>
                      <a:pt x="218" y="231"/>
                    </a:cubicBezTo>
                    <a:cubicBezTo>
                      <a:pt x="241" y="215"/>
                      <a:pt x="258" y="191"/>
                      <a:pt x="264" y="162"/>
                    </a:cubicBezTo>
                    <a:cubicBezTo>
                      <a:pt x="270" y="134"/>
                      <a:pt x="267" y="102"/>
                      <a:pt x="251" y="75"/>
                    </a:cubicBezTo>
                    <a:cubicBezTo>
                      <a:pt x="237" y="48"/>
                      <a:pt x="211" y="26"/>
                      <a:pt x="179" y="16"/>
                    </a:cubicBezTo>
                    <a:cubicBezTo>
                      <a:pt x="160" y="9"/>
                      <a:pt x="139" y="7"/>
                      <a:pt x="118" y="10"/>
                    </a:cubicBezTo>
                    <a:cubicBezTo>
                      <a:pt x="98" y="13"/>
                      <a:pt x="78" y="21"/>
                      <a:pt x="60" y="34"/>
                    </a:cubicBezTo>
                    <a:cubicBezTo>
                      <a:pt x="43" y="46"/>
                      <a:pt x="28" y="63"/>
                      <a:pt x="19" y="83"/>
                    </a:cubicBezTo>
                    <a:cubicBezTo>
                      <a:pt x="9" y="102"/>
                      <a:pt x="5" y="124"/>
                      <a:pt x="6" y="145"/>
                    </a:cubicBezTo>
                    <a:cubicBezTo>
                      <a:pt x="2" y="143"/>
                      <a:pt x="0" y="138"/>
                      <a:pt x="0" y="133"/>
                    </a:cubicBezTo>
                    <a:cubicBezTo>
                      <a:pt x="0" y="130"/>
                      <a:pt x="1" y="127"/>
                      <a:pt x="1" y="125"/>
                    </a:cubicBezTo>
                    <a:cubicBezTo>
                      <a:pt x="2" y="122"/>
                      <a:pt x="2" y="120"/>
                      <a:pt x="2" y="118"/>
                    </a:cubicBezTo>
                    <a:cubicBezTo>
                      <a:pt x="3" y="115"/>
                      <a:pt x="3" y="112"/>
                      <a:pt x="4" y="109"/>
                    </a:cubicBezTo>
                    <a:cubicBezTo>
                      <a:pt x="4" y="107"/>
                      <a:pt x="5" y="104"/>
                      <a:pt x="5" y="101"/>
                    </a:cubicBezTo>
                    <a:cubicBezTo>
                      <a:pt x="7" y="96"/>
                      <a:pt x="9" y="91"/>
                      <a:pt x="11" y="85"/>
                    </a:cubicBezTo>
                    <a:cubicBezTo>
                      <a:pt x="13" y="80"/>
                      <a:pt x="15" y="75"/>
                      <a:pt x="18" y="70"/>
                    </a:cubicBezTo>
                    <a:cubicBezTo>
                      <a:pt x="21" y="65"/>
                      <a:pt x="24" y="60"/>
                      <a:pt x="27" y="56"/>
                    </a:cubicBezTo>
                    <a:cubicBezTo>
                      <a:pt x="41" y="37"/>
                      <a:pt x="59" y="22"/>
                      <a:pt x="80" y="13"/>
                    </a:cubicBezTo>
                    <a:cubicBezTo>
                      <a:pt x="101" y="4"/>
                      <a:pt x="124" y="0"/>
                      <a:pt x="146" y="1"/>
                    </a:cubicBezTo>
                    <a:cubicBezTo>
                      <a:pt x="167" y="3"/>
                      <a:pt x="188" y="9"/>
                      <a:pt x="205" y="20"/>
                    </a:cubicBezTo>
                    <a:cubicBezTo>
                      <a:pt x="219" y="28"/>
                      <a:pt x="232" y="38"/>
                      <a:pt x="242" y="49"/>
                    </a:cubicBezTo>
                    <a:cubicBezTo>
                      <a:pt x="253" y="61"/>
                      <a:pt x="262" y="74"/>
                      <a:pt x="267" y="89"/>
                    </a:cubicBezTo>
                    <a:cubicBezTo>
                      <a:pt x="272" y="103"/>
                      <a:pt x="275" y="118"/>
                      <a:pt x="275" y="132"/>
                    </a:cubicBezTo>
                    <a:cubicBezTo>
                      <a:pt x="275" y="147"/>
                      <a:pt x="273" y="162"/>
                      <a:pt x="268" y="176"/>
                    </a:cubicBezTo>
                    <a:cubicBezTo>
                      <a:pt x="259" y="204"/>
                      <a:pt x="240" y="228"/>
                      <a:pt x="215" y="244"/>
                    </a:cubicBezTo>
                    <a:cubicBezTo>
                      <a:pt x="192" y="259"/>
                      <a:pt x="164" y="268"/>
                      <a:pt x="134" y="266"/>
                    </a:cubicBezTo>
                    <a:cubicBezTo>
                      <a:pt x="119" y="265"/>
                      <a:pt x="105" y="261"/>
                      <a:pt x="91" y="254"/>
                    </a:cubicBezTo>
                    <a:cubicBezTo>
                      <a:pt x="77" y="248"/>
                      <a:pt x="64" y="239"/>
                      <a:pt x="53" y="227"/>
                    </a:cubicBezTo>
                    <a:cubicBezTo>
                      <a:pt x="45" y="219"/>
                      <a:pt x="38" y="210"/>
                      <a:pt x="33" y="200"/>
                    </a:cubicBezTo>
                    <a:cubicBezTo>
                      <a:pt x="30" y="195"/>
                      <a:pt x="28" y="189"/>
                      <a:pt x="26" y="184"/>
                    </a:cubicBezTo>
                    <a:cubicBezTo>
                      <a:pt x="25" y="181"/>
                      <a:pt x="25" y="178"/>
                      <a:pt x="24" y="175"/>
                    </a:cubicBezTo>
                    <a:cubicBezTo>
                      <a:pt x="23" y="174"/>
                      <a:pt x="23" y="172"/>
                      <a:pt x="23" y="171"/>
                    </a:cubicBezTo>
                    <a:cubicBezTo>
                      <a:pt x="22" y="169"/>
                      <a:pt x="22" y="168"/>
                      <a:pt x="22" y="166"/>
                    </a:cubicBezTo>
                    <a:cubicBezTo>
                      <a:pt x="22" y="165"/>
                      <a:pt x="21" y="163"/>
                      <a:pt x="21" y="161"/>
                    </a:cubicBezTo>
                    <a:cubicBezTo>
                      <a:pt x="20" y="160"/>
                      <a:pt x="20" y="159"/>
                      <a:pt x="20" y="158"/>
                    </a:cubicBezTo>
                    <a:cubicBezTo>
                      <a:pt x="20" y="157"/>
                      <a:pt x="20" y="156"/>
                      <a:pt x="20" y="155"/>
                    </a:cubicBezTo>
                    <a:cubicBezTo>
                      <a:pt x="20" y="151"/>
                      <a:pt x="21" y="148"/>
                      <a:pt x="24" y="145"/>
                    </a:cubicBezTo>
                    <a:close/>
                  </a:path>
                </a:pathLst>
              </a:custGeom>
              <a:solidFill>
                <a:srgbClr val="434C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稻壳儿春秋广告/盗版必究        原创来源：http://chn.docer.com/works?userid=199329941#!/work_time"/>
              <p:cNvSpPr>
                <a:spLocks noChangeArrowheads="1"/>
              </p:cNvSpPr>
              <p:nvPr/>
            </p:nvSpPr>
            <p:spPr bwMode="auto">
              <a:xfrm>
                <a:off x="1369" y="7671"/>
                <a:ext cx="1088" cy="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charset="0"/>
                    <a:ea typeface="汉仪楷体S" panose="00020600040101010101" charset="-122"/>
                    <a:cs typeface="851tegakizatsu" panose="02000600000000000000" pitchFamily="2" charset="-122"/>
                    <a:sym typeface="Calibri" panose="020F0502020204030204" charset="0"/>
                  </a:rPr>
                  <a:t>叁</a:t>
                </a:r>
                <a:endParaRPr lang="zh-CN" altLang="en-US" sz="32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Calibri" panose="020F050202020403020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214" y="4757"/>
              <a:ext cx="1648" cy="1608"/>
              <a:chOff x="4214" y="4757"/>
              <a:chExt cx="1648" cy="1608"/>
            </a:xfrm>
          </p:grpSpPr>
          <p:sp>
            <p:nvSpPr>
              <p:cNvPr id="87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4214" y="4757"/>
                <a:ext cx="1648" cy="1608"/>
              </a:xfrm>
              <a:custGeom>
                <a:avLst/>
                <a:gdLst>
                  <a:gd name="T0" fmla="*/ 24 w 275"/>
                  <a:gd name="T1" fmla="*/ 145 h 268"/>
                  <a:gd name="T2" fmla="*/ 32 w 275"/>
                  <a:gd name="T3" fmla="*/ 154 h 268"/>
                  <a:gd name="T4" fmla="*/ 32 w 275"/>
                  <a:gd name="T5" fmla="*/ 164 h 268"/>
                  <a:gd name="T6" fmla="*/ 45 w 275"/>
                  <a:gd name="T7" fmla="*/ 203 h 268"/>
                  <a:gd name="T8" fmla="*/ 71 w 275"/>
                  <a:gd name="T9" fmla="*/ 233 h 268"/>
                  <a:gd name="T10" fmla="*/ 105 w 275"/>
                  <a:gd name="T11" fmla="*/ 251 h 268"/>
                  <a:gd name="T12" fmla="*/ 141 w 275"/>
                  <a:gd name="T13" fmla="*/ 257 h 268"/>
                  <a:gd name="T14" fmla="*/ 218 w 275"/>
                  <a:gd name="T15" fmla="*/ 231 h 268"/>
                  <a:gd name="T16" fmla="*/ 264 w 275"/>
                  <a:gd name="T17" fmla="*/ 162 h 268"/>
                  <a:gd name="T18" fmla="*/ 251 w 275"/>
                  <a:gd name="T19" fmla="*/ 75 h 268"/>
                  <a:gd name="T20" fmla="*/ 179 w 275"/>
                  <a:gd name="T21" fmla="*/ 16 h 268"/>
                  <a:gd name="T22" fmla="*/ 118 w 275"/>
                  <a:gd name="T23" fmla="*/ 10 h 268"/>
                  <a:gd name="T24" fmla="*/ 60 w 275"/>
                  <a:gd name="T25" fmla="*/ 34 h 268"/>
                  <a:gd name="T26" fmla="*/ 19 w 275"/>
                  <a:gd name="T27" fmla="*/ 83 h 268"/>
                  <a:gd name="T28" fmla="*/ 6 w 275"/>
                  <a:gd name="T29" fmla="*/ 145 h 268"/>
                  <a:gd name="T30" fmla="*/ 0 w 275"/>
                  <a:gd name="T31" fmla="*/ 133 h 268"/>
                  <a:gd name="T32" fmla="*/ 1 w 275"/>
                  <a:gd name="T33" fmla="*/ 125 h 268"/>
                  <a:gd name="T34" fmla="*/ 2 w 275"/>
                  <a:gd name="T35" fmla="*/ 118 h 268"/>
                  <a:gd name="T36" fmla="*/ 4 w 275"/>
                  <a:gd name="T37" fmla="*/ 109 h 268"/>
                  <a:gd name="T38" fmla="*/ 5 w 275"/>
                  <a:gd name="T39" fmla="*/ 101 h 268"/>
                  <a:gd name="T40" fmla="*/ 11 w 275"/>
                  <a:gd name="T41" fmla="*/ 85 h 268"/>
                  <a:gd name="T42" fmla="*/ 18 w 275"/>
                  <a:gd name="T43" fmla="*/ 70 h 268"/>
                  <a:gd name="T44" fmla="*/ 27 w 275"/>
                  <a:gd name="T45" fmla="*/ 56 h 268"/>
                  <a:gd name="T46" fmla="*/ 80 w 275"/>
                  <a:gd name="T47" fmla="*/ 13 h 268"/>
                  <a:gd name="T48" fmla="*/ 146 w 275"/>
                  <a:gd name="T49" fmla="*/ 1 h 268"/>
                  <a:gd name="T50" fmla="*/ 205 w 275"/>
                  <a:gd name="T51" fmla="*/ 20 h 268"/>
                  <a:gd name="T52" fmla="*/ 242 w 275"/>
                  <a:gd name="T53" fmla="*/ 49 h 268"/>
                  <a:gd name="T54" fmla="*/ 267 w 275"/>
                  <a:gd name="T55" fmla="*/ 89 h 268"/>
                  <a:gd name="T56" fmla="*/ 275 w 275"/>
                  <a:gd name="T57" fmla="*/ 132 h 268"/>
                  <a:gd name="T58" fmla="*/ 268 w 275"/>
                  <a:gd name="T59" fmla="*/ 176 h 268"/>
                  <a:gd name="T60" fmla="*/ 215 w 275"/>
                  <a:gd name="T61" fmla="*/ 244 h 268"/>
                  <a:gd name="T62" fmla="*/ 134 w 275"/>
                  <a:gd name="T63" fmla="*/ 266 h 268"/>
                  <a:gd name="T64" fmla="*/ 91 w 275"/>
                  <a:gd name="T65" fmla="*/ 254 h 268"/>
                  <a:gd name="T66" fmla="*/ 53 w 275"/>
                  <a:gd name="T67" fmla="*/ 227 h 268"/>
                  <a:gd name="T68" fmla="*/ 33 w 275"/>
                  <a:gd name="T69" fmla="*/ 200 h 268"/>
                  <a:gd name="T70" fmla="*/ 26 w 275"/>
                  <a:gd name="T71" fmla="*/ 184 h 268"/>
                  <a:gd name="T72" fmla="*/ 24 w 275"/>
                  <a:gd name="T73" fmla="*/ 175 h 268"/>
                  <a:gd name="T74" fmla="*/ 23 w 275"/>
                  <a:gd name="T75" fmla="*/ 171 h 268"/>
                  <a:gd name="T76" fmla="*/ 22 w 275"/>
                  <a:gd name="T77" fmla="*/ 166 h 268"/>
                  <a:gd name="T78" fmla="*/ 21 w 275"/>
                  <a:gd name="T79" fmla="*/ 161 h 268"/>
                  <a:gd name="T80" fmla="*/ 20 w 275"/>
                  <a:gd name="T81" fmla="*/ 158 h 268"/>
                  <a:gd name="T82" fmla="*/ 20 w 275"/>
                  <a:gd name="T83" fmla="*/ 155 h 268"/>
                  <a:gd name="T84" fmla="*/ 24 w 275"/>
                  <a:gd name="T85" fmla="*/ 14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5" h="268">
                    <a:moveTo>
                      <a:pt x="24" y="145"/>
                    </a:moveTo>
                    <a:cubicBezTo>
                      <a:pt x="30" y="147"/>
                      <a:pt x="32" y="150"/>
                      <a:pt x="32" y="154"/>
                    </a:cubicBezTo>
                    <a:cubicBezTo>
                      <a:pt x="32" y="157"/>
                      <a:pt x="31" y="161"/>
                      <a:pt x="32" y="164"/>
                    </a:cubicBezTo>
                    <a:cubicBezTo>
                      <a:pt x="33" y="178"/>
                      <a:pt x="38" y="191"/>
                      <a:pt x="45" y="203"/>
                    </a:cubicBezTo>
                    <a:cubicBezTo>
                      <a:pt x="51" y="214"/>
                      <a:pt x="60" y="225"/>
                      <a:pt x="71" y="233"/>
                    </a:cubicBezTo>
                    <a:cubicBezTo>
                      <a:pt x="81" y="241"/>
                      <a:pt x="92" y="247"/>
                      <a:pt x="105" y="251"/>
                    </a:cubicBezTo>
                    <a:cubicBezTo>
                      <a:pt x="117" y="255"/>
                      <a:pt x="129" y="257"/>
                      <a:pt x="141" y="257"/>
                    </a:cubicBezTo>
                    <a:cubicBezTo>
                      <a:pt x="169" y="256"/>
                      <a:pt x="196" y="248"/>
                      <a:pt x="218" y="231"/>
                    </a:cubicBezTo>
                    <a:cubicBezTo>
                      <a:pt x="241" y="215"/>
                      <a:pt x="258" y="191"/>
                      <a:pt x="264" y="162"/>
                    </a:cubicBezTo>
                    <a:cubicBezTo>
                      <a:pt x="270" y="134"/>
                      <a:pt x="267" y="102"/>
                      <a:pt x="251" y="75"/>
                    </a:cubicBezTo>
                    <a:cubicBezTo>
                      <a:pt x="237" y="48"/>
                      <a:pt x="211" y="26"/>
                      <a:pt x="179" y="16"/>
                    </a:cubicBezTo>
                    <a:cubicBezTo>
                      <a:pt x="160" y="9"/>
                      <a:pt x="139" y="7"/>
                      <a:pt x="118" y="10"/>
                    </a:cubicBezTo>
                    <a:cubicBezTo>
                      <a:pt x="98" y="13"/>
                      <a:pt x="78" y="21"/>
                      <a:pt x="60" y="34"/>
                    </a:cubicBezTo>
                    <a:cubicBezTo>
                      <a:pt x="43" y="46"/>
                      <a:pt x="28" y="63"/>
                      <a:pt x="19" y="83"/>
                    </a:cubicBezTo>
                    <a:cubicBezTo>
                      <a:pt x="9" y="102"/>
                      <a:pt x="5" y="124"/>
                      <a:pt x="6" y="145"/>
                    </a:cubicBezTo>
                    <a:cubicBezTo>
                      <a:pt x="2" y="143"/>
                      <a:pt x="0" y="138"/>
                      <a:pt x="0" y="133"/>
                    </a:cubicBezTo>
                    <a:cubicBezTo>
                      <a:pt x="0" y="130"/>
                      <a:pt x="1" y="127"/>
                      <a:pt x="1" y="125"/>
                    </a:cubicBezTo>
                    <a:cubicBezTo>
                      <a:pt x="2" y="122"/>
                      <a:pt x="2" y="120"/>
                      <a:pt x="2" y="118"/>
                    </a:cubicBezTo>
                    <a:cubicBezTo>
                      <a:pt x="3" y="115"/>
                      <a:pt x="3" y="112"/>
                      <a:pt x="4" y="109"/>
                    </a:cubicBezTo>
                    <a:cubicBezTo>
                      <a:pt x="4" y="107"/>
                      <a:pt x="5" y="104"/>
                      <a:pt x="5" y="101"/>
                    </a:cubicBezTo>
                    <a:cubicBezTo>
                      <a:pt x="7" y="96"/>
                      <a:pt x="9" y="91"/>
                      <a:pt x="11" y="85"/>
                    </a:cubicBezTo>
                    <a:cubicBezTo>
                      <a:pt x="13" y="80"/>
                      <a:pt x="15" y="75"/>
                      <a:pt x="18" y="70"/>
                    </a:cubicBezTo>
                    <a:cubicBezTo>
                      <a:pt x="21" y="65"/>
                      <a:pt x="24" y="60"/>
                      <a:pt x="27" y="56"/>
                    </a:cubicBezTo>
                    <a:cubicBezTo>
                      <a:pt x="41" y="37"/>
                      <a:pt x="59" y="22"/>
                      <a:pt x="80" y="13"/>
                    </a:cubicBezTo>
                    <a:cubicBezTo>
                      <a:pt x="101" y="4"/>
                      <a:pt x="124" y="0"/>
                      <a:pt x="146" y="1"/>
                    </a:cubicBezTo>
                    <a:cubicBezTo>
                      <a:pt x="167" y="3"/>
                      <a:pt x="188" y="9"/>
                      <a:pt x="205" y="20"/>
                    </a:cubicBezTo>
                    <a:cubicBezTo>
                      <a:pt x="219" y="28"/>
                      <a:pt x="232" y="38"/>
                      <a:pt x="242" y="49"/>
                    </a:cubicBezTo>
                    <a:cubicBezTo>
                      <a:pt x="253" y="61"/>
                      <a:pt x="262" y="74"/>
                      <a:pt x="267" y="89"/>
                    </a:cubicBezTo>
                    <a:cubicBezTo>
                      <a:pt x="272" y="103"/>
                      <a:pt x="275" y="118"/>
                      <a:pt x="275" y="132"/>
                    </a:cubicBezTo>
                    <a:cubicBezTo>
                      <a:pt x="275" y="147"/>
                      <a:pt x="273" y="162"/>
                      <a:pt x="268" y="176"/>
                    </a:cubicBezTo>
                    <a:cubicBezTo>
                      <a:pt x="259" y="204"/>
                      <a:pt x="240" y="228"/>
                      <a:pt x="215" y="244"/>
                    </a:cubicBezTo>
                    <a:cubicBezTo>
                      <a:pt x="192" y="259"/>
                      <a:pt x="164" y="268"/>
                      <a:pt x="134" y="266"/>
                    </a:cubicBezTo>
                    <a:cubicBezTo>
                      <a:pt x="119" y="265"/>
                      <a:pt x="105" y="261"/>
                      <a:pt x="91" y="254"/>
                    </a:cubicBezTo>
                    <a:cubicBezTo>
                      <a:pt x="77" y="248"/>
                      <a:pt x="64" y="239"/>
                      <a:pt x="53" y="227"/>
                    </a:cubicBezTo>
                    <a:cubicBezTo>
                      <a:pt x="45" y="219"/>
                      <a:pt x="38" y="210"/>
                      <a:pt x="33" y="200"/>
                    </a:cubicBezTo>
                    <a:cubicBezTo>
                      <a:pt x="30" y="195"/>
                      <a:pt x="28" y="189"/>
                      <a:pt x="26" y="184"/>
                    </a:cubicBezTo>
                    <a:cubicBezTo>
                      <a:pt x="25" y="181"/>
                      <a:pt x="25" y="178"/>
                      <a:pt x="24" y="175"/>
                    </a:cubicBezTo>
                    <a:cubicBezTo>
                      <a:pt x="23" y="174"/>
                      <a:pt x="23" y="172"/>
                      <a:pt x="23" y="171"/>
                    </a:cubicBezTo>
                    <a:cubicBezTo>
                      <a:pt x="22" y="169"/>
                      <a:pt x="22" y="168"/>
                      <a:pt x="22" y="166"/>
                    </a:cubicBezTo>
                    <a:cubicBezTo>
                      <a:pt x="22" y="165"/>
                      <a:pt x="21" y="163"/>
                      <a:pt x="21" y="161"/>
                    </a:cubicBezTo>
                    <a:cubicBezTo>
                      <a:pt x="20" y="160"/>
                      <a:pt x="20" y="159"/>
                      <a:pt x="20" y="158"/>
                    </a:cubicBezTo>
                    <a:cubicBezTo>
                      <a:pt x="20" y="157"/>
                      <a:pt x="20" y="156"/>
                      <a:pt x="20" y="155"/>
                    </a:cubicBezTo>
                    <a:cubicBezTo>
                      <a:pt x="20" y="151"/>
                      <a:pt x="21" y="148"/>
                      <a:pt x="24" y="145"/>
                    </a:cubicBezTo>
                    <a:close/>
                  </a:path>
                </a:pathLst>
              </a:custGeom>
              <a:solidFill>
                <a:srgbClr val="434C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稻壳儿春秋广告/盗版必究        原创来源：http://chn.docer.com/works?userid=199329941#!/work_time"/>
              <p:cNvSpPr>
                <a:spLocks noChangeArrowheads="1"/>
              </p:cNvSpPr>
              <p:nvPr/>
            </p:nvSpPr>
            <p:spPr bwMode="auto">
              <a:xfrm>
                <a:off x="4494" y="5102"/>
                <a:ext cx="1088" cy="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charset="0"/>
                    <a:ea typeface="汉仪楷体S" panose="00020600040101010101" charset="-122"/>
                    <a:cs typeface="851tegakizatsu" panose="02000600000000000000" pitchFamily="2" charset="-122"/>
                    <a:sym typeface="Calibri" panose="020F0502020204030204" charset="0"/>
                  </a:rPr>
                  <a:t>贰</a:t>
                </a:r>
                <a:endParaRPr lang="zh-CN" altLang="en-US" sz="32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Calibri" panose="020F050202020403020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508" y="8948"/>
              <a:ext cx="1648" cy="1608"/>
              <a:chOff x="12083" y="7327"/>
              <a:chExt cx="1648" cy="1608"/>
            </a:xfrm>
          </p:grpSpPr>
          <p:sp>
            <p:nvSpPr>
              <p:cNvPr id="89" name="稻壳儿春秋广告/盗版必究        原创来源：http://chn.docer.com/works?userid=199329941#!/work_time9"/>
              <p:cNvSpPr/>
              <p:nvPr/>
            </p:nvSpPr>
            <p:spPr bwMode="auto">
              <a:xfrm>
                <a:off x="12083" y="7327"/>
                <a:ext cx="1648" cy="1608"/>
              </a:xfrm>
              <a:custGeom>
                <a:avLst/>
                <a:gdLst>
                  <a:gd name="T0" fmla="*/ 24 w 275"/>
                  <a:gd name="T1" fmla="*/ 145 h 268"/>
                  <a:gd name="T2" fmla="*/ 32 w 275"/>
                  <a:gd name="T3" fmla="*/ 154 h 268"/>
                  <a:gd name="T4" fmla="*/ 32 w 275"/>
                  <a:gd name="T5" fmla="*/ 164 h 268"/>
                  <a:gd name="T6" fmla="*/ 45 w 275"/>
                  <a:gd name="T7" fmla="*/ 203 h 268"/>
                  <a:gd name="T8" fmla="*/ 71 w 275"/>
                  <a:gd name="T9" fmla="*/ 233 h 268"/>
                  <a:gd name="T10" fmla="*/ 105 w 275"/>
                  <a:gd name="T11" fmla="*/ 251 h 268"/>
                  <a:gd name="T12" fmla="*/ 141 w 275"/>
                  <a:gd name="T13" fmla="*/ 257 h 268"/>
                  <a:gd name="T14" fmla="*/ 218 w 275"/>
                  <a:gd name="T15" fmla="*/ 231 h 268"/>
                  <a:gd name="T16" fmla="*/ 264 w 275"/>
                  <a:gd name="T17" fmla="*/ 162 h 268"/>
                  <a:gd name="T18" fmla="*/ 251 w 275"/>
                  <a:gd name="T19" fmla="*/ 75 h 268"/>
                  <a:gd name="T20" fmla="*/ 179 w 275"/>
                  <a:gd name="T21" fmla="*/ 16 h 268"/>
                  <a:gd name="T22" fmla="*/ 118 w 275"/>
                  <a:gd name="T23" fmla="*/ 10 h 268"/>
                  <a:gd name="T24" fmla="*/ 60 w 275"/>
                  <a:gd name="T25" fmla="*/ 34 h 268"/>
                  <a:gd name="T26" fmla="*/ 19 w 275"/>
                  <a:gd name="T27" fmla="*/ 83 h 268"/>
                  <a:gd name="T28" fmla="*/ 6 w 275"/>
                  <a:gd name="T29" fmla="*/ 145 h 268"/>
                  <a:gd name="T30" fmla="*/ 0 w 275"/>
                  <a:gd name="T31" fmla="*/ 133 h 268"/>
                  <a:gd name="T32" fmla="*/ 1 w 275"/>
                  <a:gd name="T33" fmla="*/ 125 h 268"/>
                  <a:gd name="T34" fmla="*/ 2 w 275"/>
                  <a:gd name="T35" fmla="*/ 118 h 268"/>
                  <a:gd name="T36" fmla="*/ 4 w 275"/>
                  <a:gd name="T37" fmla="*/ 109 h 268"/>
                  <a:gd name="T38" fmla="*/ 5 w 275"/>
                  <a:gd name="T39" fmla="*/ 101 h 268"/>
                  <a:gd name="T40" fmla="*/ 11 w 275"/>
                  <a:gd name="T41" fmla="*/ 85 h 268"/>
                  <a:gd name="T42" fmla="*/ 18 w 275"/>
                  <a:gd name="T43" fmla="*/ 70 h 268"/>
                  <a:gd name="T44" fmla="*/ 27 w 275"/>
                  <a:gd name="T45" fmla="*/ 56 h 268"/>
                  <a:gd name="T46" fmla="*/ 80 w 275"/>
                  <a:gd name="T47" fmla="*/ 13 h 268"/>
                  <a:gd name="T48" fmla="*/ 146 w 275"/>
                  <a:gd name="T49" fmla="*/ 1 h 268"/>
                  <a:gd name="T50" fmla="*/ 205 w 275"/>
                  <a:gd name="T51" fmla="*/ 20 h 268"/>
                  <a:gd name="T52" fmla="*/ 242 w 275"/>
                  <a:gd name="T53" fmla="*/ 49 h 268"/>
                  <a:gd name="T54" fmla="*/ 267 w 275"/>
                  <a:gd name="T55" fmla="*/ 89 h 268"/>
                  <a:gd name="T56" fmla="*/ 275 w 275"/>
                  <a:gd name="T57" fmla="*/ 132 h 268"/>
                  <a:gd name="T58" fmla="*/ 268 w 275"/>
                  <a:gd name="T59" fmla="*/ 176 h 268"/>
                  <a:gd name="T60" fmla="*/ 215 w 275"/>
                  <a:gd name="T61" fmla="*/ 244 h 268"/>
                  <a:gd name="T62" fmla="*/ 134 w 275"/>
                  <a:gd name="T63" fmla="*/ 266 h 268"/>
                  <a:gd name="T64" fmla="*/ 91 w 275"/>
                  <a:gd name="T65" fmla="*/ 254 h 268"/>
                  <a:gd name="T66" fmla="*/ 53 w 275"/>
                  <a:gd name="T67" fmla="*/ 227 h 268"/>
                  <a:gd name="T68" fmla="*/ 33 w 275"/>
                  <a:gd name="T69" fmla="*/ 200 h 268"/>
                  <a:gd name="T70" fmla="*/ 26 w 275"/>
                  <a:gd name="T71" fmla="*/ 184 h 268"/>
                  <a:gd name="T72" fmla="*/ 24 w 275"/>
                  <a:gd name="T73" fmla="*/ 175 h 268"/>
                  <a:gd name="T74" fmla="*/ 23 w 275"/>
                  <a:gd name="T75" fmla="*/ 171 h 268"/>
                  <a:gd name="T76" fmla="*/ 22 w 275"/>
                  <a:gd name="T77" fmla="*/ 166 h 268"/>
                  <a:gd name="T78" fmla="*/ 21 w 275"/>
                  <a:gd name="T79" fmla="*/ 161 h 268"/>
                  <a:gd name="T80" fmla="*/ 20 w 275"/>
                  <a:gd name="T81" fmla="*/ 158 h 268"/>
                  <a:gd name="T82" fmla="*/ 20 w 275"/>
                  <a:gd name="T83" fmla="*/ 155 h 268"/>
                  <a:gd name="T84" fmla="*/ 24 w 275"/>
                  <a:gd name="T85" fmla="*/ 14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5" h="268">
                    <a:moveTo>
                      <a:pt x="24" y="145"/>
                    </a:moveTo>
                    <a:cubicBezTo>
                      <a:pt x="30" y="147"/>
                      <a:pt x="32" y="150"/>
                      <a:pt x="32" y="154"/>
                    </a:cubicBezTo>
                    <a:cubicBezTo>
                      <a:pt x="32" y="157"/>
                      <a:pt x="31" y="161"/>
                      <a:pt x="32" y="164"/>
                    </a:cubicBezTo>
                    <a:cubicBezTo>
                      <a:pt x="33" y="178"/>
                      <a:pt x="38" y="191"/>
                      <a:pt x="45" y="203"/>
                    </a:cubicBezTo>
                    <a:cubicBezTo>
                      <a:pt x="51" y="214"/>
                      <a:pt x="60" y="225"/>
                      <a:pt x="71" y="233"/>
                    </a:cubicBezTo>
                    <a:cubicBezTo>
                      <a:pt x="81" y="241"/>
                      <a:pt x="92" y="247"/>
                      <a:pt x="105" y="251"/>
                    </a:cubicBezTo>
                    <a:cubicBezTo>
                      <a:pt x="117" y="255"/>
                      <a:pt x="129" y="257"/>
                      <a:pt x="141" y="257"/>
                    </a:cubicBezTo>
                    <a:cubicBezTo>
                      <a:pt x="169" y="256"/>
                      <a:pt x="196" y="248"/>
                      <a:pt x="218" y="231"/>
                    </a:cubicBezTo>
                    <a:cubicBezTo>
                      <a:pt x="241" y="215"/>
                      <a:pt x="258" y="191"/>
                      <a:pt x="264" y="162"/>
                    </a:cubicBezTo>
                    <a:cubicBezTo>
                      <a:pt x="270" y="134"/>
                      <a:pt x="267" y="102"/>
                      <a:pt x="251" y="75"/>
                    </a:cubicBezTo>
                    <a:cubicBezTo>
                      <a:pt x="237" y="48"/>
                      <a:pt x="211" y="26"/>
                      <a:pt x="179" y="16"/>
                    </a:cubicBezTo>
                    <a:cubicBezTo>
                      <a:pt x="160" y="9"/>
                      <a:pt x="139" y="7"/>
                      <a:pt x="118" y="10"/>
                    </a:cubicBezTo>
                    <a:cubicBezTo>
                      <a:pt x="98" y="13"/>
                      <a:pt x="78" y="21"/>
                      <a:pt x="60" y="34"/>
                    </a:cubicBezTo>
                    <a:cubicBezTo>
                      <a:pt x="43" y="46"/>
                      <a:pt x="28" y="63"/>
                      <a:pt x="19" y="83"/>
                    </a:cubicBezTo>
                    <a:cubicBezTo>
                      <a:pt x="9" y="102"/>
                      <a:pt x="5" y="124"/>
                      <a:pt x="6" y="145"/>
                    </a:cubicBezTo>
                    <a:cubicBezTo>
                      <a:pt x="2" y="143"/>
                      <a:pt x="0" y="138"/>
                      <a:pt x="0" y="133"/>
                    </a:cubicBezTo>
                    <a:cubicBezTo>
                      <a:pt x="0" y="130"/>
                      <a:pt x="1" y="127"/>
                      <a:pt x="1" y="125"/>
                    </a:cubicBezTo>
                    <a:cubicBezTo>
                      <a:pt x="2" y="122"/>
                      <a:pt x="2" y="120"/>
                      <a:pt x="2" y="118"/>
                    </a:cubicBezTo>
                    <a:cubicBezTo>
                      <a:pt x="3" y="115"/>
                      <a:pt x="3" y="112"/>
                      <a:pt x="4" y="109"/>
                    </a:cubicBezTo>
                    <a:cubicBezTo>
                      <a:pt x="4" y="107"/>
                      <a:pt x="5" y="104"/>
                      <a:pt x="5" y="101"/>
                    </a:cubicBezTo>
                    <a:cubicBezTo>
                      <a:pt x="7" y="96"/>
                      <a:pt x="9" y="91"/>
                      <a:pt x="11" y="85"/>
                    </a:cubicBezTo>
                    <a:cubicBezTo>
                      <a:pt x="13" y="80"/>
                      <a:pt x="15" y="75"/>
                      <a:pt x="18" y="70"/>
                    </a:cubicBezTo>
                    <a:cubicBezTo>
                      <a:pt x="21" y="65"/>
                      <a:pt x="24" y="60"/>
                      <a:pt x="27" y="56"/>
                    </a:cubicBezTo>
                    <a:cubicBezTo>
                      <a:pt x="41" y="37"/>
                      <a:pt x="59" y="22"/>
                      <a:pt x="80" y="13"/>
                    </a:cubicBezTo>
                    <a:cubicBezTo>
                      <a:pt x="101" y="4"/>
                      <a:pt x="124" y="0"/>
                      <a:pt x="146" y="1"/>
                    </a:cubicBezTo>
                    <a:cubicBezTo>
                      <a:pt x="167" y="3"/>
                      <a:pt x="188" y="9"/>
                      <a:pt x="205" y="20"/>
                    </a:cubicBezTo>
                    <a:cubicBezTo>
                      <a:pt x="219" y="28"/>
                      <a:pt x="232" y="38"/>
                      <a:pt x="242" y="49"/>
                    </a:cubicBezTo>
                    <a:cubicBezTo>
                      <a:pt x="253" y="61"/>
                      <a:pt x="262" y="74"/>
                      <a:pt x="267" y="89"/>
                    </a:cubicBezTo>
                    <a:cubicBezTo>
                      <a:pt x="272" y="103"/>
                      <a:pt x="275" y="118"/>
                      <a:pt x="275" y="132"/>
                    </a:cubicBezTo>
                    <a:cubicBezTo>
                      <a:pt x="275" y="147"/>
                      <a:pt x="273" y="162"/>
                      <a:pt x="268" y="176"/>
                    </a:cubicBezTo>
                    <a:cubicBezTo>
                      <a:pt x="259" y="204"/>
                      <a:pt x="240" y="228"/>
                      <a:pt x="215" y="244"/>
                    </a:cubicBezTo>
                    <a:cubicBezTo>
                      <a:pt x="192" y="259"/>
                      <a:pt x="164" y="268"/>
                      <a:pt x="134" y="266"/>
                    </a:cubicBezTo>
                    <a:cubicBezTo>
                      <a:pt x="119" y="265"/>
                      <a:pt x="105" y="261"/>
                      <a:pt x="91" y="254"/>
                    </a:cubicBezTo>
                    <a:cubicBezTo>
                      <a:pt x="77" y="248"/>
                      <a:pt x="64" y="239"/>
                      <a:pt x="53" y="227"/>
                    </a:cubicBezTo>
                    <a:cubicBezTo>
                      <a:pt x="45" y="219"/>
                      <a:pt x="38" y="210"/>
                      <a:pt x="33" y="200"/>
                    </a:cubicBezTo>
                    <a:cubicBezTo>
                      <a:pt x="30" y="195"/>
                      <a:pt x="28" y="189"/>
                      <a:pt x="26" y="184"/>
                    </a:cubicBezTo>
                    <a:cubicBezTo>
                      <a:pt x="25" y="181"/>
                      <a:pt x="25" y="178"/>
                      <a:pt x="24" y="175"/>
                    </a:cubicBezTo>
                    <a:cubicBezTo>
                      <a:pt x="23" y="174"/>
                      <a:pt x="23" y="172"/>
                      <a:pt x="23" y="171"/>
                    </a:cubicBezTo>
                    <a:cubicBezTo>
                      <a:pt x="22" y="169"/>
                      <a:pt x="22" y="168"/>
                      <a:pt x="22" y="166"/>
                    </a:cubicBezTo>
                    <a:cubicBezTo>
                      <a:pt x="22" y="165"/>
                      <a:pt x="21" y="163"/>
                      <a:pt x="21" y="161"/>
                    </a:cubicBezTo>
                    <a:cubicBezTo>
                      <a:pt x="20" y="160"/>
                      <a:pt x="20" y="159"/>
                      <a:pt x="20" y="158"/>
                    </a:cubicBezTo>
                    <a:cubicBezTo>
                      <a:pt x="20" y="157"/>
                      <a:pt x="20" y="156"/>
                      <a:pt x="20" y="155"/>
                    </a:cubicBezTo>
                    <a:cubicBezTo>
                      <a:pt x="20" y="151"/>
                      <a:pt x="21" y="148"/>
                      <a:pt x="24" y="145"/>
                    </a:cubicBezTo>
                    <a:close/>
                  </a:path>
                </a:pathLst>
              </a:custGeom>
              <a:solidFill>
                <a:srgbClr val="434C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稻壳儿春秋广告/盗版必究        原创来源：http://chn.docer.com/works?userid=199329941#!/work_time"/>
              <p:cNvSpPr>
                <a:spLocks noChangeArrowheads="1"/>
              </p:cNvSpPr>
              <p:nvPr/>
            </p:nvSpPr>
            <p:spPr bwMode="auto">
              <a:xfrm>
                <a:off x="12363" y="7654"/>
                <a:ext cx="1088" cy="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3200" dirty="0">
                    <a:latin typeface="Times New Roman" panose="02020603050405020304" charset="0"/>
                    <a:ea typeface="汉仪楷体S" panose="00020600040101010101" charset="-122"/>
                    <a:cs typeface="851tegakizatsu" panose="02000600000000000000" pitchFamily="2" charset="-122"/>
                    <a:sym typeface="Calibri" panose="020F0502020204030204" charset="0"/>
                  </a:rPr>
                  <a:t>肆</a:t>
                </a:r>
                <a:endParaRPr lang="zh-CN" altLang="en-US" sz="32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Calibri" panose="020F0502020204030204" charset="0"/>
                </a:endParaRPr>
              </a:p>
            </p:txBody>
          </p:sp>
        </p:grpSp>
        <p:sp>
          <p:nvSpPr>
            <p:cNvPr id="5" name="稻壳儿春秋广告/盗版必究        原创来源：http://chn.docer.com/works?userid=199329941#!/work_time"/>
            <p:cNvSpPr txBox="1"/>
            <p:nvPr/>
          </p:nvSpPr>
          <p:spPr>
            <a:xfrm>
              <a:off x="8875" y="6969"/>
              <a:ext cx="4970" cy="8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编程练习</a:t>
              </a:r>
              <a:endParaRPr lang="zh-CN" altLang="en-US" sz="2800" dirty="0">
                <a:latin typeface="Times New Roman" panose="02020603050405020304" charset="0"/>
                <a:ea typeface="汉仪楷体S" panose="00020600040101010101" charset="-122"/>
                <a:cs typeface="851tegakizatsu" panose="02000600000000000000" pitchFamily="2" charset="-122"/>
                <a:sym typeface="Droid Sans Fallback" panose="020B0502000000000001" pitchFamily="50" charset="-128"/>
              </a:endParaRPr>
            </a:p>
          </p:txBody>
        </p:sp>
        <p:sp>
          <p:nvSpPr>
            <p:cNvPr id="6" name="稻壳儿春秋广告/盗版必究        原创来源：http://chn.docer.com/works?userid=199329941#!/work_time"/>
            <p:cNvSpPr txBox="1"/>
            <p:nvPr/>
          </p:nvSpPr>
          <p:spPr>
            <a:xfrm>
              <a:off x="10509" y="9319"/>
              <a:ext cx="4970" cy="8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 </a:t>
              </a:r>
              <a:r>
                <a:rPr lang="zh-CN" altLang="en-US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课堂小结</a:t>
              </a:r>
              <a:endParaRPr lang="zh-CN" altLang="en-US" sz="2800" dirty="0">
                <a:latin typeface="Times New Roman" panose="02020603050405020304" charset="0"/>
                <a:ea typeface="汉仪楷体S" panose="00020600040101010101" charset="-122"/>
                <a:cs typeface="851tegakizatsu" panose="02000600000000000000" pitchFamily="2" charset="-122"/>
                <a:sym typeface="Droid Sans Fallback" panose="020B0502000000000001" pitchFamily="50" charset="-128"/>
              </a:endParaRPr>
            </a:p>
          </p:txBody>
        </p:sp>
        <p:sp>
          <p:nvSpPr>
            <p:cNvPr id="7" name="稻壳儿春秋广告/盗版必究        原创来源：http://chn.docer.com/works?userid=199329941#!/work_time"/>
            <p:cNvSpPr txBox="1"/>
            <p:nvPr/>
          </p:nvSpPr>
          <p:spPr>
            <a:xfrm>
              <a:off x="4978" y="3011"/>
              <a:ext cx="4970" cy="82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初识</a:t>
              </a:r>
              <a:r>
                <a:rPr lang="en-US" altLang="zh-CN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P</a:t>
              </a:r>
              <a:r>
                <a:rPr lang="en-US" altLang="zh-CN" sz="2800" dirty="0">
                  <a:latin typeface="Times New Roman" panose="02020603050405020304" charset="0"/>
                  <a:ea typeface="汉仪楷体S" panose="00020600040101010101" charset="-122"/>
                  <a:cs typeface="851tegakizatsu" panose="02000600000000000000" pitchFamily="2" charset="-122"/>
                  <a:sym typeface="Droid Sans Fallback" panose="020B0502000000000001" pitchFamily="50" charset="-128"/>
                </a:rPr>
                <a:t>ython</a:t>
              </a:r>
              <a:endParaRPr lang="en-US" altLang="zh-CN" sz="2800" dirty="0">
                <a:latin typeface="Times New Roman" panose="02020603050405020304" charset="0"/>
                <a:ea typeface="汉仪楷体S" panose="00020600040101010101" charset="-122"/>
                <a:cs typeface="851tegakizatsu" panose="02000600000000000000" pitchFamily="2" charset="-122"/>
                <a:sym typeface="Droid Sans Fallback" panose="020B0502000000000001" pitchFamily="50" charset="-128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46150" y="4042410"/>
            <a:ext cx="4078605" cy="2940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209915" y="1582420"/>
            <a:ext cx="3225165" cy="2148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5293371" y="33394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变量交换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1610" y="1327785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示例代码：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207770" y="1327785"/>
            <a:ext cx="9308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要求：</a:t>
            </a:r>
            <a:endParaRPr lang="zh-CN" altLang="en-US" sz="2400"/>
          </a:p>
          <a:p>
            <a:r>
              <a:rPr lang="zh-CN" altLang="en-US" sz="2400"/>
              <a:t>用户输入两个变量，并相互交换：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10" y="1961515"/>
            <a:ext cx="5358765" cy="3910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590" y="3379470"/>
            <a:ext cx="3444240" cy="1907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7770" y="2586355"/>
            <a:ext cx="225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输出</a:t>
            </a:r>
            <a:r>
              <a:rPr lang="zh-CN" altLang="en-US" sz="2400"/>
              <a:t>样例：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5293371" y="34854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输出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日历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1150500" y="438597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39570" y="930910"/>
            <a:ext cx="496570" cy="530225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2108200"/>
            <a:ext cx="5631815" cy="4419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0470" y="1074420"/>
            <a:ext cx="64935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提示：可引用</a:t>
            </a:r>
            <a:r>
              <a:rPr lang="en-US" altLang="zh-CN" sz="2400"/>
              <a:t>calendar</a:t>
            </a:r>
            <a:r>
              <a:rPr lang="zh-CN" altLang="en-US" sz="2400"/>
              <a:t>模块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00" y="1664335"/>
            <a:ext cx="7656830" cy="646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150" y="3232150"/>
            <a:ext cx="2962275" cy="2580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759971" y="333943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变量类型之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列表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3225" y="1327785"/>
            <a:ext cx="5608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什么是列表？他如何输出？</a:t>
            </a:r>
            <a:endParaRPr lang="zh-CN" altLang="en-US" sz="2400"/>
          </a:p>
          <a:p>
            <a:r>
              <a:rPr lang="zh-CN" altLang="en-US" sz="2400"/>
              <a:t>从列表中提取元素？单个？多个？</a:t>
            </a:r>
            <a:endParaRPr lang="zh-CN" altLang="en-US" sz="2400"/>
          </a:p>
          <a:p>
            <a:r>
              <a:rPr lang="zh-CN" altLang="en-US" sz="2400"/>
              <a:t>怎样增加删除列表中的元素？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2998470"/>
            <a:ext cx="7513320" cy="2797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540" y="798830"/>
            <a:ext cx="3905885" cy="559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759971" y="333943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变量类型之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字典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7720" y="452120"/>
            <a:ext cx="3905250" cy="6002655"/>
            <a:chOff x="1153" y="1348"/>
            <a:chExt cx="6150" cy="94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" y="1348"/>
              <a:ext cx="6151" cy="881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862" y="10221"/>
              <a:ext cx="43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有效问卷量：</a:t>
              </a:r>
              <a:r>
                <a:rPr lang="en-US" altLang="zh-CN"/>
                <a:t>37</a:t>
              </a:r>
              <a:r>
                <a:rPr lang="zh-CN" altLang="en-US"/>
                <a:t>份</a:t>
              </a:r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10" y="2370455"/>
            <a:ext cx="7414260" cy="2694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30470" y="991235"/>
            <a:ext cx="5608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什么是字典？他如何输出？</a:t>
            </a:r>
            <a:endParaRPr lang="zh-CN" altLang="en-US" sz="2400"/>
          </a:p>
          <a:p>
            <a:r>
              <a:rPr lang="zh-CN" altLang="en-US" sz="2400"/>
              <a:t>从字典中提取键值对的值？</a:t>
            </a:r>
            <a:endParaRPr lang="zh-CN" altLang="en-US" sz="2400"/>
          </a:p>
          <a:p>
            <a:r>
              <a:rPr lang="zh-CN" altLang="en-US" sz="2400"/>
              <a:t>怎样增加删除字典中的键值对？</a:t>
            </a:r>
            <a:endParaRPr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5185411" y="5426710"/>
            <a:ext cx="5770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字典和列表有什么区别？</a:t>
            </a:r>
            <a:endParaRPr 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2325" y="530860"/>
            <a:ext cx="10546715" cy="5796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70" y="426720"/>
            <a:ext cx="7616825" cy="600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58967" y="0"/>
            <a:ext cx="1366595" cy="3534038"/>
            <a:chOff x="3234663" y="0"/>
            <a:chExt cx="1232517" cy="3187309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1710131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151566" y="-1"/>
            <a:ext cx="1829331" cy="5288499"/>
            <a:chOff x="5194943" y="0"/>
            <a:chExt cx="1649852" cy="4769635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43" y="2792277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370440" y="0"/>
            <a:ext cx="1385959" cy="2526488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79" name="稻壳儿春秋广告/盗版必究        原创来源：http://chn.docer.com/works?userid=199329941#!/work_time"/>
          <p:cNvSpPr txBox="1"/>
          <p:nvPr/>
        </p:nvSpPr>
        <p:spPr>
          <a:xfrm flipH="1">
            <a:off x="7539766" y="4704878"/>
            <a:ext cx="3657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课堂小结</a:t>
            </a:r>
            <a:endParaRPr lang="zh-CN" altLang="en-US" sz="3200" kern="1500" spc="20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  <a:sym typeface="Droid Sans Fallback" panose="020B0502000000000001" pitchFamily="50" charset="-128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 txBox="1"/>
          <p:nvPr/>
        </p:nvSpPr>
        <p:spPr>
          <a:xfrm flipH="1">
            <a:off x="8118623" y="3838263"/>
            <a:ext cx="3181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500" cap="none" spc="200" normalizeH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Part 04</a:t>
            </a:r>
            <a:endParaRPr kumimoji="0" lang="zh-CN" altLang="en-US" sz="4000" i="0" u="none" strike="noStrike" kern="1500" cap="none" spc="200" normalizeH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127875" y="1357630"/>
            <a:ext cx="2606675" cy="394970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29865" y="1357630"/>
            <a:ext cx="2143760" cy="394970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582170" y="34854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我们学到了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634615" y="3246120"/>
            <a:ext cx="87210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如何通过输入输出与计算机实现交互（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输入输出）？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变量、类型转换等基础知识？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如何通过加注释提高代码的可读性？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导入已有的模块实现某些功能？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4615" y="2486660"/>
            <a:ext cx="200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ython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中：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7495" y="1325245"/>
            <a:ext cx="213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Scratch</a:t>
            </a:r>
            <a:r>
              <a:rPr lang="zh-CN" altLang="en-US" sz="2000"/>
              <a:t>可视化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7269480" y="1356360"/>
            <a:ext cx="2842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Python</a:t>
            </a:r>
            <a:r>
              <a:rPr lang="zh-CN" altLang="en-US" sz="2000">
                <a:sym typeface="+mn-ea"/>
              </a:rPr>
              <a:t>代码编程世界</a:t>
            </a:r>
            <a:endParaRPr lang="zh-CN" altLang="en-US" sz="2000">
              <a:sym typeface="+mn-ea"/>
            </a:endParaRPr>
          </a:p>
        </p:txBody>
      </p:sp>
      <p:pic>
        <p:nvPicPr>
          <p:cNvPr id="11" name="图片 10" descr="31393935333439383b363234343938333bcff2d3d2bcfdcdb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295" y="1108710"/>
            <a:ext cx="1692910" cy="914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81843" y="5243830"/>
            <a:ext cx="6575425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python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的世界</a:t>
            </a:r>
            <a:endParaRPr lang="zh-CN" altLang="en-US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还有很多</a:t>
            </a:r>
            <a:r>
              <a:rPr lang="zh-CN" altLang="en-US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未知等待你去探寻</a:t>
            </a:r>
            <a:r>
              <a:rPr lang="en-US" altLang="zh-CN" sz="40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~</a:t>
            </a:r>
            <a:endParaRPr lang="en-US" altLang="zh-CN" sz="40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稻壳儿春秋广告/盗版必究        原创来源：http://chn.docer.com/works?userid=199329941#!/work_time"/>
          <p:cNvSpPr/>
          <p:nvPr/>
        </p:nvSpPr>
        <p:spPr bwMode="auto">
          <a:xfrm>
            <a:off x="7996632" y="0"/>
            <a:ext cx="169863" cy="1971675"/>
          </a:xfrm>
          <a:custGeom>
            <a:avLst/>
            <a:gdLst>
              <a:gd name="T0" fmla="*/ 23 w 45"/>
              <a:gd name="T1" fmla="*/ 522 h 522"/>
              <a:gd name="T2" fmla="*/ 17 w 45"/>
              <a:gd name="T3" fmla="*/ 509 h 522"/>
              <a:gd name="T4" fmla="*/ 6 w 45"/>
              <a:gd name="T5" fmla="*/ 399 h 522"/>
              <a:gd name="T6" fmla="*/ 7 w 45"/>
              <a:gd name="T7" fmla="*/ 274 h 522"/>
              <a:gd name="T8" fmla="*/ 22 w 45"/>
              <a:gd name="T9" fmla="*/ 149 h 522"/>
              <a:gd name="T10" fmla="*/ 33 w 45"/>
              <a:gd name="T11" fmla="*/ 0 h 522"/>
              <a:gd name="T12" fmla="*/ 39 w 45"/>
              <a:gd name="T13" fmla="*/ 15 h 522"/>
              <a:gd name="T14" fmla="*/ 27 w 45"/>
              <a:gd name="T15" fmla="*/ 165 h 522"/>
              <a:gd name="T16" fmla="*/ 21 w 45"/>
              <a:gd name="T17" fmla="*/ 224 h 522"/>
              <a:gd name="T18" fmla="*/ 11 w 45"/>
              <a:gd name="T19" fmla="*/ 344 h 522"/>
              <a:gd name="T20" fmla="*/ 17 w 45"/>
              <a:gd name="T21" fmla="*/ 403 h 522"/>
              <a:gd name="T22" fmla="*/ 23 w 45"/>
              <a:gd name="T23" fmla="*/ 464 h 522"/>
              <a:gd name="T24" fmla="*/ 27 w 45"/>
              <a:gd name="T25" fmla="*/ 509 h 522"/>
              <a:gd name="T26" fmla="*/ 23 w 45"/>
              <a:gd name="T27" fmla="*/ 52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" h="522">
                <a:moveTo>
                  <a:pt x="23" y="522"/>
                </a:moveTo>
                <a:cubicBezTo>
                  <a:pt x="12" y="520"/>
                  <a:pt x="17" y="513"/>
                  <a:pt x="17" y="509"/>
                </a:cubicBezTo>
                <a:cubicBezTo>
                  <a:pt x="18" y="471"/>
                  <a:pt x="12" y="435"/>
                  <a:pt x="6" y="399"/>
                </a:cubicBezTo>
                <a:cubicBezTo>
                  <a:pt x="0" y="358"/>
                  <a:pt x="4" y="316"/>
                  <a:pt x="7" y="274"/>
                </a:cubicBezTo>
                <a:cubicBezTo>
                  <a:pt x="10" y="232"/>
                  <a:pt x="16" y="190"/>
                  <a:pt x="22" y="149"/>
                </a:cubicBezTo>
                <a:cubicBezTo>
                  <a:pt x="30" y="99"/>
                  <a:pt x="38" y="48"/>
                  <a:pt x="33" y="0"/>
                </a:cubicBezTo>
                <a:cubicBezTo>
                  <a:pt x="41" y="2"/>
                  <a:pt x="38" y="11"/>
                  <a:pt x="39" y="15"/>
                </a:cubicBezTo>
                <a:cubicBezTo>
                  <a:pt x="45" y="63"/>
                  <a:pt x="36" y="116"/>
                  <a:pt x="27" y="165"/>
                </a:cubicBezTo>
                <a:cubicBezTo>
                  <a:pt x="23" y="184"/>
                  <a:pt x="23" y="204"/>
                  <a:pt x="21" y="224"/>
                </a:cubicBezTo>
                <a:cubicBezTo>
                  <a:pt x="16" y="263"/>
                  <a:pt x="11" y="303"/>
                  <a:pt x="11" y="344"/>
                </a:cubicBezTo>
                <a:cubicBezTo>
                  <a:pt x="12" y="364"/>
                  <a:pt x="14" y="383"/>
                  <a:pt x="17" y="403"/>
                </a:cubicBezTo>
                <a:cubicBezTo>
                  <a:pt x="19" y="423"/>
                  <a:pt x="20" y="444"/>
                  <a:pt x="23" y="464"/>
                </a:cubicBezTo>
                <a:cubicBezTo>
                  <a:pt x="26" y="479"/>
                  <a:pt x="27" y="493"/>
                  <a:pt x="27" y="509"/>
                </a:cubicBezTo>
                <a:cubicBezTo>
                  <a:pt x="27" y="513"/>
                  <a:pt x="30" y="518"/>
                  <a:pt x="23" y="52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稻壳儿春秋广告/盗版必究        原创来源：http://chn.docer.com/works?userid=199329941#!/work_time60"/>
          <p:cNvSpPr/>
          <p:nvPr/>
        </p:nvSpPr>
        <p:spPr bwMode="auto">
          <a:xfrm>
            <a:off x="5907087" y="0"/>
            <a:ext cx="188913" cy="3059113"/>
          </a:xfrm>
          <a:custGeom>
            <a:avLst/>
            <a:gdLst>
              <a:gd name="T0" fmla="*/ 18 w 50"/>
              <a:gd name="T1" fmla="*/ 810 h 810"/>
              <a:gd name="T2" fmla="*/ 12 w 50"/>
              <a:gd name="T3" fmla="*/ 790 h 810"/>
              <a:gd name="T4" fmla="*/ 5 w 50"/>
              <a:gd name="T5" fmla="*/ 619 h 810"/>
              <a:gd name="T6" fmla="*/ 9 w 50"/>
              <a:gd name="T7" fmla="*/ 425 h 810"/>
              <a:gd name="T8" fmla="*/ 27 w 50"/>
              <a:gd name="T9" fmla="*/ 230 h 810"/>
              <a:gd name="T10" fmla="*/ 38 w 50"/>
              <a:gd name="T11" fmla="*/ 0 h 810"/>
              <a:gd name="T12" fmla="*/ 44 w 50"/>
              <a:gd name="T13" fmla="*/ 24 h 810"/>
              <a:gd name="T14" fmla="*/ 31 w 50"/>
              <a:gd name="T15" fmla="*/ 256 h 810"/>
              <a:gd name="T16" fmla="*/ 24 w 50"/>
              <a:gd name="T17" fmla="*/ 347 h 810"/>
              <a:gd name="T18" fmla="*/ 12 w 50"/>
              <a:gd name="T19" fmla="*/ 534 h 810"/>
              <a:gd name="T20" fmla="*/ 15 w 50"/>
              <a:gd name="T21" fmla="*/ 625 h 810"/>
              <a:gd name="T22" fmla="*/ 20 w 50"/>
              <a:gd name="T23" fmla="*/ 720 h 810"/>
              <a:gd name="T24" fmla="*/ 23 w 50"/>
              <a:gd name="T25" fmla="*/ 789 h 810"/>
              <a:gd name="T26" fmla="*/ 18 w 50"/>
              <a:gd name="T27" fmla="*/ 810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810">
                <a:moveTo>
                  <a:pt x="18" y="810"/>
                </a:moveTo>
                <a:cubicBezTo>
                  <a:pt x="7" y="806"/>
                  <a:pt x="12" y="796"/>
                  <a:pt x="12" y="790"/>
                </a:cubicBezTo>
                <a:cubicBezTo>
                  <a:pt x="15" y="731"/>
                  <a:pt x="10" y="674"/>
                  <a:pt x="5" y="619"/>
                </a:cubicBezTo>
                <a:cubicBezTo>
                  <a:pt x="0" y="555"/>
                  <a:pt x="5" y="490"/>
                  <a:pt x="9" y="425"/>
                </a:cubicBezTo>
                <a:cubicBezTo>
                  <a:pt x="13" y="360"/>
                  <a:pt x="20" y="295"/>
                  <a:pt x="27" y="230"/>
                </a:cubicBezTo>
                <a:cubicBezTo>
                  <a:pt x="34" y="154"/>
                  <a:pt x="43" y="75"/>
                  <a:pt x="38" y="0"/>
                </a:cubicBezTo>
                <a:cubicBezTo>
                  <a:pt x="46" y="4"/>
                  <a:pt x="44" y="17"/>
                  <a:pt x="44" y="24"/>
                </a:cubicBezTo>
                <a:cubicBezTo>
                  <a:pt x="50" y="98"/>
                  <a:pt x="41" y="181"/>
                  <a:pt x="31" y="256"/>
                </a:cubicBezTo>
                <a:cubicBezTo>
                  <a:pt x="27" y="286"/>
                  <a:pt x="27" y="317"/>
                  <a:pt x="24" y="347"/>
                </a:cubicBezTo>
                <a:cubicBezTo>
                  <a:pt x="18" y="407"/>
                  <a:pt x="12" y="469"/>
                  <a:pt x="12" y="534"/>
                </a:cubicBezTo>
                <a:cubicBezTo>
                  <a:pt x="12" y="564"/>
                  <a:pt x="14" y="594"/>
                  <a:pt x="15" y="625"/>
                </a:cubicBezTo>
                <a:cubicBezTo>
                  <a:pt x="17" y="657"/>
                  <a:pt x="18" y="688"/>
                  <a:pt x="20" y="720"/>
                </a:cubicBezTo>
                <a:cubicBezTo>
                  <a:pt x="22" y="742"/>
                  <a:pt x="23" y="765"/>
                  <a:pt x="23" y="789"/>
                </a:cubicBezTo>
                <a:cubicBezTo>
                  <a:pt x="22" y="796"/>
                  <a:pt x="26" y="805"/>
                  <a:pt x="18" y="810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稻壳儿春秋广告/盗版必究        原创来源：http://chn.docer.com/works?userid=199329941#!/work_time"/>
          <p:cNvSpPr/>
          <p:nvPr/>
        </p:nvSpPr>
        <p:spPr bwMode="auto">
          <a:xfrm>
            <a:off x="3785040" y="0"/>
            <a:ext cx="131763" cy="1839913"/>
          </a:xfrm>
          <a:custGeom>
            <a:avLst/>
            <a:gdLst>
              <a:gd name="T0" fmla="*/ 17 w 35"/>
              <a:gd name="T1" fmla="*/ 487 h 487"/>
              <a:gd name="T2" fmla="*/ 12 w 35"/>
              <a:gd name="T3" fmla="*/ 475 h 487"/>
              <a:gd name="T4" fmla="*/ 6 w 35"/>
              <a:gd name="T5" fmla="*/ 372 h 487"/>
              <a:gd name="T6" fmla="*/ 7 w 35"/>
              <a:gd name="T7" fmla="*/ 256 h 487"/>
              <a:gd name="T8" fmla="*/ 18 w 35"/>
              <a:gd name="T9" fmla="*/ 139 h 487"/>
              <a:gd name="T10" fmla="*/ 16 w 35"/>
              <a:gd name="T11" fmla="*/ 0 h 487"/>
              <a:gd name="T12" fmla="*/ 24 w 35"/>
              <a:gd name="T13" fmla="*/ 13 h 487"/>
              <a:gd name="T14" fmla="*/ 23 w 35"/>
              <a:gd name="T15" fmla="*/ 154 h 487"/>
              <a:gd name="T16" fmla="*/ 21 w 35"/>
              <a:gd name="T17" fmla="*/ 182 h 487"/>
              <a:gd name="T18" fmla="*/ 19 w 35"/>
              <a:gd name="T19" fmla="*/ 209 h 487"/>
              <a:gd name="T20" fmla="*/ 11 w 35"/>
              <a:gd name="T21" fmla="*/ 321 h 487"/>
              <a:gd name="T22" fmla="*/ 13 w 35"/>
              <a:gd name="T23" fmla="*/ 349 h 487"/>
              <a:gd name="T24" fmla="*/ 16 w 35"/>
              <a:gd name="T25" fmla="*/ 376 h 487"/>
              <a:gd name="T26" fmla="*/ 20 w 35"/>
              <a:gd name="T27" fmla="*/ 433 h 487"/>
              <a:gd name="T28" fmla="*/ 22 w 35"/>
              <a:gd name="T29" fmla="*/ 474 h 487"/>
              <a:gd name="T30" fmla="*/ 17 w 35"/>
              <a:gd name="T31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487">
                <a:moveTo>
                  <a:pt x="17" y="487"/>
                </a:moveTo>
                <a:cubicBezTo>
                  <a:pt x="6" y="484"/>
                  <a:pt x="11" y="478"/>
                  <a:pt x="12" y="475"/>
                </a:cubicBezTo>
                <a:cubicBezTo>
                  <a:pt x="15" y="439"/>
                  <a:pt x="11" y="405"/>
                  <a:pt x="6" y="372"/>
                </a:cubicBezTo>
                <a:cubicBezTo>
                  <a:pt x="0" y="334"/>
                  <a:pt x="5" y="295"/>
                  <a:pt x="7" y="256"/>
                </a:cubicBezTo>
                <a:cubicBezTo>
                  <a:pt x="9" y="218"/>
                  <a:pt x="14" y="178"/>
                  <a:pt x="18" y="139"/>
                </a:cubicBezTo>
                <a:cubicBezTo>
                  <a:pt x="22" y="92"/>
                  <a:pt x="26" y="44"/>
                  <a:pt x="16" y="0"/>
                </a:cubicBezTo>
                <a:cubicBezTo>
                  <a:pt x="25" y="1"/>
                  <a:pt x="23" y="9"/>
                  <a:pt x="24" y="13"/>
                </a:cubicBezTo>
                <a:cubicBezTo>
                  <a:pt x="35" y="57"/>
                  <a:pt x="30" y="108"/>
                  <a:pt x="23" y="154"/>
                </a:cubicBezTo>
                <a:cubicBezTo>
                  <a:pt x="22" y="163"/>
                  <a:pt x="21" y="172"/>
                  <a:pt x="21" y="182"/>
                </a:cubicBezTo>
                <a:cubicBezTo>
                  <a:pt x="20" y="191"/>
                  <a:pt x="20" y="200"/>
                  <a:pt x="19" y="209"/>
                </a:cubicBezTo>
                <a:cubicBezTo>
                  <a:pt x="16" y="245"/>
                  <a:pt x="11" y="283"/>
                  <a:pt x="11" y="321"/>
                </a:cubicBezTo>
                <a:cubicBezTo>
                  <a:pt x="11" y="330"/>
                  <a:pt x="12" y="339"/>
                  <a:pt x="13" y="349"/>
                </a:cubicBezTo>
                <a:cubicBezTo>
                  <a:pt x="14" y="358"/>
                  <a:pt x="15" y="367"/>
                  <a:pt x="16" y="376"/>
                </a:cubicBezTo>
                <a:cubicBezTo>
                  <a:pt x="18" y="395"/>
                  <a:pt x="18" y="414"/>
                  <a:pt x="20" y="433"/>
                </a:cubicBezTo>
                <a:cubicBezTo>
                  <a:pt x="22" y="446"/>
                  <a:pt x="22" y="460"/>
                  <a:pt x="22" y="474"/>
                </a:cubicBezTo>
                <a:cubicBezTo>
                  <a:pt x="22" y="479"/>
                  <a:pt x="25" y="484"/>
                  <a:pt x="17" y="487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稻壳儿春秋广告/盗版必究        原创来源：http://chn.docer.com/works?userid=199329941#!/work_tim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60" y="871537"/>
            <a:ext cx="1232517" cy="1477179"/>
          </a:xfrm>
          <a:prstGeom prst="rect">
            <a:avLst/>
          </a:prstGeom>
        </p:spPr>
      </p:pic>
      <p:pic>
        <p:nvPicPr>
          <p:cNvPr id="69" name="稻壳儿春秋广告/盗版必究        原创来源：http://chn.docer.com/works?userid=199329941#!/work_ti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17" y="1971675"/>
            <a:ext cx="1649852" cy="1977358"/>
          </a:xfrm>
          <a:prstGeom prst="rect">
            <a:avLst/>
          </a:prstGeom>
        </p:spPr>
      </p:pic>
      <p:pic>
        <p:nvPicPr>
          <p:cNvPr id="70" name="稻壳儿春秋广告/盗版必究        原创来源：http://chn.docer.com/works?userid=199329941#!/work_tim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98" y="1090858"/>
            <a:ext cx="1249981" cy="1498110"/>
          </a:xfrm>
          <a:prstGeom prst="rect">
            <a:avLst/>
          </a:prstGeom>
        </p:spPr>
      </p:pic>
      <p:sp>
        <p:nvSpPr>
          <p:cNvPr id="72" name="稻壳儿春秋广告/盗版必究        原创来源：http://chn.docer.com/works?userid=199329941#!/work_time"/>
          <p:cNvSpPr txBox="1"/>
          <p:nvPr/>
        </p:nvSpPr>
        <p:spPr>
          <a:xfrm>
            <a:off x="3228975" y="4749612"/>
            <a:ext cx="573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感谢您的支持与关注</a:t>
            </a:r>
            <a:endParaRPr lang="zh-CN" altLang="en-US" sz="4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58967" y="0"/>
            <a:ext cx="1366595" cy="3534038"/>
            <a:chOff x="3234663" y="0"/>
            <a:chExt cx="1232517" cy="3187309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1710131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151566" y="-1"/>
            <a:ext cx="1829331" cy="5288499"/>
            <a:chOff x="5194943" y="0"/>
            <a:chExt cx="1649852" cy="4769635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943" y="2792277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370440" y="0"/>
            <a:ext cx="1385959" cy="2526488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kern="1500" spc="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79" name="稻壳儿春秋广告/盗版必究        原创来源：http://chn.docer.com/works?userid=199329941#!/work_time"/>
          <p:cNvSpPr txBox="1"/>
          <p:nvPr/>
        </p:nvSpPr>
        <p:spPr>
          <a:xfrm flipH="1">
            <a:off x="5969000" y="4704715"/>
            <a:ext cx="52285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初识</a:t>
            </a:r>
            <a:r>
              <a:rPr lang="en-US" altLang="zh-CN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Python</a:t>
            </a:r>
            <a:endParaRPr lang="en-US" altLang="zh-CN" sz="3200" kern="1500" spc="20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  <a:sym typeface="Droid Sans Fallback" panose="020B0502000000000001" pitchFamily="50" charset="-128"/>
            </a:endParaRPr>
          </a:p>
          <a:p>
            <a:pPr algn="r"/>
            <a:r>
              <a:rPr lang="en-US" altLang="zh-CN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——</a:t>
            </a:r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从案例到</a:t>
            </a:r>
            <a:r>
              <a:rPr lang="zh-CN" altLang="en-US" sz="3200" kern="1500" spc="20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  <a:sym typeface="Droid Sans Fallback" panose="020B0502000000000001" pitchFamily="50" charset="-128"/>
              </a:rPr>
              <a:t>入门基础</a:t>
            </a:r>
            <a:endParaRPr lang="zh-CN" altLang="en-US" sz="3200" kern="1500" spc="20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  <a:sym typeface="Droid Sans Fallback" panose="020B0502000000000001" pitchFamily="50" charset="-128"/>
            </a:endParaRPr>
          </a:p>
        </p:txBody>
      </p:sp>
      <p:sp>
        <p:nvSpPr>
          <p:cNvPr id="80" name="稻壳儿春秋广告/盗版必究        原创来源：http://chn.docer.com/works?userid=199329941#!/work_time"/>
          <p:cNvSpPr txBox="1"/>
          <p:nvPr/>
        </p:nvSpPr>
        <p:spPr>
          <a:xfrm flipH="1">
            <a:off x="8128783" y="3798893"/>
            <a:ext cx="31812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500" cap="none" spc="200" normalizeH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Part 01</a:t>
            </a:r>
            <a:endParaRPr kumimoji="0" lang="zh-CN" altLang="en-US" sz="4000" i="0" u="none" strike="noStrike" kern="1500" cap="none" spc="200" normalizeH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175770" y="34854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计算三角形的面积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  <a:sym typeface="+mn-ea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10790" y="1480820"/>
            <a:ext cx="5099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在学习过程中</a:t>
            </a:r>
            <a:endParaRPr lang="zh-CN" altLang="en-US" sz="2000"/>
          </a:p>
          <a:p>
            <a:r>
              <a:rPr lang="zh-CN" altLang="en-US" sz="2000"/>
              <a:t>我们经常会遇到需要计算三角形面积的</a:t>
            </a:r>
            <a:r>
              <a:rPr lang="zh-CN" altLang="en-US" sz="2000"/>
              <a:t>场景。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042035" y="2796540"/>
            <a:ext cx="4883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我们设想一个数学</a:t>
            </a:r>
            <a:r>
              <a:rPr lang="zh-CN" altLang="en-US"/>
              <a:t>场景：</a:t>
            </a:r>
            <a:endParaRPr lang="zh-CN" altLang="en-US"/>
          </a:p>
          <a:p>
            <a:r>
              <a:rPr lang="zh-CN" altLang="en-US"/>
              <a:t>已知三角形三边</a:t>
            </a:r>
            <a:r>
              <a:rPr lang="en-US" altLang="zh-CN"/>
              <a:t>a,b,c;</a:t>
            </a:r>
            <a:r>
              <a:rPr lang="zh-CN" altLang="en-US"/>
              <a:t>如何求三角形面积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2035" y="3926205"/>
            <a:ext cx="427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我们通常会这样：</a:t>
            </a:r>
            <a:endParaRPr lang="zh-CN" alt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94080" y="4497705"/>
                <a:ext cx="4516755" cy="205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buAutoNum type="arabicPeriod"/>
                </a:pPr>
                <a:r>
                  <a:rPr lang="zh-CN" altLang="en-US"/>
                  <a:t>算出周长的一半：</a:t>
                </a:r>
                <a:endParaRPr lang="zh-CN" altLang="en-US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2.</a:t>
                </a:r>
                <a:r>
                  <a:rPr lang="zh-CN" altLang="en-US"/>
                  <a:t>计算该三角形面积：</a:t>
                </a:r>
                <a:endParaRPr lang="zh-CN" altLang="en-US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     </a:t>
                </a:r>
                <a:endParaRPr lang="en-US" altLang="zh-CN"/>
              </a:p>
              <a:p>
                <a:pPr indent="0">
                  <a:buNone/>
                </a:pPr>
                <a:r>
                  <a:rPr lang="zh-CN" altLang="en-US"/>
                  <a:t>这个公式叫海伦——秦九昭公式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4497705"/>
                <a:ext cx="4516755" cy="205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913880" y="2957195"/>
            <a:ext cx="4042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但是在计算机中应用</a:t>
            </a:r>
            <a:r>
              <a:rPr lang="en-US" altLang="zh-CN"/>
              <a:t>python</a:t>
            </a:r>
            <a:endParaRPr lang="en-US" altLang="zh-CN"/>
          </a:p>
          <a:p>
            <a:r>
              <a:rPr lang="zh-CN" altLang="en-US"/>
              <a:t>我们如何实现这一简单的</a:t>
            </a:r>
            <a:r>
              <a:rPr lang="zh-CN" altLang="en-US"/>
              <a:t>计算过程呢？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54165" y="3724910"/>
            <a:ext cx="5109845" cy="2720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90000"/>
              </a:lnSpc>
              <a:buAutoNum type="arabicPeriod"/>
            </a:pPr>
            <a:r>
              <a:rPr lang="zh-CN" altLang="en-US"/>
              <a:t>向计算机输入三角形三边的值，</a:t>
            </a:r>
            <a:endParaRPr lang="zh-CN" altLang="en-US"/>
          </a:p>
          <a:p>
            <a:pPr marL="342900" indent="-342900">
              <a:lnSpc>
                <a:spcPct val="190000"/>
              </a:lnSpc>
              <a:buAutoNum type="arabicPeriod"/>
            </a:pPr>
            <a:r>
              <a:rPr lang="zh-CN" altLang="en-US"/>
              <a:t>计算机</a:t>
            </a:r>
            <a:r>
              <a:rPr lang="zh-CN" altLang="en-US"/>
              <a:t>读取并将它们三个存储</a:t>
            </a:r>
            <a:r>
              <a:rPr lang="zh-CN" altLang="en-US"/>
              <a:t>起来</a:t>
            </a:r>
            <a:endParaRPr lang="zh-CN" altLang="en-US"/>
          </a:p>
          <a:p>
            <a:pPr marL="342900" indent="-342900">
              <a:lnSpc>
                <a:spcPct val="190000"/>
              </a:lnSpc>
              <a:buAutoNum type="arabicPeriod"/>
            </a:pPr>
            <a:r>
              <a:rPr lang="zh-CN" altLang="en-US"/>
              <a:t>让计算机知晓计算</a:t>
            </a:r>
            <a:r>
              <a:rPr lang="zh-CN" altLang="en-US"/>
              <a:t>面积的数学</a:t>
            </a:r>
            <a:r>
              <a:rPr lang="zh-CN" altLang="en-US"/>
              <a:t>公式</a:t>
            </a:r>
            <a:endParaRPr lang="zh-CN" altLang="en-US"/>
          </a:p>
          <a:p>
            <a:pPr marL="342900" indent="-342900">
              <a:lnSpc>
                <a:spcPct val="190000"/>
              </a:lnSpc>
              <a:buAutoNum type="arabicPeriod"/>
            </a:pPr>
            <a:r>
              <a:rPr lang="zh-CN" altLang="en-US"/>
              <a:t>计算机将三个值带入公式算出结</a:t>
            </a:r>
            <a:r>
              <a:rPr lang="zh-CN" altLang="en-US"/>
              <a:t>果</a:t>
            </a:r>
            <a:endParaRPr lang="zh-CN" altLang="en-US"/>
          </a:p>
          <a:p>
            <a:pPr marL="342900" indent="-342900">
              <a:lnSpc>
                <a:spcPct val="190000"/>
              </a:lnSpc>
              <a:buAutoNum type="arabicPeriod"/>
            </a:pPr>
            <a:r>
              <a:rPr lang="zh-CN" altLang="en-US"/>
              <a:t>计算机在屏幕上输出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5" name="https://img7.file.cache.docer.com/storage/1635426191225071701/899f8bc1c888d39876ddfdf310353981.png" descr="&amp;pky43175846930_创客贴_&amp;39&amp;src_toppic_inpsrchzd1&amp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160" y="0"/>
            <a:ext cx="1593850" cy="266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2445" y="1965325"/>
            <a:ext cx="2789555" cy="464629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175770" y="34854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计算三角形的面积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  <a:sym typeface="+mn-ea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3300" y="99422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16355" y="2448560"/>
            <a:ext cx="6019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20000"/>
              </a:lnSpc>
              <a:buAutoNum type="arabicPeriod"/>
            </a:pPr>
            <a:r>
              <a:rPr lang="zh-CN" altLang="en-US" sz="2000">
                <a:latin typeface="+mn-ea"/>
              </a:rPr>
              <a:t>向计算机</a:t>
            </a:r>
            <a:r>
              <a:rPr lang="zh-CN" altLang="en-US" sz="2000" b="1">
                <a:latin typeface="+mn-ea"/>
              </a:rPr>
              <a:t>输入</a:t>
            </a:r>
            <a:r>
              <a:rPr lang="zh-CN" altLang="en-US" sz="2000">
                <a:latin typeface="+mn-ea"/>
              </a:rPr>
              <a:t>三角形三边的值</a:t>
            </a:r>
            <a:endParaRPr lang="zh-CN" altLang="en-US" sz="2000">
              <a:latin typeface="+mn-ea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zh-CN" altLang="en-US" sz="2000">
                <a:latin typeface="+mn-ea"/>
              </a:rPr>
              <a:t>计算机</a:t>
            </a:r>
            <a:r>
              <a:rPr lang="zh-CN" altLang="en-US" sz="2000" b="1">
                <a:latin typeface="+mn-ea"/>
              </a:rPr>
              <a:t>读取并</a:t>
            </a:r>
            <a:r>
              <a:rPr lang="zh-CN" altLang="en-US" sz="2000">
                <a:latin typeface="+mn-ea"/>
              </a:rPr>
              <a:t>将它们三个</a:t>
            </a:r>
            <a:r>
              <a:rPr lang="zh-CN" altLang="en-US" sz="2000" b="1">
                <a:latin typeface="+mn-ea"/>
              </a:rPr>
              <a:t>存储</a:t>
            </a:r>
            <a:r>
              <a:rPr lang="zh-CN" altLang="en-US" sz="2000">
                <a:latin typeface="+mn-ea"/>
              </a:rPr>
              <a:t>起来</a:t>
            </a:r>
            <a:endParaRPr lang="zh-CN" altLang="en-US" sz="2000">
              <a:latin typeface="+mn-ea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zh-CN" altLang="en-US" sz="2000">
                <a:latin typeface="+mn-ea"/>
              </a:rPr>
              <a:t>让计算机知晓计算面积的数学公式</a:t>
            </a:r>
            <a:endParaRPr lang="zh-CN" altLang="en-US" sz="2000">
              <a:latin typeface="+mn-ea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zh-CN" altLang="en-US" sz="2000">
                <a:latin typeface="+mn-ea"/>
              </a:rPr>
              <a:t>计算机将三个值带入公式算出结果</a:t>
            </a:r>
            <a:endParaRPr lang="zh-CN" altLang="en-US" sz="2000">
              <a:latin typeface="+mn-ea"/>
            </a:endParaRPr>
          </a:p>
          <a:p>
            <a:pPr marL="342900" indent="-342900">
              <a:lnSpc>
                <a:spcPct val="220000"/>
              </a:lnSpc>
              <a:buAutoNum type="arabicPeriod"/>
            </a:pPr>
            <a:r>
              <a:rPr lang="zh-CN" altLang="en-US" sz="2000">
                <a:latin typeface="+mn-ea"/>
              </a:rPr>
              <a:t>计算机在屏幕上</a:t>
            </a:r>
            <a:r>
              <a:rPr lang="zh-CN" altLang="en-US" sz="2000" b="1">
                <a:latin typeface="+mn-ea"/>
              </a:rPr>
              <a:t>输出</a:t>
            </a:r>
            <a:r>
              <a:rPr lang="zh-CN" altLang="en-US" sz="2000">
                <a:latin typeface="+mn-ea"/>
              </a:rPr>
              <a:t>结果</a:t>
            </a:r>
            <a:endParaRPr lang="zh-CN" altLang="en-US" sz="20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0060" y="1218565"/>
            <a:ext cx="3519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——</a:t>
            </a:r>
            <a:r>
              <a:rPr lang="zh-CN" altLang="en-US" sz="2800"/>
              <a:t>实现方式分析</a:t>
            </a:r>
            <a:endParaRPr lang="zh-CN" altLang="en-US" sz="2800"/>
          </a:p>
        </p:txBody>
      </p:sp>
      <p:grpSp>
        <p:nvGrpSpPr>
          <p:cNvPr id="8" name="组合 7"/>
          <p:cNvGrpSpPr/>
          <p:nvPr/>
        </p:nvGrpSpPr>
        <p:grpSpPr>
          <a:xfrm>
            <a:off x="6466840" y="2145030"/>
            <a:ext cx="2360930" cy="1412240"/>
            <a:chOff x="12408" y="2741"/>
            <a:chExt cx="3718" cy="2224"/>
          </a:xfrm>
        </p:grpSpPr>
        <p:sp>
          <p:nvSpPr>
            <p:cNvPr id="6" name="云形 5">
              <a:hlinkClick r:id="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121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楷体" panose="02010609060101010101" charset="-122"/>
                  <a:ea typeface="楷体" panose="02010609060101010101" charset="-122"/>
                </a:rPr>
                <a:t>输入</a:t>
              </a:r>
              <a:endParaRPr lang="en-US" altLang="zh-CN" sz="3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6165" y="3299460"/>
            <a:ext cx="2406650" cy="1412240"/>
            <a:chOff x="12408" y="2741"/>
            <a:chExt cx="3790" cy="2224"/>
          </a:xfrm>
        </p:grpSpPr>
        <p:sp>
          <p:nvSpPr>
            <p:cNvPr id="19" name="云形 18">
              <a:hlinkClick r:id="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93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3600">
                  <a:latin typeface="楷体" panose="02010609060101010101" charset="-122"/>
                  <a:ea typeface="楷体" panose="02010609060101010101" charset="-122"/>
                </a:rPr>
                <a:t>变量</a:t>
              </a:r>
              <a:endParaRPr lang="en-US" altLang="zh-CN" sz="3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33970" y="2915920"/>
            <a:ext cx="2360930" cy="1412240"/>
            <a:chOff x="12408" y="2741"/>
            <a:chExt cx="3718" cy="2224"/>
          </a:xfrm>
        </p:grpSpPr>
        <p:sp>
          <p:nvSpPr>
            <p:cNvPr id="11" name="云形 10">
              <a:hlinkClick r:id="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121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3600">
                  <a:latin typeface="楷体" panose="02010609060101010101" charset="-122"/>
                  <a:ea typeface="楷体" panose="02010609060101010101" charset="-122"/>
                </a:rPr>
                <a:t>输出</a:t>
              </a:r>
              <a:endParaRPr lang="en-US" altLang="zh-CN" sz="3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175770" y="34854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计算三角形的面积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4080" y="2748915"/>
            <a:ext cx="4279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我们通常会这样：</a:t>
            </a:r>
            <a:endParaRPr lang="zh-CN" alt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66470" y="3448050"/>
                <a:ext cx="4516755" cy="205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buAutoNum type="arabicPeriod"/>
                </a:pPr>
                <a:r>
                  <a:rPr lang="zh-CN" altLang="en-US"/>
                  <a:t>算出周长的一半：</a:t>
                </a:r>
                <a:endParaRPr lang="zh-CN" altLang="en-US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s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2.</a:t>
                </a:r>
                <a:r>
                  <a:rPr lang="zh-CN" altLang="en-US"/>
                  <a:t>计算该三角形面积：</a:t>
                </a:r>
                <a:endParaRPr lang="zh-CN" altLang="en-US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)×(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  <a:p>
                <a:pPr indent="0">
                  <a:buNone/>
                </a:pPr>
                <a:r>
                  <a:rPr lang="en-US" altLang="zh-CN"/>
                  <a:t>     </a:t>
                </a:r>
                <a:endParaRPr lang="en-US" altLang="zh-CN"/>
              </a:p>
              <a:p>
                <a:pPr indent="0">
                  <a:buNone/>
                </a:pPr>
                <a:r>
                  <a:rPr lang="zh-CN" altLang="en-US"/>
                  <a:t>这个公式叫海伦——秦九昭公式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3448050"/>
                <a:ext cx="4516755" cy="205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ttps://img7.file.cache.docer.com/storage/1635426191225071701/899f8bc1c888d39876ddfdf310353981.png" descr="&amp;pky43175846930_创客贴_&amp;39&amp;src_toppic_inpsrchzd1&amp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130" y="143510"/>
            <a:ext cx="1593850" cy="2666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425" y="1696720"/>
            <a:ext cx="5334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2078990"/>
            <a:ext cx="10678795" cy="35121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175770" y="348548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600" dirty="0">
                <a:latin typeface="Times New Roman" panose="02020603050405020304" charset="0"/>
                <a:ea typeface="汉仪劲楷简" panose="00020600040101010101" charset="-122"/>
                <a:cs typeface="851tegakizatsu" panose="02000600000000000000" pitchFamily="2" charset="-122"/>
                <a:sym typeface="+mn-ea"/>
              </a:rPr>
              <a:t>计算三角形的面积</a:t>
            </a:r>
            <a:endParaRPr lang="zh-CN" altLang="en-US" sz="3600" dirty="0">
              <a:latin typeface="Times New Roman" panose="02020603050405020304" charset="0"/>
              <a:ea typeface="汉仪劲楷简" panose="00020600040101010101" charset="-122"/>
              <a:cs typeface="851tegakizatsu" panose="020006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75065" y="1355090"/>
            <a:ext cx="2360930" cy="1412240"/>
            <a:chOff x="12408" y="2741"/>
            <a:chExt cx="3718" cy="2224"/>
          </a:xfrm>
        </p:grpSpPr>
        <p:sp>
          <p:nvSpPr>
            <p:cNvPr id="5" name="云形 4">
              <a:hlinkClick r:id="rId5" action="ppaction://hlinksldjump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21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/>
                <a:t>input</a:t>
              </a:r>
              <a:r>
                <a:rPr lang="en-US" altLang="zh-CN" sz="2800"/>
                <a:t>()</a:t>
              </a:r>
              <a:endParaRPr lang="en-US" altLang="zh-CN" sz="28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31070" y="2000250"/>
            <a:ext cx="2360930" cy="1412240"/>
            <a:chOff x="12408" y="2741"/>
            <a:chExt cx="3718" cy="2224"/>
          </a:xfrm>
        </p:grpSpPr>
        <p:sp>
          <p:nvSpPr>
            <p:cNvPr id="11" name="云形 10">
              <a:hlinkClick r:id="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121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/>
                <a:t>print()</a:t>
              </a:r>
              <a:endParaRPr lang="zh-CN" altLang="en-US" sz="36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18805" y="2541270"/>
            <a:ext cx="2406650" cy="1412240"/>
            <a:chOff x="12408" y="2741"/>
            <a:chExt cx="3790" cy="2224"/>
          </a:xfrm>
        </p:grpSpPr>
        <p:sp>
          <p:nvSpPr>
            <p:cNvPr id="15" name="云形 14">
              <a:hlinkClick r:id=""/>
            </p:cNvPr>
            <p:cNvSpPr/>
            <p:nvPr/>
          </p:nvSpPr>
          <p:spPr>
            <a:xfrm>
              <a:off x="12408" y="2741"/>
              <a:ext cx="3565" cy="2224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/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>
              <a:hlinkClick r:id="rId5" action="ppaction://hlinksldjump"/>
            </p:cNvPr>
            <p:cNvSpPr txBox="1"/>
            <p:nvPr/>
          </p:nvSpPr>
          <p:spPr>
            <a:xfrm>
              <a:off x="13193" y="3345"/>
              <a:ext cx="30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3600">
                  <a:latin typeface="楷体" panose="02010609060101010101" charset="-122"/>
                  <a:ea typeface="楷体" panose="02010609060101010101" charset="-122"/>
                </a:rPr>
                <a:t>变量</a:t>
              </a:r>
              <a:endParaRPr lang="en-US" altLang="zh-CN" sz="360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4283403" y="348548"/>
            <a:ext cx="36252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变量及其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类型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1150500" y="438597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98625" y="797560"/>
            <a:ext cx="496570" cy="530225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60210" y="1419860"/>
            <a:ext cx="4424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/>
              <a:t>我们要输入的三角形边长为小数，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在计算机的世界中我们称其为</a:t>
            </a:r>
            <a:r>
              <a:rPr lang="zh-CN" altLang="en-US" sz="2000" b="1"/>
              <a:t>浮点数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6764020" y="2504440"/>
            <a:ext cx="53898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2000"/>
              <a:t>那么怎么能让计算机知道</a:t>
            </a:r>
            <a:endParaRPr lang="zh-CN" altLang="en-US" sz="2000"/>
          </a:p>
          <a:p>
            <a:r>
              <a:rPr lang="zh-CN" altLang="en-US" sz="2000"/>
              <a:t>我们输入的是浮点数而不是</a:t>
            </a:r>
            <a:r>
              <a:rPr lang="zh-CN" altLang="en-US" sz="2000"/>
              <a:t>其他呢？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6760210" y="3561080"/>
            <a:ext cx="52463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Number（数字）</a:t>
            </a:r>
            <a:endParaRPr lang="zh-CN" altLang="en-US" sz="2000"/>
          </a:p>
          <a:p>
            <a:r>
              <a:rPr lang="zh-CN" altLang="en-US" sz="2000"/>
              <a:t>String（字符串）</a:t>
            </a:r>
            <a:endParaRPr lang="zh-CN" altLang="en-US" sz="2000"/>
          </a:p>
          <a:p>
            <a:r>
              <a:rPr lang="zh-CN" altLang="en-US" sz="2000"/>
              <a:t>List（列表）</a:t>
            </a:r>
            <a:endParaRPr lang="zh-CN" altLang="en-US" sz="2000"/>
          </a:p>
          <a:p>
            <a:r>
              <a:rPr lang="zh-CN" altLang="en-US" sz="2000"/>
              <a:t>Tuple（元组）</a:t>
            </a:r>
            <a:endParaRPr lang="zh-CN" altLang="en-US" sz="2000"/>
          </a:p>
          <a:p>
            <a:r>
              <a:rPr lang="zh-CN" altLang="en-US" sz="2000"/>
              <a:t>Set（集合）</a:t>
            </a:r>
            <a:endParaRPr lang="zh-CN" altLang="en-US" sz="2000"/>
          </a:p>
          <a:p>
            <a:r>
              <a:rPr lang="zh-CN" altLang="en-US" sz="2000"/>
              <a:t>Dictionary（字典）</a:t>
            </a:r>
            <a:endParaRPr lang="zh-CN" altLang="en-US" sz="2000"/>
          </a:p>
          <a:p>
            <a:r>
              <a:rPr lang="zh-CN" altLang="en-US" sz="2000"/>
              <a:t>int、float、bool（</a:t>
            </a:r>
            <a:r>
              <a:rPr lang="zh-CN" altLang="en-US" sz="2000"/>
              <a:t>布尔）、complex（复数）</a:t>
            </a:r>
            <a:endParaRPr lang="zh-CN" altLang="en-US" sz="2000"/>
          </a:p>
        </p:txBody>
      </p:sp>
      <p:grpSp>
        <p:nvGrpSpPr>
          <p:cNvPr id="12" name="组合 11"/>
          <p:cNvGrpSpPr/>
          <p:nvPr/>
        </p:nvGrpSpPr>
        <p:grpSpPr>
          <a:xfrm>
            <a:off x="139700" y="2033905"/>
            <a:ext cx="5963285" cy="4227195"/>
            <a:chOff x="8958" y="3848"/>
            <a:chExt cx="9391" cy="6657"/>
          </a:xfrm>
        </p:grpSpPr>
        <p:pic>
          <p:nvPicPr>
            <p:cNvPr id="6" name="https://img7.file.cache.docer.com/storage/1635426003681721165/a8e8735150d596f2051af2adc2ef3ef7.png" descr="&amp;pky45175845988_创客贴_&amp;39&amp;src_toppic_inpsrchzd1&amp;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8" y="3848"/>
              <a:ext cx="9391" cy="6657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9993" y="5128"/>
              <a:ext cx="7711" cy="4228"/>
              <a:chOff x="1153" y="7512"/>
              <a:chExt cx="7677" cy="307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153" y="8366"/>
                <a:ext cx="7677" cy="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楷体" panose="02010609060101010101" charset="-122"/>
                    <a:ea typeface="楷体" panose="02010609060101010101" charset="-122"/>
                  </a:rPr>
                  <a:t>    </a:t>
                </a:r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楷体" panose="02010609060101010101" charset="-122"/>
                    <a:ea typeface="楷体" panose="02010609060101010101" charset="-122"/>
                  </a:rPr>
                  <a:t>事实上计算机在你没用指定输入数据的类型时，总会默认输入的是字符串（也是一种变量类型），然而字符串是没办法进行加减等数学运算的。</a:t>
                </a:r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153" y="7512"/>
                <a:ext cx="3905" cy="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3200" b="1"/>
                  <a:t>敲黑板！</a:t>
                </a:r>
                <a:endParaRPr lang="zh-CN" altLang="en-US" sz="32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355612" y="0"/>
            <a:ext cx="535022" cy="1001723"/>
            <a:chOff x="3234663" y="0"/>
            <a:chExt cx="1232517" cy="2307643"/>
          </a:xfrm>
        </p:grpSpPr>
        <p:sp>
          <p:nvSpPr>
            <p:cNvPr id="68" name="稻壳儿春秋广告/盗版必究        原创来源：http://chn.docer.com/works?userid=199329941#!/work_time"/>
            <p:cNvSpPr/>
            <p:nvPr/>
          </p:nvSpPr>
          <p:spPr bwMode="auto">
            <a:xfrm>
              <a:off x="3785040" y="0"/>
              <a:ext cx="131763" cy="1839913"/>
            </a:xfrm>
            <a:custGeom>
              <a:avLst/>
              <a:gdLst>
                <a:gd name="T0" fmla="*/ 17 w 35"/>
                <a:gd name="T1" fmla="*/ 487 h 487"/>
                <a:gd name="T2" fmla="*/ 12 w 35"/>
                <a:gd name="T3" fmla="*/ 475 h 487"/>
                <a:gd name="T4" fmla="*/ 6 w 35"/>
                <a:gd name="T5" fmla="*/ 372 h 487"/>
                <a:gd name="T6" fmla="*/ 7 w 35"/>
                <a:gd name="T7" fmla="*/ 256 h 487"/>
                <a:gd name="T8" fmla="*/ 18 w 35"/>
                <a:gd name="T9" fmla="*/ 139 h 487"/>
                <a:gd name="T10" fmla="*/ 16 w 35"/>
                <a:gd name="T11" fmla="*/ 0 h 487"/>
                <a:gd name="T12" fmla="*/ 24 w 35"/>
                <a:gd name="T13" fmla="*/ 13 h 487"/>
                <a:gd name="T14" fmla="*/ 23 w 35"/>
                <a:gd name="T15" fmla="*/ 154 h 487"/>
                <a:gd name="T16" fmla="*/ 21 w 35"/>
                <a:gd name="T17" fmla="*/ 182 h 487"/>
                <a:gd name="T18" fmla="*/ 19 w 35"/>
                <a:gd name="T19" fmla="*/ 209 h 487"/>
                <a:gd name="T20" fmla="*/ 11 w 35"/>
                <a:gd name="T21" fmla="*/ 321 h 487"/>
                <a:gd name="T22" fmla="*/ 13 w 35"/>
                <a:gd name="T23" fmla="*/ 349 h 487"/>
                <a:gd name="T24" fmla="*/ 16 w 35"/>
                <a:gd name="T25" fmla="*/ 376 h 487"/>
                <a:gd name="T26" fmla="*/ 20 w 35"/>
                <a:gd name="T27" fmla="*/ 433 h 487"/>
                <a:gd name="T28" fmla="*/ 22 w 35"/>
                <a:gd name="T29" fmla="*/ 474 h 487"/>
                <a:gd name="T30" fmla="*/ 17 w 35"/>
                <a:gd name="T31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87">
                  <a:moveTo>
                    <a:pt x="17" y="487"/>
                  </a:moveTo>
                  <a:cubicBezTo>
                    <a:pt x="6" y="484"/>
                    <a:pt x="11" y="478"/>
                    <a:pt x="12" y="475"/>
                  </a:cubicBezTo>
                  <a:cubicBezTo>
                    <a:pt x="15" y="439"/>
                    <a:pt x="11" y="405"/>
                    <a:pt x="6" y="372"/>
                  </a:cubicBezTo>
                  <a:cubicBezTo>
                    <a:pt x="0" y="334"/>
                    <a:pt x="5" y="295"/>
                    <a:pt x="7" y="256"/>
                  </a:cubicBezTo>
                  <a:cubicBezTo>
                    <a:pt x="9" y="218"/>
                    <a:pt x="14" y="178"/>
                    <a:pt x="18" y="139"/>
                  </a:cubicBezTo>
                  <a:cubicBezTo>
                    <a:pt x="22" y="92"/>
                    <a:pt x="26" y="44"/>
                    <a:pt x="16" y="0"/>
                  </a:cubicBezTo>
                  <a:cubicBezTo>
                    <a:pt x="25" y="1"/>
                    <a:pt x="23" y="9"/>
                    <a:pt x="24" y="13"/>
                  </a:cubicBezTo>
                  <a:cubicBezTo>
                    <a:pt x="35" y="57"/>
                    <a:pt x="30" y="108"/>
                    <a:pt x="23" y="154"/>
                  </a:cubicBezTo>
                  <a:cubicBezTo>
                    <a:pt x="22" y="163"/>
                    <a:pt x="21" y="172"/>
                    <a:pt x="21" y="182"/>
                  </a:cubicBezTo>
                  <a:cubicBezTo>
                    <a:pt x="20" y="191"/>
                    <a:pt x="20" y="200"/>
                    <a:pt x="19" y="209"/>
                  </a:cubicBezTo>
                  <a:cubicBezTo>
                    <a:pt x="16" y="245"/>
                    <a:pt x="11" y="283"/>
                    <a:pt x="11" y="321"/>
                  </a:cubicBezTo>
                  <a:cubicBezTo>
                    <a:pt x="11" y="330"/>
                    <a:pt x="12" y="339"/>
                    <a:pt x="13" y="349"/>
                  </a:cubicBezTo>
                  <a:cubicBezTo>
                    <a:pt x="14" y="358"/>
                    <a:pt x="15" y="367"/>
                    <a:pt x="16" y="376"/>
                  </a:cubicBezTo>
                  <a:cubicBezTo>
                    <a:pt x="18" y="395"/>
                    <a:pt x="18" y="414"/>
                    <a:pt x="20" y="433"/>
                  </a:cubicBezTo>
                  <a:cubicBezTo>
                    <a:pt x="22" y="446"/>
                    <a:pt x="22" y="460"/>
                    <a:pt x="22" y="474"/>
                  </a:cubicBezTo>
                  <a:cubicBezTo>
                    <a:pt x="22" y="479"/>
                    <a:pt x="25" y="484"/>
                    <a:pt x="17" y="487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5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663" y="830465"/>
              <a:ext cx="1232517" cy="147717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10639429" y="0"/>
            <a:ext cx="716183" cy="1581198"/>
            <a:chOff x="5176615" y="0"/>
            <a:chExt cx="1649852" cy="3642564"/>
          </a:xfrm>
        </p:grpSpPr>
        <p:sp>
          <p:nvSpPr>
            <p:cNvPr id="67" name="稻壳儿春秋广告/盗版必究        原创来源：http://chn.docer.com/works?userid=199329941#!/work_time60"/>
            <p:cNvSpPr/>
            <p:nvPr/>
          </p:nvSpPr>
          <p:spPr bwMode="auto">
            <a:xfrm>
              <a:off x="5907087" y="0"/>
              <a:ext cx="188913" cy="3059113"/>
            </a:xfrm>
            <a:custGeom>
              <a:avLst/>
              <a:gdLst>
                <a:gd name="T0" fmla="*/ 18 w 50"/>
                <a:gd name="T1" fmla="*/ 810 h 810"/>
                <a:gd name="T2" fmla="*/ 12 w 50"/>
                <a:gd name="T3" fmla="*/ 790 h 810"/>
                <a:gd name="T4" fmla="*/ 5 w 50"/>
                <a:gd name="T5" fmla="*/ 619 h 810"/>
                <a:gd name="T6" fmla="*/ 9 w 50"/>
                <a:gd name="T7" fmla="*/ 425 h 810"/>
                <a:gd name="T8" fmla="*/ 27 w 50"/>
                <a:gd name="T9" fmla="*/ 230 h 810"/>
                <a:gd name="T10" fmla="*/ 38 w 50"/>
                <a:gd name="T11" fmla="*/ 0 h 810"/>
                <a:gd name="T12" fmla="*/ 44 w 50"/>
                <a:gd name="T13" fmla="*/ 24 h 810"/>
                <a:gd name="T14" fmla="*/ 31 w 50"/>
                <a:gd name="T15" fmla="*/ 256 h 810"/>
                <a:gd name="T16" fmla="*/ 24 w 50"/>
                <a:gd name="T17" fmla="*/ 347 h 810"/>
                <a:gd name="T18" fmla="*/ 12 w 50"/>
                <a:gd name="T19" fmla="*/ 534 h 810"/>
                <a:gd name="T20" fmla="*/ 15 w 50"/>
                <a:gd name="T21" fmla="*/ 625 h 810"/>
                <a:gd name="T22" fmla="*/ 20 w 50"/>
                <a:gd name="T23" fmla="*/ 720 h 810"/>
                <a:gd name="T24" fmla="*/ 23 w 50"/>
                <a:gd name="T25" fmla="*/ 789 h 810"/>
                <a:gd name="T26" fmla="*/ 18 w 50"/>
                <a:gd name="T2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810">
                  <a:moveTo>
                    <a:pt x="18" y="810"/>
                  </a:moveTo>
                  <a:cubicBezTo>
                    <a:pt x="7" y="806"/>
                    <a:pt x="12" y="796"/>
                    <a:pt x="12" y="790"/>
                  </a:cubicBezTo>
                  <a:cubicBezTo>
                    <a:pt x="15" y="731"/>
                    <a:pt x="10" y="674"/>
                    <a:pt x="5" y="619"/>
                  </a:cubicBezTo>
                  <a:cubicBezTo>
                    <a:pt x="0" y="555"/>
                    <a:pt x="5" y="490"/>
                    <a:pt x="9" y="425"/>
                  </a:cubicBezTo>
                  <a:cubicBezTo>
                    <a:pt x="13" y="360"/>
                    <a:pt x="20" y="295"/>
                    <a:pt x="27" y="230"/>
                  </a:cubicBezTo>
                  <a:cubicBezTo>
                    <a:pt x="34" y="154"/>
                    <a:pt x="43" y="75"/>
                    <a:pt x="38" y="0"/>
                  </a:cubicBezTo>
                  <a:cubicBezTo>
                    <a:pt x="46" y="4"/>
                    <a:pt x="44" y="17"/>
                    <a:pt x="44" y="24"/>
                  </a:cubicBezTo>
                  <a:cubicBezTo>
                    <a:pt x="50" y="98"/>
                    <a:pt x="41" y="181"/>
                    <a:pt x="31" y="256"/>
                  </a:cubicBezTo>
                  <a:cubicBezTo>
                    <a:pt x="27" y="286"/>
                    <a:pt x="27" y="317"/>
                    <a:pt x="24" y="347"/>
                  </a:cubicBezTo>
                  <a:cubicBezTo>
                    <a:pt x="18" y="407"/>
                    <a:pt x="12" y="469"/>
                    <a:pt x="12" y="534"/>
                  </a:cubicBezTo>
                  <a:cubicBezTo>
                    <a:pt x="12" y="564"/>
                    <a:pt x="14" y="594"/>
                    <a:pt x="15" y="625"/>
                  </a:cubicBezTo>
                  <a:cubicBezTo>
                    <a:pt x="17" y="657"/>
                    <a:pt x="18" y="688"/>
                    <a:pt x="20" y="720"/>
                  </a:cubicBezTo>
                  <a:cubicBezTo>
                    <a:pt x="22" y="742"/>
                    <a:pt x="23" y="765"/>
                    <a:pt x="23" y="789"/>
                  </a:cubicBezTo>
                  <a:cubicBezTo>
                    <a:pt x="22" y="796"/>
                    <a:pt x="26" y="805"/>
                    <a:pt x="18" y="810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9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615" y="1665206"/>
              <a:ext cx="1649852" cy="197735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4023" y="0"/>
            <a:ext cx="542603" cy="989120"/>
            <a:chOff x="7456573" y="0"/>
            <a:chExt cx="1249981" cy="2278610"/>
          </a:xfrm>
        </p:grpSpPr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7996632" y="0"/>
              <a:ext cx="169863" cy="1971675"/>
            </a:xfrm>
            <a:custGeom>
              <a:avLst/>
              <a:gdLst>
                <a:gd name="T0" fmla="*/ 23 w 45"/>
                <a:gd name="T1" fmla="*/ 522 h 522"/>
                <a:gd name="T2" fmla="*/ 17 w 45"/>
                <a:gd name="T3" fmla="*/ 509 h 522"/>
                <a:gd name="T4" fmla="*/ 6 w 45"/>
                <a:gd name="T5" fmla="*/ 399 h 522"/>
                <a:gd name="T6" fmla="*/ 7 w 45"/>
                <a:gd name="T7" fmla="*/ 274 h 522"/>
                <a:gd name="T8" fmla="*/ 22 w 45"/>
                <a:gd name="T9" fmla="*/ 149 h 522"/>
                <a:gd name="T10" fmla="*/ 33 w 45"/>
                <a:gd name="T11" fmla="*/ 0 h 522"/>
                <a:gd name="T12" fmla="*/ 39 w 45"/>
                <a:gd name="T13" fmla="*/ 15 h 522"/>
                <a:gd name="T14" fmla="*/ 27 w 45"/>
                <a:gd name="T15" fmla="*/ 165 h 522"/>
                <a:gd name="T16" fmla="*/ 21 w 45"/>
                <a:gd name="T17" fmla="*/ 224 h 522"/>
                <a:gd name="T18" fmla="*/ 11 w 45"/>
                <a:gd name="T19" fmla="*/ 344 h 522"/>
                <a:gd name="T20" fmla="*/ 17 w 45"/>
                <a:gd name="T21" fmla="*/ 403 h 522"/>
                <a:gd name="T22" fmla="*/ 23 w 45"/>
                <a:gd name="T23" fmla="*/ 464 h 522"/>
                <a:gd name="T24" fmla="*/ 27 w 45"/>
                <a:gd name="T25" fmla="*/ 509 h 522"/>
                <a:gd name="T26" fmla="*/ 23 w 45"/>
                <a:gd name="T2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522">
                  <a:moveTo>
                    <a:pt x="23" y="522"/>
                  </a:moveTo>
                  <a:cubicBezTo>
                    <a:pt x="12" y="520"/>
                    <a:pt x="17" y="513"/>
                    <a:pt x="17" y="509"/>
                  </a:cubicBezTo>
                  <a:cubicBezTo>
                    <a:pt x="18" y="471"/>
                    <a:pt x="12" y="435"/>
                    <a:pt x="6" y="399"/>
                  </a:cubicBezTo>
                  <a:cubicBezTo>
                    <a:pt x="0" y="358"/>
                    <a:pt x="4" y="316"/>
                    <a:pt x="7" y="274"/>
                  </a:cubicBezTo>
                  <a:cubicBezTo>
                    <a:pt x="10" y="232"/>
                    <a:pt x="16" y="190"/>
                    <a:pt x="22" y="149"/>
                  </a:cubicBezTo>
                  <a:cubicBezTo>
                    <a:pt x="30" y="99"/>
                    <a:pt x="38" y="48"/>
                    <a:pt x="33" y="0"/>
                  </a:cubicBezTo>
                  <a:cubicBezTo>
                    <a:pt x="41" y="2"/>
                    <a:pt x="38" y="11"/>
                    <a:pt x="39" y="15"/>
                  </a:cubicBezTo>
                  <a:cubicBezTo>
                    <a:pt x="45" y="63"/>
                    <a:pt x="36" y="116"/>
                    <a:pt x="27" y="165"/>
                  </a:cubicBezTo>
                  <a:cubicBezTo>
                    <a:pt x="23" y="184"/>
                    <a:pt x="23" y="204"/>
                    <a:pt x="21" y="224"/>
                  </a:cubicBezTo>
                  <a:cubicBezTo>
                    <a:pt x="16" y="263"/>
                    <a:pt x="11" y="303"/>
                    <a:pt x="11" y="344"/>
                  </a:cubicBezTo>
                  <a:cubicBezTo>
                    <a:pt x="12" y="364"/>
                    <a:pt x="14" y="383"/>
                    <a:pt x="17" y="403"/>
                  </a:cubicBezTo>
                  <a:cubicBezTo>
                    <a:pt x="19" y="423"/>
                    <a:pt x="20" y="444"/>
                    <a:pt x="23" y="464"/>
                  </a:cubicBezTo>
                  <a:cubicBezTo>
                    <a:pt x="26" y="479"/>
                    <a:pt x="27" y="493"/>
                    <a:pt x="27" y="509"/>
                  </a:cubicBezTo>
                  <a:cubicBezTo>
                    <a:pt x="27" y="513"/>
                    <a:pt x="30" y="518"/>
                    <a:pt x="23" y="522"/>
                  </a:cubicBezTo>
                  <a:close/>
                </a:path>
              </a:pathLst>
            </a:custGeom>
            <a:solidFill>
              <a:srgbClr val="434C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0" name="稻壳儿春秋广告/盗版必究        原创来源：http://chn.docer.com/works?userid=199329941#!/work_tim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573" y="780501"/>
              <a:ext cx="1249981" cy="1498109"/>
            </a:xfrm>
            <a:prstGeom prst="rect">
              <a:avLst/>
            </a:prstGeom>
          </p:spPr>
        </p:pic>
      </p:grpSp>
      <p:sp>
        <p:nvSpPr>
          <p:cNvPr id="13" name="稻壳儿春秋广告/盗版必究        原创来源：http://chn.docer.com/works?userid=199329941#!/work_time"/>
          <p:cNvSpPr txBox="1"/>
          <p:nvPr/>
        </p:nvSpPr>
        <p:spPr>
          <a:xfrm>
            <a:off x="3927803" y="348548"/>
            <a:ext cx="4336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Python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变量及其类型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851tegakizatsu" panose="02000600000000000000" pitchFamily="2" charset="-122"/>
              </a:rPr>
              <a:t>转化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851tegakizatsu" panose="02000600000000000000" pitchFamily="2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696475" y="989142"/>
            <a:ext cx="1477962" cy="1454150"/>
          </a:xfrm>
          <a:custGeom>
            <a:avLst/>
            <a:gdLst>
              <a:gd name="T0" fmla="*/ 24 w 390"/>
              <a:gd name="T1" fmla="*/ 202 h 383"/>
              <a:gd name="T2" fmla="*/ 31 w 390"/>
              <a:gd name="T3" fmla="*/ 215 h 383"/>
              <a:gd name="T4" fmla="*/ 32 w 390"/>
              <a:gd name="T5" fmla="*/ 230 h 383"/>
              <a:gd name="T6" fmla="*/ 51 w 390"/>
              <a:gd name="T7" fmla="*/ 287 h 383"/>
              <a:gd name="T8" fmla="*/ 89 w 390"/>
              <a:gd name="T9" fmla="*/ 332 h 383"/>
              <a:gd name="T10" fmla="*/ 138 w 390"/>
              <a:gd name="T11" fmla="*/ 361 h 383"/>
              <a:gd name="T12" fmla="*/ 193 w 390"/>
              <a:gd name="T13" fmla="*/ 371 h 383"/>
              <a:gd name="T14" fmla="*/ 310 w 390"/>
              <a:gd name="T15" fmla="*/ 333 h 383"/>
              <a:gd name="T16" fmla="*/ 354 w 390"/>
              <a:gd name="T17" fmla="*/ 287 h 383"/>
              <a:gd name="T18" fmla="*/ 377 w 390"/>
              <a:gd name="T19" fmla="*/ 228 h 383"/>
              <a:gd name="T20" fmla="*/ 378 w 390"/>
              <a:gd name="T21" fmla="*/ 162 h 383"/>
              <a:gd name="T22" fmla="*/ 355 w 390"/>
              <a:gd name="T23" fmla="*/ 100 h 383"/>
              <a:gd name="T24" fmla="*/ 247 w 390"/>
              <a:gd name="T25" fmla="*/ 16 h 383"/>
              <a:gd name="T26" fmla="*/ 162 w 390"/>
              <a:gd name="T27" fmla="*/ 12 h 383"/>
              <a:gd name="T28" fmla="*/ 80 w 390"/>
              <a:gd name="T29" fmla="*/ 46 h 383"/>
              <a:gd name="T30" fmla="*/ 24 w 390"/>
              <a:gd name="T31" fmla="*/ 115 h 383"/>
              <a:gd name="T32" fmla="*/ 5 w 390"/>
              <a:gd name="T33" fmla="*/ 202 h 383"/>
              <a:gd name="T34" fmla="*/ 0 w 390"/>
              <a:gd name="T35" fmla="*/ 185 h 383"/>
              <a:gd name="T36" fmla="*/ 1 w 390"/>
              <a:gd name="T37" fmla="*/ 174 h 383"/>
              <a:gd name="T38" fmla="*/ 3 w 390"/>
              <a:gd name="T39" fmla="*/ 164 h 383"/>
              <a:gd name="T40" fmla="*/ 5 w 390"/>
              <a:gd name="T41" fmla="*/ 153 h 383"/>
              <a:gd name="T42" fmla="*/ 7 w 390"/>
              <a:gd name="T43" fmla="*/ 142 h 383"/>
              <a:gd name="T44" fmla="*/ 14 w 390"/>
              <a:gd name="T45" fmla="*/ 120 h 383"/>
              <a:gd name="T46" fmla="*/ 19 w 390"/>
              <a:gd name="T47" fmla="*/ 109 h 383"/>
              <a:gd name="T48" fmla="*/ 25 w 390"/>
              <a:gd name="T49" fmla="*/ 99 h 383"/>
              <a:gd name="T50" fmla="*/ 31 w 390"/>
              <a:gd name="T51" fmla="*/ 89 h 383"/>
              <a:gd name="T52" fmla="*/ 34 w 390"/>
              <a:gd name="T53" fmla="*/ 84 h 383"/>
              <a:gd name="T54" fmla="*/ 37 w 390"/>
              <a:gd name="T55" fmla="*/ 79 h 383"/>
              <a:gd name="T56" fmla="*/ 110 w 390"/>
              <a:gd name="T57" fmla="*/ 19 h 383"/>
              <a:gd name="T58" fmla="*/ 200 w 390"/>
              <a:gd name="T59" fmla="*/ 1 h 383"/>
              <a:gd name="T60" fmla="*/ 285 w 390"/>
              <a:gd name="T61" fmla="*/ 24 h 383"/>
              <a:gd name="T62" fmla="*/ 339 w 390"/>
              <a:gd name="T63" fmla="*/ 65 h 383"/>
              <a:gd name="T64" fmla="*/ 375 w 390"/>
              <a:gd name="T65" fmla="*/ 121 h 383"/>
              <a:gd name="T66" fmla="*/ 389 w 390"/>
              <a:gd name="T67" fmla="*/ 184 h 383"/>
              <a:gd name="T68" fmla="*/ 380 w 390"/>
              <a:gd name="T69" fmla="*/ 247 h 383"/>
              <a:gd name="T70" fmla="*/ 303 w 390"/>
              <a:gd name="T71" fmla="*/ 349 h 383"/>
              <a:gd name="T72" fmla="*/ 183 w 390"/>
              <a:gd name="T73" fmla="*/ 380 h 383"/>
              <a:gd name="T74" fmla="*/ 120 w 390"/>
              <a:gd name="T75" fmla="*/ 362 h 383"/>
              <a:gd name="T76" fmla="*/ 66 w 390"/>
              <a:gd name="T77" fmla="*/ 322 h 383"/>
              <a:gd name="T78" fmla="*/ 38 w 390"/>
              <a:gd name="T79" fmla="*/ 281 h 383"/>
              <a:gd name="T80" fmla="*/ 35 w 390"/>
              <a:gd name="T81" fmla="*/ 276 h 383"/>
              <a:gd name="T82" fmla="*/ 33 w 390"/>
              <a:gd name="T83" fmla="*/ 270 h 383"/>
              <a:gd name="T84" fmla="*/ 28 w 390"/>
              <a:gd name="T85" fmla="*/ 258 h 383"/>
              <a:gd name="T86" fmla="*/ 25 w 390"/>
              <a:gd name="T87" fmla="*/ 246 h 383"/>
              <a:gd name="T88" fmla="*/ 23 w 390"/>
              <a:gd name="T89" fmla="*/ 239 h 383"/>
              <a:gd name="T90" fmla="*/ 22 w 390"/>
              <a:gd name="T91" fmla="*/ 233 h 383"/>
              <a:gd name="T92" fmla="*/ 20 w 390"/>
              <a:gd name="T93" fmla="*/ 225 h 383"/>
              <a:gd name="T94" fmla="*/ 20 w 390"/>
              <a:gd name="T95" fmla="*/ 221 h 383"/>
              <a:gd name="T96" fmla="*/ 19 w 390"/>
              <a:gd name="T97" fmla="*/ 217 h 383"/>
              <a:gd name="T98" fmla="*/ 24 w 390"/>
              <a:gd name="T99" fmla="*/ 20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0" h="383">
                <a:moveTo>
                  <a:pt x="24" y="202"/>
                </a:moveTo>
                <a:cubicBezTo>
                  <a:pt x="29" y="205"/>
                  <a:pt x="31" y="210"/>
                  <a:pt x="31" y="215"/>
                </a:cubicBezTo>
                <a:cubicBezTo>
                  <a:pt x="31" y="220"/>
                  <a:pt x="31" y="226"/>
                  <a:pt x="32" y="230"/>
                </a:cubicBezTo>
                <a:cubicBezTo>
                  <a:pt x="35" y="250"/>
                  <a:pt x="41" y="270"/>
                  <a:pt x="51" y="287"/>
                </a:cubicBezTo>
                <a:cubicBezTo>
                  <a:pt x="61" y="304"/>
                  <a:pt x="74" y="320"/>
                  <a:pt x="89" y="332"/>
                </a:cubicBezTo>
                <a:cubicBezTo>
                  <a:pt x="104" y="345"/>
                  <a:pt x="121" y="355"/>
                  <a:pt x="138" y="361"/>
                </a:cubicBezTo>
                <a:cubicBezTo>
                  <a:pt x="156" y="367"/>
                  <a:pt x="174" y="370"/>
                  <a:pt x="193" y="371"/>
                </a:cubicBezTo>
                <a:cubicBezTo>
                  <a:pt x="235" y="372"/>
                  <a:pt x="277" y="359"/>
                  <a:pt x="310" y="333"/>
                </a:cubicBezTo>
                <a:cubicBezTo>
                  <a:pt x="327" y="321"/>
                  <a:pt x="342" y="305"/>
                  <a:pt x="354" y="287"/>
                </a:cubicBezTo>
                <a:cubicBezTo>
                  <a:pt x="365" y="269"/>
                  <a:pt x="373" y="249"/>
                  <a:pt x="377" y="228"/>
                </a:cubicBezTo>
                <a:cubicBezTo>
                  <a:pt x="382" y="206"/>
                  <a:pt x="382" y="184"/>
                  <a:pt x="378" y="162"/>
                </a:cubicBezTo>
                <a:cubicBezTo>
                  <a:pt x="375" y="141"/>
                  <a:pt x="367" y="119"/>
                  <a:pt x="355" y="100"/>
                </a:cubicBezTo>
                <a:cubicBezTo>
                  <a:pt x="332" y="61"/>
                  <a:pt x="293" y="30"/>
                  <a:pt x="247" y="16"/>
                </a:cubicBezTo>
                <a:cubicBezTo>
                  <a:pt x="220" y="8"/>
                  <a:pt x="191" y="7"/>
                  <a:pt x="162" y="12"/>
                </a:cubicBezTo>
                <a:cubicBezTo>
                  <a:pt x="133" y="17"/>
                  <a:pt x="105" y="29"/>
                  <a:pt x="80" y="46"/>
                </a:cubicBezTo>
                <a:cubicBezTo>
                  <a:pt x="56" y="64"/>
                  <a:pt x="37" y="88"/>
                  <a:pt x="24" y="115"/>
                </a:cubicBezTo>
                <a:cubicBezTo>
                  <a:pt x="10" y="142"/>
                  <a:pt x="4" y="173"/>
                  <a:pt x="5" y="202"/>
                </a:cubicBezTo>
                <a:cubicBezTo>
                  <a:pt x="1" y="199"/>
                  <a:pt x="0" y="192"/>
                  <a:pt x="0" y="185"/>
                </a:cubicBezTo>
                <a:cubicBezTo>
                  <a:pt x="0" y="181"/>
                  <a:pt x="1" y="178"/>
                  <a:pt x="1" y="174"/>
                </a:cubicBezTo>
                <a:cubicBezTo>
                  <a:pt x="2" y="170"/>
                  <a:pt x="2" y="167"/>
                  <a:pt x="3" y="164"/>
                </a:cubicBezTo>
                <a:cubicBezTo>
                  <a:pt x="3" y="161"/>
                  <a:pt x="4" y="157"/>
                  <a:pt x="5" y="153"/>
                </a:cubicBezTo>
                <a:cubicBezTo>
                  <a:pt x="5" y="149"/>
                  <a:pt x="6" y="146"/>
                  <a:pt x="7" y="142"/>
                </a:cubicBezTo>
                <a:cubicBezTo>
                  <a:pt x="9" y="135"/>
                  <a:pt x="12" y="127"/>
                  <a:pt x="14" y="120"/>
                </a:cubicBezTo>
                <a:cubicBezTo>
                  <a:pt x="16" y="116"/>
                  <a:pt x="18" y="113"/>
                  <a:pt x="19" y="109"/>
                </a:cubicBezTo>
                <a:cubicBezTo>
                  <a:pt x="21" y="106"/>
                  <a:pt x="22" y="102"/>
                  <a:pt x="25" y="99"/>
                </a:cubicBezTo>
                <a:cubicBezTo>
                  <a:pt x="31" y="89"/>
                  <a:pt x="31" y="89"/>
                  <a:pt x="31" y="89"/>
                </a:cubicBezTo>
                <a:cubicBezTo>
                  <a:pt x="32" y="87"/>
                  <a:pt x="33" y="86"/>
                  <a:pt x="34" y="84"/>
                </a:cubicBezTo>
                <a:cubicBezTo>
                  <a:pt x="37" y="79"/>
                  <a:pt x="37" y="79"/>
                  <a:pt x="37" y="79"/>
                </a:cubicBezTo>
                <a:cubicBezTo>
                  <a:pt x="56" y="54"/>
                  <a:pt x="81" y="33"/>
                  <a:pt x="110" y="19"/>
                </a:cubicBezTo>
                <a:cubicBezTo>
                  <a:pt x="138" y="6"/>
                  <a:pt x="170" y="0"/>
                  <a:pt x="200" y="1"/>
                </a:cubicBezTo>
                <a:cubicBezTo>
                  <a:pt x="231" y="2"/>
                  <a:pt x="260" y="10"/>
                  <a:pt x="285" y="24"/>
                </a:cubicBezTo>
                <a:cubicBezTo>
                  <a:pt x="305" y="35"/>
                  <a:pt x="323" y="49"/>
                  <a:pt x="339" y="65"/>
                </a:cubicBezTo>
                <a:cubicBezTo>
                  <a:pt x="354" y="81"/>
                  <a:pt x="367" y="100"/>
                  <a:pt x="375" y="121"/>
                </a:cubicBezTo>
                <a:cubicBezTo>
                  <a:pt x="383" y="141"/>
                  <a:pt x="388" y="162"/>
                  <a:pt x="389" y="184"/>
                </a:cubicBezTo>
                <a:cubicBezTo>
                  <a:pt x="390" y="205"/>
                  <a:pt x="387" y="227"/>
                  <a:pt x="380" y="247"/>
                </a:cubicBezTo>
                <a:cubicBezTo>
                  <a:pt x="367" y="288"/>
                  <a:pt x="340" y="325"/>
                  <a:pt x="303" y="349"/>
                </a:cubicBezTo>
                <a:cubicBezTo>
                  <a:pt x="269" y="372"/>
                  <a:pt x="226" y="383"/>
                  <a:pt x="183" y="380"/>
                </a:cubicBezTo>
                <a:cubicBezTo>
                  <a:pt x="162" y="378"/>
                  <a:pt x="140" y="372"/>
                  <a:pt x="120" y="362"/>
                </a:cubicBezTo>
                <a:cubicBezTo>
                  <a:pt x="100" y="352"/>
                  <a:pt x="82" y="338"/>
                  <a:pt x="66" y="322"/>
                </a:cubicBezTo>
                <a:cubicBezTo>
                  <a:pt x="55" y="310"/>
                  <a:pt x="45" y="297"/>
                  <a:pt x="38" y="281"/>
                </a:cubicBezTo>
                <a:cubicBezTo>
                  <a:pt x="35" y="276"/>
                  <a:pt x="35" y="276"/>
                  <a:pt x="35" y="276"/>
                </a:cubicBezTo>
                <a:cubicBezTo>
                  <a:pt x="34" y="274"/>
                  <a:pt x="33" y="272"/>
                  <a:pt x="33" y="270"/>
                </a:cubicBezTo>
                <a:cubicBezTo>
                  <a:pt x="31" y="266"/>
                  <a:pt x="30" y="262"/>
                  <a:pt x="28" y="258"/>
                </a:cubicBezTo>
                <a:cubicBezTo>
                  <a:pt x="27" y="254"/>
                  <a:pt x="26" y="250"/>
                  <a:pt x="25" y="246"/>
                </a:cubicBezTo>
                <a:cubicBezTo>
                  <a:pt x="24" y="244"/>
                  <a:pt x="24" y="242"/>
                  <a:pt x="23" y="239"/>
                </a:cubicBezTo>
                <a:cubicBezTo>
                  <a:pt x="23" y="237"/>
                  <a:pt x="22" y="235"/>
                  <a:pt x="22" y="233"/>
                </a:cubicBezTo>
                <a:cubicBezTo>
                  <a:pt x="22" y="230"/>
                  <a:pt x="21" y="228"/>
                  <a:pt x="20" y="225"/>
                </a:cubicBezTo>
                <a:cubicBezTo>
                  <a:pt x="20" y="224"/>
                  <a:pt x="20" y="222"/>
                  <a:pt x="20" y="221"/>
                </a:cubicBezTo>
                <a:cubicBezTo>
                  <a:pt x="20" y="220"/>
                  <a:pt x="19" y="218"/>
                  <a:pt x="19" y="217"/>
                </a:cubicBezTo>
                <a:cubicBezTo>
                  <a:pt x="19" y="211"/>
                  <a:pt x="20" y="206"/>
                  <a:pt x="24" y="202"/>
                </a:cubicBezTo>
                <a:close/>
              </a:path>
            </a:pathLst>
          </a:custGeom>
          <a:solidFill>
            <a:srgbClr val="434C6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65497" y="1511172"/>
            <a:ext cx="546099" cy="381793"/>
            <a:chOff x="7581901" y="920751"/>
            <a:chExt cx="1092200" cy="763588"/>
          </a:xfrm>
          <a:solidFill>
            <a:srgbClr val="434C69"/>
          </a:solidFill>
        </p:grpSpPr>
        <p:sp>
          <p:nvSpPr>
            <p:cNvPr id="2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581901" y="920751"/>
              <a:ext cx="1092200" cy="763588"/>
            </a:xfrm>
            <a:custGeom>
              <a:avLst/>
              <a:gdLst>
                <a:gd name="T0" fmla="*/ 421 w 427"/>
                <a:gd name="T1" fmla="*/ 257 h 298"/>
                <a:gd name="T2" fmla="*/ 394 w 427"/>
                <a:gd name="T3" fmla="*/ 234 h 298"/>
                <a:gd name="T4" fmla="*/ 358 w 427"/>
                <a:gd name="T5" fmla="*/ 202 h 298"/>
                <a:gd name="T6" fmla="*/ 370 w 427"/>
                <a:gd name="T7" fmla="*/ 142 h 298"/>
                <a:gd name="T8" fmla="*/ 367 w 427"/>
                <a:gd name="T9" fmla="*/ 36 h 298"/>
                <a:gd name="T10" fmla="*/ 358 w 427"/>
                <a:gd name="T11" fmla="*/ 8 h 298"/>
                <a:gd name="T12" fmla="*/ 314 w 427"/>
                <a:gd name="T13" fmla="*/ 2 h 298"/>
                <a:gd name="T14" fmla="*/ 211 w 427"/>
                <a:gd name="T15" fmla="*/ 3 h 298"/>
                <a:gd name="T16" fmla="*/ 95 w 427"/>
                <a:gd name="T17" fmla="*/ 3 h 298"/>
                <a:gd name="T18" fmla="*/ 67 w 427"/>
                <a:gd name="T19" fmla="*/ 11 h 298"/>
                <a:gd name="T20" fmla="*/ 61 w 427"/>
                <a:gd name="T21" fmla="*/ 54 h 298"/>
                <a:gd name="T22" fmla="*/ 61 w 427"/>
                <a:gd name="T23" fmla="*/ 183 h 298"/>
                <a:gd name="T24" fmla="*/ 72 w 427"/>
                <a:gd name="T25" fmla="*/ 203 h 298"/>
                <a:gd name="T26" fmla="*/ 24 w 427"/>
                <a:gd name="T27" fmla="*/ 237 h 298"/>
                <a:gd name="T28" fmla="*/ 0 w 427"/>
                <a:gd name="T29" fmla="*/ 270 h 298"/>
                <a:gd name="T30" fmla="*/ 20 w 427"/>
                <a:gd name="T31" fmla="*/ 293 h 298"/>
                <a:gd name="T32" fmla="*/ 100 w 427"/>
                <a:gd name="T33" fmla="*/ 294 h 298"/>
                <a:gd name="T34" fmla="*/ 283 w 427"/>
                <a:gd name="T35" fmla="*/ 292 h 298"/>
                <a:gd name="T36" fmla="*/ 362 w 427"/>
                <a:gd name="T37" fmla="*/ 292 h 298"/>
                <a:gd name="T38" fmla="*/ 419 w 427"/>
                <a:gd name="T39" fmla="*/ 285 h 298"/>
                <a:gd name="T40" fmla="*/ 421 w 427"/>
                <a:gd name="T41" fmla="*/ 257 h 298"/>
                <a:gd name="T42" fmla="*/ 72 w 427"/>
                <a:gd name="T43" fmla="*/ 150 h 298"/>
                <a:gd name="T44" fmla="*/ 72 w 427"/>
                <a:gd name="T45" fmla="*/ 95 h 298"/>
                <a:gd name="T46" fmla="*/ 73 w 427"/>
                <a:gd name="T47" fmla="*/ 45 h 298"/>
                <a:gd name="T48" fmla="*/ 85 w 427"/>
                <a:gd name="T49" fmla="*/ 15 h 298"/>
                <a:gd name="T50" fmla="*/ 111 w 427"/>
                <a:gd name="T51" fmla="*/ 15 h 298"/>
                <a:gd name="T52" fmla="*/ 211 w 427"/>
                <a:gd name="T53" fmla="*/ 15 h 298"/>
                <a:gd name="T54" fmla="*/ 275 w 427"/>
                <a:gd name="T55" fmla="*/ 15 h 298"/>
                <a:gd name="T56" fmla="*/ 355 w 427"/>
                <a:gd name="T57" fmla="*/ 28 h 298"/>
                <a:gd name="T58" fmla="*/ 355 w 427"/>
                <a:gd name="T59" fmla="*/ 52 h 298"/>
                <a:gd name="T60" fmla="*/ 356 w 427"/>
                <a:gd name="T61" fmla="*/ 100 h 298"/>
                <a:gd name="T62" fmla="*/ 358 w 427"/>
                <a:gd name="T63" fmla="*/ 139 h 298"/>
                <a:gd name="T64" fmla="*/ 358 w 427"/>
                <a:gd name="T65" fmla="*/ 163 h 298"/>
                <a:gd name="T66" fmla="*/ 349 w 427"/>
                <a:gd name="T67" fmla="*/ 190 h 298"/>
                <a:gd name="T68" fmla="*/ 303 w 427"/>
                <a:gd name="T69" fmla="*/ 193 h 298"/>
                <a:gd name="T70" fmla="*/ 258 w 427"/>
                <a:gd name="T71" fmla="*/ 193 h 298"/>
                <a:gd name="T72" fmla="*/ 170 w 427"/>
                <a:gd name="T73" fmla="*/ 195 h 298"/>
                <a:gd name="T74" fmla="*/ 128 w 427"/>
                <a:gd name="T75" fmla="*/ 195 h 298"/>
                <a:gd name="T76" fmla="*/ 81 w 427"/>
                <a:gd name="T77" fmla="*/ 194 h 298"/>
                <a:gd name="T78" fmla="*/ 72 w 427"/>
                <a:gd name="T79" fmla="*/ 150 h 298"/>
                <a:gd name="T80" fmla="*/ 406 w 427"/>
                <a:gd name="T81" fmla="*/ 279 h 298"/>
                <a:gd name="T82" fmla="*/ 365 w 427"/>
                <a:gd name="T83" fmla="*/ 280 h 298"/>
                <a:gd name="T84" fmla="*/ 208 w 427"/>
                <a:gd name="T85" fmla="*/ 279 h 298"/>
                <a:gd name="T86" fmla="*/ 45 w 427"/>
                <a:gd name="T87" fmla="*/ 282 h 298"/>
                <a:gd name="T88" fmla="*/ 12 w 427"/>
                <a:gd name="T89" fmla="*/ 270 h 298"/>
                <a:gd name="T90" fmla="*/ 26 w 427"/>
                <a:gd name="T91" fmla="*/ 251 h 298"/>
                <a:gd name="T92" fmla="*/ 84 w 427"/>
                <a:gd name="T93" fmla="*/ 209 h 298"/>
                <a:gd name="T94" fmla="*/ 86 w 427"/>
                <a:gd name="T95" fmla="*/ 207 h 298"/>
                <a:gd name="T96" fmla="*/ 115 w 427"/>
                <a:gd name="T97" fmla="*/ 208 h 298"/>
                <a:gd name="T98" fmla="*/ 229 w 427"/>
                <a:gd name="T99" fmla="*/ 205 h 298"/>
                <a:gd name="T100" fmla="*/ 286 w 427"/>
                <a:gd name="T101" fmla="*/ 205 h 298"/>
                <a:gd name="T102" fmla="*/ 344 w 427"/>
                <a:gd name="T103" fmla="*/ 206 h 298"/>
                <a:gd name="T104" fmla="*/ 345 w 427"/>
                <a:gd name="T105" fmla="*/ 206 h 298"/>
                <a:gd name="T106" fmla="*/ 403 w 427"/>
                <a:gd name="T107" fmla="*/ 255 h 298"/>
                <a:gd name="T108" fmla="*/ 406 w 427"/>
                <a:gd name="T109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7" h="298">
                  <a:moveTo>
                    <a:pt x="421" y="257"/>
                  </a:moveTo>
                  <a:cubicBezTo>
                    <a:pt x="414" y="247"/>
                    <a:pt x="404" y="241"/>
                    <a:pt x="394" y="234"/>
                  </a:cubicBezTo>
                  <a:cubicBezTo>
                    <a:pt x="382" y="224"/>
                    <a:pt x="370" y="213"/>
                    <a:pt x="358" y="202"/>
                  </a:cubicBezTo>
                  <a:cubicBezTo>
                    <a:pt x="374" y="191"/>
                    <a:pt x="370" y="158"/>
                    <a:pt x="370" y="142"/>
                  </a:cubicBezTo>
                  <a:cubicBezTo>
                    <a:pt x="369" y="107"/>
                    <a:pt x="368" y="71"/>
                    <a:pt x="367" y="36"/>
                  </a:cubicBezTo>
                  <a:cubicBezTo>
                    <a:pt x="367" y="26"/>
                    <a:pt x="367" y="15"/>
                    <a:pt x="358" y="8"/>
                  </a:cubicBezTo>
                  <a:cubicBezTo>
                    <a:pt x="348" y="0"/>
                    <a:pt x="326" y="3"/>
                    <a:pt x="314" y="2"/>
                  </a:cubicBezTo>
                  <a:cubicBezTo>
                    <a:pt x="280" y="0"/>
                    <a:pt x="245" y="4"/>
                    <a:pt x="211" y="3"/>
                  </a:cubicBezTo>
                  <a:cubicBezTo>
                    <a:pt x="172" y="3"/>
                    <a:pt x="133" y="3"/>
                    <a:pt x="95" y="3"/>
                  </a:cubicBezTo>
                  <a:cubicBezTo>
                    <a:pt x="84" y="3"/>
                    <a:pt x="74" y="2"/>
                    <a:pt x="67" y="11"/>
                  </a:cubicBezTo>
                  <a:cubicBezTo>
                    <a:pt x="59" y="23"/>
                    <a:pt x="61" y="40"/>
                    <a:pt x="61" y="54"/>
                  </a:cubicBezTo>
                  <a:cubicBezTo>
                    <a:pt x="63" y="97"/>
                    <a:pt x="59" y="140"/>
                    <a:pt x="61" y="183"/>
                  </a:cubicBezTo>
                  <a:cubicBezTo>
                    <a:pt x="62" y="193"/>
                    <a:pt x="66" y="199"/>
                    <a:pt x="72" y="203"/>
                  </a:cubicBezTo>
                  <a:cubicBezTo>
                    <a:pt x="56" y="214"/>
                    <a:pt x="40" y="225"/>
                    <a:pt x="24" y="237"/>
                  </a:cubicBezTo>
                  <a:cubicBezTo>
                    <a:pt x="13" y="246"/>
                    <a:pt x="0" y="255"/>
                    <a:pt x="0" y="270"/>
                  </a:cubicBezTo>
                  <a:cubicBezTo>
                    <a:pt x="0" y="284"/>
                    <a:pt x="6" y="291"/>
                    <a:pt x="20" y="293"/>
                  </a:cubicBezTo>
                  <a:cubicBezTo>
                    <a:pt x="46" y="296"/>
                    <a:pt x="74" y="295"/>
                    <a:pt x="100" y="294"/>
                  </a:cubicBezTo>
                  <a:cubicBezTo>
                    <a:pt x="161" y="292"/>
                    <a:pt x="222" y="294"/>
                    <a:pt x="283" y="292"/>
                  </a:cubicBezTo>
                  <a:cubicBezTo>
                    <a:pt x="309" y="291"/>
                    <a:pt x="335" y="292"/>
                    <a:pt x="362" y="292"/>
                  </a:cubicBezTo>
                  <a:cubicBezTo>
                    <a:pt x="378" y="292"/>
                    <a:pt x="407" y="298"/>
                    <a:pt x="419" y="285"/>
                  </a:cubicBezTo>
                  <a:cubicBezTo>
                    <a:pt x="427" y="277"/>
                    <a:pt x="427" y="265"/>
                    <a:pt x="421" y="257"/>
                  </a:cubicBezTo>
                  <a:close/>
                  <a:moveTo>
                    <a:pt x="72" y="150"/>
                  </a:moveTo>
                  <a:cubicBezTo>
                    <a:pt x="72" y="132"/>
                    <a:pt x="71" y="113"/>
                    <a:pt x="72" y="95"/>
                  </a:cubicBezTo>
                  <a:cubicBezTo>
                    <a:pt x="72" y="78"/>
                    <a:pt x="73" y="62"/>
                    <a:pt x="73" y="45"/>
                  </a:cubicBezTo>
                  <a:cubicBezTo>
                    <a:pt x="72" y="34"/>
                    <a:pt x="73" y="19"/>
                    <a:pt x="85" y="15"/>
                  </a:cubicBezTo>
                  <a:cubicBezTo>
                    <a:pt x="92" y="13"/>
                    <a:pt x="104" y="15"/>
                    <a:pt x="111" y="15"/>
                  </a:cubicBezTo>
                  <a:cubicBezTo>
                    <a:pt x="144" y="15"/>
                    <a:pt x="177" y="15"/>
                    <a:pt x="211" y="15"/>
                  </a:cubicBezTo>
                  <a:cubicBezTo>
                    <a:pt x="232" y="15"/>
                    <a:pt x="254" y="16"/>
                    <a:pt x="275" y="15"/>
                  </a:cubicBezTo>
                  <a:cubicBezTo>
                    <a:pt x="292" y="14"/>
                    <a:pt x="349" y="8"/>
                    <a:pt x="355" y="28"/>
                  </a:cubicBezTo>
                  <a:cubicBezTo>
                    <a:pt x="357" y="35"/>
                    <a:pt x="355" y="44"/>
                    <a:pt x="355" y="52"/>
                  </a:cubicBezTo>
                  <a:cubicBezTo>
                    <a:pt x="355" y="68"/>
                    <a:pt x="356" y="84"/>
                    <a:pt x="356" y="100"/>
                  </a:cubicBezTo>
                  <a:cubicBezTo>
                    <a:pt x="357" y="113"/>
                    <a:pt x="357" y="126"/>
                    <a:pt x="358" y="139"/>
                  </a:cubicBezTo>
                  <a:cubicBezTo>
                    <a:pt x="358" y="147"/>
                    <a:pt x="358" y="155"/>
                    <a:pt x="358" y="163"/>
                  </a:cubicBezTo>
                  <a:cubicBezTo>
                    <a:pt x="357" y="174"/>
                    <a:pt x="359" y="184"/>
                    <a:pt x="349" y="190"/>
                  </a:cubicBezTo>
                  <a:cubicBezTo>
                    <a:pt x="337" y="197"/>
                    <a:pt x="316" y="193"/>
                    <a:pt x="303" y="193"/>
                  </a:cubicBezTo>
                  <a:cubicBezTo>
                    <a:pt x="288" y="193"/>
                    <a:pt x="273" y="192"/>
                    <a:pt x="258" y="193"/>
                  </a:cubicBezTo>
                  <a:cubicBezTo>
                    <a:pt x="229" y="193"/>
                    <a:pt x="200" y="195"/>
                    <a:pt x="170" y="195"/>
                  </a:cubicBezTo>
                  <a:cubicBezTo>
                    <a:pt x="156" y="195"/>
                    <a:pt x="142" y="195"/>
                    <a:pt x="128" y="195"/>
                  </a:cubicBezTo>
                  <a:cubicBezTo>
                    <a:pt x="115" y="196"/>
                    <a:pt x="93" y="201"/>
                    <a:pt x="81" y="194"/>
                  </a:cubicBezTo>
                  <a:cubicBezTo>
                    <a:pt x="68" y="187"/>
                    <a:pt x="73" y="162"/>
                    <a:pt x="72" y="150"/>
                  </a:cubicBezTo>
                  <a:close/>
                  <a:moveTo>
                    <a:pt x="406" y="279"/>
                  </a:moveTo>
                  <a:cubicBezTo>
                    <a:pt x="396" y="284"/>
                    <a:pt x="375" y="280"/>
                    <a:pt x="365" y="280"/>
                  </a:cubicBezTo>
                  <a:cubicBezTo>
                    <a:pt x="313" y="280"/>
                    <a:pt x="260" y="278"/>
                    <a:pt x="208" y="279"/>
                  </a:cubicBezTo>
                  <a:cubicBezTo>
                    <a:pt x="154" y="280"/>
                    <a:pt x="99" y="283"/>
                    <a:pt x="45" y="282"/>
                  </a:cubicBezTo>
                  <a:cubicBezTo>
                    <a:pt x="34" y="282"/>
                    <a:pt x="13" y="284"/>
                    <a:pt x="12" y="270"/>
                  </a:cubicBezTo>
                  <a:cubicBezTo>
                    <a:pt x="11" y="262"/>
                    <a:pt x="20" y="256"/>
                    <a:pt x="26" y="251"/>
                  </a:cubicBezTo>
                  <a:cubicBezTo>
                    <a:pt x="44" y="235"/>
                    <a:pt x="65" y="223"/>
                    <a:pt x="84" y="209"/>
                  </a:cubicBezTo>
                  <a:cubicBezTo>
                    <a:pt x="85" y="208"/>
                    <a:pt x="85" y="208"/>
                    <a:pt x="86" y="207"/>
                  </a:cubicBezTo>
                  <a:cubicBezTo>
                    <a:pt x="95" y="209"/>
                    <a:pt x="106" y="208"/>
                    <a:pt x="115" y="208"/>
                  </a:cubicBezTo>
                  <a:cubicBezTo>
                    <a:pt x="153" y="206"/>
                    <a:pt x="191" y="207"/>
                    <a:pt x="229" y="205"/>
                  </a:cubicBezTo>
                  <a:cubicBezTo>
                    <a:pt x="248" y="205"/>
                    <a:pt x="267" y="204"/>
                    <a:pt x="286" y="205"/>
                  </a:cubicBezTo>
                  <a:cubicBezTo>
                    <a:pt x="305" y="205"/>
                    <a:pt x="325" y="207"/>
                    <a:pt x="344" y="206"/>
                  </a:cubicBezTo>
                  <a:cubicBezTo>
                    <a:pt x="344" y="206"/>
                    <a:pt x="344" y="206"/>
                    <a:pt x="345" y="206"/>
                  </a:cubicBezTo>
                  <a:cubicBezTo>
                    <a:pt x="364" y="222"/>
                    <a:pt x="384" y="239"/>
                    <a:pt x="403" y="255"/>
                  </a:cubicBezTo>
                  <a:cubicBezTo>
                    <a:pt x="410" y="262"/>
                    <a:pt x="422" y="272"/>
                    <a:pt x="406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7813676" y="1004889"/>
              <a:ext cx="635000" cy="374650"/>
            </a:xfrm>
            <a:custGeom>
              <a:avLst/>
              <a:gdLst>
                <a:gd name="T0" fmla="*/ 7 w 248"/>
                <a:gd name="T1" fmla="*/ 146 h 146"/>
                <a:gd name="T2" fmla="*/ 124 w 248"/>
                <a:gd name="T3" fmla="*/ 144 h 146"/>
                <a:gd name="T4" fmla="*/ 243 w 248"/>
                <a:gd name="T5" fmla="*/ 143 h 146"/>
                <a:gd name="T6" fmla="*/ 247 w 248"/>
                <a:gd name="T7" fmla="*/ 138 h 146"/>
                <a:gd name="T8" fmla="*/ 244 w 248"/>
                <a:gd name="T9" fmla="*/ 5 h 146"/>
                <a:gd name="T10" fmla="*/ 240 w 248"/>
                <a:gd name="T11" fmla="*/ 1 h 146"/>
                <a:gd name="T12" fmla="*/ 5 w 248"/>
                <a:gd name="T13" fmla="*/ 0 h 146"/>
                <a:gd name="T14" fmla="*/ 2 w 248"/>
                <a:gd name="T15" fmla="*/ 1 h 146"/>
                <a:gd name="T16" fmla="*/ 0 w 248"/>
                <a:gd name="T17" fmla="*/ 5 h 146"/>
                <a:gd name="T18" fmla="*/ 2 w 248"/>
                <a:gd name="T19" fmla="*/ 142 h 146"/>
                <a:gd name="T20" fmla="*/ 7 w 248"/>
                <a:gd name="T21" fmla="*/ 146 h 146"/>
                <a:gd name="T22" fmla="*/ 236 w 248"/>
                <a:gd name="T23" fmla="*/ 10 h 146"/>
                <a:gd name="T24" fmla="*/ 238 w 248"/>
                <a:gd name="T25" fmla="*/ 134 h 146"/>
                <a:gd name="T26" fmla="*/ 124 w 248"/>
                <a:gd name="T27" fmla="*/ 135 h 146"/>
                <a:gd name="T28" fmla="*/ 11 w 248"/>
                <a:gd name="T29" fmla="*/ 137 h 146"/>
                <a:gd name="T30" fmla="*/ 9 w 248"/>
                <a:gd name="T31" fmla="*/ 9 h 146"/>
                <a:gd name="T32" fmla="*/ 236 w 248"/>
                <a:gd name="T33" fmla="*/ 1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46">
                  <a:moveTo>
                    <a:pt x="7" y="146"/>
                  </a:moveTo>
                  <a:cubicBezTo>
                    <a:pt x="46" y="146"/>
                    <a:pt x="85" y="146"/>
                    <a:pt x="124" y="144"/>
                  </a:cubicBezTo>
                  <a:cubicBezTo>
                    <a:pt x="163" y="142"/>
                    <a:pt x="204" y="141"/>
                    <a:pt x="243" y="143"/>
                  </a:cubicBezTo>
                  <a:cubicBezTo>
                    <a:pt x="245" y="143"/>
                    <a:pt x="248" y="141"/>
                    <a:pt x="247" y="138"/>
                  </a:cubicBezTo>
                  <a:cubicBezTo>
                    <a:pt x="246" y="94"/>
                    <a:pt x="246" y="50"/>
                    <a:pt x="244" y="5"/>
                  </a:cubicBezTo>
                  <a:cubicBezTo>
                    <a:pt x="244" y="3"/>
                    <a:pt x="242" y="1"/>
                    <a:pt x="240" y="1"/>
                  </a:cubicBezTo>
                  <a:cubicBezTo>
                    <a:pt x="161" y="2"/>
                    <a:pt x="83" y="0"/>
                    <a:pt x="5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1" y="51"/>
                    <a:pt x="1" y="96"/>
                    <a:pt x="2" y="142"/>
                  </a:cubicBezTo>
                  <a:cubicBezTo>
                    <a:pt x="2" y="144"/>
                    <a:pt x="4" y="146"/>
                    <a:pt x="7" y="146"/>
                  </a:cubicBezTo>
                  <a:close/>
                  <a:moveTo>
                    <a:pt x="236" y="10"/>
                  </a:moveTo>
                  <a:cubicBezTo>
                    <a:pt x="237" y="51"/>
                    <a:pt x="237" y="92"/>
                    <a:pt x="238" y="134"/>
                  </a:cubicBezTo>
                  <a:cubicBezTo>
                    <a:pt x="201" y="132"/>
                    <a:pt x="162" y="134"/>
                    <a:pt x="124" y="135"/>
                  </a:cubicBezTo>
                  <a:cubicBezTo>
                    <a:pt x="86" y="137"/>
                    <a:pt x="49" y="137"/>
                    <a:pt x="11" y="137"/>
                  </a:cubicBezTo>
                  <a:cubicBezTo>
                    <a:pt x="10" y="95"/>
                    <a:pt x="10" y="52"/>
                    <a:pt x="9" y="9"/>
                  </a:cubicBezTo>
                  <a:cubicBezTo>
                    <a:pt x="85" y="9"/>
                    <a:pt x="160" y="10"/>
                    <a:pt x="2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8005764" y="1519239"/>
              <a:ext cx="254000" cy="95250"/>
            </a:xfrm>
            <a:custGeom>
              <a:avLst/>
              <a:gdLst>
                <a:gd name="T0" fmla="*/ 90 w 99"/>
                <a:gd name="T1" fmla="*/ 5 h 37"/>
                <a:gd name="T2" fmla="*/ 85 w 99"/>
                <a:gd name="T3" fmla="*/ 1 h 37"/>
                <a:gd name="T4" fmla="*/ 11 w 99"/>
                <a:gd name="T5" fmla="*/ 2 h 37"/>
                <a:gd name="T6" fmla="*/ 7 w 99"/>
                <a:gd name="T7" fmla="*/ 5 h 37"/>
                <a:gd name="T8" fmla="*/ 0 w 99"/>
                <a:gd name="T9" fmla="*/ 29 h 37"/>
                <a:gd name="T10" fmla="*/ 0 w 99"/>
                <a:gd name="T11" fmla="*/ 32 h 37"/>
                <a:gd name="T12" fmla="*/ 4 w 99"/>
                <a:gd name="T13" fmla="*/ 35 h 37"/>
                <a:gd name="T14" fmla="*/ 95 w 99"/>
                <a:gd name="T15" fmla="*/ 33 h 37"/>
                <a:gd name="T16" fmla="*/ 98 w 99"/>
                <a:gd name="T17" fmla="*/ 27 h 37"/>
                <a:gd name="T18" fmla="*/ 90 w 99"/>
                <a:gd name="T19" fmla="*/ 5 h 37"/>
                <a:gd name="T20" fmla="*/ 10 w 99"/>
                <a:gd name="T21" fmla="*/ 26 h 37"/>
                <a:gd name="T22" fmla="*/ 13 w 99"/>
                <a:gd name="T23" fmla="*/ 15 h 37"/>
                <a:gd name="T24" fmla="*/ 14 w 99"/>
                <a:gd name="T25" fmla="*/ 11 h 37"/>
                <a:gd name="T26" fmla="*/ 15 w 99"/>
                <a:gd name="T27" fmla="*/ 11 h 37"/>
                <a:gd name="T28" fmla="*/ 50 w 99"/>
                <a:gd name="T29" fmla="*/ 10 h 37"/>
                <a:gd name="T30" fmla="*/ 82 w 99"/>
                <a:gd name="T31" fmla="*/ 10 h 37"/>
                <a:gd name="T32" fmla="*/ 82 w 99"/>
                <a:gd name="T33" fmla="*/ 10 h 37"/>
                <a:gd name="T34" fmla="*/ 84 w 99"/>
                <a:gd name="T35" fmla="*/ 14 h 37"/>
                <a:gd name="T36" fmla="*/ 87 w 99"/>
                <a:gd name="T37" fmla="*/ 24 h 37"/>
                <a:gd name="T38" fmla="*/ 10 w 99"/>
                <a:gd name="T3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37">
                  <a:moveTo>
                    <a:pt x="90" y="5"/>
                  </a:moveTo>
                  <a:cubicBezTo>
                    <a:pt x="89" y="3"/>
                    <a:pt x="88" y="2"/>
                    <a:pt x="85" y="1"/>
                  </a:cubicBezTo>
                  <a:cubicBezTo>
                    <a:pt x="61" y="0"/>
                    <a:pt x="36" y="2"/>
                    <a:pt x="11" y="2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4" y="13"/>
                    <a:pt x="1" y="21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34" y="35"/>
                    <a:pt x="65" y="37"/>
                    <a:pt x="95" y="33"/>
                  </a:cubicBezTo>
                  <a:cubicBezTo>
                    <a:pt x="97" y="32"/>
                    <a:pt x="99" y="29"/>
                    <a:pt x="98" y="27"/>
                  </a:cubicBezTo>
                  <a:cubicBezTo>
                    <a:pt x="95" y="20"/>
                    <a:pt x="93" y="12"/>
                    <a:pt x="90" y="5"/>
                  </a:cubicBezTo>
                  <a:close/>
                  <a:moveTo>
                    <a:pt x="10" y="26"/>
                  </a:moveTo>
                  <a:cubicBezTo>
                    <a:pt x="11" y="22"/>
                    <a:pt x="12" y="18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6" y="10"/>
                    <a:pt x="38" y="10"/>
                    <a:pt x="50" y="10"/>
                  </a:cubicBezTo>
                  <a:cubicBezTo>
                    <a:pt x="61" y="10"/>
                    <a:pt x="72" y="9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2"/>
                    <a:pt x="83" y="13"/>
                    <a:pt x="84" y="14"/>
                  </a:cubicBezTo>
                  <a:cubicBezTo>
                    <a:pt x="85" y="18"/>
                    <a:pt x="86" y="21"/>
                    <a:pt x="87" y="24"/>
                  </a:cubicBezTo>
                  <a:cubicBezTo>
                    <a:pt x="62" y="28"/>
                    <a:pt x="35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8105776" y="968376"/>
              <a:ext cx="31750" cy="23813"/>
            </a:xfrm>
            <a:custGeom>
              <a:avLst/>
              <a:gdLst>
                <a:gd name="T0" fmla="*/ 6 w 12"/>
                <a:gd name="T1" fmla="*/ 9 h 9"/>
                <a:gd name="T2" fmla="*/ 6 w 12"/>
                <a:gd name="T3" fmla="*/ 0 h 9"/>
                <a:gd name="T4" fmla="*/ 6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9"/>
                  </a:moveTo>
                  <a:cubicBezTo>
                    <a:pt x="12" y="9"/>
                    <a:pt x="12" y="0"/>
                    <a:pt x="6" y="0"/>
                  </a:cubicBezTo>
                  <a:cubicBezTo>
                    <a:pt x="0" y="0"/>
                    <a:pt x="0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7847014" y="1046164"/>
              <a:ext cx="58738" cy="71438"/>
            </a:xfrm>
            <a:custGeom>
              <a:avLst/>
              <a:gdLst>
                <a:gd name="T0" fmla="*/ 3 w 23"/>
                <a:gd name="T1" fmla="*/ 9 h 28"/>
                <a:gd name="T2" fmla="*/ 14 w 23"/>
                <a:gd name="T3" fmla="*/ 25 h 28"/>
                <a:gd name="T4" fmla="*/ 20 w 23"/>
                <a:gd name="T5" fmla="*/ 26 h 28"/>
                <a:gd name="T6" fmla="*/ 22 w 23"/>
                <a:gd name="T7" fmla="*/ 20 h 28"/>
                <a:gd name="T8" fmla="*/ 11 w 23"/>
                <a:gd name="T9" fmla="*/ 4 h 28"/>
                <a:gd name="T10" fmla="*/ 3 w 23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8">
                  <a:moveTo>
                    <a:pt x="3" y="9"/>
                  </a:moveTo>
                  <a:cubicBezTo>
                    <a:pt x="7" y="14"/>
                    <a:pt x="10" y="20"/>
                    <a:pt x="14" y="25"/>
                  </a:cubicBezTo>
                  <a:cubicBezTo>
                    <a:pt x="16" y="27"/>
                    <a:pt x="18" y="28"/>
                    <a:pt x="20" y="26"/>
                  </a:cubicBezTo>
                  <a:cubicBezTo>
                    <a:pt x="22" y="25"/>
                    <a:pt x="23" y="22"/>
                    <a:pt x="22" y="20"/>
                  </a:cubicBezTo>
                  <a:cubicBezTo>
                    <a:pt x="18" y="15"/>
                    <a:pt x="15" y="10"/>
                    <a:pt x="11" y="4"/>
                  </a:cubicBezTo>
                  <a:cubicBezTo>
                    <a:pt x="8" y="0"/>
                    <a:pt x="0" y="4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/>
            <p:nvPr/>
          </p:nvSpPr>
          <p:spPr bwMode="auto">
            <a:xfrm>
              <a:off x="7883526" y="1039814"/>
              <a:ext cx="71438" cy="77788"/>
            </a:xfrm>
            <a:custGeom>
              <a:avLst/>
              <a:gdLst>
                <a:gd name="T0" fmla="*/ 18 w 28"/>
                <a:gd name="T1" fmla="*/ 26 h 30"/>
                <a:gd name="T2" fmla="*/ 24 w 28"/>
                <a:gd name="T3" fmla="*/ 19 h 30"/>
                <a:gd name="T4" fmla="*/ 10 w 28"/>
                <a:gd name="T5" fmla="*/ 4 h 30"/>
                <a:gd name="T6" fmla="*/ 4 w 28"/>
                <a:gd name="T7" fmla="*/ 11 h 30"/>
                <a:gd name="T8" fmla="*/ 18 w 28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8" y="26"/>
                  </a:moveTo>
                  <a:cubicBezTo>
                    <a:pt x="22" y="30"/>
                    <a:pt x="28" y="24"/>
                    <a:pt x="24" y="19"/>
                  </a:cubicBezTo>
                  <a:cubicBezTo>
                    <a:pt x="20" y="14"/>
                    <a:pt x="15" y="9"/>
                    <a:pt x="10" y="4"/>
                  </a:cubicBezTo>
                  <a:cubicBezTo>
                    <a:pt x="6" y="0"/>
                    <a:pt x="0" y="7"/>
                    <a:pt x="4" y="11"/>
                  </a:cubicBezTo>
                  <a:cubicBezTo>
                    <a:pt x="9" y="16"/>
                    <a:pt x="13" y="21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6595" y="3394710"/>
            <a:ext cx="2955290" cy="1760220"/>
            <a:chOff x="4677" y="2873"/>
            <a:chExt cx="4654" cy="2772"/>
          </a:xfrm>
        </p:grpSpPr>
        <p:sp>
          <p:nvSpPr>
            <p:cNvPr id="19" name="文本框 18"/>
            <p:cNvSpPr txBox="1"/>
            <p:nvPr/>
          </p:nvSpPr>
          <p:spPr>
            <a:xfrm>
              <a:off x="4677" y="2873"/>
              <a:ext cx="46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字符串</a:t>
              </a:r>
              <a:r>
                <a:rPr lang="en-US" altLang="zh-CN" sz="2800"/>
                <a:t> string</a:t>
              </a:r>
              <a:endParaRPr lang="en-US" altLang="zh-CN" sz="2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77" y="3848"/>
              <a:ext cx="308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整数</a:t>
              </a:r>
              <a:r>
                <a:rPr lang="en-US" altLang="zh-CN" sz="2800"/>
                <a:t> int</a:t>
              </a:r>
              <a:endParaRPr lang="en-US" altLang="zh-CN" sz="2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77" y="4823"/>
              <a:ext cx="33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浮点数</a:t>
              </a:r>
              <a:r>
                <a:rPr lang="en-US" altLang="zh-CN" sz="2800"/>
                <a:t> float</a:t>
              </a:r>
              <a:endParaRPr lang="en-US" altLang="zh-CN" sz="280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45" y="1609725"/>
            <a:ext cx="8082280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e370cd68-a988-4188-b84d-ee522db86fd7}"/>
</p:tagLst>
</file>

<file path=ppt/tags/tag64.xml><?xml version="1.0" encoding="utf-8"?>
<p:tagLst xmlns:p="http://schemas.openxmlformats.org/presentationml/2006/main">
  <p:tag name="KSO_WM_UNIT_PLACING_PICTURE_USER_VIEWPORT" val="{&quot;height&quot;:8870,&quot;width&quot;:161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宽屏</PresentationFormat>
  <Paragraphs>307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STSong</vt:lpstr>
      <vt:lpstr>851tegakizatsu</vt:lpstr>
      <vt:lpstr>Times New Roman</vt:lpstr>
      <vt:lpstr>汉仪劲楷简</vt:lpstr>
      <vt:lpstr>STKaiti</vt:lpstr>
      <vt:lpstr>汉仪楷体S</vt:lpstr>
      <vt:lpstr>Droid Sans Fallback</vt:lpstr>
      <vt:lpstr>Cambria Math</vt:lpstr>
      <vt:lpstr>楷体</vt:lpstr>
      <vt:lpstr>Hack Nerd Font</vt:lpstr>
      <vt:lpstr>MS Mincho</vt:lpstr>
      <vt:lpstr>Segoe Print</vt:lpstr>
      <vt:lpstr>Yu Gothic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xiajiejiejie</cp:lastModifiedBy>
  <cp:revision>172</cp:revision>
  <dcterms:created xsi:type="dcterms:W3CDTF">2019-06-19T02:08:00Z</dcterms:created>
  <dcterms:modified xsi:type="dcterms:W3CDTF">2021-11-13T08:00:15Z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7D8C6A03A41A41BBB5560A9674D3F034</vt:lpwstr>
  </property>
</Properties>
</file>