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344" r:id="rId4"/>
    <p:sldId id="273" r:id="rId5"/>
    <p:sldId id="294" r:id="rId6"/>
    <p:sldId id="277" r:id="rId7"/>
    <p:sldId id="295" r:id="rId8"/>
    <p:sldId id="296" r:id="rId9"/>
    <p:sldId id="343" r:id="rId10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/>
    <p:restoredTop sz="96327"/>
  </p:normalViewPr>
  <p:slideViewPr>
    <p:cSldViewPr snapToGrid="0" snapToObjects="1">
      <p:cViewPr varScale="1">
        <p:scale>
          <a:sx n="179" d="100"/>
          <a:sy n="179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2958817" y="2382706"/>
            <a:ext cx="403622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latin typeface="Arial"/>
              </a:rPr>
              <a:t>Control Structures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92AF4-0118-154B-9BC6-7CFD5FBDD464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E6DB6A-A83A-B443-90AC-FF6D33F0B4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endParaRPr lang="de-DE" sz="2000" spc="-1" dirty="0"/>
          </a:p>
          <a:p>
            <a:pPr>
              <a:lnSpc>
                <a:spcPct val="95000"/>
              </a:lnSpc>
            </a:pP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EBFAC2-C003-AE46-ABD6-D0B7A20B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4" y="982382"/>
            <a:ext cx="3175000" cy="381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A1E9E-86BE-4D4B-87A5-BE86F0CF1A4D}"/>
              </a:ext>
            </a:extLst>
          </p:cNvPr>
          <p:cNvSpPr txBox="1"/>
          <p:nvPr/>
        </p:nvSpPr>
        <p:spPr>
          <a:xfrm>
            <a:off x="4307681" y="2888050"/>
            <a:ext cx="52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(Time for a small pause:</a:t>
            </a:r>
          </a:p>
          <a:p>
            <a:r>
              <a:rPr lang="en-US" sz="1600"/>
              <a:t> </a:t>
            </a:r>
            <a:r>
              <a:rPr lang="en-US" sz="1600" dirty="0"/>
              <a:t> </a:t>
            </a:r>
            <a:r>
              <a:rPr lang="en-US" sz="1600"/>
              <a:t>some </a:t>
            </a:r>
            <a:r>
              <a:rPr lang="en-US" sz="1600" dirty="0"/>
              <a:t>pseudo-programming-language meme for fun.)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95682B-EBD8-DA4F-A7AA-E41DF54D220A}"/>
              </a:ext>
            </a:extLst>
          </p:cNvPr>
          <p:cNvSpPr txBox="1"/>
          <p:nvPr/>
        </p:nvSpPr>
        <p:spPr>
          <a:xfrm>
            <a:off x="589574" y="4864503"/>
            <a:ext cx="371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www.pinterest.de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/pin/705024516665158762/</a:t>
            </a:r>
          </a:p>
        </p:txBody>
      </p:sp>
    </p:spTree>
    <p:extLst>
      <p:ext uri="{BB962C8B-B14F-4D97-AF65-F5344CB8AC3E}">
        <p14:creationId xmlns:p14="http://schemas.microsoft.com/office/powerpoint/2010/main" val="31507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What we have programmed in the intro-section: sequence of statements that are executed one after the other.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They are not that powerful: They will be executed once at each run of the script, and that’s all.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With control structures, you will be able to…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only under certain conditions;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for any number of times as defined by you.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sequences in Python: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Branching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Loops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Branching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spc="-1" dirty="0">
                <a:solidFill>
                  <a:srgbClr val="000000"/>
                </a:solidFill>
              </a:rPr>
              <a:t> can be augmented with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and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1)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320A9C-E65C-0A48-8D4F-C2A866263C72}"/>
              </a:ext>
            </a:extLst>
          </p:cNvPr>
          <p:cNvSpPr/>
          <p:nvPr/>
        </p:nvSpPr>
        <p:spPr>
          <a:xfrm>
            <a:off x="1544024" y="1799136"/>
            <a:ext cx="818732" cy="229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12389B-3091-5F4C-B274-81A589C88774}"/>
              </a:ext>
            </a:extLst>
          </p:cNvPr>
          <p:cNvSpPr txBox="1"/>
          <p:nvPr/>
        </p:nvSpPr>
        <p:spPr>
          <a:xfrm>
            <a:off x="2621637" y="1690480"/>
            <a:ext cx="422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check if the clause (condition) is true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E0E5F1-98B0-7C4F-90B3-D289CD69AF8E}"/>
              </a:ext>
            </a:extLst>
          </p:cNvPr>
          <p:cNvSpPr/>
          <p:nvPr/>
        </p:nvSpPr>
        <p:spPr>
          <a:xfrm>
            <a:off x="2079017" y="2074851"/>
            <a:ext cx="1999074" cy="529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190F41-403F-9545-B4BA-6A1B18C4B6A2}"/>
              </a:ext>
            </a:extLst>
          </p:cNvPr>
          <p:cNvSpPr txBox="1"/>
          <p:nvPr/>
        </p:nvSpPr>
        <p:spPr>
          <a:xfrm>
            <a:off x="4039145" y="2170233"/>
            <a:ext cx="5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if the clause is true, execute the block of statements</a:t>
            </a:r>
          </a:p>
        </p:txBody>
      </p:sp>
    </p:spTree>
    <p:extLst>
      <p:ext uri="{BB962C8B-B14F-4D97-AF65-F5344CB8AC3E}">
        <p14:creationId xmlns:p14="http://schemas.microsoft.com/office/powerpoint/2010/main" val="40613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1777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Loops iterates over a sequence. (</a:t>
            </a:r>
            <a:r>
              <a:rPr lang="en-US" sz="1600" i="1" spc="-1" dirty="0">
                <a:solidFill>
                  <a:srgbClr val="000000"/>
                </a:solidFill>
              </a:rPr>
              <a:t>Iteration</a:t>
            </a:r>
            <a:r>
              <a:rPr lang="en-US" sz="1600" spc="-1" dirty="0">
                <a:solidFill>
                  <a:srgbClr val="000000"/>
                </a:solidFill>
              </a:rPr>
              <a:t>: Repeated execution of a block of statements)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/>
              <a:t>Iteration </a:t>
            </a:r>
            <a:r>
              <a:rPr lang="de-DE" sz="1600" spc="-1" dirty="0" err="1"/>
              <a:t>using</a:t>
            </a:r>
            <a:r>
              <a:rPr lang="de-DE" sz="1600" spc="-1" dirty="0"/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pc="-1" dirty="0"/>
              <a:t>:</a:t>
            </a:r>
            <a:endParaRPr lang="de-DE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my_sequence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/>
              <a:t>Iteration </a:t>
            </a:r>
            <a:r>
              <a:rPr lang="de-DE" sz="1600" spc="-1" dirty="0" err="1"/>
              <a:t>using</a:t>
            </a:r>
            <a:r>
              <a:rPr lang="de-DE" sz="1600" spc="-1" dirty="0"/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spc="-1" dirty="0"/>
              <a:t>:</a:t>
            </a:r>
            <a:endParaRPr lang="de-DE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my_condition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Technically, anything you can do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pc="-1" dirty="0">
                <a:solidFill>
                  <a:srgbClr val="000000"/>
                </a:solidFill>
              </a:rPr>
              <a:t>, you can do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2-3)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0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4604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sz="1600" spc="-1" dirty="0">
                <a:solidFill>
                  <a:srgbClr val="000000"/>
                </a:solidFill>
              </a:rPr>
              <a:t>and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spc="-1" dirty="0">
                <a:solidFill>
                  <a:srgbClr val="000000"/>
                </a:solidFill>
              </a:rPr>
              <a:t>: Statements used for finer control of loops.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spc="-1" dirty="0">
                <a:solidFill>
                  <a:srgbClr val="000000"/>
                </a:solidFill>
              </a:rPr>
              <a:t>: Exits from the smallest enclosing loop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spc="-1" dirty="0">
                <a:solidFill>
                  <a:srgbClr val="000000"/>
                </a:solidFill>
              </a:rPr>
              <a:t>: Exits from the current iteration of the smallest enclosing loop and moves to the next iteration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2-3)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4604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exercise_control_structures.ipynb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6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Dawson, Michael. 2003. </a:t>
            </a:r>
            <a:r>
              <a:rPr lang="en-US" sz="1200" i="1" spc="-1" dirty="0"/>
              <a:t>Python Programming for the Absolute Beginner</a:t>
            </a:r>
            <a:r>
              <a:rPr lang="en-US" sz="1200" spc="-1" dirty="0"/>
              <a:t>. 3rd Edition. Thomson Course Technology.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407</Words>
  <Application>Microsoft Macintosh PowerPoint</Application>
  <PresentationFormat>Benutzerdefiniert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438</cp:revision>
  <dcterms:created xsi:type="dcterms:W3CDTF">2021-11-19T08:48:43Z</dcterms:created>
  <dcterms:modified xsi:type="dcterms:W3CDTF">2022-03-03T12:08:02Z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