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0"/>
  </p:notesMasterIdLst>
  <p:sldIdLst>
    <p:sldId id="344" r:id="rId3"/>
    <p:sldId id="319" r:id="rId4"/>
    <p:sldId id="328" r:id="rId5"/>
    <p:sldId id="324" r:id="rId6"/>
    <p:sldId id="323" r:id="rId7"/>
    <p:sldId id="331" r:id="rId8"/>
    <p:sldId id="356" r:id="rId9"/>
    <p:sldId id="322" r:id="rId10"/>
    <p:sldId id="337" r:id="rId11"/>
    <p:sldId id="338" r:id="rId12"/>
    <p:sldId id="326" r:id="rId13"/>
    <p:sldId id="325" r:id="rId14"/>
    <p:sldId id="332" r:id="rId15"/>
    <p:sldId id="329" r:id="rId16"/>
    <p:sldId id="336" r:id="rId17"/>
    <p:sldId id="357" r:id="rId18"/>
    <p:sldId id="355" r:id="rId19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/>
    <p:restoredTop sz="96327"/>
  </p:normalViewPr>
  <p:slideViewPr>
    <p:cSldViewPr snapToGrid="0" snapToObjects="1">
      <p:cViewPr varScale="1">
        <p:scale>
          <a:sx n="172" d="100"/>
          <a:sy n="172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xegg.com/regex-quickstart.html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gex101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74FC36-37AD-B34C-A45D-EC2EDD2E8EC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0F674075-876F-C16B-F2FC-82BC4E718BFF}"/>
              </a:ext>
            </a:extLst>
          </p:cNvPr>
          <p:cNvSpPr/>
          <p:nvPr/>
        </p:nvSpPr>
        <p:spPr>
          <a:xfrm>
            <a:off x="1528137" y="2361075"/>
            <a:ext cx="6804674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Linguistic Gaming with Python: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355FDF11-29DD-176C-E8A9-A754F9C9B471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, 27.01.2023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8AE7B013-019E-9FB9-96ED-388D1FA8B8D4}"/>
              </a:ext>
            </a:extLst>
          </p:cNvPr>
          <p:cNvSpPr/>
          <p:nvPr/>
        </p:nvSpPr>
        <p:spPr>
          <a:xfrm>
            <a:off x="2701397" y="2936036"/>
            <a:ext cx="4664345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Regular Expressions</a:t>
            </a:r>
            <a:endParaRPr lang="en-US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8437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2:  </a:t>
            </a:r>
            <a:r>
              <a:rPr lang="en-US" sz="1600" spc="-1" dirty="0">
                <a:solidFill>
                  <a:srgbClr val="000000"/>
                </a:solidFill>
              </a:rPr>
              <a:t>Write a regex which matches float numbers.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should match strings like: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3.54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1364.2</a:t>
            </a:r>
            <a:r>
              <a:rPr lang="en-US" sz="1600" spc="-1" dirty="0">
                <a:solidFill>
                  <a:srgbClr val="000000"/>
                </a:solidFill>
              </a:rPr>
              <a:t> 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.348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And not match strings like: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879.a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Sample solution: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\d*\.\d+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7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30056"/>
              </p:ext>
            </p:extLst>
          </p:nvPr>
        </p:nvGraphicFramePr>
        <p:xfrm>
          <a:off x="323999" y="1325877"/>
          <a:ext cx="9375170" cy="168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95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2415089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  <a:gridCol w="1967500">
                  <a:extLst>
                    <a:ext uri="{9D8B030D-6E8A-4147-A177-3AD203B41FA5}">
                      <a16:colId xmlns:a16="http://schemas.microsoft.com/office/drawing/2014/main" val="2047590046"/>
                    </a:ext>
                  </a:extLst>
                </a:gridCol>
                <a:gridCol w="3925386">
                  <a:extLst>
                    <a:ext uri="{9D8B030D-6E8A-4147-A177-3AD203B41FA5}">
                      <a16:colId xmlns:a16="http://schemas.microsoft.com/office/drawing/2014/main" val="853414535"/>
                    </a:ext>
                  </a:extLst>
                </a:gridCol>
              </a:tblGrid>
              <a:tr h="306980">
                <a:tc>
                  <a:txBody>
                    <a:bodyPr/>
                    <a:lstStyle/>
                    <a:p>
                      <a:r>
                        <a:rPr lang="en-US" sz="16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^</a:t>
                      </a:r>
                      <a:r>
                        <a:rPr lang="en-US" sz="1600" spc="-1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Beginning of the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^</a:t>
                      </a:r>
                      <a:r>
                        <a:rPr lang="en-US" sz="1600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sh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oes and cash 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3341"/>
                  </a:ext>
                </a:extLst>
              </a:tr>
              <a:tr h="322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$</a:t>
                      </a:r>
                      <a:endParaRPr lang="en-US" sz="16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 of the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sh</a:t>
                      </a: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oes and ca</a:t>
                      </a: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71207"/>
                  </a:ext>
                </a:extLst>
              </a:tr>
              <a:tr h="320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\b</a:t>
                      </a:r>
                      <a:endParaRPr lang="en-US" sz="16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Word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\bin\b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</a:t>
                      </a:r>
                      <a:r>
                        <a:rPr lang="en-US" sz="16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93449"/>
                  </a:ext>
                </a:extLst>
              </a:tr>
              <a:tr h="34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\B</a:t>
                      </a:r>
                      <a:endParaRPr lang="en-US" sz="16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 word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\Bin\B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 sz="16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</a:t>
                      </a:r>
                      <a:r>
                        <a:rPr lang="en-US" sz="1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04477"/>
                  </a:ext>
                </a:extLst>
              </a:tr>
            </a:tbl>
          </a:graphicData>
        </a:graphic>
      </p:graphicFrame>
      <p:sp>
        <p:nvSpPr>
          <p:cNvPr id="5" name="CustomShape 2">
            <a:extLst>
              <a:ext uri="{FF2B5EF4-FFF2-40B4-BE49-F238E27FC236}">
                <a16:creationId xmlns:a16="http://schemas.microsoft.com/office/drawing/2014/main" id="{0F3253F9-83DF-954C-8631-9AAC6182D772}"/>
              </a:ext>
            </a:extLst>
          </p:cNvPr>
          <p:cNvSpPr/>
          <p:nvPr/>
        </p:nvSpPr>
        <p:spPr>
          <a:xfrm>
            <a:off x="324000" y="1030235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Boundaries: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5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8437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3 (        )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Consider the strings in A-F. Which ones can be matched by the regex below?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^\w*[^2-5](89|70)-[a-z0-9]$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A.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TAS489-9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B</a:t>
            </a:r>
            <a:r>
              <a:rPr lang="en-US" sz="1600" spc="-1" dirty="0">
                <a:solidFill>
                  <a:srgbClr val="000000"/>
                </a:solidFill>
              </a:rPr>
              <a:t>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€270-a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C.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12D870-a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D.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TA2S89-9</a:t>
            </a:r>
            <a:r>
              <a:rPr lang="en-US" sz="1600" spc="-1" dirty="0">
                <a:solidFill>
                  <a:srgbClr val="000000"/>
                </a:solidFill>
              </a:rPr>
              <a:t> 	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E.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S689-a9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F.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€70-a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horn mit einfarbiger Füllung">
            <a:extLst>
              <a:ext uri="{FF2B5EF4-FFF2-40B4-BE49-F238E27FC236}">
                <a16:creationId xmlns:a16="http://schemas.microsoft.com/office/drawing/2014/main" id="{B6382908-CDAF-5F2E-4169-06DA96304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581" y="790740"/>
            <a:ext cx="396157" cy="3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2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8437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3 (        )     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Consider the strings in A-F. Which ones can be matched by the regex below?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^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\w*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[^2-5]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(89|70)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[a-z0-9]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A.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TAS4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[^2-5]</a:t>
            </a:r>
            <a:r>
              <a:rPr lang="en-US" sz="1600" spc="-1" dirty="0">
                <a:solidFill>
                  <a:srgbClr val="000000"/>
                </a:solidFill>
              </a:rPr>
              <a:t> is missing 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No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	B</a:t>
            </a:r>
            <a:r>
              <a:rPr lang="en-US" sz="1600" spc="-1" dirty="0">
                <a:solidFill>
                  <a:srgbClr val="000000"/>
                </a:solidFill>
              </a:rPr>
              <a:t>. 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€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spc="-1" dirty="0">
                <a:solidFill>
                  <a:srgbClr val="000000"/>
                </a:solidFill>
              </a:rPr>
              <a:t> cannot be matched 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No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C.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12D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Yes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D.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TA2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spc="-1" dirty="0">
                <a:solidFill>
                  <a:srgbClr val="000000"/>
                </a:solidFill>
              </a:rPr>
              <a:t> 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Yes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E.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</a:rPr>
              <a:t>The last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spc="-1" dirty="0">
                <a:solidFill>
                  <a:srgbClr val="000000"/>
                </a:solidFill>
              </a:rPr>
              <a:t> cannot be matched 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No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pc="-1" dirty="0">
                <a:solidFill>
                  <a:srgbClr val="000000"/>
                </a:solidFill>
              </a:rPr>
              <a:t>F.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€</a:t>
            </a:r>
            <a:r>
              <a:rPr lang="en-US" sz="1600" spc="-1" dirty="0">
                <a:solidFill>
                  <a:srgbClr val="000000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sz="1600" spc="-1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spc="-1" dirty="0">
                <a:solidFill>
                  <a:srgbClr val="000000"/>
                </a:solidFill>
                <a:highlight>
                  <a:srgbClr val="C98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spc="-1" dirty="0">
                <a:solidFill>
                  <a:srgbClr val="000000"/>
                </a:solidFill>
              </a:rPr>
              <a:t> 	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\w*</a:t>
            </a:r>
            <a:r>
              <a:rPr lang="en-US" sz="1600" spc="-1" dirty="0">
                <a:solidFill>
                  <a:srgbClr val="000000"/>
                </a:solidFill>
              </a:rPr>
              <a:t> is optional (note the </a:t>
            </a:r>
            <a:r>
              <a:rPr lang="en-US" sz="1600" spc="-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spc="-1" dirty="0">
                <a:solidFill>
                  <a:srgbClr val="000000"/>
                </a:solidFill>
              </a:rPr>
              <a:t>)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Yes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2" name="Grafik 1" descr="Einhorn mit einfarbiger Füllung">
            <a:extLst>
              <a:ext uri="{FF2B5EF4-FFF2-40B4-BE49-F238E27FC236}">
                <a16:creationId xmlns:a16="http://schemas.microsoft.com/office/drawing/2014/main" id="{986819E9-443A-EE1E-A790-BD1BFEAF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7583" y="790740"/>
            <a:ext cx="396157" cy="3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Using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in Python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3662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Python module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1600" b="1" spc="-1" dirty="0"/>
              <a:t>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</a:rPr>
              <a:t>(Note: All </a:t>
            </a:r>
            <a:r>
              <a:rPr lang="en-US" sz="1400" spc="-1" dirty="0">
                <a:solidFill>
                  <a:srgbClr val="7030A0"/>
                </a:solidFill>
              </a:rPr>
              <a:t>arguments</a:t>
            </a:r>
            <a:r>
              <a:rPr lang="en-US" sz="1400" spc="-1" dirty="0">
                <a:solidFill>
                  <a:srgbClr val="000000"/>
                </a:solidFill>
              </a:rPr>
              <a:t> below are </a:t>
            </a:r>
            <a:r>
              <a:rPr lang="en-US" sz="1400" spc="-1" dirty="0">
                <a:solidFill>
                  <a:srgbClr val="7030A0"/>
                </a:solidFill>
              </a:rPr>
              <a:t>obligatory</a:t>
            </a:r>
            <a:r>
              <a:rPr lang="en-US" sz="1400" spc="-1" dirty="0">
                <a:solidFill>
                  <a:srgbClr val="000000"/>
                </a:solidFill>
              </a:rPr>
              <a:t>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Scanning through a string and look for the first location where the regular expression pattern produces a match.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Returning all non-overlapping matches of pattern in a string.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re.fullmatch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i="0" u="none" strike="noStrike" dirty="0">
                <a:effectLst/>
              </a:rPr>
              <a:t>Checking </a:t>
            </a:r>
            <a:r>
              <a:rPr lang="de-DE" sz="1600" i="0" u="none" strike="noStrike" dirty="0" err="1">
                <a:effectLst/>
              </a:rPr>
              <a:t>if</a:t>
            </a:r>
            <a:r>
              <a:rPr lang="de-DE" sz="1600" i="0" u="none" strike="noStrike" dirty="0">
                <a:effectLst/>
              </a:rPr>
              <a:t> </a:t>
            </a:r>
            <a:r>
              <a:rPr lang="de-DE" sz="1600" i="0" u="none" strike="noStrike" dirty="0" err="1">
                <a:effectLst/>
              </a:rPr>
              <a:t>the</a:t>
            </a:r>
            <a:r>
              <a:rPr lang="de-DE" sz="1600" i="0" u="none" strike="noStrike" dirty="0">
                <a:effectLst/>
              </a:rPr>
              <a:t> </a:t>
            </a:r>
            <a:r>
              <a:rPr lang="de-DE" sz="1600" i="0" u="none" strike="noStrike" dirty="0" err="1">
                <a:effectLst/>
              </a:rPr>
              <a:t>whole</a:t>
            </a:r>
            <a:r>
              <a:rPr lang="de-DE" sz="1600" i="0" u="none" strike="noStrike" dirty="0">
                <a:effectLst/>
              </a:rPr>
              <a:t> </a:t>
            </a:r>
            <a:r>
              <a:rPr lang="de-DE" sz="1600" i="0" u="none" strike="noStrike" dirty="0" err="1">
                <a:effectLst/>
              </a:rPr>
              <a:t>string</a:t>
            </a:r>
            <a:r>
              <a:rPr lang="de-DE" sz="1600" i="0" u="none" strike="noStrike" dirty="0">
                <a:effectLst/>
              </a:rPr>
              <a:t> </a:t>
            </a:r>
            <a:r>
              <a:rPr lang="de-DE" sz="1600" i="0" u="none" strike="noStrike" dirty="0" err="1">
                <a:effectLst/>
              </a:rPr>
              <a:t>matches</a:t>
            </a:r>
            <a:r>
              <a:rPr lang="de-DE" sz="1600" i="0" u="none" strike="noStrike" dirty="0">
                <a:effectLst/>
              </a:rPr>
              <a:t> </a:t>
            </a:r>
            <a:r>
              <a:rPr lang="de-DE" sz="1600" i="0" u="none" strike="noStrike" dirty="0" err="1">
                <a:effectLst/>
              </a:rPr>
              <a:t>the</a:t>
            </a:r>
            <a:r>
              <a:rPr lang="de-DE" sz="1600" i="0" u="none" strike="noStrike" dirty="0">
                <a:effectLst/>
              </a:rPr>
              <a:t> </a:t>
            </a:r>
            <a:r>
              <a:rPr lang="de-DE" sz="1600" i="0" u="none" strike="noStrike" dirty="0" err="1">
                <a:effectLst/>
              </a:rPr>
              <a:t>regular</a:t>
            </a:r>
            <a:r>
              <a:rPr lang="de-DE" sz="1600" i="0" u="none" strike="noStrike" dirty="0">
                <a:effectLst/>
              </a:rPr>
              <a:t> </a:t>
            </a:r>
            <a:r>
              <a:rPr lang="de-DE" sz="1600" i="0" u="none" strike="noStrike" dirty="0" err="1">
                <a:effectLst/>
              </a:rPr>
              <a:t>expression</a:t>
            </a:r>
            <a:r>
              <a:rPr lang="de-DE" sz="1600" i="0" u="none" strike="noStrike" dirty="0">
                <a:effectLst/>
              </a:rPr>
              <a:t> </a:t>
            </a:r>
            <a:r>
              <a:rPr lang="de-DE" sz="1600" i="0" u="none" strike="noStrike" dirty="0" err="1">
                <a:effectLst/>
              </a:rPr>
              <a:t>pattern</a:t>
            </a:r>
            <a:r>
              <a:rPr lang="de-DE" sz="1600" i="0" u="none" strike="noStrike" dirty="0">
                <a:effectLst/>
              </a:rPr>
              <a:t>.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Replace the matches with another string defined with the argument </a:t>
            </a:r>
            <a:r>
              <a:rPr lang="en-US" sz="1600" spc="-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regex.py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3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Using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Regular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in Python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034591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Many other methods from </a:t>
            </a:r>
            <a:r>
              <a:rPr lang="en-US" sz="1600" b="1" spc="-1" dirty="0"/>
              <a:t>Python module </a:t>
            </a:r>
            <a:r>
              <a:rPr lang="de-DE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Check the Python documentation </a:t>
            </a:r>
            <a:r>
              <a:rPr lang="en-US" sz="1600" spc="-1" dirty="0">
                <a:solidFill>
                  <a:srgbClr val="000000"/>
                </a:solidFill>
                <a:hlinkClick r:id="rId2"/>
              </a:rPr>
              <a:t>https://docs.python.org/3/library/re.html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Some other frequently used functions: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Useful resources: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Regex cheat sheet: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https://www.rexegg.com/regex-quickstart.html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regex101: a website for testing out and debugging regex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https://regex101.com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Using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Regular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in Python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3999" y="805996"/>
            <a:ext cx="9366931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4: </a:t>
            </a:r>
            <a:r>
              <a:rPr lang="en-US" sz="1600" spc="-1" dirty="0">
                <a:solidFill>
                  <a:schemeClr val="accent1"/>
                </a:solidFill>
              </a:rPr>
              <a:t>An additional exercise on large-scale text processing using regular expressions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1) Write code to: 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  a) read in the file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peterpan.txt</a:t>
            </a:r>
            <a:r>
              <a:rPr lang="en-US" sz="1600" spc="-1" dirty="0">
                <a:solidFill>
                  <a:srgbClr val="000000"/>
                </a:solidFill>
              </a:rPr>
              <a:t> (available on ILIAS) line by line.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  b) If you print out the lines, you can see that each line ends with a line break (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spc="-1" dirty="0">
                <a:solidFill>
                  <a:srgbClr val="000000"/>
                </a:solidFill>
              </a:rPr>
              <a:t>). Please remove the line break at the end of each line, and store all resulting lines in a list named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cleaned_lines</a:t>
            </a:r>
            <a:r>
              <a:rPr lang="en-US" sz="1600" spc="-1" dirty="0">
                <a:solidFill>
                  <a:srgbClr val="000000"/>
                </a:solidFill>
              </a:rPr>
              <a:t>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Tips: Consider using the string method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strip()</a:t>
            </a:r>
            <a:r>
              <a:rPr lang="en-US" sz="1600" spc="-1" dirty="0">
                <a:solidFill>
                  <a:srgbClr val="000000"/>
                </a:solidFill>
              </a:rPr>
              <a:t>to do step b). We learned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strip()</a:t>
            </a:r>
            <a:r>
              <a:rPr lang="en-US" sz="1600" spc="-1" dirty="0">
                <a:solidFill>
                  <a:srgbClr val="000000"/>
                </a:solidFill>
              </a:rPr>
              <a:t>in section 2.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2) Iterate over each line in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cleaned_lines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and use regular expressions to match all lines that consist only of capital letters (e.g.,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PETER BREAKS THROUGH</a:t>
            </a:r>
            <a:r>
              <a:rPr lang="en-US" sz="1600" spc="-1" dirty="0">
                <a:solidFill>
                  <a:srgbClr val="000000"/>
                </a:solidFill>
              </a:rPr>
              <a:t>). Then print out these lines.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3) Suppose we are interested in investigating the occurrences of the double vowels: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</a:t>
            </a:r>
            <a:r>
              <a:rPr lang="en-US" sz="1600" spc="-1" dirty="0">
                <a:solidFill>
                  <a:srgbClr val="000000"/>
                </a:solidFill>
              </a:rPr>
              <a:t>. Please write code to iterate over each line in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cleaned_lines</a:t>
            </a:r>
            <a:r>
              <a:rPr lang="en-US" sz="1600" spc="-1" dirty="0">
                <a:solidFill>
                  <a:srgbClr val="000000"/>
                </a:solidFill>
              </a:rPr>
              <a:t> and use regular expressions to match all double vowels. Then print out all the matches.</a:t>
            </a:r>
          </a:p>
        </p:txBody>
      </p:sp>
    </p:spTree>
    <p:extLst>
      <p:ext uri="{BB962C8B-B14F-4D97-AF65-F5344CB8AC3E}">
        <p14:creationId xmlns:p14="http://schemas.microsoft.com/office/powerpoint/2010/main" val="16163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35760" y="2177980"/>
            <a:ext cx="5049743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latin typeface="Arial"/>
              </a:rPr>
              <a:t>Have</a:t>
            </a:r>
            <a:r>
              <a:rPr lang="de-DE" sz="3200" b="1" spc="-1" dirty="0">
                <a:latin typeface="Arial"/>
              </a:rPr>
              <a:t> a nice </a:t>
            </a:r>
            <a:r>
              <a:rPr lang="de-DE" sz="3200" b="1" spc="-1" dirty="0" err="1">
                <a:latin typeface="Arial"/>
              </a:rPr>
              <a:t>weekend</a:t>
            </a:r>
            <a:r>
              <a:rPr lang="de-DE" sz="3200" b="1" spc="-1" dirty="0">
                <a:latin typeface="Arial"/>
              </a:rPr>
              <a:t>!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035236-F2B2-0B8F-AD25-4B6C09FF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2" y="612775"/>
            <a:ext cx="381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956213"/>
            <a:ext cx="9368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What are regular expressions, and when/why do we need them?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Consider the following tasks: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1) Check if a string variable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mystring</a:t>
            </a:r>
            <a:r>
              <a:rPr lang="en-US" sz="1600" spc="-1" dirty="0">
                <a:solidFill>
                  <a:srgbClr val="000000"/>
                </a:solidFill>
              </a:rPr>
              <a:t> contains the sequence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ab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spc="-1" dirty="0">
                <a:solidFill>
                  <a:srgbClr val="000000"/>
                </a:solidFill>
              </a:rPr>
              <a:t> The following code can be used: </a:t>
            </a:r>
            <a:r>
              <a:rPr lang="de-DE" sz="1600" b="1" spc="-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“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ab</a:t>
            </a:r>
            <a:r>
              <a:rPr lang="en-US" sz="1600" spc="-1" dirty="0">
                <a:solidFill>
                  <a:srgbClr val="000000"/>
                </a:solidFill>
              </a:rPr>
              <a:t>” 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mystring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2) Check if a string contains the sequence “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acb</a:t>
            </a:r>
            <a:r>
              <a:rPr lang="en-US" sz="1600" spc="-1" dirty="0">
                <a:solidFill>
                  <a:srgbClr val="000000"/>
                </a:solidFill>
              </a:rPr>
              <a:t>”: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spc="-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“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acb</a:t>
            </a:r>
            <a:r>
              <a:rPr lang="en-US" sz="1600" spc="-1" dirty="0">
                <a:solidFill>
                  <a:srgbClr val="000000"/>
                </a:solidFill>
              </a:rPr>
              <a:t>” 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mystring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3) Check if a string contains the following sequence: one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sz="1600" spc="-1" dirty="0">
                <a:solidFill>
                  <a:srgbClr val="000000"/>
                </a:solidFill>
              </a:rPr>
              <a:t>, which is either directly followed by one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</a:t>
            </a:r>
            <a:r>
              <a:rPr lang="en-US" sz="1600" spc="-1" dirty="0">
                <a:solidFill>
                  <a:srgbClr val="000000"/>
                </a:solidFill>
              </a:rPr>
              <a:t>, or followed first by any number of random characters and then one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</a:t>
            </a:r>
            <a:r>
              <a:rPr lang="en-US" sz="1600" spc="-1" dirty="0">
                <a:solidFill>
                  <a:srgbClr val="000000"/>
                </a:solidFill>
              </a:rPr>
              <a:t>, e.g.,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ab,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acb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adverb, a034deb,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addddeb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	Doable using </a:t>
            </a:r>
            <a:r>
              <a:rPr lang="de-DE" sz="1600" b="1" spc="-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, but tedious.  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	 </a:t>
            </a:r>
            <a:r>
              <a:rPr lang="en-US" sz="1600" b="1" spc="-1" dirty="0">
                <a:solidFill>
                  <a:srgbClr val="000000"/>
                </a:solidFill>
                <a:sym typeface="Wingdings" pitchFamily="2" charset="2"/>
              </a:rPr>
              <a:t>Regular expression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helps exactly in such situations, i.e., a specific pattern in string(s) should be found.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Regular expression: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dirty="0"/>
              <a:t>A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characters</a:t>
            </a:r>
            <a:r>
              <a:rPr lang="de-DE" sz="1600" dirty="0"/>
              <a:t> 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specifies</a:t>
            </a:r>
            <a:r>
              <a:rPr lang="de-DE" sz="1600" dirty="0"/>
              <a:t> a </a:t>
            </a:r>
            <a:r>
              <a:rPr lang="de-DE" sz="1600" i="1" dirty="0" err="1"/>
              <a:t>search</a:t>
            </a:r>
            <a:r>
              <a:rPr lang="de-DE" sz="1600" i="1" dirty="0"/>
              <a:t> </a:t>
            </a:r>
            <a:r>
              <a:rPr lang="de-DE" sz="1600" i="1" dirty="0" err="1"/>
              <a:t>pattern</a:t>
            </a:r>
            <a:r>
              <a:rPr lang="de-DE" sz="1600" i="1" dirty="0"/>
              <a:t> </a:t>
            </a:r>
            <a:r>
              <a:rPr lang="de-DE" sz="1600" dirty="0"/>
              <a:t>in </a:t>
            </a:r>
            <a:r>
              <a:rPr lang="de-DE" sz="1600" dirty="0" err="1"/>
              <a:t>strings</a:t>
            </a:r>
            <a:endParaRPr lang="de-DE" sz="1600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Allows the search of patterns in text in a flexible and efficient way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9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96732"/>
              </p:ext>
            </p:extLst>
          </p:nvPr>
        </p:nvGraphicFramePr>
        <p:xfrm>
          <a:off x="324000" y="1296956"/>
          <a:ext cx="9432624" cy="308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22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3751847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  <a:gridCol w="1468187">
                  <a:extLst>
                    <a:ext uri="{9D8B030D-6E8A-4147-A177-3AD203B41FA5}">
                      <a16:colId xmlns:a16="http://schemas.microsoft.com/office/drawing/2014/main" val="2495722304"/>
                    </a:ext>
                  </a:extLst>
                </a:gridCol>
                <a:gridCol w="3265768">
                  <a:extLst>
                    <a:ext uri="{9D8B030D-6E8A-4147-A177-3AD203B41FA5}">
                      <a16:colId xmlns:a16="http://schemas.microsoft.com/office/drawing/2014/main" val="515544507"/>
                    </a:ext>
                  </a:extLst>
                </a:gridCol>
              </a:tblGrid>
              <a:tr h="318761">
                <a:tc>
                  <a:txBody>
                    <a:bodyPr/>
                    <a:lstStyle/>
                    <a:p>
                      <a:r>
                        <a:rPr lang="en-US" sz="1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any single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a.b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a2b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a,b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a&lt;b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21941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 characters (letter, digit or underscore)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a\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acb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a2b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a_b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99516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Non-word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a\Wb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a(b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a’b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a€b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3341"/>
                  </a:ext>
                </a:extLst>
              </a:tr>
              <a:tr h="323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\d</a:t>
                      </a:r>
                      <a:endParaRPr lang="en-US" sz="14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Digits (0,1,2,3,4,5,6,7,8,9)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ab_5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ab_8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ab_9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71207"/>
                  </a:ext>
                </a:extLst>
              </a:tr>
              <a:tr h="3278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ab_A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ab_’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ab_€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45288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ab\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 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719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Non-whitespace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ab\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abecd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ab_cd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/>
                        <a:t>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ab8cd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35025"/>
                  </a:ext>
                </a:extLst>
              </a:tr>
              <a:tr h="318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Escapes a special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93680"/>
                  </a:ext>
                </a:extLst>
              </a:tr>
            </a:tbl>
          </a:graphicData>
        </a:graphic>
      </p:graphicFrame>
      <p:sp>
        <p:nvSpPr>
          <p:cNvPr id="5" name="CustomShape 2">
            <a:extLst>
              <a:ext uri="{FF2B5EF4-FFF2-40B4-BE49-F238E27FC236}">
                <a16:creationId xmlns:a16="http://schemas.microsoft.com/office/drawing/2014/main" id="{90BA5035-E302-A344-86C4-4ADB751690B4}"/>
              </a:ext>
            </a:extLst>
          </p:cNvPr>
          <p:cNvSpPr/>
          <p:nvPr/>
        </p:nvSpPr>
        <p:spPr>
          <a:xfrm>
            <a:off x="324000" y="89961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Characters: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1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3049"/>
              </p:ext>
            </p:extLst>
          </p:nvPr>
        </p:nvGraphicFramePr>
        <p:xfrm>
          <a:off x="324000" y="1378800"/>
          <a:ext cx="9375172" cy="153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83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7811589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</a:tblGrid>
              <a:tr h="316134">
                <a:tc>
                  <a:txBody>
                    <a:bodyPr/>
                    <a:lstStyle/>
                    <a:p>
                      <a:r>
                        <a:rPr lang="en-US" sz="1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20663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45288"/>
                  </a:ext>
                </a:extLst>
              </a:tr>
              <a:tr h="34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[a-c]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</a:t>
                      </a:r>
                      <a:r>
                        <a:rPr lang="en-US" sz="1400" dirty="0"/>
                        <a:t>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719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single character which is </a:t>
                      </a:r>
                      <a:r>
                        <a:rPr lang="en-US" sz="1400" b="1" dirty="0"/>
                        <a:t>not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dirty="0"/>
                        <a:t>,   e.g.,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64423"/>
                  </a:ext>
                </a:extLst>
              </a:tr>
            </a:tbl>
          </a:graphicData>
        </a:graphic>
      </p:graphicFrame>
      <p:sp>
        <p:nvSpPr>
          <p:cNvPr id="5" name="CustomShape 2">
            <a:extLst>
              <a:ext uri="{FF2B5EF4-FFF2-40B4-BE49-F238E27FC236}">
                <a16:creationId xmlns:a16="http://schemas.microsoft.com/office/drawing/2014/main" id="{4DD17F65-75A2-B349-889D-CD79F6D0C2DD}"/>
              </a:ext>
            </a:extLst>
          </p:cNvPr>
          <p:cNvSpPr/>
          <p:nvPr/>
        </p:nvSpPr>
        <p:spPr>
          <a:xfrm>
            <a:off x="324000" y="1036768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Character classes: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81E50E3-6DED-2C47-AE3D-66BEDFF5061F}"/>
              </a:ext>
            </a:extLst>
          </p:cNvPr>
          <p:cNvSpPr/>
          <p:nvPr/>
        </p:nvSpPr>
        <p:spPr>
          <a:xfrm>
            <a:off x="324000" y="31239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 </a:t>
            </a:r>
            <a:r>
              <a:rPr lang="en-US" sz="1600" dirty="0"/>
              <a:t>is equivalent to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 </a:t>
            </a:r>
            <a:r>
              <a:rPr lang="en-US" sz="1600" dirty="0"/>
              <a:t>is equivalent to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[^0-9]</a:t>
            </a:r>
          </a:p>
        </p:txBody>
      </p:sp>
    </p:spTree>
    <p:extLst>
      <p:ext uri="{BB962C8B-B14F-4D97-AF65-F5344CB8AC3E}">
        <p14:creationId xmlns:p14="http://schemas.microsoft.com/office/powerpoint/2010/main" val="407430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64014"/>
              </p:ext>
            </p:extLst>
          </p:nvPr>
        </p:nvGraphicFramePr>
        <p:xfrm>
          <a:off x="324000" y="1450644"/>
          <a:ext cx="9375172" cy="83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60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7504612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</a:tblGrid>
              <a:tr h="316134">
                <a:tc>
                  <a:txBody>
                    <a:bodyPr/>
                    <a:lstStyle/>
                    <a:p>
                      <a:r>
                        <a:rPr lang="en-US" sz="14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Description: Matches…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34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abc|bcd|cde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a|c|e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bcd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dirty="0"/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dirty="0"/>
                        <a:t> (equivalent to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[ace]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35025"/>
                  </a:ext>
                </a:extLst>
              </a:tr>
            </a:tbl>
          </a:graphicData>
        </a:graphic>
      </p:graphicFrame>
      <p:sp>
        <p:nvSpPr>
          <p:cNvPr id="5" name="CustomShape 2">
            <a:extLst>
              <a:ext uri="{FF2B5EF4-FFF2-40B4-BE49-F238E27FC236}">
                <a16:creationId xmlns:a16="http://schemas.microsoft.com/office/drawing/2014/main" id="{4DD17F65-75A2-B349-889D-CD79F6D0C2DD}"/>
              </a:ext>
            </a:extLst>
          </p:cNvPr>
          <p:cNvSpPr/>
          <p:nvPr/>
        </p:nvSpPr>
        <p:spPr>
          <a:xfrm>
            <a:off x="324000" y="958387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Disjunction and grouping: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97B1697E-E0AE-8B49-8829-969873BCC04C}"/>
              </a:ext>
            </a:extLst>
          </p:cNvPr>
          <p:cNvSpPr/>
          <p:nvPr/>
        </p:nvSpPr>
        <p:spPr>
          <a:xfrm>
            <a:off x="369720" y="2734195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6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DD17F65-75A2-B349-889D-CD79F6D0C2DD}"/>
              </a:ext>
            </a:extLst>
          </p:cNvPr>
          <p:cNvSpPr/>
          <p:nvPr/>
        </p:nvSpPr>
        <p:spPr>
          <a:xfrm>
            <a:off x="324000" y="958387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97B1697E-E0AE-8B49-8829-969873BCC04C}"/>
              </a:ext>
            </a:extLst>
          </p:cNvPr>
          <p:cNvSpPr/>
          <p:nvPr/>
        </p:nvSpPr>
        <p:spPr>
          <a:xfrm>
            <a:off x="369720" y="1258098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1:</a:t>
            </a:r>
            <a:r>
              <a:rPr lang="en-US" sz="1600" b="1" spc="-1" dirty="0"/>
              <a:t> </a:t>
            </a:r>
            <a:r>
              <a:rPr lang="en-US" sz="1600" spc="-1" dirty="0"/>
              <a:t>What do the following regular expressions match?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[3-9]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s|nt|pple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[Aa]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pple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A[^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\(\d\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\s(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juice|pie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)\)</a:t>
            </a:r>
          </a:p>
        </p:txBody>
      </p:sp>
    </p:spTree>
    <p:extLst>
      <p:ext uri="{BB962C8B-B14F-4D97-AF65-F5344CB8AC3E}">
        <p14:creationId xmlns:p14="http://schemas.microsoft.com/office/powerpoint/2010/main" val="76350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63CCCA2-388E-3841-B2CC-729A485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37514"/>
              </p:ext>
            </p:extLst>
          </p:nvPr>
        </p:nvGraphicFramePr>
        <p:xfrm>
          <a:off x="324000" y="1503197"/>
          <a:ext cx="9403900" cy="266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29">
                  <a:extLst>
                    <a:ext uri="{9D8B030D-6E8A-4147-A177-3AD203B41FA5}">
                      <a16:colId xmlns:a16="http://schemas.microsoft.com/office/drawing/2014/main" val="3678953762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3474902255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3113591994"/>
                    </a:ext>
                  </a:extLst>
                </a:gridCol>
                <a:gridCol w="4329008">
                  <a:extLst>
                    <a:ext uri="{9D8B030D-6E8A-4147-A177-3AD203B41FA5}">
                      <a16:colId xmlns:a16="http://schemas.microsoft.com/office/drawing/2014/main" val="3680047939"/>
                    </a:ext>
                  </a:extLst>
                </a:gridCol>
              </a:tblGrid>
              <a:tr h="315018">
                <a:tc>
                  <a:txBody>
                    <a:bodyPr/>
                    <a:lstStyle/>
                    <a:p>
                      <a:r>
                        <a:rPr lang="en-US" sz="16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8036"/>
                  </a:ext>
                </a:extLst>
              </a:tr>
              <a:tr h="345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or more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ab*c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99516"/>
                  </a:ext>
                </a:extLst>
              </a:tr>
              <a:tr h="34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+</a:t>
                      </a:r>
                      <a:r>
                        <a:rPr lang="en-US" sz="1600" spc="-1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600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or more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ab+c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3341"/>
                  </a:ext>
                </a:extLst>
              </a:tr>
              <a:tr h="385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itchFamily="2" charset="2"/>
                        </a:rPr>
                        <a:t>?</a:t>
                      </a:r>
                      <a:endParaRPr lang="en-US" sz="1600" spc="-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 or 1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ab?c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Matches only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71207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ab{4}c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Matches only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6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{3, 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 to 10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ab{3, 10}c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abbbbbbbbbbc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44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{3,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, 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 or more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ab{3, }c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ab{ , 10}c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abbbc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abbbbbbbbbbbbbbbbbbbbbbbc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 </a:t>
                      </a:r>
                      <a:r>
                        <a:rPr lang="en-US" sz="1600" dirty="0"/>
                        <a:t>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/>
                        <a:t>or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abbbbbbbbbbc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90094"/>
                  </a:ext>
                </a:extLst>
              </a:tr>
            </a:tbl>
          </a:graphicData>
        </a:graphic>
      </p:graphicFrame>
      <p:sp>
        <p:nvSpPr>
          <p:cNvPr id="7" name="CustomShape 2">
            <a:extLst>
              <a:ext uri="{FF2B5EF4-FFF2-40B4-BE49-F238E27FC236}">
                <a16:creationId xmlns:a16="http://schemas.microsoft.com/office/drawing/2014/main" id="{F773CF0E-696D-9F43-B4FB-B3CC3174AB51}"/>
              </a:ext>
            </a:extLst>
          </p:cNvPr>
          <p:cNvSpPr/>
          <p:nvPr/>
        </p:nvSpPr>
        <p:spPr>
          <a:xfrm>
            <a:off x="324000" y="1030235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Quantifiers: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7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egular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Expressions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84372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2:  </a:t>
            </a:r>
            <a:r>
              <a:rPr lang="en-US" sz="1600" spc="-1" dirty="0">
                <a:solidFill>
                  <a:srgbClr val="000000"/>
                </a:solidFill>
              </a:rPr>
              <a:t>Write a regex which matches float numbers.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should match strings like: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3.54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1364.2</a:t>
            </a:r>
            <a:r>
              <a:rPr lang="en-US" sz="1600" spc="-1" dirty="0">
                <a:solidFill>
                  <a:srgbClr val="000000"/>
                </a:solidFill>
              </a:rPr>
              <a:t> 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.348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And not match strings like: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 </a:t>
            </a:r>
            <a:r>
              <a:rPr lang="en-US" sz="1600" spc="-1" dirty="0">
                <a:solidFill>
                  <a:srgbClr val="000000"/>
                </a:solidFill>
              </a:rPr>
              <a:t> (this is an integer, not float number)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879.a </a:t>
            </a:r>
            <a:r>
              <a:rPr lang="en-US" sz="1600" spc="-1" dirty="0">
                <a:solidFill>
                  <a:srgbClr val="000000"/>
                </a:solidFill>
              </a:rPr>
              <a:t>(not a legal float number)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3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1359</Words>
  <Application>Microsoft Macintosh PowerPoint</Application>
  <PresentationFormat>Benutzerdefiniert</PresentationFormat>
  <Paragraphs>248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1474</cp:revision>
  <dcterms:created xsi:type="dcterms:W3CDTF">2021-11-19T08:48:43Z</dcterms:created>
  <dcterms:modified xsi:type="dcterms:W3CDTF">2023-01-27T10:26:39Z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