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6"/>
  </p:notesMasterIdLst>
  <p:sldIdLst>
    <p:sldId id="258" r:id="rId3"/>
    <p:sldId id="360" r:id="rId4"/>
    <p:sldId id="347" r:id="rId5"/>
    <p:sldId id="348" r:id="rId6"/>
    <p:sldId id="361" r:id="rId7"/>
    <p:sldId id="343" r:id="rId8"/>
    <p:sldId id="349" r:id="rId9"/>
    <p:sldId id="353" r:id="rId10"/>
    <p:sldId id="355" r:id="rId11"/>
    <p:sldId id="341" r:id="rId12"/>
    <p:sldId id="357" r:id="rId13"/>
    <p:sldId id="358" r:id="rId14"/>
    <p:sldId id="356" r:id="rId15"/>
    <p:sldId id="363" r:id="rId16"/>
    <p:sldId id="275" r:id="rId17"/>
    <p:sldId id="345" r:id="rId18"/>
    <p:sldId id="350" r:id="rId19"/>
    <p:sldId id="354" r:id="rId20"/>
    <p:sldId id="359" r:id="rId21"/>
    <p:sldId id="346" r:id="rId22"/>
    <p:sldId id="362" r:id="rId23"/>
    <p:sldId id="334" r:id="rId24"/>
    <p:sldId id="352" r:id="rId25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76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8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lara.giralt-miron@uni-konstanz.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lara.giralt-miron@uni-konstanz.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235101/10-ways-to-open-the-command-prompt-in-windows-1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www.idownloadblog.com/2019/04/19/ways-open-terminal-ma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de-de/pycharm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hyperlink" Target="https://jupyter.org/install" TargetMode="External"/><Relationship Id="rId4" Type="http://schemas.openxmlformats.org/officeDocument/2006/relationships/hyperlink" Target="https://jupyter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eferat.linguistik@uni-konstanz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528137" y="2361075"/>
            <a:ext cx="680467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Linguistic Gaming with Python: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, 28.10.2022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715743" cy="853779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26B901D1-1490-7CD9-4DDE-9AD3B834C3E6}"/>
              </a:ext>
            </a:extLst>
          </p:cNvPr>
          <p:cNvSpPr/>
          <p:nvPr/>
        </p:nvSpPr>
        <p:spPr>
          <a:xfrm>
            <a:off x="971993" y="2936036"/>
            <a:ext cx="7924661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000000"/>
                </a:solidFill>
                <a:latin typeface="Arial"/>
              </a:rPr>
              <a:t>Introduction to Python Programming</a:t>
            </a:r>
            <a:endParaRPr lang="en-US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Credits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611616"/>
            <a:ext cx="9572030" cy="374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W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eekly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Assignments:</a:t>
            </a:r>
            <a:r>
              <a:rPr lang="en-US" sz="1600" b="1" spc="-1" dirty="0">
                <a:solidFill>
                  <a:schemeClr val="accent1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Due: always 11:00 AM on the Friday one week after. Late submission is </a:t>
            </a:r>
            <a:r>
              <a:rPr lang="en-US" sz="1600" b="1" spc="-1" dirty="0">
                <a:solidFill>
                  <a:srgbClr val="C00000"/>
                </a:solidFill>
              </a:rPr>
              <a:t>NOT</a:t>
            </a:r>
            <a:r>
              <a:rPr lang="en-US" sz="1600" spc="-1" dirty="0">
                <a:solidFill>
                  <a:srgbClr val="000000"/>
                </a:solidFill>
              </a:rPr>
              <a:t> accepted.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Each assignment should have a pass-grade </a:t>
            </a:r>
            <a:r>
              <a:rPr lang="en-US" spc="-1" dirty="0">
                <a:solidFill>
                  <a:srgbClr val="000000"/>
                </a:solidFill>
              </a:rPr>
              <a:t>(≤ 4.0).</a:t>
            </a:r>
            <a:r>
              <a:rPr lang="en-US" sz="1600" spc="-1" dirty="0">
                <a:solidFill>
                  <a:srgbClr val="000000"/>
                </a:solidFill>
              </a:rPr>
              <a:t> The first assignment is NOT graded.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Weekly assignments are done in 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groups of 2 persons 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(see next slides)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Submission: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Via ILIAS. E-mail submission is </a:t>
            </a:r>
            <a:r>
              <a:rPr lang="en-US" sz="1600" b="1" spc="-1" dirty="0">
                <a:solidFill>
                  <a:srgbClr val="C00000"/>
                </a:solidFill>
              </a:rPr>
              <a:t>NOT</a:t>
            </a:r>
            <a:r>
              <a:rPr lang="en-US" sz="1600" spc="-1" dirty="0">
                <a:solidFill>
                  <a:srgbClr val="000000"/>
                </a:solidFill>
              </a:rPr>
              <a:t> accepted (except for technical issues, e.g., ILIAS is broken)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One and only one submission per group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Format: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(or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if you prefer to use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). </a:t>
            </a:r>
            <a:r>
              <a:rPr lang="en-US" sz="1600" b="1" spc="-1" dirty="0">
                <a:solidFill>
                  <a:srgbClr val="000000"/>
                </a:solidFill>
              </a:rPr>
              <a:t>One and only one file per assignment</a:t>
            </a:r>
            <a:r>
              <a:rPr lang="en-US" sz="1600" spc="-1" dirty="0">
                <a:solidFill>
                  <a:srgbClr val="000000"/>
                </a:solidFill>
              </a:rPr>
              <a:t>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1249B87-60FB-8427-3E03-E0801E1731A9}"/>
              </a:ext>
            </a:extLst>
          </p:cNvPr>
          <p:cNvSpPr/>
          <p:nvPr/>
        </p:nvSpPr>
        <p:spPr>
          <a:xfrm>
            <a:off x="1777524" y="1775939"/>
            <a:ext cx="6674266" cy="273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Fri.</a:t>
            </a:r>
            <a:r>
              <a:rPr lang="en-US" dirty="0">
                <a:solidFill>
                  <a:schemeClr val="tx1"/>
                </a:solidFill>
              </a:rPr>
              <a:t>    Sat.    Sun.    Mon.    Tue.    Wed.    Thu.    </a:t>
            </a: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Fri.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0D07D2-AA86-3B0F-572A-F47A33DE4C38}"/>
              </a:ext>
            </a:extLst>
          </p:cNvPr>
          <p:cNvSpPr txBox="1"/>
          <p:nvPr/>
        </p:nvSpPr>
        <p:spPr>
          <a:xfrm>
            <a:off x="706866" y="2350373"/>
            <a:ext cx="4215507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e.g., 2nd lecture &amp; Assignment 2 on Nov. 4, 2022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40EA02-B817-F87D-729C-D32C64998924}"/>
              </a:ext>
            </a:extLst>
          </p:cNvPr>
          <p:cNvSpPr txBox="1"/>
          <p:nvPr/>
        </p:nvSpPr>
        <p:spPr>
          <a:xfrm>
            <a:off x="5488961" y="2350373"/>
            <a:ext cx="4215506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e.g., Assignment 2 due on Nov. 11, 2022, 11:00 AM </a:t>
            </a:r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2CA4D3F7-BCB8-F3D4-DDFA-3FE08B01B53F}"/>
              </a:ext>
            </a:extLst>
          </p:cNvPr>
          <p:cNvSpPr/>
          <p:nvPr/>
        </p:nvSpPr>
        <p:spPr>
          <a:xfrm>
            <a:off x="2526984" y="2049406"/>
            <a:ext cx="222190" cy="273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unten 7">
            <a:extLst>
              <a:ext uri="{FF2B5EF4-FFF2-40B4-BE49-F238E27FC236}">
                <a16:creationId xmlns:a16="http://schemas.microsoft.com/office/drawing/2014/main" id="{19BC6C79-C134-38F9-6AB4-44A44ABF45C7}"/>
              </a:ext>
            </a:extLst>
          </p:cNvPr>
          <p:cNvSpPr/>
          <p:nvPr/>
        </p:nvSpPr>
        <p:spPr>
          <a:xfrm>
            <a:off x="7474881" y="2049406"/>
            <a:ext cx="222190" cy="273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Credits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739805"/>
            <a:ext cx="9572030" cy="374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W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eekly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Assignments - Groups:</a:t>
            </a:r>
            <a:r>
              <a:rPr lang="en-US" sz="1600" b="1" spc="-1" dirty="0">
                <a:solidFill>
                  <a:schemeClr val="accent1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Groups should consist of 2 person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00000"/>
                </a:solidFill>
              </a:rPr>
              <a:t>NO</a:t>
            </a:r>
            <a:r>
              <a:rPr lang="en-US" sz="1600" spc="-1" dirty="0">
                <a:solidFill>
                  <a:srgbClr val="000000"/>
                </a:solidFill>
              </a:rPr>
              <a:t> 3- or more-person groups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1-person group is only allowed in case the participant number is odd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As long as a group has been built, the constellation cannot be changed.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00000"/>
                </a:solidFill>
              </a:rPr>
              <a:t>NO</a:t>
            </a:r>
            <a:r>
              <a:rPr lang="en-US" sz="1600" spc="-1" dirty="0">
                <a:solidFill>
                  <a:srgbClr val="000000"/>
                </a:solidFill>
              </a:rPr>
              <a:t> change of group partner allowed.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What should you do in case your group partner drops the course?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Inform </a:t>
            </a:r>
            <a:r>
              <a:rPr lang="en-US" sz="1600" spc="-1" dirty="0"/>
              <a:t>Clara by E-mail 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clara.giralt-miron@uni-konstanz.de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1600" spc="-1" dirty="0">
                <a:solidFill>
                  <a:srgbClr val="000000"/>
                </a:solidFill>
              </a:rPr>
              <a:t>immediately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 will finish the assignments by yourself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</a:rPr>
              <a:t>NO Plagiarism</a:t>
            </a: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: In case it is found that two </a:t>
            </a:r>
            <a:r>
              <a:rPr lang="en-US" sz="1600" spc="-1" dirty="0">
                <a:solidFill>
                  <a:schemeClr val="tx1"/>
                </a:solidFill>
                <a:latin typeface="Arial"/>
              </a:rPr>
              <a:t>groups have exactly the same solution, both group will be given a fail (5.0).</a:t>
            </a:r>
            <a:endParaRPr kumimoji="0" lang="en-US" sz="160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kumimoji="0" lang="en-US" sz="16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6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Credits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628707"/>
            <a:ext cx="9572030" cy="374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W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eekly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Assignments - Groups:</a:t>
            </a:r>
            <a:r>
              <a:rPr lang="en-US" sz="1600" b="1" spc="-1" dirty="0">
                <a:solidFill>
                  <a:schemeClr val="accent1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rgbClr val="C00000"/>
                </a:solidFill>
                <a:latin typeface="Arial"/>
              </a:rPr>
              <a:t>Task for you in the coming week: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Form teams of two. You can make use of the time after this session, or use the forum on ILIAS.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Each group sends </a:t>
            </a:r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one (and only one!) e-mail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clara.giralt-miron@uni-konstanz.de</a:t>
            </a:r>
            <a:r>
              <a:rPr lang="en-US" sz="1600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with the following format: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1372320" lvl="5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From: 	your university e-mail address (…@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uni-konstanz.de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)</a:t>
            </a:r>
          </a:p>
          <a:p>
            <a:pPr marL="1372320" lvl="5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400" spc="-1" dirty="0">
                <a:solidFill>
                  <a:srgbClr val="000000"/>
                </a:solidFill>
                <a:latin typeface="+mj-lt"/>
              </a:rPr>
              <a:t>Cc: 		the university e-mail address of your group partner</a:t>
            </a:r>
          </a:p>
          <a:p>
            <a:pPr marL="1372320" lvl="5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400" spc="-1" dirty="0">
                <a:solidFill>
                  <a:srgbClr val="000000"/>
                </a:solidFill>
                <a:latin typeface="+mj-lt"/>
              </a:rPr>
              <a:t>To: 		</a:t>
            </a:r>
            <a:r>
              <a:rPr lang="en-US" sz="1400" spc="-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clara.giralt-miron@uni-konstanz.de</a:t>
            </a:r>
            <a:r>
              <a:rPr lang="en-US" sz="1400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400" spc="-1" dirty="0">
              <a:solidFill>
                <a:srgbClr val="000000"/>
              </a:solidFill>
              <a:latin typeface="+mj-lt"/>
            </a:endParaRPr>
          </a:p>
          <a:p>
            <a:pPr marL="1372320" lvl="5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Subject: 	Python assignment group</a:t>
            </a:r>
          </a:p>
          <a:p>
            <a:pPr marL="1372320" lvl="5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400" spc="-1" dirty="0">
                <a:solidFill>
                  <a:srgbClr val="000000"/>
                </a:solidFill>
                <a:latin typeface="+mj-lt"/>
              </a:rPr>
              <a:t>Content: 	Full names of both members of your team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rgbClr val="C00000"/>
                </a:solidFill>
                <a:latin typeface="Arial"/>
              </a:rPr>
              <a:t>Deadline: Thursday, November 03, 2022 at 11:00 AM</a:t>
            </a:r>
            <a:endParaRPr kumimoji="0" lang="en-US" sz="1600" b="1" i="0" u="none" strike="noStrike" kern="1200" cap="none" spc="-1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Credits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611618"/>
            <a:ext cx="9572030" cy="374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Final project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</a:t>
            </a:r>
            <a:r>
              <a:rPr lang="en-US" sz="1600" b="1" spc="-1" dirty="0">
                <a:solidFill>
                  <a:schemeClr val="accent1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Information will be given during the semester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00000"/>
                </a:solidFill>
              </a:rPr>
              <a:t>Due: March 10, 2023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4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Questions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organizational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611618"/>
            <a:ext cx="9572030" cy="374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2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2632926" y="2498017"/>
            <a:ext cx="4814771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Introduction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to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66058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Why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 linguistic research: a large collection of libraries for NLP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Portability: Python runs on almost every major operating system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Readability; Relatively easy to learn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large community for support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277DF-C88D-D443-8289-BF30886E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54" y="2100951"/>
            <a:ext cx="4790205" cy="28741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A89E698-A15C-0F45-9717-083206989BDA}"/>
              </a:ext>
            </a:extLst>
          </p:cNvPr>
          <p:cNvSpPr txBox="1"/>
          <p:nvPr/>
        </p:nvSpPr>
        <p:spPr>
          <a:xfrm>
            <a:off x="5840370" y="4967096"/>
            <a:ext cx="304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https://9gag.com/gag/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aWZXKyx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F58A0A-21AC-9340-BE22-1466D038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84" y="128185"/>
            <a:ext cx="3108541" cy="10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8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Let’s Start: Ways to Interaction with Python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531644"/>
            <a:ext cx="9332748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1. Interactive mood: directly in command line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Open </a:t>
            </a:r>
            <a:r>
              <a:rPr lang="en-US" sz="1600" i="1" spc="-1" dirty="0">
                <a:solidFill>
                  <a:srgbClr val="000000"/>
                </a:solidFill>
              </a:rPr>
              <a:t>Command Prompt</a:t>
            </a:r>
            <a:r>
              <a:rPr lang="en-US" sz="1600" spc="-1" dirty="0">
                <a:solidFill>
                  <a:srgbClr val="000000"/>
                </a:solidFill>
              </a:rPr>
              <a:t> in Windows: </a:t>
            </a:r>
            <a:r>
              <a:rPr lang="en-US" sz="1600" spc="-1" dirty="0">
                <a:solidFill>
                  <a:srgbClr val="000000"/>
                </a:solidFill>
                <a:hlinkClick r:id="rId3"/>
              </a:rPr>
              <a:t>[LINK]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Open </a:t>
            </a:r>
            <a:r>
              <a:rPr lang="en-US" sz="1600" i="1" spc="-1" dirty="0">
                <a:solidFill>
                  <a:srgbClr val="000000"/>
                </a:solidFill>
              </a:rPr>
              <a:t>Terminal</a:t>
            </a:r>
            <a:r>
              <a:rPr lang="en-US" sz="1600" spc="-1" dirty="0">
                <a:solidFill>
                  <a:srgbClr val="000000"/>
                </a:solidFill>
              </a:rPr>
              <a:t> in Mac OS:  </a:t>
            </a:r>
            <a:r>
              <a:rPr lang="en-US" sz="1600" spc="-1" dirty="0">
                <a:solidFill>
                  <a:srgbClr val="000000"/>
                </a:solidFill>
                <a:hlinkClick r:id="rId4"/>
              </a:rPr>
              <a:t>[LINK]</a:t>
            </a:r>
            <a:endParaRPr lang="en-US" sz="1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Start Python: type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End Python: type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Print “hello world” directly in Terminal</a:t>
            </a: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Some useful commands: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  Change directory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 (Unix), or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(Windows)  : List all files and folders in the current directory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  Clear all inputs and outputs in the window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marR="0" lvl="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F0CD0A-0AB2-375F-5349-65743970E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95" y="343238"/>
            <a:ext cx="2394976" cy="11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Excursion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…But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How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Does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 Run?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89E698-A15C-0F45-9717-083206989BDA}"/>
              </a:ext>
            </a:extLst>
          </p:cNvPr>
          <p:cNvSpPr txBox="1"/>
          <p:nvPr/>
        </p:nvSpPr>
        <p:spPr>
          <a:xfrm>
            <a:off x="2338192" y="5036681"/>
            <a:ext cx="720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indianpythonista.wordpress.com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/2018/01/04/how-python-runs/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8DA638D-7CA9-FAD1-FC9A-89003977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71" y="689457"/>
            <a:ext cx="6315240" cy="339619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5484F91-4D31-A4C8-BFFA-2339428C22E6}"/>
              </a:ext>
            </a:extLst>
          </p:cNvPr>
          <p:cNvSpPr txBox="1"/>
          <p:nvPr/>
        </p:nvSpPr>
        <p:spPr>
          <a:xfrm>
            <a:off x="1319608" y="4250863"/>
            <a:ext cx="82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Explaination</a:t>
            </a:r>
            <a:r>
              <a:rPr lang="en-US" sz="1400" dirty="0"/>
              <a:t> - Byte code: a lower-level, platform independent representation of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130473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Let’s Start: Ways to Interaction with Python </a:t>
            </a:r>
            <a:r>
              <a:rPr lang="en-US" sz="2000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(cont’d)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41982"/>
            <a:ext cx="9332748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2. Script Mode</a:t>
            </a: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Step 1: Get an editor (e.g., Notepad++, Sublime Text), write your code there and save the file with the suffix .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1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Step 2: Run the script in Terminal / Command Prompt: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Using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directory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/of/your/file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to redirect to the directory where the .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file is stored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Call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name_of_your_file.py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to run your code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        DEMO: 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“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hello_world.py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 and run it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F0CD0A-0AB2-375F-5349-65743970E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95" y="343238"/>
            <a:ext cx="2394976" cy="11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769802" y="2438195"/>
            <a:ext cx="6946908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Some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Logistic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Issues</a:t>
            </a:r>
            <a:endParaRPr lang="de-DE" sz="3200" b="1" spc="-1" dirty="0">
              <a:solidFill>
                <a:srgbClr val="009AD1"/>
              </a:solidFill>
              <a:latin typeface="Arial"/>
            </a:endParaRPr>
          </a:p>
          <a:p>
            <a:pPr algn="ctr"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Before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Diving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into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3200" b="1" spc="-1" dirty="0" err="1">
                <a:solidFill>
                  <a:srgbClr val="009AD1"/>
                </a:solidFill>
                <a:latin typeface="Arial"/>
              </a:rPr>
              <a:t>Programming</a:t>
            </a: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2496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Let’s Start: Ways to Interaction with Python </a:t>
            </a:r>
            <a:r>
              <a:rPr lang="en-US" sz="2000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(cont’d)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90704"/>
            <a:ext cx="9332748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3. Using IDE </a:t>
            </a: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IDE = </a:t>
            </a:r>
            <a:r>
              <a:rPr lang="en-US" sz="1600" u="sng" dirty="0"/>
              <a:t>I</a:t>
            </a:r>
            <a:r>
              <a:rPr lang="en-US" sz="1600" dirty="0"/>
              <a:t>ntegrated </a:t>
            </a:r>
            <a:r>
              <a:rPr lang="en-US" sz="1600" u="sng" dirty="0"/>
              <a:t>d</a:t>
            </a:r>
            <a:r>
              <a:rPr lang="en-US" sz="1600" dirty="0"/>
              <a:t>evelopment </a:t>
            </a:r>
            <a:r>
              <a:rPr lang="en-US" sz="1600" u="sng" dirty="0"/>
              <a:t>e</a:t>
            </a:r>
            <a:r>
              <a:rPr lang="en-US" sz="1600" dirty="0"/>
              <a:t>nvironment</a:t>
            </a: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dirty="0"/>
              <a:t>E.g., PyCharm </a:t>
            </a:r>
            <a:r>
              <a:rPr lang="en-US" sz="1600" dirty="0">
                <a:hlinkClick r:id="rId3"/>
              </a:rPr>
              <a:t>[LINK]</a:t>
            </a:r>
            <a:r>
              <a:rPr lang="en-US" sz="1600" dirty="0"/>
              <a:t>, </a:t>
            </a:r>
            <a:r>
              <a:rPr lang="en-US" sz="1600" dirty="0" err="1"/>
              <a:t>Jupyter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Tx/>
              <a:buNone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chemeClr val="accent1"/>
                </a:solidFill>
              </a:rPr>
              <a:t>DEMO 1: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endParaRPr lang="en-US" sz="1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Tx/>
              <a:buNone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chemeClr val="accent1"/>
                </a:solidFill>
              </a:rPr>
              <a:t>DEMO 2: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sz="1600" spc="-1" dirty="0">
              <a:solidFill>
                <a:srgbClr val="000000"/>
              </a:solidFill>
              <a:latin typeface="Arial"/>
              <a:cs typeface="Courier New" panose="02070309020205020404" pitchFamily="49" charset="0"/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Install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Jupyter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hlinkClick r:id="rId5"/>
              </a:rPr>
              <a:t>[LINK]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Launch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JupyterLab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 using the command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Shut down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Jupyter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 server: Type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open an existing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Jupyter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 Notebook file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):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16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path/of/your/file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Then type in terminal/command prompt 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rPr>
              <a:t> 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name_of_your_file.ipynb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rgbClr val="FF0000"/>
                </a:solidFill>
                <a:sym typeface="Wingdings" pitchFamily="2" charset="2"/>
              </a:rPr>
              <a:t>In most of the time of this course, we will use PyCharm or </a:t>
            </a:r>
            <a:r>
              <a:rPr lang="en-US" sz="1600" b="1" spc="-1" dirty="0" err="1">
                <a:solidFill>
                  <a:srgbClr val="FF0000"/>
                </a:solidFill>
                <a:sym typeface="Wingdings" pitchFamily="2" charset="2"/>
              </a:rPr>
              <a:t>Jupyter</a:t>
            </a:r>
            <a:r>
              <a:rPr lang="en-US" sz="1600" b="1" spc="-1" dirty="0">
                <a:solidFill>
                  <a:srgbClr val="FF0000"/>
                </a:solidFill>
                <a:sym typeface="Wingdings" pitchFamily="2" charset="2"/>
              </a:rPr>
              <a:t>. Please install them.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/>
              <a:t>In this session, we will use the interactive mode with command line, for pedagogical purpose. 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FF0000"/>
              </a:solidFill>
              <a:sym typeface="Wingdings" pitchFamily="2" charset="2"/>
            </a:endParaRPr>
          </a:p>
        </p:txBody>
      </p:sp>
      <p:pic>
        <p:nvPicPr>
          <p:cNvPr id="3" name="Grafik 2" descr="Ein Bild, das Text, ClipArt, Visitenkarte, Schild enthält.&#10;&#10;Automatisch generierte Beschreibung">
            <a:extLst>
              <a:ext uri="{FF2B5EF4-FFF2-40B4-BE49-F238E27FC236}">
                <a16:creationId xmlns:a16="http://schemas.microsoft.com/office/drawing/2014/main" id="{3C3240F7-1C6B-4BE4-B0EC-F592C44E6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5" y="993410"/>
            <a:ext cx="986400" cy="98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DC27E0-2879-2EFE-7268-DCA40CCA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21" y="915524"/>
            <a:ext cx="983840" cy="11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Excursion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More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18898"/>
            <a:ext cx="9580576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 err="1"/>
              <a:t>Jupyter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web-based application for creating and sharing computational documents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Supports over 40 programming languages</a:t>
            </a: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The power of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allows interactive coding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integrates many things into a single script: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Output of the 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Visualizations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notes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A USEFUL DEMO on coding and mark-down in </a:t>
            </a:r>
            <a:r>
              <a:rPr lang="en-US" sz="1600" b="1" spc="-1" dirty="0" err="1">
                <a:solidFill>
                  <a:schemeClr val="accent1"/>
                </a:solidFill>
              </a:rPr>
              <a:t>Jupyter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python_jupyter_basics.ipynb</a:t>
            </a:r>
            <a:endParaRPr lang="en-US" sz="16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B131DD-2056-E141-B4D0-FD90F953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56" y="2020057"/>
            <a:ext cx="1850307" cy="2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9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Input, Output, and Comments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932420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Output:  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Input:     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Write comments in Python: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It's a good practice to comment your code sufficiently.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But please do not overdo this: You don't need to comment every single line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9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35760" y="2498017"/>
            <a:ext cx="5049743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>
                <a:solidFill>
                  <a:srgbClr val="009AD1"/>
                </a:solidFill>
                <a:latin typeface="Arial"/>
              </a:rPr>
              <a:t>A Last-Minute Help Desk:</a:t>
            </a:r>
          </a:p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2800" spc="-1" dirty="0">
                <a:solidFill>
                  <a:srgbClr val="009AD1"/>
                </a:solidFill>
                <a:latin typeface="Arial"/>
              </a:rPr>
              <a:t>Installation, </a:t>
            </a:r>
            <a:r>
              <a:rPr lang="de-DE" sz="2800" spc="-1" dirty="0" err="1">
                <a:solidFill>
                  <a:srgbClr val="009AD1"/>
                </a:solidFill>
                <a:latin typeface="Arial"/>
              </a:rPr>
              <a:t>finding</a:t>
            </a:r>
            <a:r>
              <a:rPr lang="de-DE" sz="2800" spc="-1" dirty="0">
                <a:solidFill>
                  <a:srgbClr val="009AD1"/>
                </a:solidFill>
                <a:latin typeface="Arial"/>
              </a:rPr>
              <a:t> </a:t>
            </a:r>
            <a:r>
              <a:rPr lang="de-DE" sz="2800" spc="-1" dirty="0" err="1">
                <a:solidFill>
                  <a:srgbClr val="009AD1"/>
                </a:solidFill>
                <a:latin typeface="Arial"/>
              </a:rPr>
              <a:t>groups</a:t>
            </a:r>
            <a:r>
              <a:rPr lang="de-DE" sz="2800" spc="-1" dirty="0">
                <a:solidFill>
                  <a:srgbClr val="009AD1"/>
                </a:solidFill>
                <a:latin typeface="Arial"/>
              </a:rPr>
              <a:t> etc.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035236-F2B2-0B8F-AD25-4B6C09F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612775"/>
            <a:ext cx="381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Whom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This Seminar?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40501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This seminar is intended for </a:t>
            </a:r>
            <a:r>
              <a:rPr lang="en-US" sz="1600" b="1" spc="-1" dirty="0">
                <a:solidFill>
                  <a:srgbClr val="000000"/>
                </a:solidFill>
              </a:rPr>
              <a:t>beginners</a:t>
            </a:r>
            <a:r>
              <a:rPr lang="en-US" sz="1600" spc="-1" dirty="0">
                <a:solidFill>
                  <a:srgbClr val="000000"/>
                </a:solidFill>
              </a:rPr>
              <a:t>, i.e., we will start from the very basics.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That means: </a:t>
            </a:r>
            <a:r>
              <a:rPr lang="en-US" sz="1600" b="1" spc="-1" dirty="0"/>
              <a:t>Please DO reconsider whether you really need this course if:</a:t>
            </a: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... you already master one object-oriented language. In this case, there are abundant tutorials online and you can catch up the knowledge taught here in a much quicker way!  </a:t>
            </a:r>
            <a:endParaRPr lang="en-US" sz="1600" b="1" spc="-1" dirty="0">
              <a:solidFill>
                <a:srgbClr val="000000"/>
              </a:solidFill>
              <a:latin typeface="Arial"/>
            </a:endParaRP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… you have already visited other Python courses, e.g., ”Corpus Linguistics with Python”</a:t>
            </a:r>
          </a:p>
          <a:p>
            <a:pPr marL="781200" marR="0" lvl="3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670" marR="0" lvl="3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Wingdings" pitchFamily="2" charset="2"/>
              <a:buChar char="à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Not because we want as less people as possible because we are lazy (otherwise I wouldn’t have re-arranged this larger classroom). </a:t>
            </a:r>
          </a:p>
          <a:p>
            <a:pPr marL="743670" marR="0" lvl="3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Wingdings" pitchFamily="2" charset="2"/>
              <a:buChar char="à"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chemeClr val="accent1"/>
                </a:solidFill>
                <a:sym typeface="Wingdings" pitchFamily="2" charset="2"/>
              </a:rPr>
              <a:t>IT IS ALL ABOUT ALLOCATING YOUR OWN TIME IN AN EFFICIENT WAY!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It is not productive for learning programming by only sitting in courses and doing the toy-assignments there. It is about using it actively on real-life cases.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Us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…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76169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/>
              <a:t>Course instructor: </a:t>
            </a:r>
            <a:r>
              <a:rPr lang="en-US" sz="1600" b="1" spc="-1" dirty="0">
                <a:solidFill>
                  <a:srgbClr val="000000"/>
                </a:solidFill>
              </a:rPr>
              <a:t>Qi Yu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</a:rPr>
              <a:t>Qi</a:t>
            </a:r>
            <a:r>
              <a:rPr lang="en-US" sz="1600" spc="-1" dirty="0">
                <a:solidFill>
                  <a:srgbClr val="000000"/>
                </a:solidFill>
              </a:rPr>
              <a:t> is the first name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Pronunciation: like the “</a:t>
            </a:r>
            <a:r>
              <a:rPr lang="en-US" sz="1600" spc="-1" dirty="0" err="1">
                <a:solidFill>
                  <a:srgbClr val="000000"/>
                </a:solidFill>
              </a:rPr>
              <a:t>chee</a:t>
            </a:r>
            <a:r>
              <a:rPr lang="en-US" sz="1600" spc="-1" dirty="0">
                <a:solidFill>
                  <a:srgbClr val="000000"/>
                </a:solidFill>
              </a:rPr>
              <a:t>” in “</a:t>
            </a:r>
            <a:r>
              <a:rPr lang="en-US" sz="1600" u="sng" spc="-1" dirty="0">
                <a:solidFill>
                  <a:srgbClr val="000000"/>
                </a:solidFill>
              </a:rPr>
              <a:t>chee</a:t>
            </a:r>
            <a:r>
              <a:rPr lang="en-US" sz="1600" spc="-1" dirty="0">
                <a:solidFill>
                  <a:srgbClr val="000000"/>
                </a:solidFill>
              </a:rPr>
              <a:t>tah”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Research fellow of: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My broad interests: NLP; XAI; Everything about applying machine learning and statistical approaches to explore text data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 speak: English, German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Whereas the course is taught in English, you are free to choose the one you prefer when talking with me privately</a:t>
            </a: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9A9A3-F61A-404A-899D-5F4EB91B4E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73" y="2702670"/>
            <a:ext cx="2413639" cy="55459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50D4D4-4871-2642-5E86-9636C3F61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61" y="2632905"/>
            <a:ext cx="1296231" cy="676903"/>
          </a:xfrm>
          <a:prstGeom prst="rect">
            <a:avLst/>
          </a:prstGeom>
        </p:spPr>
      </p:pic>
      <p:pic>
        <p:nvPicPr>
          <p:cNvPr id="3" name="Grafik 2" descr="Ein Bild, das Text, Strichzeichnung enthält.&#10;&#10;Automatisch generierte Beschreibung">
            <a:extLst>
              <a:ext uri="{FF2B5EF4-FFF2-40B4-BE49-F238E27FC236}">
                <a16:creationId xmlns:a16="http://schemas.microsoft.com/office/drawing/2014/main" id="{B83DF9D7-6267-5B48-F9CD-81790C1F0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94" y="1195920"/>
            <a:ext cx="2843609" cy="13536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CAE04E47-01D3-1348-F2C9-36F457657780}"/>
              </a:ext>
            </a:extLst>
          </p:cNvPr>
          <p:cNvSpPr txBox="1"/>
          <p:nvPr/>
        </p:nvSpPr>
        <p:spPr>
          <a:xfrm>
            <a:off x="7413903" y="1734220"/>
            <a:ext cx="304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(A cheetah-sketch of mine.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 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4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Us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…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67623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/>
              <a:t>Teaching assistant: </a:t>
            </a:r>
            <a:r>
              <a:rPr lang="en-US" sz="1600" b="1" spc="-1" dirty="0"/>
              <a:t>Clara Giralt </a:t>
            </a:r>
            <a:r>
              <a:rPr lang="en-US" sz="1600" b="1" spc="-1" dirty="0" err="1"/>
              <a:t>Mirón</a:t>
            </a: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chemeClr val="bg1">
                    <a:lumMod val="50000"/>
                  </a:schemeClr>
                </a:solidFill>
              </a:rPr>
              <a:t>clara.giralt-miron@uni-konstanz.de</a:t>
            </a:r>
            <a:endParaRPr lang="en-US" sz="1600" spc="-1" dirty="0">
              <a:solidFill>
                <a:schemeClr val="bg1">
                  <a:lumMod val="50000"/>
                </a:schemeClr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Clara’s duties: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Helping you with questions/problems about programming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Evaluating your weekly assignments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5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Y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ou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Some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Surveys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341293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study program?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Experiences with programming?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Operating system(s) you use?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/>
              <a:t>(Windows, Mac OS, Linux, etc.)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1989DD-C205-E452-0CC8-CBFE055C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26" y="1224000"/>
            <a:ext cx="3390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Organizational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02706"/>
            <a:ext cx="9537848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All course materials will be made available on ILIAS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Main textbook: Dawson (2003)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For questions about Python programming, package installation etc.: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First googling the error message: Google solves 99% of the questions (!) </a:t>
            </a:r>
            <a:r>
              <a:rPr lang="en-US" sz="1600" spc="-1" dirty="0">
                <a:sym typeface="Wingdings" pitchFamily="2" charset="2"/>
              </a:rPr>
              <a:t>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If Google does not help: Clara or me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Courtesy when asking programming questions: always attach your code and the output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/>
              <a:t>      (No solely text description! We cannot infer or reproduce your error with bare text descriptions.)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For questions regarding credits/</a:t>
            </a:r>
            <a:r>
              <a:rPr kumimoji="0" lang="en-US" sz="1600" b="0" i="1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Prüfungsordnung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Carmen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Kelling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hlinkClick r:id="rId3"/>
              </a:rPr>
              <a:t>referat.linguistik@uni-konstanz.de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  <a:endParaRPr lang="en-US" sz="1600" spc="-1" dirty="0"/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Organizational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557426"/>
            <a:ext cx="9537848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Syllabus: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full version on ILIAS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3DC6D27-A249-D206-9E77-59264B25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86" y="404640"/>
            <a:ext cx="6570239" cy="48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Credits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702706"/>
            <a:ext cx="9537848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Credits consists of: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Weekly assignment: 50%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Final project: 50%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 order to receive credit for the course, </a:t>
            </a:r>
            <a:r>
              <a:rPr lang="en-US" sz="1600" spc="-1" dirty="0">
                <a:solidFill>
                  <a:srgbClr val="FF0000"/>
                </a:solidFill>
              </a:rPr>
              <a:t>each part</a:t>
            </a:r>
            <a:r>
              <a:rPr lang="en-US" sz="1600" spc="-1" dirty="0">
                <a:solidFill>
                  <a:srgbClr val="000000"/>
                </a:solidFill>
              </a:rPr>
              <a:t> must receive a pass grade (≤ 4.0).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Make sure that your code runs before submission: </a:t>
            </a:r>
            <a:r>
              <a:rPr lang="en-US" sz="1600" spc="-1" dirty="0">
                <a:solidFill>
                  <a:srgbClr val="000000"/>
                </a:solidFill>
              </a:rPr>
              <a:t>Codes that cannot be compiled (even only one task in the assignment!) will be directly given a fail (5.0) without any further consideration.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0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1470</Words>
  <Application>Microsoft Macintosh PowerPoint</Application>
  <PresentationFormat>Benutzerdefiniert</PresentationFormat>
  <Paragraphs>279</Paragraphs>
  <Slides>23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2198</cp:revision>
  <dcterms:created xsi:type="dcterms:W3CDTF">2021-11-19T08:48:43Z</dcterms:created>
  <dcterms:modified xsi:type="dcterms:W3CDTF">2022-10-28T12:27:13Z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