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notesMasterIdLst>
    <p:notesMasterId r:id="rId25"/>
  </p:notesMasterIdLst>
  <p:sldIdLst>
    <p:sldId id="258" r:id="rId3"/>
    <p:sldId id="347" r:id="rId4"/>
    <p:sldId id="373" r:id="rId5"/>
    <p:sldId id="362" r:id="rId6"/>
    <p:sldId id="364" r:id="rId7"/>
    <p:sldId id="376" r:id="rId8"/>
    <p:sldId id="365" r:id="rId9"/>
    <p:sldId id="377" r:id="rId10"/>
    <p:sldId id="368" r:id="rId11"/>
    <p:sldId id="366" r:id="rId12"/>
    <p:sldId id="363" r:id="rId13"/>
    <p:sldId id="367" r:id="rId14"/>
    <p:sldId id="378" r:id="rId15"/>
    <p:sldId id="380" r:id="rId16"/>
    <p:sldId id="370" r:id="rId17"/>
    <p:sldId id="371" r:id="rId18"/>
    <p:sldId id="369" r:id="rId19"/>
    <p:sldId id="383" r:id="rId20"/>
    <p:sldId id="385" r:id="rId21"/>
    <p:sldId id="384" r:id="rId22"/>
    <p:sldId id="379" r:id="rId23"/>
    <p:sldId id="352" r:id="rId24"/>
  </p:sldIdLst>
  <p:sldSz cx="10080625" cy="567055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78"/>
    <p:restoredTop sz="96327"/>
  </p:normalViewPr>
  <p:slideViewPr>
    <p:cSldViewPr snapToGrid="0" snapToObjects="1">
      <p:cViewPr varScale="1">
        <p:scale>
          <a:sx n="172" d="100"/>
          <a:sy n="172" d="100"/>
        </p:scale>
        <p:origin x="11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E657195-C306-184F-9FD6-10BD56B986E5}" type="datetimeFigureOut">
              <a:rPr lang="en-US" smtClean="0"/>
              <a:t>11/3/22</a:t>
            </a:fld>
            <a:endParaRPr lang="en-US"/>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165942A-A615-AA47-970A-EDF92DB1EC89}" type="slidenum">
              <a:rPr lang="en-US" smtClean="0"/>
              <a:t>‹Nr.›</a:t>
            </a:fld>
            <a:endParaRPr lang="en-US"/>
          </a:p>
        </p:txBody>
      </p:sp>
    </p:spTree>
    <p:extLst>
      <p:ext uri="{BB962C8B-B14F-4D97-AF65-F5344CB8AC3E}">
        <p14:creationId xmlns:p14="http://schemas.microsoft.com/office/powerpoint/2010/main" val="1388442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6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7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7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7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7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7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7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7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8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8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de-DE" sz="3200" b="0" strike="noStrike" spc="-1">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de-DE" sz="3200" b="0" strike="noStrike" spc="-1">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de-DE" sz="3200" b="0" strike="noStrike" spc="-1">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4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5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5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5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de-DE" sz="3200" b="0" strike="noStrike" spc="-1">
              <a:latin typeface="Arial"/>
            </a:endParaRPr>
          </a:p>
        </p:txBody>
      </p:sp>
      <p:sp>
        <p:nvSpPr>
          <p:cNvPr id="5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de-DE" sz="3200" b="0" strike="noStrike" spc="-1">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de-DE" sz="4400" b="0" strike="noStrike" spc="-1">
              <a:latin typeface="Arial"/>
            </a:endParaRPr>
          </a:p>
        </p:txBody>
      </p:sp>
      <p:sp>
        <p:nvSpPr>
          <p:cNvPr id="6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de-DE" sz="3200" b="0" strike="noStrike" spc="-1">
              <a:latin typeface="Arial"/>
            </a:endParaRPr>
          </a:p>
        </p:txBody>
      </p:sp>
      <p:sp>
        <p:nvSpPr>
          <p:cNvPr id="6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de-DE" sz="3200" b="0" strike="noStrike" spc="-1">
              <a:latin typeface="Arial"/>
            </a:endParaRPr>
          </a:p>
        </p:txBody>
      </p:sp>
      <p:sp>
        <p:nvSpPr>
          <p:cNvPr id="6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Grafik 5"/>
          <p:cNvPicPr/>
          <p:nvPr/>
        </p:nvPicPr>
        <p:blipFill>
          <a:blip r:embed="rId14"/>
          <a:stretch/>
        </p:blipFill>
        <p:spPr>
          <a:xfrm>
            <a:off x="6390720" y="360"/>
            <a:ext cx="3688920" cy="2022480"/>
          </a:xfrm>
          <a:prstGeom prst="rect">
            <a:avLst/>
          </a:prstGeom>
          <a:ln>
            <a:noFill/>
          </a:ln>
        </p:spPr>
      </p:pic>
      <p:sp>
        <p:nvSpPr>
          <p:cNvPr id="4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4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4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4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325080" y="5324760"/>
            <a:ext cx="9396360" cy="0"/>
          </a:xfrm>
          <a:prstGeom prst="line">
            <a:avLst/>
          </a:prstGeom>
          <a:ln w="12600">
            <a:solidFill>
              <a:srgbClr val="0096CC"/>
            </a:solidFill>
            <a:round/>
          </a:ln>
        </p:spPr>
        <p:style>
          <a:lnRef idx="1">
            <a:schemeClr val="accent1"/>
          </a:lnRef>
          <a:fillRef idx="0">
            <a:schemeClr val="accent1"/>
          </a:fillRef>
          <a:effectRef idx="0">
            <a:schemeClr val="accent1"/>
          </a:effectRef>
          <a:fontRef idx="minor"/>
        </p:style>
      </p:sp>
      <p:sp>
        <p:nvSpPr>
          <p:cNvPr id="83" name="CustomShape 2"/>
          <p:cNvSpPr/>
          <p:nvPr/>
        </p:nvSpPr>
        <p:spPr>
          <a:xfrm>
            <a:off x="7345440" y="5324760"/>
            <a:ext cx="2375640" cy="215280"/>
          </a:xfrm>
          <a:prstGeom prst="rect">
            <a:avLst/>
          </a:prstGeom>
          <a:noFill/>
          <a:ln>
            <a:noFill/>
          </a:ln>
        </p:spPr>
        <p:style>
          <a:lnRef idx="0">
            <a:scrgbClr r="0" g="0" b="0"/>
          </a:lnRef>
          <a:fillRef idx="0">
            <a:scrgbClr r="0" g="0" b="0"/>
          </a:fillRef>
          <a:effectRef idx="0">
            <a:scrgbClr r="0" g="0" b="0"/>
          </a:effectRef>
          <a:fontRef idx="minor"/>
        </p:style>
        <p:txBody>
          <a:bodyPr lIns="0" tIns="0" rIns="0" bIns="54000" anchor="b">
            <a:noAutofit/>
          </a:bodyPr>
          <a:lstStyle/>
          <a:p>
            <a:pPr algn="r">
              <a:lnSpc>
                <a:spcPct val="100000"/>
              </a:lnSpc>
            </a:pPr>
            <a:r>
              <a:rPr lang="de-DE" sz="700" b="1" strike="noStrike" spc="-1">
                <a:solidFill>
                  <a:srgbClr val="000000"/>
                </a:solidFill>
                <a:latin typeface="Arial"/>
                <a:ea typeface="DejaVu Sans"/>
              </a:rPr>
              <a:t>Universität Konstanz</a:t>
            </a:r>
            <a:endParaRPr lang="de-DE" sz="700" b="0" strike="noStrike" spc="-1">
              <a:latin typeface="Arial"/>
            </a:endParaRPr>
          </a:p>
        </p:txBody>
      </p:sp>
      <p:sp>
        <p:nvSpPr>
          <p:cNvPr id="84" name="PlaceHolder 3"/>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de-DE" sz="4400" b="0" strike="noStrike" spc="-1">
                <a:latin typeface="Arial"/>
              </a:rPr>
              <a:t>Click to edit the title text format</a:t>
            </a:r>
          </a:p>
        </p:txBody>
      </p:sp>
      <p:sp>
        <p:nvSpPr>
          <p:cNvPr id="85" name="PlaceHolder 4"/>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de-DE" sz="2800" b="0" strike="noStrike" spc="-1">
                <a:latin typeface="Arial"/>
              </a:rPr>
              <a:t>Second Outline Level</a:t>
            </a:r>
          </a:p>
          <a:p>
            <a:pPr marL="1296000" lvl="2" indent="-288000">
              <a:spcBef>
                <a:spcPts val="850"/>
              </a:spcBef>
              <a:buClr>
                <a:srgbClr val="000000"/>
              </a:buClr>
              <a:buSzPct val="45000"/>
              <a:buFont typeface="Wingdings" charset="2"/>
              <a:buChar char=""/>
            </a:pPr>
            <a:r>
              <a:rPr lang="de-DE" sz="2400" b="0" strike="noStrike" spc="-1">
                <a:latin typeface="Arial"/>
              </a:rPr>
              <a:t>Third Outline Level</a:t>
            </a:r>
          </a:p>
          <a:p>
            <a:pPr marL="1728000" lvl="3" indent="-216000">
              <a:spcBef>
                <a:spcPts val="567"/>
              </a:spcBef>
              <a:buClr>
                <a:srgbClr val="000000"/>
              </a:buClr>
              <a:buSzPct val="75000"/>
              <a:buFont typeface="Symbol" charset="2"/>
              <a:buChar char=""/>
            </a:pPr>
            <a:r>
              <a:rPr lang="de-DE" sz="2000" b="0" strike="noStrike" spc="-1">
                <a:latin typeface="Arial"/>
              </a:rPr>
              <a:t>Fourth Outline Level</a:t>
            </a:r>
          </a:p>
          <a:p>
            <a:pPr marL="2160000" lvl="4" indent="-216000">
              <a:spcBef>
                <a:spcPts val="283"/>
              </a:spcBef>
              <a:buClr>
                <a:srgbClr val="000000"/>
              </a:buClr>
              <a:buSzPct val="45000"/>
              <a:buFont typeface="Wingdings" charset="2"/>
              <a:buChar char=""/>
            </a:pPr>
            <a:r>
              <a:rPr lang="de-DE" sz="2000" b="0" strike="noStrike" spc="-1">
                <a:latin typeface="Arial"/>
              </a:rPr>
              <a:t>Fifth Outline Level</a:t>
            </a:r>
          </a:p>
          <a:p>
            <a:pPr marL="2592000" lvl="5" indent="-216000">
              <a:spcBef>
                <a:spcPts val="283"/>
              </a:spcBef>
              <a:buClr>
                <a:srgbClr val="000000"/>
              </a:buClr>
              <a:buSzPct val="45000"/>
              <a:buFont typeface="Wingdings" charset="2"/>
              <a:buChar char=""/>
            </a:pPr>
            <a:r>
              <a:rPr lang="de-DE" sz="2000" b="0" strike="noStrike" spc="-1">
                <a:latin typeface="Arial"/>
              </a:rPr>
              <a:t>Sixth Outline Level</a:t>
            </a:r>
          </a:p>
          <a:p>
            <a:pPr marL="3024000" lvl="6" indent="-216000">
              <a:spcBef>
                <a:spcPts val="283"/>
              </a:spcBef>
              <a:buClr>
                <a:srgbClr val="000000"/>
              </a:buClr>
              <a:buSzPct val="45000"/>
              <a:buFont typeface="Wingdings" charset="2"/>
              <a:buChar char=""/>
            </a:pPr>
            <a:r>
              <a:rPr lang="de-D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2"/>
          <p:cNvSpPr/>
          <p:nvPr/>
        </p:nvSpPr>
        <p:spPr>
          <a:xfrm>
            <a:off x="1528137" y="2361075"/>
            <a:ext cx="6804674"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wrap="none" lIns="36000" tIns="18000" rIns="36000" bIns="18000" anchor="ctr">
            <a:spAutoFit/>
          </a:bodyPr>
          <a:lstStyle/>
          <a:p>
            <a:pPr>
              <a:lnSpc>
                <a:spcPct val="100000"/>
              </a:lnSpc>
            </a:pPr>
            <a:r>
              <a:rPr lang="en-US" sz="3500" b="1" spc="-1" dirty="0">
                <a:solidFill>
                  <a:srgbClr val="000000"/>
                </a:solidFill>
                <a:latin typeface="Arial"/>
              </a:rPr>
              <a:t>Linguistic Gaming with Python:</a:t>
            </a:r>
            <a:endParaRPr lang="en-US" sz="3500" b="0" strike="noStrike" spc="-1" dirty="0">
              <a:latin typeface="Arial"/>
            </a:endParaRPr>
          </a:p>
        </p:txBody>
      </p:sp>
      <p:sp>
        <p:nvSpPr>
          <p:cNvPr id="4" name="CustomShape 1">
            <a:extLst>
              <a:ext uri="{FF2B5EF4-FFF2-40B4-BE49-F238E27FC236}">
                <a16:creationId xmlns:a16="http://schemas.microsoft.com/office/drawing/2014/main" id="{1D2FFCFB-254B-5D4A-8FB6-8ADD097444C6}"/>
              </a:ext>
            </a:extLst>
          </p:cNvPr>
          <p:cNvSpPr/>
          <p:nvPr/>
        </p:nvSpPr>
        <p:spPr>
          <a:xfrm>
            <a:off x="1596677" y="3204460"/>
            <a:ext cx="6914320"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10000"/>
              </a:lnSpc>
              <a:tabLst>
                <a:tab pos="0" algn="l"/>
              </a:tabLst>
            </a:pPr>
            <a:r>
              <a:rPr lang="de-DE" spc="-1" dirty="0">
                <a:solidFill>
                  <a:schemeClr val="bg1">
                    <a:lumMod val="50000"/>
                  </a:schemeClr>
                </a:solidFill>
              </a:rPr>
              <a:t>Qi </a:t>
            </a:r>
            <a:r>
              <a:rPr lang="de-DE" spc="-1" dirty="0" err="1">
                <a:solidFill>
                  <a:schemeClr val="bg1">
                    <a:lumMod val="50000"/>
                  </a:schemeClr>
                </a:solidFill>
              </a:rPr>
              <a:t>Yu</a:t>
            </a:r>
            <a:r>
              <a:rPr lang="de-DE" spc="-1" dirty="0">
                <a:solidFill>
                  <a:schemeClr val="bg1">
                    <a:lumMod val="50000"/>
                  </a:schemeClr>
                </a:solidFill>
              </a:rPr>
              <a:t>, 04.11.2022</a:t>
            </a:r>
            <a:endParaRPr lang="de-DE" sz="1800" b="0" strike="noStrike" spc="-1" dirty="0">
              <a:solidFill>
                <a:schemeClr val="bg1">
                  <a:lumMod val="50000"/>
                </a:schemeClr>
              </a:solidFill>
              <a:latin typeface="Arial"/>
            </a:endParaRPr>
          </a:p>
        </p:txBody>
      </p:sp>
      <p:pic>
        <p:nvPicPr>
          <p:cNvPr id="5" name="Grafik 4">
            <a:extLst>
              <a:ext uri="{FF2B5EF4-FFF2-40B4-BE49-F238E27FC236}">
                <a16:creationId xmlns:a16="http://schemas.microsoft.com/office/drawing/2014/main" id="{0FB73CB6-EDD7-404E-9046-D811B749B5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14425" y="478964"/>
            <a:ext cx="3715743" cy="853779"/>
          </a:xfrm>
          <a:prstGeom prst="rect">
            <a:avLst/>
          </a:prstGeom>
        </p:spPr>
      </p:pic>
      <p:sp>
        <p:nvSpPr>
          <p:cNvPr id="2" name="CustomShape 2">
            <a:extLst>
              <a:ext uri="{FF2B5EF4-FFF2-40B4-BE49-F238E27FC236}">
                <a16:creationId xmlns:a16="http://schemas.microsoft.com/office/drawing/2014/main" id="{26B901D1-1490-7CD9-4DDE-9AD3B834C3E6}"/>
              </a:ext>
            </a:extLst>
          </p:cNvPr>
          <p:cNvSpPr/>
          <p:nvPr/>
        </p:nvSpPr>
        <p:spPr>
          <a:xfrm>
            <a:off x="971993" y="2936036"/>
            <a:ext cx="7924661"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wrap="none" lIns="36000" tIns="18000" rIns="36000" bIns="18000" anchor="ctr">
            <a:spAutoFit/>
          </a:bodyPr>
          <a:lstStyle/>
          <a:p>
            <a:pPr>
              <a:lnSpc>
                <a:spcPct val="100000"/>
              </a:lnSpc>
            </a:pPr>
            <a:r>
              <a:rPr lang="en-US" sz="3500" b="1" strike="noStrike" spc="-1" dirty="0">
                <a:solidFill>
                  <a:srgbClr val="000000"/>
                </a:solidFill>
                <a:latin typeface="Arial"/>
              </a:rPr>
              <a:t>Introduction to Python Programming</a:t>
            </a:r>
            <a:endParaRPr lang="en-US" sz="35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t>String methods:</a:t>
            </a:r>
          </a:p>
          <a:p>
            <a:pPr marL="720" lvl="2">
              <a:lnSpc>
                <a:spcPct val="110000"/>
              </a:lnSpc>
              <a:buClr>
                <a:srgbClr val="009AD1"/>
              </a:buCl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Using the built-in methods for strings in Python, we can do many more manipulations of strings</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781200" lvl="3" indent="-323280">
              <a:lnSpc>
                <a:spcPct val="110000"/>
              </a:lnSpc>
              <a:buClr>
                <a:srgbClr val="009AD1"/>
              </a:buClr>
              <a:buFont typeface="Arial"/>
              <a:buChar char="−"/>
              <a:tabLst>
                <a:tab pos="0" algn="l"/>
              </a:tabLst>
            </a:pPr>
            <a:r>
              <a:rPr lang="en-US" sz="1600" spc="-1" dirty="0">
                <a:solidFill>
                  <a:srgbClr val="000000"/>
                </a:solidFill>
              </a:rPr>
              <a:t>Convert cases: </a:t>
            </a:r>
            <a:r>
              <a:rPr lang="en-US" sz="1600" spc="-1" dirty="0">
                <a:solidFill>
                  <a:srgbClr val="000000"/>
                </a:solidFill>
                <a:latin typeface="Courier New" panose="02070309020205020404" pitchFamily="49" charset="0"/>
                <a:cs typeface="Courier New" panose="02070309020205020404" pitchFamily="49" charset="0"/>
              </a:rPr>
              <a:t>upper(), lower(), title(), capitalize()</a:t>
            </a:r>
          </a:p>
          <a:p>
            <a:pPr marL="781200" lvl="3" indent="-323280">
              <a:lnSpc>
                <a:spcPct val="110000"/>
              </a:lnSpc>
              <a:buClr>
                <a:srgbClr val="009AD1"/>
              </a:buClr>
              <a:buFont typeface="Arial"/>
              <a:buChar char="−"/>
              <a:tabLst>
                <a:tab pos="0" algn="l"/>
              </a:tabLst>
            </a:pPr>
            <a:r>
              <a:rPr lang="en-US" sz="1600" spc="-1" dirty="0">
                <a:solidFill>
                  <a:srgbClr val="000000"/>
                </a:solidFill>
              </a:rPr>
              <a:t>Replace certain strings: </a:t>
            </a:r>
            <a:r>
              <a:rPr lang="en-US" sz="1600" spc="-1" dirty="0">
                <a:solidFill>
                  <a:srgbClr val="000000"/>
                </a:solidFill>
                <a:latin typeface="Courier New" panose="02070309020205020404" pitchFamily="49" charset="0"/>
                <a:cs typeface="Courier New" panose="02070309020205020404" pitchFamily="49" charset="0"/>
              </a:rPr>
              <a:t>replace(</a:t>
            </a:r>
            <a:r>
              <a:rPr lang="en-US" sz="1600" spc="-1" dirty="0" err="1">
                <a:solidFill>
                  <a:srgbClr val="000000"/>
                </a:solidFill>
                <a:latin typeface="Courier New" panose="02070309020205020404" pitchFamily="49" charset="0"/>
                <a:cs typeface="Courier New" panose="02070309020205020404" pitchFamily="49" charset="0"/>
              </a:rPr>
              <a:t>str_to</a:t>
            </a:r>
            <a:r>
              <a:rPr lang="en-US" sz="1600" spc="-1" dirty="0">
                <a:solidFill>
                  <a:srgbClr val="000000"/>
                </a:solidFill>
                <a:latin typeface="Courier New" panose="02070309020205020404" pitchFamily="49" charset="0"/>
                <a:cs typeface="Courier New" panose="02070309020205020404" pitchFamily="49" charset="0"/>
              </a:rPr>
              <a:t> replace, </a:t>
            </a:r>
            <a:r>
              <a:rPr lang="en-US" sz="1600" spc="-1" dirty="0" err="1">
                <a:solidFill>
                  <a:srgbClr val="000000"/>
                </a:solidFill>
                <a:latin typeface="Courier New" panose="02070309020205020404" pitchFamily="49" charset="0"/>
                <a:cs typeface="Courier New" panose="02070309020205020404" pitchFamily="49" charset="0"/>
              </a:rPr>
              <a:t>replace_as</a:t>
            </a:r>
            <a:r>
              <a:rPr lang="en-US" sz="1600" spc="-1" dirty="0">
                <a:solidFill>
                  <a:srgbClr val="000000"/>
                </a:solidFill>
                <a:latin typeface="Courier New" panose="02070309020205020404" pitchFamily="49" charset="0"/>
                <a:cs typeface="Courier New" panose="02070309020205020404" pitchFamily="49" charset="0"/>
              </a:rPr>
              <a:t>) </a:t>
            </a:r>
          </a:p>
          <a:p>
            <a:pPr marL="781200" lvl="3" indent="-323280">
              <a:lnSpc>
                <a:spcPct val="110000"/>
              </a:lnSpc>
              <a:buClr>
                <a:srgbClr val="009AD1"/>
              </a:buClr>
              <a:buFont typeface="Arial"/>
              <a:buChar char="−"/>
              <a:tabLst>
                <a:tab pos="0" algn="l"/>
              </a:tabLst>
            </a:pPr>
            <a:r>
              <a:rPr lang="en-US" sz="1600" spc="-1" dirty="0">
                <a:solidFill>
                  <a:srgbClr val="000000"/>
                </a:solidFill>
              </a:rPr>
              <a:t>Get rid of white spaces at the beginning and the end of a string: </a:t>
            </a:r>
            <a:r>
              <a:rPr lang="en-US" sz="1600" spc="-1" dirty="0">
                <a:solidFill>
                  <a:srgbClr val="000000"/>
                </a:solidFill>
                <a:latin typeface="Courier New" panose="02070309020205020404" pitchFamily="49" charset="0"/>
                <a:cs typeface="Courier New" panose="02070309020205020404" pitchFamily="49" charset="0"/>
              </a:rPr>
              <a:t>strip()</a:t>
            </a:r>
          </a:p>
          <a:p>
            <a:pPr marL="457920" lvl="3">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457920" lvl="3">
              <a:lnSpc>
                <a:spcPct val="110000"/>
              </a:lnSpc>
              <a:buClr>
                <a:srgbClr val="009AD1"/>
              </a:buClr>
              <a:tabLst>
                <a:tab pos="0" algn="l"/>
              </a:tabLst>
            </a:pPr>
            <a:r>
              <a:rPr lang="en-US" sz="1600" b="1" spc="-1" dirty="0">
                <a:solidFill>
                  <a:schemeClr val="accent1"/>
                </a:solidFill>
              </a:rPr>
              <a:t>DEMO: </a:t>
            </a:r>
            <a:r>
              <a:rPr lang="en-US" sz="1600" spc="-1" dirty="0" err="1">
                <a:solidFill>
                  <a:srgbClr val="000000"/>
                </a:solidFill>
                <a:latin typeface="Courier New" panose="02070309020205020404" pitchFamily="49" charset="0"/>
                <a:cs typeface="Courier New" panose="02070309020205020404" pitchFamily="49" charset="0"/>
              </a:rPr>
              <a:t>string_methods.py</a:t>
            </a:r>
            <a:endParaRPr lang="en-US" sz="1600" spc="-1" dirty="0">
              <a:solidFill>
                <a:srgbClr val="000000"/>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661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769802" y="2438195"/>
            <a:ext cx="6946908"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3200" b="1" spc="-1" dirty="0">
                <a:solidFill>
                  <a:srgbClr val="009AD1"/>
                </a:solidFill>
                <a:latin typeface="Arial"/>
              </a:rPr>
              <a:t>Variables </a:t>
            </a:r>
          </a:p>
        </p:txBody>
      </p:sp>
    </p:spTree>
    <p:extLst>
      <p:ext uri="{BB962C8B-B14F-4D97-AF65-F5344CB8AC3E}">
        <p14:creationId xmlns:p14="http://schemas.microsoft.com/office/powerpoint/2010/main" val="115123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Variables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srgbClr val="000000"/>
                </a:solidFill>
              </a:rPr>
              <a:t>What we have done until now: Print out something, ask the user for some input, and that’s all…</a:t>
            </a:r>
          </a:p>
          <a:p>
            <a:pPr marL="781200" lvl="3" indent="-323280">
              <a:lnSpc>
                <a:spcPct val="110000"/>
              </a:lnSpc>
              <a:buClr>
                <a:srgbClr val="009AD1"/>
              </a:buClr>
              <a:buFont typeface="Arial"/>
              <a:buChar char="−"/>
              <a:tabLst>
                <a:tab pos="0" algn="l"/>
              </a:tabLst>
            </a:pPr>
            <a:r>
              <a:rPr lang="en-US" sz="1600" spc="-1" dirty="0">
                <a:solidFill>
                  <a:srgbClr val="000000"/>
                </a:solidFill>
              </a:rPr>
              <a:t>One-time actions. Not so functional!</a:t>
            </a:r>
          </a:p>
          <a:p>
            <a:pPr marL="457920" lvl="3">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How can we</a:t>
            </a:r>
            <a:r>
              <a:rPr kumimoji="0" lang="en-US" sz="1600" b="0" i="0" u="none" strike="noStrike" kern="1200" cap="none" spc="-1" normalizeH="0" baseline="0" noProof="0" dirty="0">
                <a:ln>
                  <a:noFill/>
                </a:ln>
                <a:solidFill>
                  <a:srgbClr val="000000"/>
                </a:solidFill>
                <a:effectLst/>
                <a:uLnTx/>
                <a:uFillTx/>
                <a:latin typeface="Arial"/>
              </a:rPr>
              <a:t>, for example, ask the users for an </a:t>
            </a:r>
            <a:r>
              <a:rPr lang="en-US" sz="1600" spc="-1" dirty="0">
                <a:solidFill>
                  <a:srgbClr val="000000"/>
                </a:solidFill>
              </a:rPr>
              <a:t>input, and do some further manipulation on the input?</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      </a:t>
            </a: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using_variables.py</a:t>
            </a: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      </a:t>
            </a: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866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Variables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r>
              <a:rPr lang="en-US" sz="1600" spc="-1" dirty="0">
                <a:solidFill>
                  <a:srgbClr val="000000"/>
                </a:solidFill>
              </a:rPr>
              <a:t>Variable assignment in Python: using equals sign (</a:t>
            </a:r>
            <a:r>
              <a:rPr lang="en-US" sz="1600" spc="-1" dirty="0">
                <a:solidFill>
                  <a:srgbClr val="000000"/>
                </a:solidFill>
                <a:latin typeface="Courier New" panose="02070309020205020404" pitchFamily="49" charset="0"/>
                <a:cs typeface="Courier New" panose="02070309020205020404" pitchFamily="49" charset="0"/>
              </a:rPr>
              <a:t>=</a:t>
            </a:r>
            <a:r>
              <a:rPr lang="en-US" sz="1600" spc="-1" dirty="0">
                <a:solidFill>
                  <a:srgbClr val="000000"/>
                </a:solidFill>
              </a:rPr>
              <a:t>)</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Rules for naming variables:</a:t>
            </a:r>
          </a:p>
          <a:p>
            <a:pPr marL="781200" lvl="3" indent="-323280">
              <a:lnSpc>
                <a:spcPct val="110000"/>
              </a:lnSpc>
              <a:buClr>
                <a:srgbClr val="009AD1"/>
              </a:buClr>
              <a:buFont typeface="Arial"/>
              <a:buChar char="−"/>
              <a:tabLst>
                <a:tab pos="0" algn="l"/>
              </a:tabLst>
            </a:pPr>
            <a:r>
              <a:rPr lang="en-US" sz="1600" spc="-1" dirty="0">
                <a:solidFill>
                  <a:srgbClr val="000000"/>
                </a:solidFill>
              </a:rPr>
              <a:t>Variable names can only contain numbers, letters and underscores</a:t>
            </a:r>
          </a:p>
          <a:p>
            <a:pPr marL="781200" lvl="3" indent="-323280">
              <a:lnSpc>
                <a:spcPct val="110000"/>
              </a:lnSpc>
              <a:buClr>
                <a:srgbClr val="009AD1"/>
              </a:buClr>
              <a:buFont typeface="Arial"/>
              <a:buChar char="−"/>
              <a:tabLst>
                <a:tab pos="0" algn="l"/>
              </a:tabLst>
            </a:pPr>
            <a:r>
              <a:rPr lang="en-US" sz="1600" spc="-1" dirty="0">
                <a:solidFill>
                  <a:srgbClr val="000000"/>
                </a:solidFill>
              </a:rPr>
              <a:t>Variable names </a:t>
            </a:r>
            <a:r>
              <a:rPr lang="en-US" sz="1600" b="1" spc="-1" dirty="0">
                <a:solidFill>
                  <a:srgbClr val="000000"/>
                </a:solidFill>
              </a:rPr>
              <a:t>CANNOT</a:t>
            </a:r>
            <a:r>
              <a:rPr lang="en-US" sz="1600" spc="-1" dirty="0">
                <a:solidFill>
                  <a:srgbClr val="000000"/>
                </a:solidFill>
              </a:rPr>
              <a:t> start with numbers!</a:t>
            </a:r>
            <a:endParaRPr lang="en-US" sz="1600" spc="-1" dirty="0">
              <a:solidFill>
                <a:srgbClr val="000000"/>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r>
              <a:rPr lang="en-US" sz="1600" spc="-1" dirty="0">
                <a:solidFill>
                  <a:srgbClr val="000000"/>
                </a:solidFill>
              </a:rPr>
              <a:t>            </a:t>
            </a:r>
          </a:p>
          <a:p>
            <a:pPr marL="324000" lvl="2" indent="-323280">
              <a:lnSpc>
                <a:spcPct val="110000"/>
              </a:lnSpc>
              <a:buClr>
                <a:srgbClr val="009AD1"/>
              </a:buClr>
              <a:buFont typeface="Arial"/>
              <a:buChar char="−"/>
              <a:tabLst>
                <a:tab pos="0" algn="l"/>
              </a:tabLst>
            </a:pPr>
            <a:r>
              <a:rPr lang="en-US" sz="1600" spc="-1" dirty="0">
                <a:solidFill>
                  <a:srgbClr val="000000"/>
                </a:solidFill>
              </a:rPr>
              <a:t>Variable naming conventions:</a:t>
            </a:r>
          </a:p>
          <a:p>
            <a:pPr marL="781200" lvl="3" indent="-323280">
              <a:lnSpc>
                <a:spcPct val="110000"/>
              </a:lnSpc>
              <a:buClr>
                <a:srgbClr val="009AD1"/>
              </a:buClr>
              <a:buFont typeface="Arial"/>
              <a:buChar char="−"/>
              <a:tabLst>
                <a:tab pos="0" algn="l"/>
              </a:tabLst>
            </a:pPr>
            <a:r>
              <a:rPr lang="en-US" sz="1600" spc="-1" dirty="0">
                <a:solidFill>
                  <a:srgbClr val="000000"/>
                </a:solidFill>
              </a:rPr>
              <a:t>2 conventional styles:</a:t>
            </a:r>
          </a:p>
          <a:p>
            <a:pPr marL="1238400" lvl="4" indent="-323280">
              <a:lnSpc>
                <a:spcPct val="110000"/>
              </a:lnSpc>
              <a:buClr>
                <a:srgbClr val="009AD1"/>
              </a:buClr>
              <a:buFont typeface="Arial"/>
              <a:buChar char="−"/>
              <a:tabLst>
                <a:tab pos="0" algn="l"/>
              </a:tabLst>
            </a:pPr>
            <a:r>
              <a:rPr lang="en-US" sz="1600" spc="-1" dirty="0">
                <a:solidFill>
                  <a:srgbClr val="000000"/>
                </a:solidFill>
              </a:rPr>
              <a:t>1) using underscores, or so-called “snake case”: </a:t>
            </a:r>
            <a:r>
              <a:rPr lang="de-DE" sz="1600" dirty="0" err="1">
                <a:latin typeface="Courier New" panose="02070309020205020404" pitchFamily="49" charset="0"/>
                <a:cs typeface="Courier New" panose="02070309020205020404" pitchFamily="49" charset="0"/>
              </a:rPr>
              <a:t>my_pretty_string</a:t>
            </a:r>
            <a:endParaRPr lang="de-DE" sz="1600" dirty="0">
              <a:latin typeface="Courier New" panose="02070309020205020404" pitchFamily="49" charset="0"/>
              <a:cs typeface="Courier New" panose="02070309020205020404" pitchFamily="49" charset="0"/>
            </a:endParaRPr>
          </a:p>
          <a:p>
            <a:pPr marL="1238400" lvl="4" indent="-323280">
              <a:lnSpc>
                <a:spcPct val="110000"/>
              </a:lnSpc>
              <a:buClr>
                <a:srgbClr val="009AD1"/>
              </a:buClr>
              <a:buFont typeface="Arial"/>
              <a:buChar char="−"/>
              <a:tabLst>
                <a:tab pos="0" algn="l"/>
              </a:tabLst>
            </a:pPr>
            <a:r>
              <a:rPr lang="en-US" sz="1600" spc="-1" dirty="0">
                <a:solidFill>
                  <a:srgbClr val="000000"/>
                </a:solidFill>
              </a:rPr>
              <a:t>2) using camel case: </a:t>
            </a:r>
            <a:r>
              <a:rPr lang="de-DE" sz="1600" dirty="0" err="1">
                <a:latin typeface="Courier New" panose="02070309020205020404" pitchFamily="49" charset="0"/>
                <a:cs typeface="Courier New" panose="02070309020205020404" pitchFamily="49" charset="0"/>
              </a:rPr>
              <a:t>myPrettyString</a:t>
            </a:r>
            <a:endParaRPr lang="de-DE" sz="1600" dirty="0">
              <a:latin typeface="Courier New" panose="02070309020205020404" pitchFamily="49" charset="0"/>
              <a:cs typeface="Courier New" panose="02070309020205020404" pitchFamily="49" charset="0"/>
            </a:endParaRPr>
          </a:p>
          <a:p>
            <a:pPr marL="1238400" lvl="4" indent="-323280">
              <a:lnSpc>
                <a:spcPct val="110000"/>
              </a:lnSpc>
              <a:buClr>
                <a:srgbClr val="009AD1"/>
              </a:buClr>
              <a:buFont typeface="Arial"/>
              <a:buChar char="−"/>
              <a:tabLst>
                <a:tab pos="0" algn="l"/>
              </a:tabLst>
            </a:pPr>
            <a:endParaRPr lang="en-US" sz="1600" spc="-1" dirty="0">
              <a:solidFill>
                <a:srgbClr val="000000"/>
              </a:solidFill>
              <a:latin typeface="Arial"/>
            </a:endParaRPr>
          </a:p>
          <a:p>
            <a:pPr marL="781200" lvl="3" indent="-323280">
              <a:lnSpc>
                <a:spcPct val="110000"/>
              </a:lnSpc>
              <a:buClr>
                <a:srgbClr val="009AD1"/>
              </a:buClr>
              <a:buFont typeface="Arial"/>
              <a:buChar char="−"/>
              <a:tabLst>
                <a:tab pos="0" algn="l"/>
              </a:tabLst>
              <a:defRPr/>
            </a:pPr>
            <a:r>
              <a:rPr lang="en-US" sz="1600" spc="-1" dirty="0">
                <a:solidFill>
                  <a:srgbClr val="000000"/>
                </a:solidFill>
                <a:latin typeface="Arial"/>
              </a:rPr>
              <a:t>Variable names should be informative</a:t>
            </a:r>
          </a:p>
          <a:p>
            <a:pPr marL="781200" marR="0" lvl="3"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It is better to avoid using characters other than</a:t>
            </a:r>
            <a:r>
              <a:rPr lang="de-DE" sz="1600" spc="-1" dirty="0">
                <a:solidFill>
                  <a:srgbClr val="000000"/>
                </a:solidFill>
                <a:latin typeface="Courier New" panose="02070309020205020404" pitchFamily="49" charset="0"/>
                <a:cs typeface="Courier New" panose="02070309020205020404" pitchFamily="49" charset="0"/>
              </a:rPr>
              <a:t> a-</a:t>
            </a:r>
            <a:r>
              <a:rPr lang="de-DE" sz="1600" spc="-1" dirty="0" err="1">
                <a:solidFill>
                  <a:srgbClr val="000000"/>
                </a:solidFill>
                <a:latin typeface="Courier New" panose="02070309020205020404" pitchFamily="49" charset="0"/>
                <a:cs typeface="Courier New" panose="02070309020205020404" pitchFamily="49" charset="0"/>
              </a:rPr>
              <a:t>z</a:t>
            </a:r>
            <a:r>
              <a:rPr lang="de-DE" sz="1600" spc="-1" dirty="0">
                <a:solidFill>
                  <a:srgbClr val="000000"/>
                </a:solidFill>
                <a:latin typeface="Courier New" panose="02070309020205020404" pitchFamily="49" charset="0"/>
                <a:cs typeface="Courier New" panose="02070309020205020404" pitchFamily="49" charset="0"/>
              </a:rPr>
              <a:t>, A-Z, 0-9 </a:t>
            </a:r>
            <a:r>
              <a:rPr lang="en-US" sz="1600" spc="-1" dirty="0">
                <a:solidFill>
                  <a:srgbClr val="000000"/>
                </a:solidFill>
                <a:latin typeface="Arial"/>
              </a:rPr>
              <a:t>and underscore </a:t>
            </a:r>
            <a:r>
              <a:rPr lang="de-DE" sz="1600" dirty="0">
                <a:latin typeface="Courier New" panose="02070309020205020404" pitchFamily="49" charset="0"/>
                <a:cs typeface="Courier New" panose="02070309020205020404" pitchFamily="49" charset="0"/>
              </a:rPr>
              <a:t>_</a:t>
            </a: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endParaRPr kumimoji="0" lang="en-US" sz="1600" b="0" i="0" u="none" strike="noStrike" kern="1200" cap="none" spc="-1" normalizeH="0" baseline="0" noProof="0" dirty="0">
              <a:ln>
                <a:noFill/>
              </a:ln>
              <a:solidFill>
                <a:srgbClr val="000000"/>
              </a:solidFill>
              <a:effectLst/>
              <a:uLnTx/>
              <a:uFillTx/>
              <a:latin typeface="Arial"/>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naming_variables.py</a:t>
            </a:r>
            <a:endParaRPr lang="en-US" sz="1600" spc="-1" dirty="0">
              <a:solidFill>
                <a:srgbClr val="000000"/>
              </a:solidFill>
            </a:endParaRPr>
          </a:p>
          <a:p>
            <a:pPr marL="457920" marR="0" lvl="3" algn="l" defTabSz="914400" rtl="0" eaLnBrk="1" fontAlgn="auto" latinLnBrk="0" hangingPunct="1">
              <a:lnSpc>
                <a:spcPct val="110000"/>
              </a:lnSpc>
              <a:spcBef>
                <a:spcPts val="0"/>
              </a:spcBef>
              <a:spcAft>
                <a:spcPts val="0"/>
              </a:spcAft>
              <a:buClr>
                <a:srgbClr val="009AD1"/>
              </a:buClr>
              <a:buSzTx/>
              <a:tabLst>
                <a:tab pos="0" algn="l"/>
              </a:tabLst>
              <a:defRPr/>
            </a:pPr>
            <a:endParaRPr lang="en-US" sz="1600" spc="-1" dirty="0">
              <a:solidFill>
                <a:srgbClr val="000000"/>
              </a:solidFill>
            </a:endParaRPr>
          </a:p>
        </p:txBody>
      </p:sp>
    </p:spTree>
    <p:extLst>
      <p:ext uri="{BB962C8B-B14F-4D97-AF65-F5344CB8AC3E}">
        <p14:creationId xmlns:p14="http://schemas.microsoft.com/office/powerpoint/2010/main" val="239785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Variables</a:t>
            </a:r>
            <a:endParaRPr lang="de-DE" sz="2000" b="0" strike="noStrike" spc="-1" dirty="0">
              <a:latin typeface="Arial"/>
            </a:endParaRPr>
          </a:p>
        </p:txBody>
      </p:sp>
      <p:sp>
        <p:nvSpPr>
          <p:cNvPr id="575" name="CustomShape 2"/>
          <p:cNvSpPr/>
          <p:nvPr/>
        </p:nvSpPr>
        <p:spPr>
          <a:xfrm>
            <a:off x="323999" y="923373"/>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chemeClr val="accent1"/>
                </a:solidFill>
              </a:rPr>
              <a:t>Hands-On:</a:t>
            </a:r>
            <a:r>
              <a:rPr lang="en-US" sz="1600" spc="-1" dirty="0">
                <a:solidFill>
                  <a:schemeClr val="accent1"/>
                </a:solidFill>
              </a:rPr>
              <a:t> </a:t>
            </a:r>
            <a:r>
              <a:rPr lang="en-US" sz="1600" spc="-1" dirty="0">
                <a:solidFill>
                  <a:srgbClr val="000000"/>
                </a:solidFill>
              </a:rPr>
              <a:t>Write a program that asks the user…</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1) for their given name;</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2) for their family name;</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3) print out the name in the following format: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FAMILYNAME,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Givenname</a:t>
            </a:r>
            <a:endParaRPr lang="en-US" sz="1600" spc="-1" dirty="0">
              <a:solidFill>
                <a:srgbClr val="000000"/>
              </a:solidFill>
              <a:latin typeface="Courier New" panose="02070309020205020404" pitchFamily="49" charset="0"/>
              <a:cs typeface="Courier New" panose="02070309020205020404" pitchFamily="49" charset="0"/>
              <a:sym typeface="Wingdings" pitchFamily="2" charset="2"/>
            </a:endParaRPr>
          </a:p>
          <a:p>
            <a:pPr marL="915120" lvl="4">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 (Family name in all caps followed by a comma, then a whitespace, and lastly the given name with only the first letter capitalized)</a:t>
            </a:r>
          </a:p>
          <a:p>
            <a:pPr marL="915120" lvl="4">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457920" lvl="3">
              <a:lnSpc>
                <a:spcPct val="110000"/>
              </a:lnSpc>
              <a:buClr>
                <a:srgbClr val="009AD1"/>
              </a:buClr>
              <a:tabLst>
                <a:tab pos="0" algn="l"/>
              </a:tabLst>
            </a:pPr>
            <a:r>
              <a:rPr lang="en-US" sz="1600" spc="-1" dirty="0">
                <a:solidFill>
                  <a:srgbClr val="000000"/>
                </a:solidFill>
                <a:cs typeface="Courier New" panose="02070309020205020404" pitchFamily="49" charset="0"/>
                <a:sym typeface="Wingdings" pitchFamily="2" charset="2"/>
              </a:rPr>
              <a:t>E.g., if the user entered “</a:t>
            </a:r>
            <a:r>
              <a:rPr lang="en-US" sz="1600" spc="-1" dirty="0" err="1">
                <a:solidFill>
                  <a:srgbClr val="000000"/>
                </a:solidFill>
                <a:latin typeface="Courier New" panose="02070309020205020404" pitchFamily="49" charset="0"/>
                <a:cs typeface="Courier New" panose="02070309020205020404" pitchFamily="49" charset="0"/>
                <a:sym typeface="Wingdings" pitchFamily="2" charset="2"/>
              </a:rPr>
              <a:t>amy</a:t>
            </a:r>
            <a:r>
              <a:rPr lang="en-US" sz="1600" spc="-1" dirty="0">
                <a:solidFill>
                  <a:srgbClr val="000000"/>
                </a:solidFill>
                <a:cs typeface="Courier New" panose="02070309020205020404" pitchFamily="49" charset="0"/>
                <a:sym typeface="Wingdings" pitchFamily="2" charset="2"/>
              </a:rPr>
              <a:t>” as given name and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Smith</a:t>
            </a:r>
            <a:r>
              <a:rPr lang="en-US" sz="1600" spc="-1" dirty="0">
                <a:solidFill>
                  <a:srgbClr val="000000"/>
                </a:solidFill>
                <a:cs typeface="Courier New" panose="02070309020205020404" pitchFamily="49" charset="0"/>
                <a:sym typeface="Wingdings" pitchFamily="2" charset="2"/>
              </a:rPr>
              <a:t>” as family name, your program should print out: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SMITH, Amy</a:t>
            </a:r>
            <a:endParaRPr lang="en-US" sz="1600" spc="-1" dirty="0">
              <a:solidFill>
                <a:srgbClr val="000000"/>
              </a:solidFill>
              <a:latin typeface="Courier New" panose="02070309020205020404" pitchFamily="49" charset="0"/>
              <a:cs typeface="Courier New" panose="02070309020205020404" pitchFamily="49" charset="0"/>
            </a:endParaRPr>
          </a:p>
          <a:p>
            <a:pPr marL="457920" lvl="3">
              <a:lnSpc>
                <a:spcPct val="110000"/>
              </a:lnSpc>
              <a:buClr>
                <a:srgbClr val="009AD1"/>
              </a:buClr>
              <a:tabLst>
                <a:tab pos="0" algn="l"/>
              </a:tabLst>
            </a:pPr>
            <a:endParaRPr lang="en-US" sz="1600" spc="-1" dirty="0">
              <a:solidFill>
                <a:srgbClr val="000000"/>
              </a:solidFill>
            </a:endParaRPr>
          </a:p>
          <a:p>
            <a:pPr marL="457920" marR="0" lvl="3" algn="l" defTabSz="914400" rtl="0" eaLnBrk="1" fontAlgn="auto" latinLnBrk="0" hangingPunct="1">
              <a:lnSpc>
                <a:spcPct val="110000"/>
              </a:lnSpc>
              <a:spcBef>
                <a:spcPts val="0"/>
              </a:spcBef>
              <a:spcAft>
                <a:spcPts val="0"/>
              </a:spcAft>
              <a:buClr>
                <a:srgbClr val="009AD1"/>
              </a:buClr>
              <a:buSzTx/>
              <a:tabLst>
                <a:tab pos="0" algn="l"/>
              </a:tabLst>
              <a:defRPr/>
            </a:pPr>
            <a:endParaRPr lang="en-US" sz="1600" spc="-1" dirty="0">
              <a:solidFill>
                <a:srgbClr val="000000"/>
              </a:solidFill>
            </a:endParaRPr>
          </a:p>
        </p:txBody>
      </p:sp>
    </p:spTree>
    <p:extLst>
      <p:ext uri="{BB962C8B-B14F-4D97-AF65-F5344CB8AC3E}">
        <p14:creationId xmlns:p14="http://schemas.microsoft.com/office/powerpoint/2010/main" val="417276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769802" y="2438195"/>
            <a:ext cx="6946908"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3200" b="1" spc="-1" dirty="0">
                <a:solidFill>
                  <a:srgbClr val="009AD1"/>
                </a:solidFill>
                <a:latin typeface="Arial"/>
              </a:rPr>
              <a:t>Numbers and Operators</a:t>
            </a:r>
          </a:p>
        </p:txBody>
      </p:sp>
    </p:spTree>
    <p:extLst>
      <p:ext uri="{BB962C8B-B14F-4D97-AF65-F5344CB8AC3E}">
        <p14:creationId xmlns:p14="http://schemas.microsoft.com/office/powerpoint/2010/main" val="82055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2: Numbers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endParaRPr lang="en-US" sz="1600" spc="-1" dirty="0">
              <a:solidFill>
                <a:srgbClr val="000000"/>
              </a:solidFill>
              <a:sym typeface="Wingdings" pitchFamily="2" charset="2"/>
            </a:endParaRPr>
          </a:p>
          <a:p>
            <a:pPr marL="720" lvl="2">
              <a:lnSpc>
                <a:spcPct val="110000"/>
              </a:lnSpc>
              <a:buClr>
                <a:srgbClr val="009AD1"/>
              </a:buClr>
              <a:tabLst>
                <a:tab pos="0" algn="l"/>
              </a:tabLst>
            </a:pPr>
            <a:r>
              <a:rPr lang="en-US" sz="1600" b="1" spc="-1" dirty="0">
                <a:solidFill>
                  <a:srgbClr val="000000"/>
                </a:solidFill>
                <a:sym typeface="Wingdings" pitchFamily="2" charset="2"/>
              </a:rPr>
              <a:t>Numbers: </a:t>
            </a:r>
            <a:r>
              <a:rPr lang="en-US" sz="1600" spc="-1" dirty="0">
                <a:solidFill>
                  <a:srgbClr val="000000"/>
                </a:solidFill>
                <a:sym typeface="Wingdings" pitchFamily="2" charset="2"/>
              </a:rPr>
              <a:t>Another built-in data type in Python </a:t>
            </a:r>
            <a:endParaRPr lang="en-US" sz="1600" b="1" spc="-1" dirty="0">
              <a:solidFill>
                <a:srgbClr val="000000"/>
              </a:solidFill>
              <a:sym typeface="Wingdings" pitchFamily="2" charset="2"/>
            </a:endParaRPr>
          </a:p>
          <a:p>
            <a:pPr marL="286470" lvl="2" indent="-285750">
              <a:lnSpc>
                <a:spcPct val="110000"/>
              </a:lnSpc>
              <a:buClr>
                <a:srgbClr val="009AD1"/>
              </a:buClr>
              <a:buFont typeface="Wingdings" pitchFamily="2" charset="2"/>
              <a:buChar char="à"/>
              <a:tabLst>
                <a:tab pos="0" algn="l"/>
              </a:tabLst>
            </a:pPr>
            <a:endParaRPr lang="en-US" sz="1600" b="1" spc="-1" dirty="0">
              <a:solidFill>
                <a:srgbClr val="000000"/>
              </a:solidFill>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rPr>
              <a:t>We have seen one example of numbers before: Different types of numbers: </a:t>
            </a:r>
          </a:p>
          <a:p>
            <a:pPr marL="720" lvl="2">
              <a:lnSpc>
                <a:spcPct val="110000"/>
              </a:lnSpc>
              <a:buClr>
                <a:srgbClr val="009AD1"/>
              </a:buClr>
              <a:tabLst>
                <a:tab pos="0" algn="l"/>
              </a:tabLst>
            </a:pPr>
            <a:r>
              <a:rPr lang="de-DE" sz="1600" dirty="0">
                <a:solidFill>
                  <a:srgbClr val="000080"/>
                </a:solidFill>
                <a:effectLst/>
              </a:rPr>
              <a:t>	</a:t>
            </a:r>
            <a:r>
              <a:rPr lang="de-DE" sz="1600" dirty="0" err="1">
                <a:solidFill>
                  <a:srgbClr val="000080"/>
                </a:solidFill>
                <a:effectLst/>
                <a:latin typeface="Courier New" panose="02070309020205020404" pitchFamily="49" charset="0"/>
                <a:cs typeface="Courier New" panose="02070309020205020404" pitchFamily="49" charset="0"/>
              </a:rPr>
              <a:t>print</a:t>
            </a:r>
            <a:r>
              <a:rPr lang="de-DE" sz="1600" dirty="0">
                <a:latin typeface="Courier New" panose="02070309020205020404" pitchFamily="49" charset="0"/>
                <a:cs typeface="Courier New" panose="02070309020205020404" pitchFamily="49" charset="0"/>
              </a:rPr>
              <a:t>(</a:t>
            </a:r>
            <a:r>
              <a:rPr lang="de-DE" sz="1600" b="1" dirty="0">
                <a:solidFill>
                  <a:srgbClr val="008080"/>
                </a:solidFill>
                <a:effectLst/>
                <a:latin typeface="Courier New" panose="02070309020205020404" pitchFamily="49" charset="0"/>
                <a:cs typeface="Courier New" panose="02070309020205020404" pitchFamily="49" charset="0"/>
              </a:rPr>
              <a:t>"Uni" </a:t>
            </a:r>
            <a:r>
              <a:rPr lang="de-DE" sz="1600" dirty="0">
                <a:latin typeface="Courier New" panose="02070309020205020404" pitchFamily="49" charset="0"/>
                <a:cs typeface="Courier New" panose="02070309020205020404" pitchFamily="49" charset="0"/>
              </a:rPr>
              <a:t>* </a:t>
            </a:r>
            <a:r>
              <a:rPr lang="de-DE" sz="1600" dirty="0">
                <a:solidFill>
                  <a:srgbClr val="1750EB"/>
                </a:solidFill>
                <a:effectLst/>
                <a:highlight>
                  <a:srgbClr val="FFFF00"/>
                </a:highlight>
                <a:latin typeface="Courier New" panose="02070309020205020404" pitchFamily="49" charset="0"/>
                <a:cs typeface="Courier New" panose="02070309020205020404" pitchFamily="49" charset="0"/>
              </a:rPr>
              <a:t>5</a:t>
            </a:r>
            <a:r>
              <a:rPr lang="de-DE" sz="1600" dirty="0">
                <a:latin typeface="Courier New" panose="02070309020205020404" pitchFamily="49" charset="0"/>
                <a:cs typeface="Courier New" panose="02070309020205020404" pitchFamily="49" charset="0"/>
              </a:rPr>
              <a:t>)</a:t>
            </a:r>
            <a:endParaRPr lang="en-US" sz="1600" b="1"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Three basic types of numbers:</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Integers: e.g.,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389</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Floating point numbers: e.g.,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3.23</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Complex numbers (numbers consisting of a real part and an imaginary part): e.g.,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1+2j</a:t>
            </a: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457920" lvl="3">
              <a:lnSpc>
                <a:spcPct val="110000"/>
              </a:lnSpc>
              <a:buClr>
                <a:srgbClr val="009AD1"/>
              </a:buClr>
              <a:tabLst>
                <a:tab pos="0" algn="l"/>
              </a:tabLst>
            </a:pPr>
            <a:endParaRPr lang="en-US" sz="1600" spc="-1" dirty="0">
              <a:solidFill>
                <a:srgbClr val="000000"/>
              </a:solidFill>
              <a:cs typeface="Courier New" panose="02070309020205020404" pitchFamily="49" charset="0"/>
              <a:sym typeface="Wingdings" pitchFamily="2" charset="2"/>
            </a:endParaRPr>
          </a:p>
          <a:p>
            <a:pPr marL="781200" lvl="3"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185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Operators</a:t>
            </a:r>
            <a:endParaRPr lang="de-DE" sz="2000" b="0" strike="noStrike" spc="-1" dirty="0">
              <a:latin typeface="Arial"/>
            </a:endParaRPr>
          </a:p>
        </p:txBody>
      </p:sp>
      <p:sp>
        <p:nvSpPr>
          <p:cNvPr id="575" name="CustomShape 2"/>
          <p:cNvSpPr/>
          <p:nvPr/>
        </p:nvSpPr>
        <p:spPr>
          <a:xfrm>
            <a:off x="323999" y="812343"/>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Arial"/>
              </a:rPr>
              <a:t>Basic arithmetic operators </a:t>
            </a:r>
            <a:r>
              <a:rPr lang="en-US" sz="1600" spc="-1" dirty="0">
                <a:solidFill>
                  <a:srgbClr val="000000"/>
                </a:solidFill>
                <a:latin typeface="Arial"/>
              </a:rPr>
              <a:t>in Python: </a:t>
            </a:r>
            <a:r>
              <a:rPr kumimoji="0" lang="en-US" sz="1600" b="0" i="0" u="none" strike="noStrike" kern="1200" cap="none" spc="-1" normalizeH="0" baseline="0" noProof="0" dirty="0">
                <a:ln>
                  <a:noFill/>
                </a:ln>
                <a:solidFill>
                  <a:srgbClr val="000000"/>
                </a:solidFill>
                <a:effectLst/>
                <a:uLnTx/>
                <a:uFillTx/>
                <a:latin typeface="Arial"/>
              </a:rPr>
              <a:t> </a:t>
            </a:r>
            <a:endParaRPr lang="en-US" sz="1600" b="1" spc="-1" dirty="0">
              <a:solidFill>
                <a:srgbClr val="000000"/>
              </a:solidFill>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latin typeface="Arial"/>
                <a:cs typeface="Courier New" panose="02070309020205020404" pitchFamily="49" charset="0"/>
              </a:rPr>
              <a:t> </a:t>
            </a:r>
            <a:r>
              <a:rPr lang="en-US" sz="1600" spc="-1" dirty="0">
                <a:solidFill>
                  <a:srgbClr val="000000"/>
                </a:solidFill>
                <a:latin typeface="Arial"/>
              </a:rPr>
              <a:t>Floor division</a:t>
            </a:r>
            <a:endParaRPr lang="en-US" sz="1600" spc="-1" dirty="0">
              <a:solidFill>
                <a:srgbClr val="000000"/>
              </a:solidFill>
              <a:latin typeface="Courier New" panose="02070309020205020404" pitchFamily="49" charset="0"/>
              <a:cs typeface="Courier New" panose="02070309020205020404" pitchFamily="49" charset="0"/>
            </a:endParaRP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r>
              <a:rPr lang="en-US" sz="1600" spc="-1" dirty="0">
                <a:solidFill>
                  <a:srgbClr val="000000"/>
                </a:solidFill>
                <a:latin typeface="Arial"/>
              </a:rPr>
              <a:t>     Modulus</a:t>
            </a:r>
          </a:p>
          <a:p>
            <a:pPr marL="781200" lvl="3"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endParaRPr>
          </a:p>
          <a:p>
            <a:pPr marL="720" lvl="2">
              <a:lnSpc>
                <a:spcPct val="110000"/>
              </a:lnSpc>
              <a:buClr>
                <a:srgbClr val="009AD1"/>
              </a:buClr>
              <a:tabLst>
                <a:tab pos="0" algn="l"/>
              </a:tabLst>
            </a:pP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operators.py</a:t>
            </a:r>
            <a:r>
              <a:rPr lang="de-DE" sz="1600" dirty="0">
                <a:latin typeface="Courier New" panose="02070309020205020404" pitchFamily="49" charset="0"/>
                <a:cs typeface="Courier New" panose="02070309020205020404" pitchFamily="49" charset="0"/>
              </a:rPr>
              <a:t> </a:t>
            </a:r>
            <a:r>
              <a:rPr lang="en-US" sz="1600" spc="-1" dirty="0">
                <a:solidFill>
                  <a:srgbClr val="000000"/>
                </a:solidFill>
                <a:latin typeface="Arial"/>
              </a:rPr>
              <a:t>(Part 1)</a:t>
            </a:r>
            <a:endParaRPr lang="en-US" sz="1600" b="1" spc="-1" dirty="0">
              <a:solidFill>
                <a:srgbClr val="000000"/>
              </a:solidFill>
            </a:endParaRPr>
          </a:p>
          <a:p>
            <a:pPr marL="720" lvl="2">
              <a:lnSpc>
                <a:spcPct val="110000"/>
              </a:lnSpc>
              <a:buClr>
                <a:srgbClr val="009AD1"/>
              </a:buClr>
              <a:tabLst>
                <a:tab pos="0" algn="l"/>
              </a:tabLst>
            </a:pPr>
            <a:endParaRPr lang="en-US" sz="1600" spc="-1" dirty="0">
              <a:solidFill>
                <a:srgbClr val="000000"/>
              </a:solidFill>
              <a:latin typeface="Aria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b="1" spc="-1" dirty="0">
                <a:solidFill>
                  <a:srgbClr val="C00000"/>
                </a:solidFill>
              </a:rPr>
              <a:t>CAVEATE: </a:t>
            </a:r>
            <a:r>
              <a:rPr lang="en-US" sz="1600" spc="-1" dirty="0">
                <a:solidFill>
                  <a:srgbClr val="C00000"/>
                </a:solidFill>
              </a:rPr>
              <a:t>The equals sign (</a:t>
            </a:r>
            <a:r>
              <a:rPr lang="en-US" sz="1600" spc="-1" dirty="0">
                <a:solidFill>
                  <a:srgbClr val="C00000"/>
                </a:solidFill>
                <a:latin typeface="Courier New" panose="02070309020205020404" pitchFamily="49" charset="0"/>
                <a:cs typeface="Courier New" panose="02070309020205020404" pitchFamily="49" charset="0"/>
              </a:rPr>
              <a:t>=</a:t>
            </a:r>
            <a:r>
              <a:rPr lang="en-US" sz="1600" spc="-1" dirty="0">
                <a:solidFill>
                  <a:srgbClr val="C00000"/>
                </a:solidFill>
              </a:rPr>
              <a:t>) means value assignment, not equality. </a:t>
            </a:r>
          </a:p>
          <a:p>
            <a:pPr marL="720" lvl="2">
              <a:lnSpc>
                <a:spcPct val="110000"/>
              </a:lnSpc>
              <a:buClr>
                <a:srgbClr val="009AD1"/>
              </a:buClr>
              <a:tabLst>
                <a:tab pos="0" algn="l"/>
              </a:tabLst>
            </a:pPr>
            <a:r>
              <a:rPr lang="en-US" sz="1600" spc="-1" dirty="0">
                <a:solidFill>
                  <a:srgbClr val="C00000"/>
                </a:solidFill>
              </a:rPr>
              <a:t>      </a:t>
            </a:r>
            <a:r>
              <a:rPr lang="en-US" sz="1600" spc="-1" dirty="0">
                <a:solidFill>
                  <a:srgbClr val="000000"/>
                </a:solidFill>
              </a:rPr>
              <a:t>Think about the following code: </a:t>
            </a:r>
          </a:p>
          <a:p>
            <a:pPr marL="457920" lvl="3">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rPr>
              <a:t>	x = 10        </a:t>
            </a:r>
            <a:r>
              <a:rPr lang="en-US" sz="1600" spc="-1" dirty="0">
                <a:solidFill>
                  <a:srgbClr val="000000"/>
                </a:solidFill>
                <a:sym typeface="Wingdings" pitchFamily="2" charset="2"/>
              </a:rPr>
              <a:t>  </a:t>
            </a:r>
            <a:r>
              <a:rPr lang="en-US" sz="1600" spc="-1" dirty="0">
                <a:solidFill>
                  <a:srgbClr val="000000"/>
                </a:solidFill>
              </a:rPr>
              <a:t>This line assigns the value 10 to the variable </a:t>
            </a:r>
            <a:r>
              <a:rPr lang="en-US" sz="1600" spc="-1" dirty="0">
                <a:solidFill>
                  <a:srgbClr val="000000"/>
                </a:solidFill>
                <a:latin typeface="Courier New" panose="02070309020205020404" pitchFamily="49" charset="0"/>
                <a:cs typeface="Courier New" panose="02070309020205020404" pitchFamily="49" charset="0"/>
              </a:rPr>
              <a:t>x</a:t>
            </a:r>
            <a:r>
              <a:rPr lang="en-US" sz="1600" spc="-1" dirty="0">
                <a:solidFill>
                  <a:srgbClr val="000000"/>
                </a:solidFill>
              </a:rPr>
              <a:t> </a:t>
            </a:r>
            <a:endParaRPr lang="en-US" sz="1600" spc="-1" dirty="0">
              <a:solidFill>
                <a:srgbClr val="000000"/>
              </a:solidFill>
              <a:latin typeface="Courier New" panose="02070309020205020404" pitchFamily="49" charset="0"/>
              <a:cs typeface="Courier New" panose="02070309020205020404" pitchFamily="49" charset="0"/>
            </a:endParaRPr>
          </a:p>
          <a:p>
            <a:pPr marL="457920" lvl="3">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rPr>
              <a:t>	x = x + 1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 </a:t>
            </a:r>
            <a:r>
              <a:rPr lang="en-US" sz="1600" spc="-1" dirty="0">
                <a:solidFill>
                  <a:srgbClr val="000000"/>
                </a:solidFill>
              </a:rPr>
              <a:t>This line increases the value of </a:t>
            </a:r>
            <a:r>
              <a:rPr lang="en-US" sz="1600" spc="-1" dirty="0">
                <a:solidFill>
                  <a:srgbClr val="000000"/>
                </a:solidFill>
                <a:latin typeface="Courier New" panose="02070309020205020404" pitchFamily="49" charset="0"/>
                <a:cs typeface="Courier New" panose="02070309020205020404" pitchFamily="49" charset="0"/>
              </a:rPr>
              <a:t>x</a:t>
            </a:r>
            <a:r>
              <a:rPr lang="en-US" sz="1600" spc="-1" dirty="0">
                <a:solidFill>
                  <a:srgbClr val="000000"/>
                </a:solidFill>
              </a:rPr>
              <a:t> (which is 10) by 1, </a:t>
            </a:r>
          </a:p>
          <a:p>
            <a:pPr marL="457920" lvl="3">
              <a:lnSpc>
                <a:spcPct val="110000"/>
              </a:lnSpc>
              <a:buClr>
                <a:srgbClr val="009AD1"/>
              </a:buClr>
              <a:tabLst>
                <a:tab pos="0" algn="l"/>
              </a:tabLst>
            </a:pPr>
            <a:r>
              <a:rPr lang="en-US" sz="1600" spc="-1" dirty="0">
                <a:solidFill>
                  <a:srgbClr val="000000"/>
                </a:solidFill>
              </a:rPr>
              <a:t>			    and then assign the new value (which is 11) back to </a:t>
            </a:r>
            <a:r>
              <a:rPr lang="en-US" sz="1600" spc="-1" dirty="0">
                <a:solidFill>
                  <a:srgbClr val="000000"/>
                </a:solidFill>
                <a:latin typeface="Courier New" panose="02070309020205020404" pitchFamily="49" charset="0"/>
                <a:cs typeface="Courier New" panose="02070309020205020404" pitchFamily="49" charset="0"/>
              </a:rPr>
              <a:t>x</a:t>
            </a: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
        <p:nvSpPr>
          <p:cNvPr id="2" name="Textfeld 1">
            <a:extLst>
              <a:ext uri="{FF2B5EF4-FFF2-40B4-BE49-F238E27FC236}">
                <a16:creationId xmlns:a16="http://schemas.microsoft.com/office/drawing/2014/main" id="{8CC31ECF-A417-AFDF-0766-FEBB7B27AD15}"/>
              </a:ext>
            </a:extLst>
          </p:cNvPr>
          <p:cNvSpPr txBox="1"/>
          <p:nvPr/>
        </p:nvSpPr>
        <p:spPr>
          <a:xfrm>
            <a:off x="4041003" y="1114567"/>
            <a:ext cx="4554357" cy="615553"/>
          </a:xfrm>
          <a:prstGeom prst="rect">
            <a:avLst/>
          </a:prstGeom>
          <a:noFill/>
        </p:spPr>
        <p:txBody>
          <a:bodyPr wrap="square" rtlCol="0">
            <a:spAutoFit/>
          </a:bodyPr>
          <a:lstStyle/>
          <a:p>
            <a:r>
              <a:rPr lang="en-US" sz="1600" spc="-1" dirty="0">
                <a:solidFill>
                  <a:schemeClr val="bg1">
                    <a:lumMod val="50000"/>
                  </a:schemeClr>
                </a:solidFill>
                <a:latin typeface="Arial"/>
              </a:rPr>
              <a:t>(Recall that </a:t>
            </a:r>
            <a:r>
              <a:rPr lang="en-US" sz="1600" spc="-1" dirty="0">
                <a:solidFill>
                  <a:schemeClr val="bg1">
                    <a:lumMod val="50000"/>
                  </a:schemeClr>
                </a:solidFill>
                <a:latin typeface="Courier New" panose="02070309020205020404" pitchFamily="49" charset="0"/>
                <a:cs typeface="Courier New" panose="02070309020205020404" pitchFamily="49" charset="0"/>
              </a:rPr>
              <a:t>+ </a:t>
            </a:r>
            <a:r>
              <a:rPr lang="en-US" sz="1600" spc="-1" dirty="0">
                <a:solidFill>
                  <a:schemeClr val="bg1">
                    <a:lumMod val="50000"/>
                  </a:schemeClr>
                </a:solidFill>
                <a:latin typeface="Arial"/>
              </a:rPr>
              <a:t>and </a:t>
            </a:r>
            <a:r>
              <a:rPr lang="en-US" sz="1600" spc="-1" dirty="0">
                <a:solidFill>
                  <a:schemeClr val="bg1">
                    <a:lumMod val="50000"/>
                  </a:schemeClr>
                </a:solidFill>
                <a:latin typeface="Courier New" panose="02070309020205020404" pitchFamily="49" charset="0"/>
                <a:cs typeface="Courier New" panose="02070309020205020404" pitchFamily="49" charset="0"/>
              </a:rPr>
              <a:t>*</a:t>
            </a:r>
            <a:r>
              <a:rPr lang="en-US" sz="1600" spc="-1" dirty="0">
                <a:solidFill>
                  <a:schemeClr val="bg1">
                    <a:lumMod val="50000"/>
                  </a:schemeClr>
                </a:solidFill>
                <a:latin typeface="Arial"/>
              </a:rPr>
              <a:t> also work on strings </a:t>
            </a:r>
            <a:r>
              <a:rPr lang="en-US" sz="1600" spc="-1" dirty="0">
                <a:solidFill>
                  <a:schemeClr val="bg1">
                    <a:lumMod val="50000"/>
                  </a:schemeClr>
                </a:solidFill>
                <a:latin typeface="Arial"/>
                <a:sym typeface="Wingdings" pitchFamily="2" charset="2"/>
              </a:rPr>
              <a:t>)</a:t>
            </a:r>
          </a:p>
          <a:p>
            <a:endParaRPr lang="en-US" dirty="0"/>
          </a:p>
        </p:txBody>
      </p:sp>
    </p:spTree>
    <p:extLst>
      <p:ext uri="{BB962C8B-B14F-4D97-AF65-F5344CB8AC3E}">
        <p14:creationId xmlns:p14="http://schemas.microsoft.com/office/powerpoint/2010/main" val="243896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Operators</a:t>
            </a:r>
            <a:endParaRPr lang="de-DE" sz="2000" b="0" strike="noStrike" spc="-1" dirty="0">
              <a:latin typeface="Arial"/>
            </a:endParaRPr>
          </a:p>
        </p:txBody>
      </p:sp>
      <p:sp>
        <p:nvSpPr>
          <p:cNvPr id="575" name="CustomShape 2"/>
          <p:cNvSpPr/>
          <p:nvPr/>
        </p:nvSpPr>
        <p:spPr>
          <a:xfrm>
            <a:off x="323999" y="845001"/>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Arial"/>
              </a:rPr>
              <a:t>Augmented assignment operators </a:t>
            </a:r>
            <a:r>
              <a:rPr lang="en-US" sz="1600" spc="-1" dirty="0">
                <a:solidFill>
                  <a:srgbClr val="000000"/>
                </a:solidFill>
                <a:latin typeface="Arial"/>
              </a:rPr>
              <a:t>in Python: </a:t>
            </a:r>
            <a:r>
              <a:rPr kumimoji="0" lang="en-US" sz="1600" b="0" i="0" u="none" strike="noStrike" kern="1200" cap="none" spc="-1" normalizeH="0" baseline="0" noProof="0" dirty="0">
                <a:ln>
                  <a:noFill/>
                </a:ln>
                <a:solidFill>
                  <a:srgbClr val="000000"/>
                </a:solidFill>
                <a:effectLst/>
                <a:uLnTx/>
                <a:uFillTx/>
                <a:latin typeface="Arial"/>
              </a:rPr>
              <a:t> </a:t>
            </a:r>
            <a:endParaRPr lang="en-US" sz="1600" b="1" spc="-1" dirty="0">
              <a:solidFill>
                <a:srgbClr val="000000"/>
              </a:solidFill>
              <a:sym typeface="Wingdings" pitchFamily="2" charset="2"/>
            </a:endParaRP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rPr>
              <a:t>%= </a:t>
            </a:r>
            <a:endParaRPr lang="en-US" sz="1600" b="1" spc="-1" dirty="0">
              <a:solidFill>
                <a:schemeClr val="accent1"/>
              </a:solidFill>
            </a:endParaRPr>
          </a:p>
          <a:p>
            <a:pPr marL="457920" lvl="3">
              <a:lnSpc>
                <a:spcPct val="110000"/>
              </a:lnSpc>
              <a:buClr>
                <a:srgbClr val="009AD1"/>
              </a:buClr>
              <a:tabLst>
                <a:tab pos="0" algn="l"/>
              </a:tabLst>
            </a:pP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operators.py</a:t>
            </a:r>
            <a:r>
              <a:rPr lang="de-DE" sz="1600" dirty="0">
                <a:latin typeface="Courier New" panose="02070309020205020404" pitchFamily="49" charset="0"/>
                <a:cs typeface="Courier New" panose="02070309020205020404" pitchFamily="49" charset="0"/>
              </a:rPr>
              <a:t> </a:t>
            </a:r>
            <a:r>
              <a:rPr lang="en-US" sz="1600" spc="-1" dirty="0">
                <a:solidFill>
                  <a:srgbClr val="000000"/>
                </a:solidFill>
                <a:latin typeface="Arial"/>
              </a:rPr>
              <a:t>(Part 2)</a:t>
            </a:r>
            <a:endParaRPr lang="en-US" sz="1600" b="1" spc="-1" dirty="0">
              <a:solidFill>
                <a:srgbClr val="000000"/>
              </a:solidFill>
            </a:endParaRPr>
          </a:p>
          <a:p>
            <a:pPr marL="720" lvl="2">
              <a:lnSpc>
                <a:spcPct val="110000"/>
              </a:lnSpc>
              <a:buClr>
                <a:srgbClr val="009AD1"/>
              </a:buClr>
              <a:tabLst>
                <a:tab pos="0" algn="l"/>
              </a:tabLst>
            </a:pPr>
            <a:endParaRPr lang="en-US" sz="1600" b="1" spc="-1" dirty="0">
              <a:solidFill>
                <a:srgbClr val="000000"/>
              </a:solidFill>
            </a:endParaRPr>
          </a:p>
          <a:p>
            <a:pPr marL="720" lvl="2">
              <a:lnSpc>
                <a:spcPct val="110000"/>
              </a:lnSpc>
              <a:buClr>
                <a:srgbClr val="009AD1"/>
              </a:buClr>
              <a:tabLst>
                <a:tab pos="0" algn="l"/>
              </a:tabLst>
            </a:pPr>
            <a:r>
              <a:rPr lang="en-US" sz="1600" spc="-1" dirty="0">
                <a:solidFill>
                  <a:srgbClr val="000000"/>
                </a:solidFill>
              </a:rPr>
              <a:t>Explaining augmented assignment operators with one simple example: </a:t>
            </a:r>
          </a:p>
        </p:txBody>
      </p:sp>
      <p:pic>
        <p:nvPicPr>
          <p:cNvPr id="3" name="Grafik 2" descr="Ein Bild, das Text enthält.&#10;&#10;Automatisch generierte Beschreibung">
            <a:extLst>
              <a:ext uri="{FF2B5EF4-FFF2-40B4-BE49-F238E27FC236}">
                <a16:creationId xmlns:a16="http://schemas.microsoft.com/office/drawing/2014/main" id="{9B4544B2-6299-A029-24D7-8CA0ED8C1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76" y="3354310"/>
            <a:ext cx="1593000" cy="1911600"/>
          </a:xfrm>
          <a:prstGeom prst="rect">
            <a:avLst/>
          </a:prstGeom>
        </p:spPr>
      </p:pic>
      <p:sp>
        <p:nvSpPr>
          <p:cNvPr id="4" name="CustomShape 2">
            <a:extLst>
              <a:ext uri="{FF2B5EF4-FFF2-40B4-BE49-F238E27FC236}">
                <a16:creationId xmlns:a16="http://schemas.microsoft.com/office/drawing/2014/main" id="{C0AA197E-3DCD-039B-A6D7-8F18A022AB49}"/>
              </a:ext>
            </a:extLst>
          </p:cNvPr>
          <p:cNvSpPr/>
          <p:nvPr/>
        </p:nvSpPr>
        <p:spPr>
          <a:xfrm>
            <a:off x="3403807" y="3577315"/>
            <a:ext cx="6190861"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spc="-1" dirty="0">
                <a:solidFill>
                  <a:schemeClr val="accent1"/>
                </a:solidFill>
                <a:latin typeface="Arial"/>
                <a:sym typeface="Wingdings" pitchFamily="2" charset="2"/>
              </a:rPr>
              <a:t></a:t>
            </a:r>
            <a:r>
              <a:rPr lang="en-US" sz="1600" spc="-1" dirty="0">
                <a:solidFill>
                  <a:srgbClr val="000000"/>
                </a:solidFill>
                <a:latin typeface="Arial"/>
                <a:sym typeface="Wingdings" pitchFamily="2" charset="2"/>
              </a:rPr>
              <a:t> </a:t>
            </a:r>
            <a:r>
              <a:rPr lang="en-US" sz="1600" spc="-1" dirty="0">
                <a:solidFill>
                  <a:srgbClr val="000000"/>
                </a:solidFill>
                <a:latin typeface="Courier New" panose="02070309020205020404" pitchFamily="49" charset="0"/>
                <a:cs typeface="Courier New" panose="02070309020205020404" pitchFamily="49" charset="0"/>
              </a:rPr>
              <a:t>x += 1</a:t>
            </a:r>
            <a:r>
              <a:rPr lang="en-US" sz="1600" spc="-1" dirty="0">
                <a:solidFill>
                  <a:srgbClr val="000000"/>
                </a:solidFill>
                <a:latin typeface="Arial"/>
              </a:rPr>
              <a:t> is equal to </a:t>
            </a:r>
            <a:r>
              <a:rPr lang="en-US" sz="1600" spc="-1" dirty="0">
                <a:solidFill>
                  <a:srgbClr val="000000"/>
                </a:solidFill>
                <a:latin typeface="Courier New" panose="02070309020205020404" pitchFamily="49" charset="0"/>
                <a:cs typeface="Courier New" panose="02070309020205020404" pitchFamily="49" charset="0"/>
              </a:rPr>
              <a:t>x = x + 1</a:t>
            </a:r>
            <a:r>
              <a:rPr lang="en-US" sz="1600" spc="-1" dirty="0">
                <a:solidFill>
                  <a:srgbClr val="000000"/>
                </a:solidFill>
                <a:latin typeface="Arial"/>
              </a:rPr>
              <a:t>. The same rule  applies for all other operators listed above.</a:t>
            </a:r>
            <a:endParaRPr lang="en-US" sz="1600" b="1" spc="-1" dirty="0">
              <a:solidFill>
                <a:srgbClr val="000000"/>
              </a:solidFill>
              <a:sym typeface="Wingdings" pitchFamily="2" charset="2"/>
            </a:endParaRPr>
          </a:p>
          <a:p>
            <a:pPr marL="720" lvl="2">
              <a:lnSpc>
                <a:spcPct val="110000"/>
              </a:lnSpc>
              <a:buClr>
                <a:srgbClr val="009AD1"/>
              </a:buClr>
              <a:tabLst>
                <a:tab pos="0" algn="l"/>
              </a:tabLst>
            </a:pPr>
            <a:endParaRPr lang="en-US" sz="1600" b="1" spc="-1" dirty="0">
              <a:solidFill>
                <a:srgbClr val="000000"/>
              </a:solidFill>
            </a:endParaRPr>
          </a:p>
          <a:p>
            <a:pPr marL="720" lvl="2">
              <a:lnSpc>
                <a:spcPct val="110000"/>
              </a:lnSpc>
              <a:buClr>
                <a:srgbClr val="009AD1"/>
              </a:buClr>
              <a:tabLst>
                <a:tab pos="0" algn="l"/>
              </a:tabLst>
            </a:pPr>
            <a:endParaRPr lang="en-US" sz="1600" b="1" spc="-1" dirty="0">
              <a:solidFill>
                <a:srgbClr val="000000"/>
              </a:solidFill>
            </a:endParaRPr>
          </a:p>
        </p:txBody>
      </p:sp>
    </p:spTree>
    <p:extLst>
      <p:ext uri="{BB962C8B-B14F-4D97-AF65-F5344CB8AC3E}">
        <p14:creationId xmlns:p14="http://schemas.microsoft.com/office/powerpoint/2010/main" val="187304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Operators</a:t>
            </a:r>
            <a:endParaRPr lang="de-DE" sz="2000" b="0" strike="noStrike" spc="-1" dirty="0">
              <a:latin typeface="Arial"/>
            </a:endParaRPr>
          </a:p>
        </p:txBody>
      </p:sp>
      <p:sp>
        <p:nvSpPr>
          <p:cNvPr id="575" name="CustomShape 2"/>
          <p:cNvSpPr/>
          <p:nvPr/>
        </p:nvSpPr>
        <p:spPr>
          <a:xfrm>
            <a:off x="323999" y="923373"/>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chemeClr val="accent1"/>
                </a:solidFill>
              </a:rPr>
              <a:t>Hands-On:</a:t>
            </a:r>
            <a:r>
              <a:rPr lang="en-US" sz="1600" spc="-1" dirty="0">
                <a:solidFill>
                  <a:schemeClr val="accent1"/>
                </a:solidFill>
              </a:rPr>
              <a:t> </a:t>
            </a:r>
          </a:p>
          <a:p>
            <a:pPr marL="720" lvl="2">
              <a:lnSpc>
                <a:spcPct val="110000"/>
              </a:lnSpc>
              <a:buClr>
                <a:srgbClr val="009AD1"/>
              </a:buClr>
              <a:tabLst>
                <a:tab pos="0" algn="l"/>
              </a:tabLst>
            </a:pPr>
            <a:r>
              <a:rPr lang="en-US" sz="1600" spc="-1" dirty="0">
                <a:solidFill>
                  <a:srgbClr val="000000"/>
                </a:solidFill>
              </a:rPr>
              <a:t>It is Halloween, and there is a group of 13 children at your door asking you for sweets. You have 53 sweets and you need to distribute these evenly among the children. The rest of the sweets are for you. </a:t>
            </a:r>
          </a:p>
          <a:p>
            <a:pPr marL="720" lvl="2">
              <a:lnSpc>
                <a:spcPct val="110000"/>
              </a:lnSpc>
              <a:buClr>
                <a:srgbClr val="009AD1"/>
              </a:buClr>
              <a:tabLst>
                <a:tab pos="0" algn="l"/>
              </a:tabLst>
            </a:pP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How many sweets does each child get? How many you? </a:t>
            </a:r>
          </a:p>
          <a:p>
            <a:pPr marL="720" lvl="2">
              <a:lnSpc>
                <a:spcPct val="110000"/>
              </a:lnSpc>
              <a:buClr>
                <a:srgbClr val="009AD1"/>
              </a:buClr>
              <a:tabLst>
                <a:tab pos="0" algn="l"/>
              </a:tabLst>
            </a:pP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sym typeface="Wingdings" pitchFamily="2" charset="2"/>
              </a:rPr>
              <a:t> </a:t>
            </a:r>
            <a:r>
              <a:rPr lang="en-US" sz="1600" spc="-1" dirty="0">
                <a:solidFill>
                  <a:srgbClr val="000000"/>
                </a:solidFill>
              </a:rPr>
              <a:t>Write a program that calculates these numbers and prints out the results. Do not only print out the numbers, but also tell your user which number is the result for what! </a:t>
            </a:r>
          </a:p>
          <a:p>
            <a:pPr marL="457920" marR="0" lvl="3" algn="l" defTabSz="914400" rtl="0" eaLnBrk="1" fontAlgn="auto" latinLnBrk="0" hangingPunct="1">
              <a:lnSpc>
                <a:spcPct val="110000"/>
              </a:lnSpc>
              <a:spcBef>
                <a:spcPts val="0"/>
              </a:spcBef>
              <a:spcAft>
                <a:spcPts val="0"/>
              </a:spcAft>
              <a:buClr>
                <a:srgbClr val="009AD1"/>
              </a:buClr>
              <a:buSzTx/>
              <a:tabLst>
                <a:tab pos="0" algn="l"/>
              </a:tabLst>
              <a:defRPr/>
            </a:pPr>
            <a:endParaRPr lang="en-US" sz="1600" spc="-1" dirty="0">
              <a:solidFill>
                <a:srgbClr val="000000"/>
              </a:solidFill>
            </a:endParaRPr>
          </a:p>
        </p:txBody>
      </p:sp>
    </p:spTree>
    <p:extLst>
      <p:ext uri="{BB962C8B-B14F-4D97-AF65-F5344CB8AC3E}">
        <p14:creationId xmlns:p14="http://schemas.microsoft.com/office/powerpoint/2010/main" val="213364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4000" y="404640"/>
            <a:ext cx="9270668"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Updates </a:t>
            </a:r>
            <a:r>
              <a:rPr lang="de-DE" sz="2000" b="1" u="sng" spc="-1" dirty="0" err="1">
                <a:solidFill>
                  <a:srgbClr val="000000"/>
                </a:solidFill>
                <a:uFill>
                  <a:solidFill>
                    <a:srgbClr val="009AD1"/>
                  </a:solidFill>
                </a:uFill>
                <a:latin typeface="Arial"/>
              </a:rPr>
              <a:t>from</a:t>
            </a:r>
            <a:r>
              <a:rPr lang="de-DE" sz="2000" b="1" u="sng" spc="-1" dirty="0">
                <a:solidFill>
                  <a:srgbClr val="000000"/>
                </a:solidFill>
                <a:uFill>
                  <a:solidFill>
                    <a:srgbClr val="009AD1"/>
                  </a:solidFill>
                </a:uFill>
                <a:latin typeface="Arial"/>
              </a:rPr>
              <a:t> Last Session: </a:t>
            </a:r>
            <a:r>
              <a:rPr lang="de-DE" sz="2000" b="1" u="sng" spc="-1" dirty="0" err="1">
                <a:solidFill>
                  <a:srgbClr val="000000"/>
                </a:solidFill>
                <a:uFill>
                  <a:solidFill>
                    <a:srgbClr val="009AD1"/>
                  </a:solidFill>
                </a:uFill>
                <a:latin typeface="Arial"/>
              </a:rPr>
              <a:t>Using</a:t>
            </a:r>
            <a:r>
              <a:rPr lang="de-DE" sz="2000" b="1" u="sng" spc="-1" dirty="0">
                <a:solidFill>
                  <a:srgbClr val="000000"/>
                </a:solidFill>
                <a:uFill>
                  <a:solidFill>
                    <a:srgbClr val="009AD1"/>
                  </a:solidFill>
                </a:uFill>
                <a:latin typeface="Arial"/>
              </a:rPr>
              <a:t> Command Line in Windows </a:t>
            </a:r>
            <a:endParaRPr lang="de-DE" sz="2000" b="0" strike="noStrike" spc="-1" dirty="0">
              <a:latin typeface="Arial"/>
            </a:endParaRPr>
          </a:p>
        </p:txBody>
      </p:sp>
      <p:sp>
        <p:nvSpPr>
          <p:cNvPr id="575" name="CustomShape 2"/>
          <p:cNvSpPr/>
          <p:nvPr/>
        </p:nvSpPr>
        <p:spPr>
          <a:xfrm>
            <a:off x="323999" y="740501"/>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Equivalence of </a:t>
            </a:r>
            <a:r>
              <a:rPr lang="en-US" sz="1600" spc="-1" dirty="0" err="1">
                <a:solidFill>
                  <a:srgbClr val="000000"/>
                </a:solidFill>
                <a:latin typeface="Courier New" panose="02070309020205020404" pitchFamily="49" charset="0"/>
                <a:cs typeface="Courier New" panose="02070309020205020404" pitchFamily="49" charset="0"/>
              </a:rPr>
              <a:t>pwd</a:t>
            </a:r>
            <a:r>
              <a:rPr lang="en-US" sz="1600" spc="-1" dirty="0">
                <a:solidFill>
                  <a:srgbClr val="000000"/>
                </a:solidFill>
              </a:rPr>
              <a:t> in Windows: </a:t>
            </a:r>
            <a:r>
              <a:rPr lang="en-US" sz="1600" spc="-1" dirty="0">
                <a:solidFill>
                  <a:srgbClr val="000000"/>
                </a:solidFill>
                <a:latin typeface="Courier New" panose="02070309020205020404" pitchFamily="49" charset="0"/>
                <a:cs typeface="Courier New" panose="02070309020205020404" pitchFamily="49" charset="0"/>
              </a:rPr>
              <a:t>cd </a:t>
            </a:r>
            <a:r>
              <a:rPr lang="en-US" sz="1600" spc="-1" dirty="0">
                <a:solidFill>
                  <a:srgbClr val="000000"/>
                </a:solidFill>
              </a:rPr>
              <a:t>(without any arguments behind it)</a:t>
            </a:r>
          </a:p>
          <a:p>
            <a:pPr marL="781200" lvl="3" indent="-323280">
              <a:lnSpc>
                <a:spcPct val="110000"/>
              </a:lnSpc>
              <a:buClr>
                <a:srgbClr val="009AD1"/>
              </a:buClr>
              <a:buFont typeface="Arial"/>
              <a:buChar char="−"/>
              <a:tabLst>
                <a:tab pos="0" algn="l"/>
              </a:tabLst>
            </a:pPr>
            <a:r>
              <a:rPr lang="en-US" sz="1600" spc="-1" dirty="0">
                <a:solidFill>
                  <a:srgbClr val="000000"/>
                </a:solidFill>
              </a:rPr>
              <a:t>Comparing to </a:t>
            </a:r>
            <a:r>
              <a:rPr lang="en-US" sz="1600" spc="-1" dirty="0">
                <a:solidFill>
                  <a:srgbClr val="000000"/>
                </a:solidFill>
                <a:latin typeface="Courier New" panose="02070309020205020404" pitchFamily="49" charset="0"/>
                <a:cs typeface="Courier New" panose="02070309020205020404" pitchFamily="49" charset="0"/>
              </a:rPr>
              <a:t>cd</a:t>
            </a:r>
            <a:r>
              <a:rPr lang="en-US" sz="1600" spc="-1" dirty="0">
                <a:solidFill>
                  <a:srgbClr val="000000"/>
                </a:solidFill>
              </a:rPr>
              <a:t> with a path as argument: e.g., </a:t>
            </a:r>
            <a:r>
              <a:rPr lang="en-US" sz="1600" spc="-1" dirty="0">
                <a:solidFill>
                  <a:srgbClr val="000000"/>
                </a:solidFill>
                <a:latin typeface="Courier New" panose="02070309020205020404" pitchFamily="49" charset="0"/>
                <a:cs typeface="Courier New" panose="02070309020205020404" pitchFamily="49" charset="0"/>
              </a:rPr>
              <a:t>cd /some/path/ </a:t>
            </a:r>
            <a:r>
              <a:rPr lang="en-US" sz="1600" spc="-1" dirty="0">
                <a:solidFill>
                  <a:srgbClr val="000000"/>
                </a:solidFill>
              </a:rPr>
              <a:t>re-directs you to the path called “</a:t>
            </a:r>
            <a:r>
              <a:rPr lang="en-US" sz="1600" spc="-1" dirty="0">
                <a:solidFill>
                  <a:srgbClr val="000000"/>
                </a:solidFill>
                <a:latin typeface="Courier New" panose="02070309020205020404" pitchFamily="49" charset="0"/>
                <a:cs typeface="Courier New" panose="02070309020205020404" pitchFamily="49" charset="0"/>
              </a:rPr>
              <a:t>/some/path/</a:t>
            </a:r>
            <a:r>
              <a:rPr lang="en-US" sz="1600" spc="-1" dirty="0">
                <a:solidFill>
                  <a:srgbClr val="000000"/>
                </a:solidFill>
              </a:rPr>
              <a:t>”</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Equivalence of </a:t>
            </a:r>
            <a:r>
              <a:rPr lang="en-US" sz="1600" spc="-1" dirty="0">
                <a:solidFill>
                  <a:srgbClr val="000000"/>
                </a:solidFill>
                <a:latin typeface="Courier New" panose="02070309020205020404" pitchFamily="49" charset="0"/>
                <a:cs typeface="Courier New" panose="02070309020205020404" pitchFamily="49" charset="0"/>
              </a:rPr>
              <a:t>clear</a:t>
            </a:r>
            <a:r>
              <a:rPr lang="en-US" sz="1600" spc="-1" dirty="0">
                <a:solidFill>
                  <a:srgbClr val="000000"/>
                </a:solidFill>
              </a:rPr>
              <a:t> in Windows: </a:t>
            </a:r>
            <a:r>
              <a:rPr lang="en-US" sz="1600" spc="-1" dirty="0" err="1">
                <a:solidFill>
                  <a:srgbClr val="000000"/>
                </a:solidFill>
                <a:latin typeface="Courier New" panose="02070309020205020404" pitchFamily="49" charset="0"/>
                <a:cs typeface="Courier New" panose="02070309020205020404" pitchFamily="49" charset="0"/>
              </a:rPr>
              <a:t>cls</a:t>
            </a: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a:lnSpc>
                <a:spcPct val="110000"/>
              </a:lnSpc>
              <a:tabLst>
                <a:tab pos="0" algn="l"/>
              </a:tabLst>
            </a:pPr>
            <a:endParaRPr lang="en-US" sz="1600" spc="-1" dirty="0">
              <a:solidFill>
                <a:srgbClr val="000000"/>
              </a:solidFill>
            </a:endParaRPr>
          </a:p>
          <a:p>
            <a:pPr>
              <a:lnSpc>
                <a:spcPct val="110000"/>
              </a:lnSpc>
              <a:tabLst>
                <a:tab pos="0" algn="l"/>
              </a:tabLst>
            </a:pPr>
            <a:endParaRPr lang="en-US" sz="1600" b="1" spc="-1" dirty="0">
              <a:solidFill>
                <a:srgbClr val="000000"/>
              </a:solidFill>
            </a:endParaRPr>
          </a:p>
        </p:txBody>
      </p:sp>
    </p:spTree>
    <p:extLst>
      <p:ext uri="{BB962C8B-B14F-4D97-AF65-F5344CB8AC3E}">
        <p14:creationId xmlns:p14="http://schemas.microsoft.com/office/powerpoint/2010/main" val="8303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769802" y="2438195"/>
            <a:ext cx="6946908"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3200" b="1" spc="-1" dirty="0" err="1">
                <a:solidFill>
                  <a:srgbClr val="009AD1"/>
                </a:solidFill>
                <a:latin typeface="Arial"/>
              </a:rPr>
              <a:t>Construct</a:t>
            </a:r>
            <a:r>
              <a:rPr lang="de-DE" sz="3200" b="1" spc="-1" dirty="0">
                <a:solidFill>
                  <a:srgbClr val="009AD1"/>
                </a:solidFill>
                <a:latin typeface="Arial"/>
              </a:rPr>
              <a:t> Different Data </a:t>
            </a:r>
            <a:r>
              <a:rPr lang="de-DE" sz="3200" b="1" spc="-1" dirty="0" err="1">
                <a:solidFill>
                  <a:srgbClr val="009AD1"/>
                </a:solidFill>
                <a:latin typeface="Arial"/>
              </a:rPr>
              <a:t>Types</a:t>
            </a:r>
            <a:endParaRPr lang="de-DE" sz="3200" b="1" spc="-1" dirty="0">
              <a:solidFill>
                <a:srgbClr val="009AD1"/>
              </a:solidFill>
              <a:latin typeface="Arial"/>
            </a:endParaRPr>
          </a:p>
        </p:txBody>
      </p:sp>
    </p:spTree>
    <p:extLst>
      <p:ext uri="{BB962C8B-B14F-4D97-AF65-F5344CB8AC3E}">
        <p14:creationId xmlns:p14="http://schemas.microsoft.com/office/powerpoint/2010/main" val="23826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err="1">
                <a:solidFill>
                  <a:srgbClr val="000000"/>
                </a:solidFill>
                <a:uFill>
                  <a:solidFill>
                    <a:srgbClr val="009AD1"/>
                  </a:solidFill>
                </a:uFill>
                <a:latin typeface="Arial"/>
              </a:rPr>
              <a:t>Construct</a:t>
            </a:r>
            <a:r>
              <a:rPr lang="de-DE" sz="2000" b="1" u="sng" spc="-1" dirty="0">
                <a:solidFill>
                  <a:srgbClr val="000000"/>
                </a:solidFill>
                <a:uFill>
                  <a:solidFill>
                    <a:srgbClr val="009AD1"/>
                  </a:solidFill>
                </a:uFill>
                <a:latin typeface="Arial"/>
              </a:rPr>
              <a:t> Different Data </a:t>
            </a:r>
            <a:r>
              <a:rPr lang="de-DE" sz="2000" b="1" u="sng" spc="-1" dirty="0" err="1">
                <a:solidFill>
                  <a:srgbClr val="000000"/>
                </a:solidFill>
                <a:uFill>
                  <a:solidFill>
                    <a:srgbClr val="009AD1"/>
                  </a:solidFill>
                </a:uFill>
                <a:latin typeface="Arial"/>
              </a:rPr>
              <a:t>Types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57920" lvl="3">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Until now you have learned two basic data types in Python:</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String</a:t>
            </a:r>
          </a:p>
          <a:p>
            <a:pPr marL="781200" lvl="3"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Number</a:t>
            </a:r>
          </a:p>
          <a:p>
            <a:pPr marL="781200" lvl="3"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lvl="2" indent="-323280">
              <a:lnSpc>
                <a:spcPct val="110000"/>
              </a:lnSpc>
              <a:buClr>
                <a:srgbClr val="009AD1"/>
              </a:buClr>
              <a:buFont typeface="Arial"/>
              <a:buChar char="−"/>
              <a:tabLst>
                <a:tab pos="0" algn="l"/>
              </a:tabLst>
            </a:pPr>
            <a:r>
              <a:rPr lang="en-US" sz="1600" spc="-1" dirty="0">
                <a:solidFill>
                  <a:srgbClr val="000000"/>
                </a:solidFill>
                <a:cs typeface="Courier New" panose="02070309020205020404" pitchFamily="49" charset="0"/>
                <a:sym typeface="Wingdings" pitchFamily="2" charset="2"/>
              </a:rPr>
              <a:t>The </a:t>
            </a:r>
            <a:r>
              <a:rPr lang="en-US" sz="1600" b="1" spc="-1" dirty="0">
                <a:solidFill>
                  <a:srgbClr val="000000"/>
                </a:solidFill>
                <a:cs typeface="Courier New" panose="02070309020205020404" pitchFamily="49" charset="0"/>
                <a:sym typeface="Wingdings" pitchFamily="2" charset="2"/>
              </a:rPr>
              <a:t>type conversion functions</a:t>
            </a:r>
            <a:r>
              <a:rPr lang="en-US" sz="1600" spc="-1" dirty="0">
                <a:solidFill>
                  <a:srgbClr val="000000"/>
                </a:solidFill>
                <a:cs typeface="Courier New" panose="02070309020205020404" pitchFamily="49" charset="0"/>
                <a:sym typeface="Wingdings" pitchFamily="2" charset="2"/>
              </a:rPr>
              <a:t> can be used to convert the one data type to another one</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int()    </a:t>
            </a:r>
            <a:r>
              <a:rPr lang="en-US" sz="1600" spc="-1" dirty="0">
                <a:solidFill>
                  <a:srgbClr val="000000"/>
                </a:solidFill>
                <a:cs typeface="Courier New" panose="02070309020205020404" pitchFamily="49" charset="0"/>
                <a:sym typeface="Wingdings" pitchFamily="2" charset="2"/>
              </a:rPr>
              <a:t>Construct integers</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float()  </a:t>
            </a:r>
            <a:r>
              <a:rPr lang="en-US" sz="1600" spc="-1" dirty="0">
                <a:solidFill>
                  <a:srgbClr val="000000"/>
                </a:solidFill>
                <a:cs typeface="Courier New" panose="02070309020205020404" pitchFamily="49" charset="0"/>
                <a:sym typeface="Wingdings" pitchFamily="2" charset="2"/>
              </a:rPr>
              <a:t>Construct floating point numbers</a:t>
            </a:r>
          </a:p>
          <a:p>
            <a:pPr marL="781200" lvl="3" indent="-323280">
              <a:lnSpc>
                <a:spcPct val="110000"/>
              </a:lnSpc>
              <a:buClr>
                <a:srgbClr val="009AD1"/>
              </a:buClr>
              <a:buFont typeface="Arial"/>
              <a:buChar char="−"/>
              <a:tabLst>
                <a:tab pos="0" algn="l"/>
              </a:tabLst>
            </a:pP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str()    </a:t>
            </a:r>
            <a:r>
              <a:rPr lang="en-US" sz="1600" spc="-1" dirty="0">
                <a:solidFill>
                  <a:srgbClr val="000000"/>
                </a:solidFill>
                <a:cs typeface="Courier New" panose="02070309020205020404" pitchFamily="49" charset="0"/>
                <a:sym typeface="Wingdings" pitchFamily="2" charset="2"/>
              </a:rPr>
              <a:t>Construct strings</a:t>
            </a:r>
          </a:p>
          <a:p>
            <a:pPr marL="781200" lvl="3" indent="-323280">
              <a:lnSpc>
                <a:spcPct val="110000"/>
              </a:lnSpc>
              <a:buClr>
                <a:srgbClr val="009AD1"/>
              </a:buClr>
              <a:buFont typeface="Arial"/>
              <a:buChar char="−"/>
              <a:tabLst>
                <a:tab pos="0" algn="l"/>
              </a:tabLst>
            </a:pPr>
            <a:endParaRPr lang="en-US" sz="1600" spc="-1" dirty="0">
              <a:solidFill>
                <a:srgbClr val="000000"/>
              </a:solidFill>
              <a:cs typeface="Courier New" panose="02070309020205020404" pitchFamily="49" charset="0"/>
              <a:sym typeface="Wingdings" pitchFamily="2" charset="2"/>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The function </a:t>
            </a:r>
            <a:r>
              <a:rPr lang="en-US" sz="1600" spc="-1" dirty="0">
                <a:solidFill>
                  <a:srgbClr val="000000"/>
                </a:solidFill>
                <a:latin typeface="Courier New" panose="02070309020205020404" pitchFamily="49" charset="0"/>
                <a:cs typeface="Courier New" panose="02070309020205020404" pitchFamily="49" charset="0"/>
                <a:sym typeface="Wingdings" pitchFamily="2" charset="2"/>
              </a:rPr>
              <a:t>type()</a:t>
            </a:r>
            <a:r>
              <a:rPr kumimoji="0" lang="en-US" sz="1600" b="0" i="0" u="none" strike="noStrike" kern="1200" cap="none" spc="-1" normalizeH="0" baseline="0" noProof="0" dirty="0">
                <a:ln>
                  <a:noFill/>
                </a:ln>
                <a:solidFill>
                  <a:srgbClr val="000000"/>
                </a:solidFill>
                <a:effectLst/>
                <a:uLnTx/>
                <a:uFillTx/>
                <a:latin typeface="Arial"/>
                <a:cs typeface="Courier New" panose="02070309020205020404" pitchFamily="49" charset="0"/>
                <a:sym typeface="Wingdings" pitchFamily="2" charset="2"/>
              </a:rPr>
              <a:t>can be used check the data type</a:t>
            </a: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endParaRPr lang="en-US" sz="1600" spc="-1" dirty="0">
              <a:solidFill>
                <a:srgbClr val="000000"/>
              </a:solidFill>
              <a:latin typeface="Arial"/>
              <a:cs typeface="Courier New" panose="02070309020205020404" pitchFamily="49" charset="0"/>
              <a:sym typeface="Wingdings" pitchFamily="2" charset="2"/>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type_conversion_functions.py</a:t>
            </a: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6306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735760" y="2177980"/>
            <a:ext cx="5049743"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tabLst>
                <a:tab pos="0" algn="l"/>
              </a:tabLst>
            </a:pPr>
            <a:r>
              <a:rPr lang="de-DE" sz="3200" b="1" spc="-1" dirty="0">
                <a:solidFill>
                  <a:srgbClr val="009AD1"/>
                </a:solidFill>
                <a:latin typeface="Arial"/>
              </a:rPr>
              <a:t>Any Help </a:t>
            </a:r>
            <a:r>
              <a:rPr lang="de-DE" sz="3200" b="1" spc="-1" dirty="0" err="1">
                <a:solidFill>
                  <a:srgbClr val="009AD1"/>
                </a:solidFill>
                <a:latin typeface="Arial"/>
              </a:rPr>
              <a:t>Needed</a:t>
            </a:r>
            <a:r>
              <a:rPr lang="de-DE" sz="3200" b="1" spc="-1" dirty="0">
                <a:solidFill>
                  <a:srgbClr val="009AD1"/>
                </a:solidFill>
                <a:latin typeface="Arial"/>
              </a:rPr>
              <a:t> </a:t>
            </a:r>
            <a:r>
              <a:rPr lang="de-DE" sz="3200" b="1" spc="-1" dirty="0" err="1">
                <a:solidFill>
                  <a:srgbClr val="009AD1"/>
                </a:solidFill>
                <a:latin typeface="Arial"/>
              </a:rPr>
              <a:t>for</a:t>
            </a:r>
            <a:r>
              <a:rPr lang="de-DE" sz="3200" b="1" spc="-1" dirty="0">
                <a:solidFill>
                  <a:srgbClr val="009AD1"/>
                </a:solidFill>
                <a:latin typeface="Arial"/>
              </a:rPr>
              <a:t> </a:t>
            </a:r>
          </a:p>
          <a:p>
            <a:pPr>
              <a:lnSpc>
                <a:spcPct val="95000"/>
              </a:lnSpc>
              <a:tabLst>
                <a:tab pos="0" algn="l"/>
              </a:tabLst>
            </a:pPr>
            <a:r>
              <a:rPr lang="de-DE" sz="3200" b="1" spc="-1" dirty="0" err="1">
                <a:solidFill>
                  <a:srgbClr val="009AD1"/>
                </a:solidFill>
                <a:latin typeface="Arial"/>
              </a:rPr>
              <a:t>Finding</a:t>
            </a:r>
            <a:r>
              <a:rPr lang="de-DE" sz="3200" b="1" spc="-1" dirty="0">
                <a:solidFill>
                  <a:srgbClr val="009AD1"/>
                </a:solidFill>
                <a:latin typeface="Arial"/>
              </a:rPr>
              <a:t> </a:t>
            </a:r>
            <a:r>
              <a:rPr lang="de-DE" sz="3200" b="1" spc="-1" dirty="0" err="1">
                <a:solidFill>
                  <a:srgbClr val="009AD1"/>
                </a:solidFill>
                <a:latin typeface="Arial"/>
              </a:rPr>
              <a:t>Assignment</a:t>
            </a:r>
            <a:r>
              <a:rPr lang="de-DE" sz="3200" b="1" spc="-1" dirty="0">
                <a:solidFill>
                  <a:srgbClr val="009AD1"/>
                </a:solidFill>
                <a:latin typeface="Arial"/>
              </a:rPr>
              <a:t> Group?</a:t>
            </a:r>
          </a:p>
        </p:txBody>
      </p:sp>
      <p:pic>
        <p:nvPicPr>
          <p:cNvPr id="3" name="Grafik 2" descr="Ein Bild, das Text enthält.&#10;&#10;Automatisch generierte Beschreibung">
            <a:extLst>
              <a:ext uri="{FF2B5EF4-FFF2-40B4-BE49-F238E27FC236}">
                <a16:creationId xmlns:a16="http://schemas.microsoft.com/office/drawing/2014/main" id="{33035236-F2B2-0B8F-AD25-4B6C09FF8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512" y="612775"/>
            <a:ext cx="3810000" cy="4445000"/>
          </a:xfrm>
          <a:prstGeom prst="rect">
            <a:avLst/>
          </a:prstGeom>
        </p:spPr>
      </p:pic>
    </p:spTree>
    <p:extLst>
      <p:ext uri="{BB962C8B-B14F-4D97-AF65-F5344CB8AC3E}">
        <p14:creationId xmlns:p14="http://schemas.microsoft.com/office/powerpoint/2010/main" val="6206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Content </a:t>
            </a:r>
            <a:r>
              <a:rPr lang="de-DE" sz="2000" b="1" u="sng" spc="-1" dirty="0" err="1">
                <a:solidFill>
                  <a:srgbClr val="000000"/>
                </a:solidFill>
                <a:uFill>
                  <a:solidFill>
                    <a:srgbClr val="009AD1"/>
                  </a:solidFill>
                </a:uFill>
                <a:latin typeface="Arial"/>
              </a:rPr>
              <a:t>for</a:t>
            </a:r>
            <a:r>
              <a:rPr lang="de-DE" sz="2000" b="1" u="sng" spc="-1" dirty="0">
                <a:solidFill>
                  <a:srgbClr val="000000"/>
                </a:solidFill>
                <a:uFill>
                  <a:solidFill>
                    <a:srgbClr val="009AD1"/>
                  </a:solidFill>
                </a:uFill>
                <a:latin typeface="Arial"/>
              </a:rPr>
              <a:t> Today</a:t>
            </a:r>
            <a:endParaRPr lang="de-DE" sz="2000" b="0" strike="noStrike" spc="-1" dirty="0">
              <a:latin typeface="Arial"/>
            </a:endParaRPr>
          </a:p>
        </p:txBody>
      </p:sp>
      <p:sp>
        <p:nvSpPr>
          <p:cNvPr id="575" name="CustomShape 2"/>
          <p:cNvSpPr/>
          <p:nvPr/>
        </p:nvSpPr>
        <p:spPr>
          <a:xfrm>
            <a:off x="323999" y="740501"/>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Strings </a:t>
            </a:r>
          </a:p>
          <a:p>
            <a:pPr marL="324000" lvl="2" indent="-323280">
              <a:lnSpc>
                <a:spcPct val="110000"/>
              </a:lnSpc>
              <a:buClr>
                <a:srgbClr val="009AD1"/>
              </a:buClr>
              <a:buFont typeface="Arial"/>
              <a:buChar char="−"/>
              <a:tabLst>
                <a:tab pos="0" algn="l"/>
              </a:tabLst>
            </a:pPr>
            <a:r>
              <a:rPr lang="en-US" sz="1600" spc="-1" dirty="0">
                <a:solidFill>
                  <a:srgbClr val="000000"/>
                </a:solidFill>
              </a:rPr>
              <a:t>Variables </a:t>
            </a:r>
          </a:p>
          <a:p>
            <a:pPr marL="324000" lvl="2" indent="-323280">
              <a:lnSpc>
                <a:spcPct val="110000"/>
              </a:lnSpc>
              <a:buClr>
                <a:srgbClr val="009AD1"/>
              </a:buClr>
              <a:buFont typeface="Arial"/>
              <a:buChar char="−"/>
              <a:tabLst>
                <a:tab pos="0" algn="l"/>
              </a:tabLst>
            </a:pPr>
            <a:r>
              <a:rPr lang="en-US" sz="1600" spc="-1" dirty="0">
                <a:solidFill>
                  <a:srgbClr val="000000"/>
                </a:solidFill>
              </a:rPr>
              <a:t>Numbers and operators</a:t>
            </a:r>
          </a:p>
          <a:p>
            <a:pPr marL="324000" lvl="2" indent="-323280">
              <a:lnSpc>
                <a:spcPct val="110000"/>
              </a:lnSpc>
              <a:buClr>
                <a:srgbClr val="009AD1"/>
              </a:buClr>
              <a:buFont typeface="Arial"/>
              <a:buChar char="−"/>
              <a:tabLst>
                <a:tab pos="0" algn="l"/>
              </a:tabLst>
            </a:pPr>
            <a:r>
              <a:rPr lang="en-US" sz="1600" b="1" spc="-1" dirty="0">
                <a:solidFill>
                  <a:schemeClr val="accent1"/>
                </a:solidFill>
              </a:rPr>
              <a:t>Organizational issue: groups for assignment</a:t>
            </a:r>
          </a:p>
          <a:p>
            <a:pPr marL="324000" lvl="2" indent="-323280">
              <a:lnSpc>
                <a:spcPct val="110000"/>
              </a:lnSpc>
              <a:buClr>
                <a:srgbClr val="009AD1"/>
              </a:buClr>
              <a:buFont typeface="Arial"/>
              <a:buChar char="−"/>
              <a:tabLst>
                <a:tab pos="0" algn="l"/>
              </a:tabLst>
            </a:pPr>
            <a:endParaRPr lang="en-US" sz="1600" spc="-1" dirty="0">
              <a:solidFill>
                <a:srgbClr val="000000"/>
              </a:solidFill>
            </a:endParaRPr>
          </a:p>
        </p:txBody>
      </p:sp>
    </p:spTree>
    <p:extLst>
      <p:ext uri="{BB962C8B-B14F-4D97-AF65-F5344CB8AC3E}">
        <p14:creationId xmlns:p14="http://schemas.microsoft.com/office/powerpoint/2010/main" val="51069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1769802" y="2438195"/>
            <a:ext cx="6946908" cy="67451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5000"/>
              </a:lnSpc>
              <a:tabLst>
                <a:tab pos="0" algn="l"/>
              </a:tabLst>
            </a:pPr>
            <a:r>
              <a:rPr lang="de-DE" sz="3200" b="1" spc="-1" dirty="0">
                <a:solidFill>
                  <a:srgbClr val="009AD1"/>
                </a:solidFill>
                <a:latin typeface="Arial"/>
              </a:rPr>
              <a:t>Strings</a:t>
            </a:r>
          </a:p>
        </p:txBody>
      </p:sp>
    </p:spTree>
    <p:extLst>
      <p:ext uri="{BB962C8B-B14F-4D97-AF65-F5344CB8AC3E}">
        <p14:creationId xmlns:p14="http://schemas.microsoft.com/office/powerpoint/2010/main" val="109018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t>String: </a:t>
            </a:r>
            <a:r>
              <a:rPr lang="en-US" sz="1600" spc="-1" dirty="0">
                <a:solidFill>
                  <a:srgbClr val="000000"/>
                </a:solidFill>
              </a:rPr>
              <a:t>A built-in data type in Python </a:t>
            </a:r>
          </a:p>
          <a:p>
            <a:pPr marL="720" lvl="2">
              <a:lnSpc>
                <a:spcPct val="110000"/>
              </a:lnSpc>
              <a:buClr>
                <a:srgbClr val="009AD1"/>
              </a:buClr>
              <a:tabLst>
                <a:tab pos="0" algn="l"/>
              </a:tabLst>
            </a:pP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A recap - We have learned in the last session: </a:t>
            </a:r>
          </a:p>
          <a:p>
            <a:pPr marL="324000" lvl="2" indent="-323280">
              <a:lnSpc>
                <a:spcPct val="110000"/>
              </a:lnSpc>
              <a:buClr>
                <a:srgbClr val="009AD1"/>
              </a:buClr>
              <a:buFont typeface="Arial"/>
              <a:buChar char="−"/>
              <a:tabLst>
                <a:tab pos="0" algn="l"/>
              </a:tabLst>
            </a:pPr>
            <a:r>
              <a:rPr lang="en-US" sz="1600" spc="-1" dirty="0">
                <a:solidFill>
                  <a:srgbClr val="000000"/>
                </a:solidFill>
              </a:rPr>
              <a:t>Print out a string:  </a:t>
            </a:r>
            <a:r>
              <a:rPr lang="en-US" sz="1600" spc="-1" dirty="0">
                <a:solidFill>
                  <a:srgbClr val="000000"/>
                </a:solidFill>
                <a:latin typeface="Courier New" panose="02070309020205020404" pitchFamily="49" charset="0"/>
                <a:cs typeface="Courier New" panose="02070309020205020404" pitchFamily="49" charset="0"/>
              </a:rPr>
              <a:t>print(“hello world”) </a:t>
            </a:r>
          </a:p>
          <a:p>
            <a:pPr marL="457920" lvl="3">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rPr>
              <a:t>For the function </a:t>
            </a:r>
            <a:r>
              <a:rPr lang="en-US" sz="1600" spc="-1" dirty="0">
                <a:solidFill>
                  <a:srgbClr val="000000"/>
                </a:solidFill>
                <a:latin typeface="Courier New" panose="02070309020205020404" pitchFamily="49" charset="0"/>
                <a:cs typeface="Courier New" panose="02070309020205020404" pitchFamily="49" charset="0"/>
              </a:rPr>
              <a:t>input()</a:t>
            </a:r>
            <a:r>
              <a:rPr lang="en-US" sz="1600" spc="-1" dirty="0">
                <a:solidFill>
                  <a:srgbClr val="000000"/>
                </a:solidFill>
              </a:rPr>
              <a:t>: A string can be passed as an argument</a:t>
            </a:r>
            <a:r>
              <a:rPr kumimoji="0" lang="en-US" sz="1600" b="0" i="0" u="none" strike="noStrike" kern="1200" cap="none" spc="-1" normalizeH="0" baseline="0" noProof="0" dirty="0">
                <a:ln>
                  <a:noFill/>
                </a:ln>
                <a:solidFill>
                  <a:prstClr val="white">
                    <a:lumMod val="50000"/>
                  </a:prstClr>
                </a:solidFill>
                <a:effectLst/>
                <a:uLnTx/>
                <a:uFillTx/>
                <a:latin typeface="Arial"/>
              </a:rPr>
              <a:t> </a:t>
            </a:r>
            <a:r>
              <a:rPr kumimoji="0" lang="en-US" sz="1400" b="0" i="0" u="none" strike="noStrike" kern="1200" cap="none" spc="-1" normalizeH="0" baseline="0" noProof="0" dirty="0">
                <a:ln>
                  <a:noFill/>
                </a:ln>
                <a:solidFill>
                  <a:prstClr val="white">
                    <a:lumMod val="50000"/>
                  </a:prstClr>
                </a:solidFill>
                <a:effectLst/>
                <a:uLnTx/>
                <a:uFillTx/>
                <a:latin typeface="Arial"/>
              </a:rPr>
              <a:t>(more about “arguments”: stay tuned for session 6)</a:t>
            </a:r>
            <a:endParaRPr lang="en-US" sz="1600" spc="-1" dirty="0">
              <a:solidFill>
                <a:srgbClr val="000000"/>
              </a:solidFill>
            </a:endParaRPr>
          </a:p>
          <a:p>
            <a:pPr marL="915120" lvl="4">
              <a:lnSpc>
                <a:spcPct val="110000"/>
              </a:lnSpc>
              <a:buClr>
                <a:srgbClr val="009AD1"/>
              </a:buClr>
              <a:tabLst>
                <a:tab pos="0" algn="l"/>
              </a:tabLst>
            </a:pPr>
            <a:r>
              <a:rPr lang="en-US" sz="1600" spc="-1" dirty="0">
                <a:solidFill>
                  <a:srgbClr val="000000"/>
                </a:solidFill>
                <a:latin typeface="Courier New" panose="02070309020205020404" pitchFamily="49" charset="0"/>
                <a:cs typeface="Courier New" panose="02070309020205020404" pitchFamily="49" charset="0"/>
              </a:rPr>
              <a:t>input(“How are you? ”)</a:t>
            </a:r>
          </a:p>
          <a:p>
            <a:pPr marL="915120" lvl="4">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rPr>
              <a:t>Two special sequences from Assignment 1: </a:t>
            </a:r>
            <a:r>
              <a:rPr lang="en-US" sz="1600" spc="-1" dirty="0">
                <a:solidFill>
                  <a:srgbClr val="000000"/>
                </a:solidFill>
                <a:latin typeface="Courier New" panose="02070309020205020404" pitchFamily="49" charset="0"/>
                <a:cs typeface="Courier New" panose="02070309020205020404" pitchFamily="49" charset="0"/>
              </a:rPr>
              <a:t>\t</a:t>
            </a:r>
            <a:r>
              <a:rPr lang="en-US" sz="1600" spc="-1" dirty="0">
                <a:solidFill>
                  <a:srgbClr val="000000"/>
                </a:solidFill>
              </a:rPr>
              <a:t> and </a:t>
            </a:r>
            <a:r>
              <a:rPr lang="en-US" sz="1600" spc="-1" dirty="0">
                <a:solidFill>
                  <a:srgbClr val="000000"/>
                </a:solidFill>
                <a:latin typeface="Courier New" panose="02070309020205020404" pitchFamily="49" charset="0"/>
                <a:cs typeface="Courier New" panose="02070309020205020404" pitchFamily="49" charset="0"/>
              </a:rPr>
              <a:t>\n</a:t>
            </a:r>
            <a:r>
              <a:rPr lang="en-US" sz="1600" spc="-1" dirty="0">
                <a:solidFill>
                  <a:srgbClr val="000000"/>
                </a:solidFill>
              </a:rPr>
              <a:t> </a:t>
            </a:r>
            <a:endParaRPr lang="en-US" sz="1600" spc="-1" dirty="0">
              <a:solidFill>
                <a:srgbClr val="000000"/>
              </a:solidFill>
              <a:latin typeface="Courier New" panose="02070309020205020404" pitchFamily="49" charset="0"/>
              <a:cs typeface="Courier New" panose="02070309020205020404" pitchFamily="49" charset="0"/>
            </a:endParaRPr>
          </a:p>
          <a:p>
            <a:pPr marL="720" lvl="2">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982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Arial"/>
              </a:rPr>
              <a:t>More </a:t>
            </a:r>
            <a:r>
              <a:rPr lang="en-US" sz="1600" b="1" spc="-1" dirty="0" err="1">
                <a:solidFill>
                  <a:srgbClr val="000000"/>
                </a:solidFill>
                <a:latin typeface="Arial"/>
              </a:rPr>
              <a:t>utities</a:t>
            </a:r>
            <a:r>
              <a:rPr lang="en-US" sz="1600" b="1" spc="-1" dirty="0">
                <a:solidFill>
                  <a:srgbClr val="000000"/>
                </a:solidFill>
                <a:latin typeface="Arial"/>
              </a:rPr>
              <a:t> of the </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print()</a:t>
            </a:r>
            <a:r>
              <a:rPr lang="en-US" sz="1600" b="1" spc="-1" dirty="0">
                <a:solidFill>
                  <a:srgbClr val="000000"/>
                </a:solidFill>
                <a:latin typeface="Arial"/>
              </a:rPr>
              <a:t>function</a:t>
            </a:r>
            <a:r>
              <a:rPr kumimoji="0" lang="en-US" sz="1600" b="1" i="0" u="none" strike="noStrike" kern="1200" cap="none" spc="-1" normalizeH="0" baseline="0" noProof="0" dirty="0">
                <a:ln>
                  <a:noFill/>
                </a:ln>
                <a:solidFill>
                  <a:srgbClr val="000000"/>
                </a:solidFill>
                <a:effectLst/>
                <a:uLnTx/>
                <a:uFillTx/>
                <a:latin typeface="Arial"/>
              </a:rPr>
              <a:t>:</a:t>
            </a: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endParaRPr kumimoji="0" lang="en-US" sz="1600" b="1" i="0" u="none" strike="noStrike" kern="1200" cap="none" spc="-1" normalizeH="0" baseline="0" noProof="0" dirty="0">
              <a:ln>
                <a:noFill/>
              </a:ln>
              <a:solidFill>
                <a:srgbClr val="000000"/>
              </a:solidFill>
              <a:effectLst/>
              <a:uLnTx/>
              <a:uFillTx/>
              <a:latin typeface="Aria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Print </a:t>
            </a:r>
            <a:r>
              <a:rPr lang="en-US" sz="1600" spc="-1" dirty="0">
                <a:solidFill>
                  <a:srgbClr val="000000"/>
                </a:solidFill>
                <a:latin typeface="Arial"/>
              </a:rPr>
              <a:t>multiple elements at one time: </a:t>
            </a:r>
            <a:r>
              <a:rPr kumimoji="0" lang="en-US" sz="1600" b="0" i="0" u="none" strike="noStrike" kern="1200" cap="none" spc="-1" normalizeH="0" baseline="0" noProof="0" dirty="0">
                <a:ln>
                  <a:noFill/>
                </a:ln>
                <a:solidFill>
                  <a:srgbClr val="000000"/>
                </a:solidFill>
                <a:effectLst/>
                <a:uLnTx/>
                <a:uFillTx/>
                <a:latin typeface="Arial"/>
              </a:rPr>
              <a:t>The function </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print()</a:t>
            </a:r>
            <a:r>
              <a:rPr kumimoji="0" lang="en-US" sz="1600" b="0" i="0" u="none" strike="noStrike" kern="1200" cap="none" spc="-1" normalizeH="0" baseline="0" noProof="0" dirty="0">
                <a:ln>
                  <a:noFill/>
                </a:ln>
                <a:solidFill>
                  <a:srgbClr val="000000"/>
                </a:solidFill>
                <a:effectLst/>
                <a:uLnTx/>
                <a:uFillTx/>
                <a:latin typeface="Arial"/>
              </a:rPr>
              <a:t> can take more than one arguments </a:t>
            </a:r>
            <a:endParaRPr lang="en-US" sz="1600" spc="-1" dirty="0">
              <a:solidFill>
                <a:srgbClr val="000000"/>
              </a:solidFill>
              <a:latin typeface="Arial"/>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Arial"/>
              </a:rPr>
              <a:t>      </a:t>
            </a:r>
            <a:r>
              <a:rPr lang="en-US" sz="1600" b="1" spc="-1" dirty="0">
                <a:solidFill>
                  <a:schemeClr val="accent1"/>
                </a:solidFill>
              </a:rPr>
              <a:t>DEMO: </a:t>
            </a:r>
            <a:r>
              <a:rPr lang="de-DE" sz="1600" dirty="0" err="1">
                <a:latin typeface="Courier New" panose="02070309020205020404" pitchFamily="49" charset="0"/>
                <a:cs typeface="Courier New" panose="02070309020205020404" pitchFamily="49" charset="0"/>
              </a:rPr>
              <a:t>multiple_values_and_special_endings.py</a:t>
            </a:r>
            <a:r>
              <a:rPr lang="de-DE" sz="1600" dirty="0">
                <a:latin typeface="Courier New" panose="02070309020205020404" pitchFamily="49" charset="0"/>
                <a:cs typeface="Courier New" panose="02070309020205020404" pitchFamily="49" charset="0"/>
              </a:rPr>
              <a:t> </a:t>
            </a:r>
            <a:r>
              <a:rPr kumimoji="0" lang="en-US" sz="1600" b="0" i="0" u="none" strike="noStrike" kern="1200" cap="none" spc="-1" normalizeH="0" baseline="0" noProof="0" dirty="0">
                <a:ln>
                  <a:noFill/>
                </a:ln>
                <a:solidFill>
                  <a:srgbClr val="000000"/>
                </a:solidFill>
                <a:effectLst/>
                <a:uLnTx/>
                <a:uFillTx/>
                <a:latin typeface="Arial"/>
              </a:rPr>
              <a:t>(Part 1)</a:t>
            </a:r>
            <a:endParaRPr lang="de-DE" sz="1600" dirty="0">
              <a:latin typeface="Courier New" panose="02070309020205020404" pitchFamily="49" charset="0"/>
              <a:cs typeface="Courier New" panose="02070309020205020404" pitchFamily="49" charset="0"/>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endParaRPr lang="en-US" sz="1600" spc="-1" dirty="0">
              <a:solidFill>
                <a:srgbClr val="000000"/>
              </a:solidFill>
              <a:latin typeface="Courier New" panose="02070309020205020404" pitchFamily="49" charset="0"/>
              <a:cs typeface="Courier New" panose="02070309020205020404" pitchFamily="49" charset="0"/>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Specify an ending of your string: </a:t>
            </a:r>
            <a:endParaRPr kumimoji="0" lang="en-US" sz="1600" b="0" i="0" u="none" strike="noStrike" kern="1200" cap="none" spc="-1" normalizeH="0" baseline="0" noProof="0" dirty="0">
              <a:ln>
                <a:noFill/>
              </a:ln>
              <a:solidFill>
                <a:srgbClr val="000000"/>
              </a:solidFill>
              <a:effectLst/>
              <a:uLnTx/>
              <a:uFillTx/>
              <a:latin typeface="Arial"/>
            </a:endParaRPr>
          </a:p>
          <a:p>
            <a:pPr marL="720" lvl="2">
              <a:lnSpc>
                <a:spcPct val="110000"/>
              </a:lnSpc>
              <a:buClr>
                <a:srgbClr val="009AD1"/>
              </a:buClr>
              <a:tabLst>
                <a:tab pos="0" algn="l"/>
              </a:tabLst>
              <a:defRPr/>
            </a:pPr>
            <a:r>
              <a:rPr lang="en-US" sz="1600" b="1" spc="-1" dirty="0">
                <a:solidFill>
                  <a:schemeClr val="accent1"/>
                </a:solidFill>
              </a:rPr>
              <a:t>      DEMO: </a:t>
            </a:r>
            <a:r>
              <a:rPr lang="de-DE" sz="1600" dirty="0" err="1">
                <a:latin typeface="Courier New" panose="02070309020205020404" pitchFamily="49" charset="0"/>
                <a:cs typeface="Courier New" panose="02070309020205020404" pitchFamily="49" charset="0"/>
              </a:rPr>
              <a:t>multiple_values_and_special_endings.py</a:t>
            </a:r>
            <a:r>
              <a:rPr kumimoji="0" lang="en-US" sz="1600" b="0" i="0" u="none" strike="noStrike" kern="1200" cap="none" spc="-1" normalizeH="0" baseline="0" noProof="0" dirty="0">
                <a:ln>
                  <a:noFill/>
                </a:ln>
                <a:solidFill>
                  <a:srgbClr val="000000"/>
                </a:solidFill>
                <a:effectLst/>
                <a:uLnTx/>
                <a:uFillTx/>
                <a:latin typeface="Arial"/>
              </a:rPr>
              <a:t>  (Part 2)</a:t>
            </a:r>
            <a:endParaRPr lang="de-DE" sz="1600" dirty="0">
              <a:latin typeface="Courier New" panose="02070309020205020404" pitchFamily="49" charset="0"/>
              <a:cs typeface="Courier New" panose="02070309020205020404" pitchFamily="49" charset="0"/>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endParaRPr kumimoji="0" lang="en-US" sz="1600" b="0" i="0" u="none" strike="noStrike" kern="1200" cap="none" spc="-1" normalizeH="0" baseline="0" noProof="0" dirty="0">
              <a:ln>
                <a:noFill/>
              </a:ln>
              <a:solidFill>
                <a:srgbClr val="000000"/>
              </a:solidFill>
              <a:effectLst/>
              <a:uLnTx/>
              <a:uFillTx/>
              <a:latin typeface="Arial"/>
            </a:endParaRPr>
          </a:p>
          <a:p>
            <a:pPr marL="720" lvl="2">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039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rPr>
              <a:t>Quotation marks: </a:t>
            </a:r>
            <a:endParaRPr lang="en-US" sz="1600" spc="-1" dirty="0">
              <a:solidFill>
                <a:srgbClr val="000000"/>
              </a:solidFill>
            </a:endParaRPr>
          </a:p>
          <a:p>
            <a:pPr marL="720" lvl="2">
              <a:lnSpc>
                <a:spcPct val="110000"/>
              </a:lnSpc>
              <a:buClr>
                <a:srgbClr val="009AD1"/>
              </a:buClr>
              <a:tabLst>
                <a:tab pos="0" algn="l"/>
              </a:tabLst>
            </a:pPr>
            <a:r>
              <a:rPr lang="en-US" sz="1600" spc="-1" dirty="0">
                <a:solidFill>
                  <a:srgbClr val="000000"/>
                </a:solidFill>
              </a:rPr>
              <a:t>Strings are denoted by single or double quotation marks, b</a:t>
            </a:r>
            <a:r>
              <a:rPr lang="en-US" sz="1600" spc="-1" dirty="0"/>
              <a:t>ut </a:t>
            </a:r>
            <a:r>
              <a:rPr lang="en-US" sz="1600" spc="-1" dirty="0">
                <a:solidFill>
                  <a:srgbClr val="000000"/>
                </a:solidFill>
              </a:rPr>
              <a:t>quotation marks</a:t>
            </a:r>
            <a:r>
              <a:rPr lang="en-US" sz="1600" spc="-1" dirty="0"/>
              <a:t> can be nasty sometimes:</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Suppose we want to print out a string with quotation marks. </a:t>
            </a:r>
          </a:p>
          <a:p>
            <a:pPr marL="457920" lvl="3">
              <a:lnSpc>
                <a:spcPct val="110000"/>
              </a:lnSpc>
              <a:buClr>
                <a:srgbClr val="009AD1"/>
              </a:buClr>
              <a:tabLst>
                <a:tab pos="0" algn="l"/>
              </a:tabLst>
            </a:pPr>
            <a:r>
              <a:rPr lang="en-US" sz="1600" spc="-1" dirty="0">
                <a:solidFill>
                  <a:srgbClr val="000000"/>
                </a:solidFill>
              </a:rPr>
              <a:t>E.g.:  </a:t>
            </a:r>
            <a:r>
              <a:rPr lang="en-US" sz="1600" spc="-1" dirty="0">
                <a:solidFill>
                  <a:srgbClr val="000000"/>
                </a:solidFill>
                <a:latin typeface="Courier New" panose="02070309020205020404" pitchFamily="49" charset="0"/>
                <a:cs typeface="Courier New" panose="02070309020205020404" pitchFamily="49" charset="0"/>
              </a:rPr>
              <a:t>the project "Programming for Everybody”</a:t>
            </a:r>
          </a:p>
          <a:p>
            <a:pPr marL="457920" lvl="3">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lang="en-US" sz="1600" spc="-1" dirty="0">
                <a:solidFill>
                  <a:srgbClr val="000000"/>
                </a:solidFill>
                <a:latin typeface="Arial"/>
              </a:rPr>
              <a:t>What will we get from this?</a:t>
            </a:r>
            <a:endParaRPr kumimoji="0" lang="en-US" sz="1600" b="0" i="0" u="none" strike="noStrike" kern="1200" cap="none" spc="-1" normalizeH="0" baseline="0" noProof="0" dirty="0">
              <a:ln>
                <a:noFill/>
              </a:ln>
              <a:solidFill>
                <a:srgbClr val="000000"/>
              </a:solidFill>
              <a:effectLst/>
              <a:uLnTx/>
              <a:uFillTx/>
              <a:latin typeface="Arial"/>
            </a:endParaRPr>
          </a:p>
          <a:p>
            <a:pPr marL="457920" lvl="3">
              <a:lnSpc>
                <a:spcPct val="110000"/>
              </a:lnSpc>
              <a:buClr>
                <a:srgbClr val="009AD1"/>
              </a:buClr>
              <a:tabLst>
                <a:tab pos="0" algn="l"/>
              </a:tabLst>
              <a:defRPr/>
            </a:pPr>
            <a:r>
              <a:rPr lang="en-US" sz="1600" spc="-1" dirty="0">
                <a:solidFill>
                  <a:srgbClr val="000000"/>
                </a:solidFill>
                <a:latin typeface="Courier New" panose="02070309020205020404" pitchFamily="49" charset="0"/>
                <a:cs typeface="Courier New" panose="02070309020205020404" pitchFamily="49" charset="0"/>
              </a:rPr>
              <a:t>print("the project "Programming for Everybody"")</a:t>
            </a:r>
            <a:r>
              <a:rPr kumimoji="0" lang="en-US" sz="1600" b="0" i="0" u="none" strike="noStrike" kern="1200" cap="none" spc="-1"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457920" lvl="3">
              <a:lnSpc>
                <a:spcPct val="110000"/>
              </a:lnSpc>
              <a:buClr>
                <a:srgbClr val="009AD1"/>
              </a:buCl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Aria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Aria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Arial"/>
            </a:endParaRPr>
          </a:p>
          <a:p>
            <a:pPr marL="720" lvl="2">
              <a:lnSpc>
                <a:spcPct val="110000"/>
              </a:lnSpc>
              <a:buClr>
                <a:srgbClr val="009AD1"/>
              </a:buClr>
              <a:tabLst>
                <a:tab pos="0" algn="l"/>
              </a:tabLst>
            </a:pPr>
            <a:endParaRPr lang="en-US" sz="1600" spc="-1" dirty="0">
              <a:solidFill>
                <a:srgbClr val="000000"/>
              </a:solidFill>
              <a:latin typeface="Arial"/>
            </a:endParaRPr>
          </a:p>
          <a:p>
            <a:pPr marL="324000" lvl="2" indent="-323280">
              <a:lnSpc>
                <a:spcPct val="110000"/>
              </a:lnSpc>
              <a:buClr>
                <a:srgbClr val="009AD1"/>
              </a:buClr>
              <a:buFont typeface="Arial"/>
              <a:buChar char="−"/>
              <a:tabLst>
                <a:tab pos="0" algn="l"/>
              </a:tabLst>
            </a:pPr>
            <a:r>
              <a:rPr lang="en-US" sz="1600" spc="-1" dirty="0">
                <a:solidFill>
                  <a:srgbClr val="000000"/>
                </a:solidFill>
                <a:latin typeface="Arial"/>
              </a:rPr>
              <a:t>So how to deal with quotation marks inside strings? </a:t>
            </a:r>
          </a:p>
          <a:p>
            <a:pPr marL="720" lvl="2">
              <a:lnSpc>
                <a:spcPct val="110000"/>
              </a:lnSpc>
              <a:buClr>
                <a:srgbClr val="009AD1"/>
              </a:buClr>
              <a:tabLst>
                <a:tab pos="0" algn="l"/>
              </a:tabLst>
            </a:pPr>
            <a:r>
              <a:rPr lang="en-US" sz="1600" b="1" spc="-1" dirty="0">
                <a:solidFill>
                  <a:schemeClr val="accent1"/>
                </a:solidFill>
              </a:rPr>
              <a:t>      DEMO: </a:t>
            </a:r>
            <a:r>
              <a:rPr lang="en-US" sz="1600" spc="-1" dirty="0" err="1">
                <a:solidFill>
                  <a:srgbClr val="000000"/>
                </a:solidFill>
                <a:latin typeface="Courier New" panose="02070309020205020404" pitchFamily="49" charset="0"/>
                <a:cs typeface="Courier New" panose="02070309020205020404" pitchFamily="49" charset="0"/>
              </a:rPr>
              <a:t>quotation_marks.py</a:t>
            </a:r>
            <a:endParaRPr kumimoji="0" lang="en-US" sz="1600" b="0" i="0" u="none" strike="noStrike" kern="1200" cap="none" spc="-1" normalizeH="0" baseline="0" noProof="0" dirty="0">
              <a:ln>
                <a:noFill/>
              </a:ln>
              <a:solidFill>
                <a:srgbClr val="000000"/>
              </a:solidFill>
              <a:effectLst/>
              <a:uLnTx/>
              <a:uFillTx/>
              <a:latin typeface="Aria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pic>
        <p:nvPicPr>
          <p:cNvPr id="3" name="Grafik 2">
            <a:extLst>
              <a:ext uri="{FF2B5EF4-FFF2-40B4-BE49-F238E27FC236}">
                <a16:creationId xmlns:a16="http://schemas.microsoft.com/office/drawing/2014/main" id="{213B7251-22D4-07E9-BF19-3B30A9103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340" y="3168378"/>
            <a:ext cx="4673600" cy="914400"/>
          </a:xfrm>
          <a:prstGeom prst="rect">
            <a:avLst/>
          </a:prstGeom>
        </p:spPr>
      </p:pic>
    </p:spTree>
    <p:extLst>
      <p:ext uri="{BB962C8B-B14F-4D97-AF65-F5344CB8AC3E}">
        <p14:creationId xmlns:p14="http://schemas.microsoft.com/office/powerpoint/2010/main" val="30941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solidFill>
                  <a:srgbClr val="000000"/>
                </a:solidFill>
              </a:rPr>
              <a:t>Escape sequences: </a:t>
            </a: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Recall that we have learned </a:t>
            </a:r>
            <a:r>
              <a:rPr lang="en-US" sz="1600" spc="-1" dirty="0">
                <a:solidFill>
                  <a:srgbClr val="000000"/>
                </a:solidFill>
                <a:latin typeface="Courier New" panose="02070309020205020404" pitchFamily="49" charset="0"/>
                <a:cs typeface="Courier New" panose="02070309020205020404" pitchFamily="49" charset="0"/>
              </a:rPr>
              <a:t>\t</a:t>
            </a:r>
            <a:r>
              <a:rPr lang="en-US" sz="1600" spc="-1" dirty="0">
                <a:solidFill>
                  <a:srgbClr val="000000"/>
                </a:solidFill>
              </a:rPr>
              <a:t> and </a:t>
            </a:r>
            <a:r>
              <a:rPr lang="en-US" sz="1600" spc="-1" dirty="0">
                <a:solidFill>
                  <a:srgbClr val="000000"/>
                </a:solidFill>
                <a:latin typeface="Courier New" panose="02070309020205020404" pitchFamily="49" charset="0"/>
                <a:cs typeface="Courier New" panose="02070309020205020404" pitchFamily="49" charset="0"/>
              </a:rPr>
              <a:t>\n</a:t>
            </a:r>
            <a:r>
              <a:rPr lang="en-US" sz="1600" spc="-1" dirty="0">
                <a:solidFill>
                  <a:srgbClr val="000000"/>
                </a:solidFill>
              </a:rPr>
              <a:t> </a:t>
            </a: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r>
              <a:rPr lang="en-US" sz="1600" spc="-1" dirty="0">
                <a:solidFill>
                  <a:srgbClr val="000000"/>
                </a:solidFill>
              </a:rPr>
              <a:t>Sequences starting with a backslash (</a:t>
            </a:r>
            <a:r>
              <a:rPr lang="en-US" sz="1600" spc="-1" dirty="0">
                <a:solidFill>
                  <a:srgbClr val="000000"/>
                </a:solidFill>
                <a:latin typeface="Courier New" panose="02070309020205020404" pitchFamily="49" charset="0"/>
                <a:cs typeface="Courier New" panose="02070309020205020404" pitchFamily="49" charset="0"/>
              </a:rPr>
              <a:t>\</a:t>
            </a:r>
            <a:r>
              <a:rPr lang="en-US" sz="1600" spc="-1" dirty="0">
                <a:solidFill>
                  <a:srgbClr val="000000"/>
                </a:solidFill>
              </a:rPr>
              <a:t>)  are interpreted by Python as </a:t>
            </a:r>
            <a:r>
              <a:rPr lang="en-US" sz="1600" i="1" spc="-1" dirty="0">
                <a:solidFill>
                  <a:srgbClr val="000000"/>
                </a:solidFill>
              </a:rPr>
              <a:t>escape sequences</a:t>
            </a:r>
            <a:r>
              <a:rPr lang="en-US" sz="1600" spc="-1" dirty="0">
                <a:solidFill>
                  <a:srgbClr val="000000"/>
                </a:solidFill>
              </a:rPr>
              <a:t>. </a:t>
            </a:r>
          </a:p>
          <a:p>
            <a:pPr marL="781200" lvl="3" indent="-323280">
              <a:lnSpc>
                <a:spcPct val="110000"/>
              </a:lnSpc>
              <a:buClr>
                <a:srgbClr val="009AD1"/>
              </a:buClr>
              <a:buFont typeface="Arial"/>
              <a:buChar char="−"/>
              <a:tabLst>
                <a:tab pos="0" algn="l"/>
              </a:tabLst>
            </a:pPr>
            <a:r>
              <a:rPr lang="en-US" sz="1600" spc="-1" dirty="0">
                <a:solidFill>
                  <a:srgbClr val="000000"/>
                </a:solidFill>
              </a:rPr>
              <a:t>Escape sequences: A combination of characters that has a meaning other than the literal characters.</a:t>
            </a:r>
          </a:p>
          <a:p>
            <a:pPr marL="781200" lvl="3" indent="-323280">
              <a:lnSpc>
                <a:spcPct val="110000"/>
              </a:lnSpc>
              <a:buClr>
                <a:srgbClr val="009AD1"/>
              </a:buClr>
              <a:buFont typeface="Arial"/>
              <a:buChar char="−"/>
              <a:tabLst>
                <a:tab pos="0" algn="l"/>
              </a:tabLst>
            </a:pPr>
            <a:r>
              <a:rPr lang="en-US" sz="1600" spc="-1" dirty="0">
                <a:solidFill>
                  <a:srgbClr val="000000"/>
                </a:solidFill>
              </a:rPr>
              <a:t> E.g., the combination </a:t>
            </a:r>
            <a:r>
              <a:rPr lang="en-US" sz="1600" spc="-1" dirty="0">
                <a:solidFill>
                  <a:srgbClr val="000000"/>
                </a:solidFill>
                <a:latin typeface="Courier New" panose="02070309020205020404" pitchFamily="49" charset="0"/>
                <a:cs typeface="Courier New" panose="02070309020205020404" pitchFamily="49" charset="0"/>
              </a:rPr>
              <a:t>\n</a:t>
            </a:r>
            <a:r>
              <a:rPr lang="en-US" sz="1600" spc="-1" dirty="0">
                <a:solidFill>
                  <a:srgbClr val="000000"/>
                </a:solidFill>
              </a:rPr>
              <a:t> has the specific meaning “new line”, but not literally “backslash” and “letter </a:t>
            </a:r>
            <a:r>
              <a:rPr lang="en-US" sz="1600" i="1" spc="-1" dirty="0">
                <a:solidFill>
                  <a:srgbClr val="000000"/>
                </a:solidFill>
              </a:rPr>
              <a:t>n</a:t>
            </a:r>
            <a:r>
              <a:rPr lang="en-US" sz="1600" spc="-1" dirty="0">
                <a:solidFill>
                  <a:srgbClr val="000000"/>
                </a:solidFill>
              </a:rPr>
              <a:t>”</a:t>
            </a:r>
          </a:p>
          <a:p>
            <a:pPr marL="457920" lvl="3">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Using </a:t>
            </a:r>
            <a:r>
              <a:rPr lang="en-US" sz="1600" spc="-1" dirty="0">
                <a:solidFill>
                  <a:srgbClr val="000000"/>
                </a:solidFill>
              </a:rPr>
              <a:t>backslash</a:t>
            </a:r>
            <a:r>
              <a:rPr kumimoji="0" lang="en-US" sz="1600" b="0" i="0" u="none" strike="noStrike" kern="1200" cap="none" spc="-1" normalizeH="0" baseline="0" noProof="0" dirty="0">
                <a:ln>
                  <a:noFill/>
                </a:ln>
                <a:solidFill>
                  <a:srgbClr val="000000"/>
                </a:solidFill>
                <a:effectLst/>
                <a:uLnTx/>
                <a:uFillTx/>
                <a:latin typeface="Arial"/>
              </a:rPr>
              <a:t> to “escape” the special </a:t>
            </a:r>
            <a:r>
              <a:rPr lang="en-US" sz="1600" spc="-1" dirty="0">
                <a:solidFill>
                  <a:srgbClr val="000000"/>
                </a:solidFill>
                <a:latin typeface="Arial"/>
              </a:rPr>
              <a:t>meaning of certain </a:t>
            </a:r>
            <a:r>
              <a:rPr kumimoji="0" lang="en-US" sz="1600" b="0" i="0" u="none" strike="noStrike" kern="1200" cap="none" spc="-1" normalizeH="0" baseline="0" noProof="0" dirty="0">
                <a:ln>
                  <a:noFill/>
                </a:ln>
                <a:solidFill>
                  <a:srgbClr val="000000"/>
                </a:solidFill>
                <a:effectLst/>
                <a:uLnTx/>
                <a:uFillTx/>
                <a:latin typeface="Arial"/>
              </a:rPr>
              <a:t>characters:</a:t>
            </a:r>
            <a:endParaRPr lang="en-US" sz="1600" spc="-1" dirty="0">
              <a:solidFill>
                <a:srgbClr val="000000"/>
              </a:solidFill>
              <a:latin typeface="Arial"/>
            </a:endParaRPr>
          </a:p>
          <a:p>
            <a:pPr marL="720" marR="0" lvl="2" algn="l" defTabSz="914400" rtl="0" eaLnBrk="1" fontAlgn="auto" latinLnBrk="0" hangingPunct="1">
              <a:lnSpc>
                <a:spcPct val="110000"/>
              </a:lnSpc>
              <a:spcBef>
                <a:spcPts val="0"/>
              </a:spcBef>
              <a:spcAft>
                <a:spcPts val="0"/>
              </a:spcAft>
              <a:buClr>
                <a:srgbClr val="009AD1"/>
              </a:buClr>
              <a:buSzTx/>
              <a:tabLst>
                <a:tab pos="0" algn="l"/>
              </a:tabLst>
              <a:defRPr/>
            </a:pPr>
            <a:r>
              <a:rPr lang="en-US" sz="1600" b="1" spc="-1" dirty="0">
                <a:solidFill>
                  <a:srgbClr val="000000"/>
                </a:solidFill>
                <a:latin typeface="Arial"/>
              </a:rPr>
              <a:t>      </a:t>
            </a:r>
            <a:r>
              <a:rPr lang="en-US" sz="1600" b="1" spc="-1" dirty="0">
                <a:solidFill>
                  <a:schemeClr val="accent1"/>
                </a:solidFill>
              </a:rPr>
              <a:t>DEMO: </a:t>
            </a:r>
            <a:r>
              <a:rPr lang="en-US" sz="1600" spc="-1" dirty="0" err="1">
                <a:solidFill>
                  <a:srgbClr val="000000"/>
                </a:solidFill>
                <a:latin typeface="Courier New" panose="02070309020205020404" pitchFamily="49" charset="0"/>
                <a:cs typeface="Courier New" panose="02070309020205020404" pitchFamily="49" charset="0"/>
              </a:rPr>
              <a:t>escape_sequences.py</a:t>
            </a:r>
            <a:endParaRPr kumimoji="0" lang="en-US" sz="1600" b="0" i="0" u="none" strike="noStrike" kern="1200" cap="none" spc="-1" normalizeH="0" baseline="0" noProof="0" dirty="0">
              <a:ln>
                <a:noFill/>
              </a:ln>
              <a:solidFill>
                <a:srgbClr val="000000"/>
              </a:solidFill>
              <a:effectLst/>
              <a:uLnTx/>
              <a:uFillTx/>
              <a:latin typeface="Arial"/>
            </a:endParaRPr>
          </a:p>
          <a:p>
            <a:pPr marL="781200" lvl="3"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009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CustomShape 1"/>
          <p:cNvSpPr/>
          <p:nvPr/>
        </p:nvSpPr>
        <p:spPr>
          <a:xfrm>
            <a:off x="323999" y="404640"/>
            <a:ext cx="8924503" cy="791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5000"/>
              </a:lnSpc>
            </a:pPr>
            <a:r>
              <a:rPr lang="de-DE" sz="2000" b="1" u="sng" spc="-1" dirty="0">
                <a:solidFill>
                  <a:srgbClr val="000000"/>
                </a:solidFill>
                <a:uFill>
                  <a:solidFill>
                    <a:srgbClr val="009AD1"/>
                  </a:solidFill>
                </a:uFill>
                <a:latin typeface="Arial"/>
              </a:rPr>
              <a:t>Basic Data Type 1: Strings</a:t>
            </a:r>
            <a:endParaRPr lang="de-DE" sz="2000" b="0" strike="noStrike" spc="-1" dirty="0">
              <a:latin typeface="Arial"/>
            </a:endParaRPr>
          </a:p>
        </p:txBody>
      </p:sp>
      <p:sp>
        <p:nvSpPr>
          <p:cNvPr id="575" name="CustomShape 2"/>
          <p:cNvSpPr/>
          <p:nvPr/>
        </p:nvSpPr>
        <p:spPr>
          <a:xfrm>
            <a:off x="323999" y="890718"/>
            <a:ext cx="9270669" cy="3743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lvl="2">
              <a:lnSpc>
                <a:spcPct val="110000"/>
              </a:lnSpc>
              <a:buClr>
                <a:srgbClr val="009AD1"/>
              </a:buClr>
              <a:tabLst>
                <a:tab pos="0" algn="l"/>
              </a:tabLst>
            </a:pPr>
            <a:r>
              <a:rPr lang="en-US" sz="1600" b="1" spc="-1" dirty="0"/>
              <a:t>Strings concatenation and repetition:</a:t>
            </a:r>
          </a:p>
          <a:p>
            <a:pPr marL="720" lvl="2">
              <a:lnSpc>
                <a:spcPct val="110000"/>
              </a:lnSpc>
              <a:buClr>
                <a:srgbClr val="009AD1"/>
              </a:buClr>
              <a:tabLst>
                <a:tab pos="0" algn="l"/>
              </a:tabLst>
            </a:pPr>
            <a:endParaRPr lang="en-US" sz="1600" spc="-1" dirty="0">
              <a:solidFill>
                <a:srgbClr val="000000"/>
              </a:solidFill>
            </a:endParaRPr>
          </a:p>
          <a:p>
            <a:pPr marL="324000" marR="0" lvl="2" indent="-323280" algn="l" defTabSz="914400" rtl="0" eaLnBrk="1" fontAlgn="auto" latinLnBrk="0" hangingPunct="1">
              <a:lnSpc>
                <a:spcPct val="110000"/>
              </a:lnSpc>
              <a:spcBef>
                <a:spcPts val="0"/>
              </a:spcBef>
              <a:spcAft>
                <a:spcPts val="0"/>
              </a:spcAft>
              <a:buClr>
                <a:srgbClr val="009AD1"/>
              </a:buClr>
              <a:buSzTx/>
              <a:buFont typeface="Arial"/>
              <a:buChar char="−"/>
              <a:tabLst>
                <a:tab pos="0" algn="l"/>
              </a:tabLst>
              <a:defRPr/>
            </a:pPr>
            <a:r>
              <a:rPr kumimoji="0" lang="en-US" sz="1600" b="0" i="0" u="none" strike="noStrike" kern="1200" cap="none" spc="-1" normalizeH="0" baseline="0" noProof="0" dirty="0">
                <a:ln>
                  <a:noFill/>
                </a:ln>
                <a:solidFill>
                  <a:srgbClr val="000000"/>
                </a:solidFill>
                <a:effectLst/>
                <a:uLnTx/>
                <a:uFillTx/>
                <a:latin typeface="Arial"/>
              </a:rPr>
              <a:t>With two arithmetic </a:t>
            </a:r>
            <a:r>
              <a:rPr lang="en-US" sz="1600" spc="-1" dirty="0">
                <a:solidFill>
                  <a:srgbClr val="000000"/>
                </a:solidFill>
                <a:latin typeface="Arial"/>
              </a:rPr>
              <a:t>operators, we can even do more manipulation of strings:</a:t>
            </a:r>
          </a:p>
          <a:p>
            <a:pPr marL="781200" lvl="3" indent="-323280">
              <a:lnSpc>
                <a:spcPct val="110000"/>
              </a:lnSpc>
              <a:buClr>
                <a:srgbClr val="009AD1"/>
              </a:buClr>
              <a:buFont typeface="Arial"/>
              <a:buChar char="−"/>
              <a:tabLst>
                <a:tab pos="0" algn="l"/>
              </a:tabLst>
              <a:defRPr/>
            </a:pP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rPr>
              <a:t>(concatenate strings)</a:t>
            </a:r>
          </a:p>
          <a:p>
            <a:pPr marL="781200" lvl="3" indent="-323280">
              <a:lnSpc>
                <a:spcPct val="110000"/>
              </a:lnSpc>
              <a:buClr>
                <a:srgbClr val="009AD1"/>
              </a:buClr>
              <a:buFont typeface="Arial"/>
              <a:buChar char="−"/>
              <a:tabLst>
                <a:tab pos="0" algn="l"/>
              </a:tabLst>
              <a:defRPr/>
            </a:pPr>
            <a:r>
              <a:rPr lang="en-US" sz="1600" spc="-1" dirty="0">
                <a:solidFill>
                  <a:srgbClr val="000000"/>
                </a:solidFill>
                <a:latin typeface="Courier New" panose="02070309020205020404" pitchFamily="49" charset="0"/>
                <a:cs typeface="Courier New" panose="02070309020205020404" pitchFamily="49" charset="0"/>
              </a:rPr>
              <a:t>*  </a:t>
            </a:r>
            <a:r>
              <a:rPr lang="en-US" sz="1600" spc="-1" dirty="0">
                <a:solidFill>
                  <a:srgbClr val="000000"/>
                </a:solidFill>
              </a:rPr>
              <a:t>(</a:t>
            </a:r>
            <a:r>
              <a:rPr lang="en-US" sz="1600" spc="-1" dirty="0" err="1">
                <a:solidFill>
                  <a:srgbClr val="000000"/>
                </a:solidFill>
              </a:rPr>
              <a:t>repeate</a:t>
            </a:r>
            <a:r>
              <a:rPr lang="en-US" sz="1600" spc="-1" dirty="0">
                <a:solidFill>
                  <a:srgbClr val="000000"/>
                </a:solidFill>
              </a:rPr>
              <a:t> strings)</a:t>
            </a:r>
          </a:p>
          <a:p>
            <a:pPr marL="781200" lvl="3" indent="-323280">
              <a:lnSpc>
                <a:spcPct val="110000"/>
              </a:lnSpc>
              <a:buClr>
                <a:srgbClr val="009AD1"/>
              </a:buClr>
              <a:buFont typeface="Arial"/>
              <a:buChar char="−"/>
              <a:tabLst>
                <a:tab pos="0" algn="l"/>
              </a:tabLst>
              <a:defRPr/>
            </a:pPr>
            <a:endParaRPr lang="en-US" sz="1600" spc="-1" dirty="0">
              <a:solidFill>
                <a:srgbClr val="000000"/>
              </a:solidFill>
            </a:endParaRPr>
          </a:p>
          <a:p>
            <a:pPr marL="781200" lvl="3" indent="-323280">
              <a:lnSpc>
                <a:spcPct val="110000"/>
              </a:lnSpc>
              <a:buClr>
                <a:srgbClr val="009AD1"/>
              </a:buClr>
              <a:buFont typeface="Arial"/>
              <a:buChar char="−"/>
              <a:tabLst>
                <a:tab pos="0" algn="l"/>
              </a:tabLst>
              <a:defRPr/>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endParaRPr>
          </a:p>
          <a:p>
            <a:pPr marL="324000" lvl="2" indent="-323280">
              <a:lnSpc>
                <a:spcPct val="110000"/>
              </a:lnSpc>
              <a:buClr>
                <a:srgbClr val="009AD1"/>
              </a:buClr>
              <a:buFont typeface="Arial"/>
              <a:buChar char="−"/>
              <a:tabLst>
                <a:tab pos="0" algn="l"/>
              </a:tabLst>
            </a:pPr>
            <a:endParaRPr lang="en-US" sz="1600" spc="-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807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plate>
  <TotalTime>0</TotalTime>
  <Words>1210</Words>
  <Application>Microsoft Macintosh PowerPoint</Application>
  <PresentationFormat>Benutzerdefiniert</PresentationFormat>
  <Paragraphs>183</Paragraphs>
  <Slides>22</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22</vt:i4>
      </vt:variant>
    </vt:vector>
  </HeadingPairs>
  <TitlesOfParts>
    <vt:vector size="29" baseType="lpstr">
      <vt:lpstr>Arial</vt:lpstr>
      <vt:lpstr>Calibri</vt:lpstr>
      <vt:lpstr>Courier New</vt:lpstr>
      <vt:lpstr>Symbol</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Qi Yu</dc:creator>
  <dc:description>Vorlage Praesentation – Office 2010;_x005f_x000d_
Version 010;_x005f_x000d_
2015-03-03;</dc:description>
  <cp:lastModifiedBy>Qi Yu</cp:lastModifiedBy>
  <cp:revision>2520</cp:revision>
  <dcterms:created xsi:type="dcterms:W3CDTF">2021-11-19T08:48:43Z</dcterms:created>
  <dcterms:modified xsi:type="dcterms:W3CDTF">2022-11-04T12:05:23Z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Bearbeiter">
    <vt:lpwstr>gadamovich | office implementation</vt:lpwstr>
  </property>
  <property fmtid="{D5CDD505-2E9C-101B-9397-08002B2CF9AE}" pid="4" name="Company">
    <vt:lpwstr>Universitaet Konstanz - Zentrale Verwaltung</vt:lpwstr>
  </property>
  <property fmtid="{D5CDD505-2E9C-101B-9397-08002B2CF9AE}" pid="5" name="Erstellt am">
    <vt:lpwstr>10.10.2014</vt:lpwstr>
  </property>
  <property fmtid="{D5CDD505-2E9C-101B-9397-08002B2CF9AE}" pid="6" name="Erstellt von">
    <vt:lpwstr>STRICHPUNKT</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Notes">
    <vt:i4>0</vt:i4>
  </property>
  <property fmtid="{D5CDD505-2E9C-101B-9397-08002B2CF9AE}" pid="12" name="PresentationFormat">
    <vt:lpwstr>Bildschirmpräsentation (4:3)</vt:lpwstr>
  </property>
  <property fmtid="{D5CDD505-2E9C-101B-9397-08002B2CF9AE}" pid="13" name="ScaleCrop">
    <vt:bool>false</vt:bool>
  </property>
  <property fmtid="{D5CDD505-2E9C-101B-9397-08002B2CF9AE}" pid="14" name="ShareDoc">
    <vt:bool>false</vt:bool>
  </property>
  <property fmtid="{D5CDD505-2E9C-101B-9397-08002B2CF9AE}" pid="15" name="Slides">
    <vt:i4>17</vt:i4>
  </property>
  <property fmtid="{D5CDD505-2E9C-101B-9397-08002B2CF9AE}" pid="16" name="Version">
    <vt:lpwstr>010</vt:lpwstr>
  </property>
  <property fmtid="{D5CDD505-2E9C-101B-9397-08002B2CF9AE}" pid="17" name="Version vom">
    <vt:lpwstr>03.03.2015</vt:lpwstr>
  </property>
</Properties>
</file>