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8"/>
  </p:notesMasterIdLst>
  <p:sldIdLst>
    <p:sldId id="258" r:id="rId3"/>
    <p:sldId id="344" r:id="rId4"/>
    <p:sldId id="373" r:id="rId5"/>
    <p:sldId id="382" r:id="rId6"/>
    <p:sldId id="383" r:id="rId7"/>
    <p:sldId id="385" r:id="rId8"/>
    <p:sldId id="384" r:id="rId9"/>
    <p:sldId id="387" r:id="rId10"/>
    <p:sldId id="395" r:id="rId11"/>
    <p:sldId id="386" r:id="rId12"/>
    <p:sldId id="362" r:id="rId13"/>
    <p:sldId id="273" r:id="rId14"/>
    <p:sldId id="378" r:id="rId15"/>
    <p:sldId id="388" r:id="rId16"/>
    <p:sldId id="389" r:id="rId17"/>
    <p:sldId id="391" r:id="rId18"/>
    <p:sldId id="390" r:id="rId19"/>
    <p:sldId id="392" r:id="rId20"/>
    <p:sldId id="393" r:id="rId21"/>
    <p:sldId id="363" r:id="rId22"/>
    <p:sldId id="277" r:id="rId23"/>
    <p:sldId id="394" r:id="rId24"/>
    <p:sldId id="380" r:id="rId25"/>
    <p:sldId id="295" r:id="rId26"/>
    <p:sldId id="352" r:id="rId2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7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04.11.2022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715743" cy="85377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6B901D1-1490-7CD9-4DDE-9AD3B834C3E6}"/>
              </a:ext>
            </a:extLst>
          </p:cNvPr>
          <p:cNvSpPr/>
          <p:nvPr/>
        </p:nvSpPr>
        <p:spPr>
          <a:xfrm>
            <a:off x="2849909" y="2936036"/>
            <a:ext cx="416113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Control Structures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Generating Random Numbers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2337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1:</a:t>
            </a:r>
            <a:r>
              <a:rPr lang="en-US" sz="1600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Write a program that simulates the process of rolling a die, i.e., generates a random number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within the range of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1 ≤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≤ 6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At the end, you should print out the generated random number.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Please write your program in two different ways: </a:t>
            </a:r>
          </a:p>
          <a:p>
            <a:pPr marL="343620" lvl="2" indent="-342900">
              <a:lnSpc>
                <a:spcPct val="110000"/>
              </a:lnSpc>
              <a:buClr>
                <a:srgbClr val="009AD1"/>
              </a:buClr>
              <a:buAutoNum type="arabicParenR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Using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randint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;</a:t>
            </a:r>
          </a:p>
          <a:p>
            <a:pPr marL="343620" lvl="2" indent="-342900">
              <a:lnSpc>
                <a:spcPct val="110000"/>
              </a:lnSpc>
              <a:buClr>
                <a:srgbClr val="009AD1"/>
              </a:buClr>
              <a:buAutoNum type="arabicParenR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Using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randrange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().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43620" lvl="2" indent="-342900">
              <a:lnSpc>
                <a:spcPct val="110000"/>
              </a:lnSpc>
              <a:buClr>
                <a:srgbClr val="009AD1"/>
              </a:buClr>
              <a:buAutoNum type="arabicParenR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Raum, Spielhaus, Szene, Spiel enthält.&#10;&#10;Automatisch generierte Beschreibung">
            <a:extLst>
              <a:ext uri="{FF2B5EF4-FFF2-40B4-BE49-F238E27FC236}">
                <a16:creationId xmlns:a16="http://schemas.microsoft.com/office/drawing/2014/main" id="{4B165FDD-72DB-4C81-D445-4E84C493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84" y="1734219"/>
            <a:ext cx="2158302" cy="2589963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1BAE02-37AA-3B99-959E-ECDDF09D1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69" y="3991676"/>
            <a:ext cx="2838414" cy="5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448609" y="2498017"/>
            <a:ext cx="9183405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Control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Structure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1: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Branching</a:t>
            </a:r>
            <a:endParaRPr lang="de-DE" sz="3200" b="1" spc="-1" dirty="0">
              <a:solidFill>
                <a:srgbClr val="009AD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106437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What we have programmed in the last two intro-sections: sequence of statements that are executed one after the other.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They are not that functional: They will be executed </a:t>
            </a:r>
            <a:r>
              <a:rPr lang="en-US" sz="1600" i="1" spc="-1" dirty="0">
                <a:solidFill>
                  <a:srgbClr val="000000"/>
                </a:solidFill>
                <a:sym typeface="Wingdings" pitchFamily="2" charset="2"/>
              </a:rPr>
              <a:t>once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at each run of the script, and that’s all.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With control structures, you will be able to…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only under certain conditions;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execute statements for any number of times as defined by you.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sequences in Python: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Branching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Loops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600" spc="-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Branching with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</a:rPr>
              <a:t>statement: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spc="-1" dirty="0">
                <a:solidFill>
                  <a:srgbClr val="000000"/>
                </a:solidFill>
              </a:rPr>
              <a:t> can be augmented with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and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if_elif_else.py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320A9C-E65C-0A48-8D4F-C2A866263C72}"/>
              </a:ext>
            </a:extLst>
          </p:cNvPr>
          <p:cNvSpPr/>
          <p:nvPr/>
        </p:nvSpPr>
        <p:spPr>
          <a:xfrm>
            <a:off x="1544024" y="1799136"/>
            <a:ext cx="818732" cy="2298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12389B-3091-5F4C-B274-81A589C88774}"/>
              </a:ext>
            </a:extLst>
          </p:cNvPr>
          <p:cNvSpPr txBox="1"/>
          <p:nvPr/>
        </p:nvSpPr>
        <p:spPr>
          <a:xfrm>
            <a:off x="2621637" y="1690480"/>
            <a:ext cx="422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check if the clause (condition) is true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E0E5F1-98B0-7C4F-90B3-D289CD69AF8E}"/>
              </a:ext>
            </a:extLst>
          </p:cNvPr>
          <p:cNvSpPr/>
          <p:nvPr/>
        </p:nvSpPr>
        <p:spPr>
          <a:xfrm>
            <a:off x="2079017" y="2074851"/>
            <a:ext cx="1999074" cy="529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190F41-403F-9545-B4BA-6A1B18C4B6A2}"/>
              </a:ext>
            </a:extLst>
          </p:cNvPr>
          <p:cNvSpPr txBox="1"/>
          <p:nvPr/>
        </p:nvSpPr>
        <p:spPr>
          <a:xfrm>
            <a:off x="4039145" y="2170233"/>
            <a:ext cx="5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if the clause is true, execute the block of statements</a:t>
            </a:r>
          </a:p>
        </p:txBody>
      </p:sp>
      <p:sp>
        <p:nvSpPr>
          <p:cNvPr id="2" name="Pfeil nach oben 1">
            <a:extLst>
              <a:ext uri="{FF2B5EF4-FFF2-40B4-BE49-F238E27FC236}">
                <a16:creationId xmlns:a16="http://schemas.microsoft.com/office/drawing/2014/main" id="{17C98FFE-06B0-2940-0D81-D78DD2D331A7}"/>
              </a:ext>
            </a:extLst>
          </p:cNvPr>
          <p:cNvSpPr/>
          <p:nvPr/>
        </p:nvSpPr>
        <p:spPr>
          <a:xfrm>
            <a:off x="1600199" y="2518265"/>
            <a:ext cx="241663" cy="529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E3FB74-9C96-1FEA-C04B-383D306E439C}"/>
              </a:ext>
            </a:extLst>
          </p:cNvPr>
          <p:cNvSpPr txBox="1"/>
          <p:nvPr/>
        </p:nvSpPr>
        <p:spPr>
          <a:xfrm>
            <a:off x="1542403" y="3159783"/>
            <a:ext cx="488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Note the indentation here! </a:t>
            </a:r>
          </a:p>
        </p:txBody>
      </p:sp>
    </p:spTree>
    <p:extLst>
      <p:ext uri="{BB962C8B-B14F-4D97-AF65-F5344CB8AC3E}">
        <p14:creationId xmlns:p14="http://schemas.microsoft.com/office/powerpoint/2010/main" val="173208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58248"/>
            <a:ext cx="92837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Comparison Operators: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What we have seen from last example: Operator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What does the statement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  <a:r>
              <a:rPr lang="en-US" sz="1600" spc="-1" dirty="0">
                <a:solidFill>
                  <a:srgbClr val="000000"/>
                </a:solidFill>
              </a:rPr>
              <a:t> do?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Take two values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…and compares if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spc="-1" dirty="0">
                <a:solidFill>
                  <a:srgbClr val="000000"/>
                </a:solidFill>
              </a:rPr>
              <a:t>are equal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…and returns an evaluation result at the end: either 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pc="-1" dirty="0">
                <a:solidFill>
                  <a:srgbClr val="000000"/>
                </a:solidFill>
              </a:rPr>
              <a:t>, or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58248"/>
            <a:ext cx="92837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Comparison Operators: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There are more comparison operators in Python.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Note that you can even use all of them to compare strings: </a:t>
            </a:r>
            <a:r>
              <a:rPr lang="en-US" sz="1600" dirty="0"/>
              <a:t>With regard to string, the operators compare the </a:t>
            </a:r>
            <a:r>
              <a:rPr lang="en-US" sz="1600" b="1" dirty="0"/>
              <a:t>alphabetical order </a:t>
            </a:r>
            <a:r>
              <a:rPr lang="en-US" sz="1600" dirty="0"/>
              <a:t>of the strings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8CD6F0F-4E30-43B5-B6EF-1FBF4100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2538"/>
              </p:ext>
            </p:extLst>
          </p:nvPr>
        </p:nvGraphicFramePr>
        <p:xfrm>
          <a:off x="323998" y="2315731"/>
          <a:ext cx="9496957" cy="287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93">
                  <a:extLst>
                    <a:ext uri="{9D8B030D-6E8A-4147-A177-3AD203B41FA5}">
                      <a16:colId xmlns:a16="http://schemas.microsoft.com/office/drawing/2014/main" val="2645646214"/>
                    </a:ext>
                  </a:extLst>
                </a:gridCol>
                <a:gridCol w="2174966">
                  <a:extLst>
                    <a:ext uri="{9D8B030D-6E8A-4147-A177-3AD203B41FA5}">
                      <a16:colId xmlns:a16="http://schemas.microsoft.com/office/drawing/2014/main" val="4238505791"/>
                    </a:ext>
                  </a:extLst>
                </a:gridCol>
                <a:gridCol w="2645229">
                  <a:extLst>
                    <a:ext uri="{9D8B030D-6E8A-4147-A177-3AD203B41FA5}">
                      <a16:colId xmlns:a16="http://schemas.microsoft.com/office/drawing/2014/main" val="3531429862"/>
                    </a:ext>
                  </a:extLst>
                </a:gridCol>
                <a:gridCol w="3714069">
                  <a:extLst>
                    <a:ext uri="{9D8B030D-6E8A-4147-A177-3AD203B41FA5}">
                      <a16:colId xmlns:a16="http://schemas.microsoft.com/office/drawing/2014/main" val="1165813894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 with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Examples with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884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== 5 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“leopard” == “bear”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(Result: False)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03966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!= 5</a:t>
                      </a:r>
                      <a:r>
                        <a:rPr lang="en-US" sz="1400" dirty="0"/>
                        <a:t>  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(Result: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“leopard” != “bear”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61530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 7  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(Result: False)</a:t>
                      </a:r>
                      <a:r>
                        <a:rPr lang="en-US" sz="1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“leopard” &gt; “bear”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5155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 7  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“leopard” &lt; “bear”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(Result: False)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28901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&gt;= 3 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“leopard” &gt;= “bear”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00941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&lt;= 4 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(Result: True)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“leopard” &lt;= “bear”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(Result: False)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3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86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2337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2:</a:t>
            </a:r>
            <a:r>
              <a:rPr lang="en-US" sz="1600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Write a program which simulates </a:t>
            </a:r>
            <a:r>
              <a:rPr lang="en-US" sz="1600" b="1" spc="-1" dirty="0">
                <a:solidFill>
                  <a:srgbClr val="000000"/>
                </a:solidFill>
              </a:rPr>
              <a:t>two players</a:t>
            </a:r>
            <a:r>
              <a:rPr lang="en-US" sz="1600" spc="-1" dirty="0">
                <a:solidFill>
                  <a:srgbClr val="000000"/>
                </a:solidFill>
              </a:rPr>
              <a:t> throwing </a:t>
            </a:r>
            <a:r>
              <a:rPr lang="en-US" sz="1600" b="1" spc="-1" dirty="0">
                <a:solidFill>
                  <a:srgbClr val="000000"/>
                </a:solidFill>
              </a:rPr>
              <a:t>two dice</a:t>
            </a:r>
            <a:r>
              <a:rPr lang="en-US" sz="1600" spc="-1" dirty="0">
                <a:solidFill>
                  <a:srgbClr val="000000"/>
                </a:solidFill>
              </a:rPr>
              <a:t> each.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Inform the user which player won, i.e., the one who had the higher sum of dice roll.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43620" lvl="2" indent="-342900">
              <a:lnSpc>
                <a:spcPct val="110000"/>
              </a:lnSpc>
              <a:buClr>
                <a:srgbClr val="009AD1"/>
              </a:buClr>
              <a:buAutoNum type="arabicParenR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Raum, Spielhaus, Szene, Spiel enthält.&#10;&#10;Automatisch generierte Beschreibung">
            <a:extLst>
              <a:ext uri="{FF2B5EF4-FFF2-40B4-BE49-F238E27FC236}">
                <a16:creationId xmlns:a16="http://schemas.microsoft.com/office/drawing/2014/main" id="{4B165FDD-72DB-4C81-D445-4E84C493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1943225"/>
            <a:ext cx="2158302" cy="25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58248"/>
            <a:ext cx="92837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A New Data Type: Booleans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 comparison operators returns an evaluation result at the end: either 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pc="-1" dirty="0">
                <a:solidFill>
                  <a:srgbClr val="000000"/>
                </a:solidFill>
              </a:rPr>
              <a:t>, or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Data type that only has two possible values 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pc="-1" dirty="0">
                <a:solidFill>
                  <a:srgbClr val="000000"/>
                </a:solidFill>
              </a:rPr>
              <a:t> or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sz="1600" spc="-1" dirty="0">
                <a:solidFill>
                  <a:srgbClr val="000000"/>
                </a:solidFill>
              </a:rPr>
              <a:t>are called </a:t>
            </a:r>
            <a:r>
              <a:rPr lang="en-US" sz="1600" b="1" spc="-1" dirty="0" err="1">
                <a:solidFill>
                  <a:srgbClr val="000000"/>
                </a:solidFill>
              </a:rPr>
              <a:t>boolean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      </a:t>
            </a:r>
            <a:r>
              <a:rPr lang="en-US" sz="1400" spc="-1" dirty="0">
                <a:solidFill>
                  <a:schemeClr val="bg1">
                    <a:lumMod val="50000"/>
                  </a:schemeClr>
                </a:solidFill>
              </a:rPr>
              <a:t>(“Boolean” is named after the English mathematician George Boole)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Any value can be interpreted as 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spc="-1" dirty="0">
                <a:solidFill>
                  <a:srgbClr val="000000"/>
                </a:solidFill>
              </a:rPr>
              <a:t> or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sz="1600" spc="-1" dirty="0">
                <a:solidFill>
                  <a:srgbClr val="000000"/>
                </a:solidFill>
              </a:rPr>
              <a:t>in Python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 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bool() </a:t>
            </a:r>
            <a:r>
              <a:rPr lang="en-US" sz="1600" spc="-1" dirty="0">
                <a:solidFill>
                  <a:srgbClr val="000000"/>
                </a:solidFill>
              </a:rPr>
              <a:t>function in Python allows you to evaluate any value</a:t>
            </a:r>
            <a:endParaRPr lang="en-US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Rule of thumb: Any empty or zero value is evaluated as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spc="-1" dirty="0">
                <a:solidFill>
                  <a:srgbClr val="000000"/>
                </a:solidFill>
              </a:rPr>
              <a:t>, and everything else is 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   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      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booleans.py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(Part 1)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1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58248"/>
            <a:ext cx="92837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Booleans and logical operators: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 can use logical operators to manipulate Booleans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Logical operators in Python: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de-DE" sz="1600" b="1" spc="-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Demo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logical_operators.py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(Part 1)</a:t>
            </a:r>
            <a:endParaRPr kumimoji="0" lang="de-D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Reference - Truth table: 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https://en.wikipedia.org/wiki/Truth_table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6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1: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Branching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58248"/>
            <a:ext cx="92837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Booleans and logical operators: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Logical operators allows us to create compound conditions. 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Recall what we have done in the former examples of 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</a:rPr>
              <a:t>branchings</a:t>
            </a:r>
            <a:r>
              <a:rPr lang="en-US" sz="1600" spc="-1" dirty="0">
                <a:solidFill>
                  <a:srgbClr val="000000"/>
                </a:solidFill>
              </a:rPr>
              <a:t>: We evaluate only one condition each time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</a:t>
            </a:r>
            <a:r>
              <a:rPr lang="en-US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condition_1: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condition_2: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But we can use logical operators to concatenate multiple conditions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kumimoji="0" lang="de-DE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              Demo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logical_operators.py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(Part 2)</a:t>
            </a:r>
            <a:endParaRPr kumimoji="0" lang="de-D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Tx/>
              <a:buNone/>
              <a:tabLst>
                <a:tab pos="0" algn="l"/>
              </a:tabLst>
              <a:defRPr/>
            </a:pPr>
            <a:endParaRPr kumimoji="0" lang="de-D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2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Time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fun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…</a:t>
            </a:r>
            <a:endParaRPr lang="de-DE" sz="2000" spc="-1" dirty="0"/>
          </a:p>
          <a:p>
            <a:pPr>
              <a:lnSpc>
                <a:spcPct val="95000"/>
              </a:lnSpc>
            </a:pP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EBFAC2-C003-AE46-ABD6-D0B7A20B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4" y="982382"/>
            <a:ext cx="3175000" cy="381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A1E9E-86BE-4D4B-87A5-BE86F0CF1A4D}"/>
              </a:ext>
            </a:extLst>
          </p:cNvPr>
          <p:cNvSpPr txBox="1"/>
          <p:nvPr/>
        </p:nvSpPr>
        <p:spPr>
          <a:xfrm>
            <a:off x="4307681" y="2888050"/>
            <a:ext cx="52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(Probably the most clichéd scene that strikes you when you think about programming. </a:t>
            </a:r>
            <a:r>
              <a:rPr lang="en-US" sz="1600" dirty="0">
                <a:sym typeface="Wingdings" pitchFamily="2" charset="2"/>
              </a:rPr>
              <a:t></a:t>
            </a:r>
            <a:r>
              <a:rPr lang="en-US" sz="1600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95682B-EBD8-DA4F-A7AA-E41DF54D220A}"/>
              </a:ext>
            </a:extLst>
          </p:cNvPr>
          <p:cNvSpPr txBox="1"/>
          <p:nvPr/>
        </p:nvSpPr>
        <p:spPr>
          <a:xfrm>
            <a:off x="589574" y="4864503"/>
            <a:ext cx="371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www.pinterest.de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/pin/705024516665158762/</a:t>
            </a:r>
          </a:p>
        </p:txBody>
      </p:sp>
    </p:spTree>
    <p:extLst>
      <p:ext uri="{BB962C8B-B14F-4D97-AF65-F5344CB8AC3E}">
        <p14:creationId xmlns:p14="http://schemas.microsoft.com/office/powerpoint/2010/main" val="315070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566858" y="2444726"/>
            <a:ext cx="6946908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Control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Structure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2: </a:t>
            </a:r>
            <a:r>
              <a:rPr lang="de-DE" sz="3200" b="1" i="1" spc="-1" dirty="0" err="1">
                <a:solidFill>
                  <a:srgbClr val="009AD1"/>
                </a:solidFill>
                <a:latin typeface="Arial"/>
              </a:rPr>
              <a:t>While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-Loops </a:t>
            </a:r>
          </a:p>
        </p:txBody>
      </p:sp>
    </p:spTree>
    <p:extLst>
      <p:ext uri="{BB962C8B-B14F-4D97-AF65-F5344CB8AC3E}">
        <p14:creationId xmlns:p14="http://schemas.microsoft.com/office/powerpoint/2010/main" val="115123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2: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while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-Loops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1777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Loops: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Loops </a:t>
            </a:r>
            <a:r>
              <a:rPr lang="en-US" sz="1600" i="1" spc="-1" dirty="0">
                <a:solidFill>
                  <a:srgbClr val="000000"/>
                </a:solidFill>
              </a:rPr>
              <a:t>repeatedly</a:t>
            </a:r>
            <a:r>
              <a:rPr lang="en-US" sz="1600" spc="-1" dirty="0">
                <a:solidFill>
                  <a:srgbClr val="000000"/>
                </a:solidFill>
              </a:rPr>
              <a:t> execute a block of statements.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de-DE" sz="1600" spc="-1" dirty="0"/>
              <a:t>Loops </a:t>
            </a:r>
            <a:r>
              <a:rPr lang="de-DE" sz="1600" spc="-1" dirty="0" err="1"/>
              <a:t>using</a:t>
            </a:r>
            <a:r>
              <a:rPr lang="de-DE" sz="1600" spc="-1" dirty="0"/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spc="-1" dirty="0"/>
              <a:t>: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de-DE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my_condition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my_statements_1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my_statements_2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while_loop.ipynb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84E957-9E2B-AA80-F3D1-F5BE4D9E6B03}"/>
              </a:ext>
            </a:extLst>
          </p:cNvPr>
          <p:cNvSpPr txBox="1"/>
          <p:nvPr/>
        </p:nvSpPr>
        <p:spPr>
          <a:xfrm>
            <a:off x="1118242" y="3470443"/>
            <a:ext cx="488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(Again, Note the indentation!) </a:t>
            </a:r>
          </a:p>
        </p:txBody>
      </p:sp>
      <p:pic>
        <p:nvPicPr>
          <p:cNvPr id="6" name="Grafik 5" descr="Ein Bild, das Text, Teller, Geschirr enthält.&#10;&#10;Automatisch generierte Beschreibung">
            <a:extLst>
              <a:ext uri="{FF2B5EF4-FFF2-40B4-BE49-F238E27FC236}">
                <a16:creationId xmlns:a16="http://schemas.microsoft.com/office/drawing/2014/main" id="{AC5BBC85-1EA8-7042-396A-E7D3058C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53" y="800280"/>
            <a:ext cx="2844854" cy="110825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0C5EACF-BB5D-506D-7DEF-BCB008DB97A6}"/>
              </a:ext>
            </a:extLst>
          </p:cNvPr>
          <p:cNvSpPr/>
          <p:nvPr/>
        </p:nvSpPr>
        <p:spPr>
          <a:xfrm>
            <a:off x="1938033" y="2191761"/>
            <a:ext cx="1719566" cy="2298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8DF377-3C67-2225-FB88-391255848A8B}"/>
              </a:ext>
            </a:extLst>
          </p:cNvPr>
          <p:cNvSpPr txBox="1"/>
          <p:nvPr/>
        </p:nvSpPr>
        <p:spPr>
          <a:xfrm>
            <a:off x="4242280" y="2101647"/>
            <a:ext cx="887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As long as this condition is still fulfilled…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68A356-729F-734E-46B9-62061246DFF6}"/>
              </a:ext>
            </a:extLst>
          </p:cNvPr>
          <p:cNvSpPr/>
          <p:nvPr/>
        </p:nvSpPr>
        <p:spPr>
          <a:xfrm>
            <a:off x="2116747" y="2470343"/>
            <a:ext cx="1960128" cy="7562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4B6E53-D6A7-096D-E2AA-9CA00726AE3E}"/>
              </a:ext>
            </a:extLst>
          </p:cNvPr>
          <p:cNvSpPr txBox="1"/>
          <p:nvPr/>
        </p:nvSpPr>
        <p:spPr>
          <a:xfrm>
            <a:off x="4242280" y="2550509"/>
            <a:ext cx="5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… this block of statements will be executed.</a:t>
            </a:r>
          </a:p>
        </p:txBody>
      </p:sp>
      <p:sp>
        <p:nvSpPr>
          <p:cNvPr id="8" name="Pfeil nach oben 7">
            <a:extLst>
              <a:ext uri="{FF2B5EF4-FFF2-40B4-BE49-F238E27FC236}">
                <a16:creationId xmlns:a16="http://schemas.microsoft.com/office/drawing/2014/main" id="{F4E3AC81-4308-55F7-475C-3216FFD23357}"/>
              </a:ext>
            </a:extLst>
          </p:cNvPr>
          <p:cNvSpPr/>
          <p:nvPr/>
        </p:nvSpPr>
        <p:spPr>
          <a:xfrm>
            <a:off x="1451952" y="2980586"/>
            <a:ext cx="241663" cy="529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2: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while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-Loops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2337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3:</a:t>
            </a:r>
            <a:r>
              <a:rPr lang="en-US" sz="1600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Write a program that</a:t>
            </a:r>
            <a:r>
              <a:rPr lang="en-US" sz="1600" spc="-1">
                <a:solidFill>
                  <a:srgbClr val="000000"/>
                </a:solidFill>
              </a:rPr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asks the user to enter a number.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If the number entered by the user is </a:t>
            </a:r>
            <a:r>
              <a:rPr lang="en-US" sz="1600" b="1" spc="-1" dirty="0">
                <a:solidFill>
                  <a:srgbClr val="000000"/>
                </a:solidFill>
              </a:rPr>
              <a:t>not</a:t>
            </a:r>
            <a:r>
              <a:rPr lang="en-US" sz="1600" spc="-1" dirty="0">
                <a:solidFill>
                  <a:srgbClr val="000000"/>
                </a:solidFill>
              </a:rPr>
              <a:t> 0, it prints out “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0 to quit</a:t>
            </a:r>
            <a:r>
              <a:rPr lang="en-US" sz="1600" spc="-1" dirty="0">
                <a:solidFill>
                  <a:srgbClr val="000000"/>
                </a:solidFill>
              </a:rPr>
              <a:t>” and asks for a new input.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3) If the number entered by the user is 0, the program ends. </a:t>
            </a:r>
          </a:p>
          <a:p>
            <a:pPr marL="343620" lvl="2" indent="-342900">
              <a:lnSpc>
                <a:spcPct val="110000"/>
              </a:lnSpc>
              <a:buClr>
                <a:srgbClr val="009AD1"/>
              </a:buClr>
              <a:buAutoNum type="arabicParenR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2: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while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-Loops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1777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Avoid infinite loops! Your loop should have an termination condition.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infinite_loop.ipynb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16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you get stuck in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an infinite loop by mistake: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 Terminal / Co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mmand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Prompt: Hit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c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 PyCharm: Click the stop-button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57802D-7F06-190F-6EFC-929824D6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79" y="2487116"/>
            <a:ext cx="2425700" cy="2565400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094EC1CA-0902-F00B-DF53-068D03778298}"/>
              </a:ext>
            </a:extLst>
          </p:cNvPr>
          <p:cNvSpPr/>
          <p:nvPr/>
        </p:nvSpPr>
        <p:spPr>
          <a:xfrm>
            <a:off x="4147457" y="3769816"/>
            <a:ext cx="521087" cy="22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Control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Structure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2: </a:t>
            </a:r>
            <a:r>
              <a:rPr lang="de-DE" sz="2000" b="1" i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while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-Loops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64604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Two statements for finer control of loops: </a:t>
            </a: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sz="1600" b="1" spc="-1" dirty="0">
                <a:solidFill>
                  <a:srgbClr val="000000"/>
                </a:solidFill>
              </a:rPr>
              <a:t>and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spc="-1" dirty="0">
                <a:solidFill>
                  <a:srgbClr val="000000"/>
                </a:solidFill>
              </a:rPr>
              <a:t>: Exits from the smallest enclosing loop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spc="-1" dirty="0">
                <a:solidFill>
                  <a:srgbClr val="000000"/>
                </a:solidFill>
              </a:rPr>
              <a:t>: Jump back to the top of the loop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de-DE" sz="1600" b="1" spc="-1" dirty="0">
              <a:solidFill>
                <a:schemeClr val="accent1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break_continue.py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7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177980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latin typeface="Arial"/>
              </a:rPr>
              <a:t>Have</a:t>
            </a:r>
            <a:r>
              <a:rPr lang="de-DE" sz="3200" b="1" spc="-1" dirty="0">
                <a:latin typeface="Arial"/>
              </a:rPr>
              <a:t> a nice </a:t>
            </a:r>
            <a:r>
              <a:rPr lang="de-DE" sz="3200" b="1" spc="-1" dirty="0" err="1">
                <a:latin typeface="Arial"/>
              </a:rPr>
              <a:t>weekend</a:t>
            </a:r>
            <a:r>
              <a:rPr lang="de-DE" sz="3200" b="1" spc="-1" dirty="0">
                <a:latin typeface="Arial"/>
              </a:rPr>
              <a:t>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Content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Today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Generating random numbers and using modules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structure 1: Branching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Control structure 2: While-loop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769802" y="2183476"/>
            <a:ext cx="6946908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Generating Random Numbers</a:t>
            </a:r>
          </a:p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&amp; </a:t>
            </a:r>
          </a:p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Using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2050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Generating Random Numbers: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Modules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54186"/>
            <a:ext cx="785988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Recap: Last session we have learned the data type </a:t>
            </a:r>
            <a:r>
              <a:rPr lang="en-US" sz="1600" i="1" spc="-1" dirty="0">
                <a:solidFill>
                  <a:srgbClr val="000000"/>
                </a:solidFill>
                <a:sym typeface="Wingdings" pitchFamily="2" charset="2"/>
              </a:rPr>
              <a:t>numbers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You can also use Python to generate random numbers: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For doing this, we need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1600" i="1" spc="-1" dirty="0">
                <a:solidFill>
                  <a:srgbClr val="000000"/>
                </a:solidFill>
                <a:sym typeface="Wingdings" pitchFamily="2" charset="2"/>
              </a:rPr>
              <a:t>module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286470" lvl="2" indent="-285750">
              <a:lnSpc>
                <a:spcPct val="110000"/>
              </a:lnSpc>
              <a:buClr>
                <a:srgbClr val="009AD1"/>
              </a:buClr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But what is a </a:t>
            </a:r>
            <a:r>
              <a:rPr lang="en-US" sz="1600" b="1" i="1" spc="-1" dirty="0">
                <a:solidFill>
                  <a:srgbClr val="000000"/>
                </a:solidFill>
                <a:sym typeface="Wingdings" pitchFamily="2" charset="2"/>
              </a:rPr>
              <a:t>module</a:t>
            </a: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?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itchFamily="2" charset="2"/>
              </a:rPr>
              <a:t>A collection of Python-scripts for a certain functionality -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You can imagine them as toolkits.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Wingdings" pitchFamily="2" charset="2"/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They can be used inside other programs.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Keyword for “grabbing a certain toolkit”, i.e., using a module: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de-DE" sz="1600" b="1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itchFamily="2" charset="2"/>
              </a:rPr>
              <a:t>E.g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., using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module: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endParaRPr lang="en-US" sz="1600" b="1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random_module.py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71845A-5A64-182F-F404-EAE1616C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200" y="2978966"/>
            <a:ext cx="1152344" cy="11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Generating Random Numbers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054186"/>
            <a:ext cx="932945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Functions of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 module: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Function 1: 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randint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(start, stop)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generate a random integer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within the range of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≤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≤ stop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</a:t>
            </a:r>
            <a:r>
              <a:rPr lang="en-US" sz="1600" b="1" spc="-1" dirty="0">
                <a:solidFill>
                  <a:srgbClr val="7030A0"/>
                </a:solidFill>
                <a:latin typeface="Arial"/>
                <a:sym typeface="Wingdings" pitchFamily="2" charset="2"/>
              </a:rPr>
              <a:t>required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argument, i.e., </a:t>
            </a:r>
            <a:r>
              <a:rPr lang="en-US" sz="1600" spc="-1" dirty="0">
                <a:solidFill>
                  <a:srgbClr val="7030A0"/>
                </a:solidFill>
                <a:latin typeface="Arial"/>
                <a:sym typeface="Wingdings" pitchFamily="2" charset="2"/>
              </a:rPr>
              <a:t>a value must be passed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stop 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</a:t>
            </a:r>
            <a:r>
              <a:rPr lang="en-US" sz="1600" b="1" spc="-1" dirty="0">
                <a:solidFill>
                  <a:srgbClr val="7030A0"/>
                </a:solidFill>
                <a:latin typeface="Arial"/>
                <a:sym typeface="Wingdings" pitchFamily="2" charset="2"/>
              </a:rPr>
              <a:t>required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argument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random_module.py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(Part 1)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38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Generating Random Numbers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054186"/>
            <a:ext cx="932945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Functions of 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 module: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Function 2: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randrange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(start, stop, step)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</a:t>
            </a:r>
            <a:r>
              <a:rPr lang="en-US" sz="1600" b="1" spc="-1" dirty="0">
                <a:solidFill>
                  <a:srgbClr val="00B050"/>
                </a:solidFill>
                <a:latin typeface="Arial"/>
                <a:sym typeface="Wingdings" pitchFamily="2" charset="2"/>
              </a:rPr>
              <a:t>optional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argument, i.e., </a:t>
            </a:r>
            <a:r>
              <a:rPr lang="en-US" sz="1600" spc="-1" dirty="0">
                <a:solidFill>
                  <a:srgbClr val="00B050"/>
                </a:solidFill>
                <a:latin typeface="Arial"/>
                <a:sym typeface="Wingdings" pitchFamily="2" charset="2"/>
              </a:rPr>
              <a:t>a value is not necessary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stop 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</a:t>
            </a:r>
            <a:r>
              <a:rPr lang="en-US" sz="1600" b="1" spc="-1" dirty="0">
                <a:solidFill>
                  <a:srgbClr val="7030A0"/>
                </a:solidFill>
                <a:latin typeface="Arial"/>
                <a:sym typeface="Wingdings" pitchFamily="2" charset="2"/>
              </a:rPr>
              <a:t>required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argument, i.e., </a:t>
            </a:r>
            <a:r>
              <a:rPr lang="en-US" sz="1600" spc="-1" dirty="0">
                <a:solidFill>
                  <a:srgbClr val="7030A0"/>
                </a:solidFill>
                <a:latin typeface="Arial"/>
                <a:sym typeface="Wingdings" pitchFamily="2" charset="2"/>
              </a:rPr>
              <a:t>a value must be passed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step 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: </a:t>
            </a:r>
            <a:r>
              <a:rPr lang="en-US" sz="1600" b="1" spc="-1" dirty="0">
                <a:solidFill>
                  <a:srgbClr val="00B050"/>
                </a:solidFill>
                <a:latin typeface="Arial"/>
                <a:sym typeface="Wingdings" pitchFamily="2" charset="2"/>
              </a:rPr>
              <a:t>optional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argument.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step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  <a:sym typeface="Wingdings" pitchFamily="2" charset="2"/>
              </a:rPr>
              <a:t>defines the incrementation.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generate a random integer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within the range of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≤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 stop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 </a:t>
            </a:r>
            <a:r>
              <a:rPr lang="en-US" sz="1600" b="1" spc="-1" dirty="0">
                <a:solidFill>
                  <a:srgbClr val="C00000"/>
                </a:solidFill>
                <a:latin typeface="Arial"/>
                <a:cs typeface="Courier New" panose="02070309020205020404" pitchFamily="49" charset="0"/>
                <a:sym typeface="Wingdings" pitchFamily="2" charset="2"/>
              </a:rPr>
              <a:t>Cave</a:t>
            </a:r>
            <a:r>
              <a:rPr lang="en-US" sz="1600" b="1" spc="-1" dirty="0">
                <a:solidFill>
                  <a:srgbClr val="C00000"/>
                </a:solidFill>
                <a:latin typeface="Arial"/>
                <a:sym typeface="Wingdings" pitchFamily="2" charset="2"/>
              </a:rPr>
              <a:t>at: The value of 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stop</a:t>
            </a:r>
            <a:r>
              <a:rPr lang="en-US" sz="1600" b="1" spc="-1" dirty="0">
                <a:solidFill>
                  <a:srgbClr val="C00000"/>
                </a:solidFill>
                <a:latin typeface="Arial"/>
                <a:sym typeface="Wingdings" pitchFamily="2" charset="2"/>
              </a:rPr>
              <a:t> is not included in the range!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de-DE" sz="1600" b="1" spc="-1" dirty="0">
                <a:solidFill>
                  <a:schemeClr val="accent1"/>
                </a:solidFill>
              </a:rPr>
              <a:t>DEMO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random_module.py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(Part 2)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4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Excursion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Two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Different Way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Importing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Modules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054186"/>
            <a:ext cx="936210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Recap –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What we have learned just now: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de-DE" sz="1600" b="1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itchFamily="2" charset="2"/>
              </a:rPr>
              <a:t>E.g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.:      </a:t>
            </a:r>
            <a:r>
              <a:rPr lang="en-US" sz="1600" b="1" spc="-1" dirty="0">
                <a:solidFill>
                  <a:srgbClr val="000000"/>
                </a:solidFill>
                <a:effectLst/>
                <a:latin typeface="Arial"/>
                <a:cs typeface="Courier New" panose="02070309020205020404" pitchFamily="49" charset="0"/>
                <a:sym typeface="Wingdings" pitchFamily="2" charset="2"/>
              </a:rPr>
              <a:t>   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x = </a:t>
            </a:r>
            <a:r>
              <a:rPr lang="en-US" sz="16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random.randint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(0, 3)</a:t>
            </a:r>
            <a:endParaRPr lang="en-US" sz="1600" b="1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You can also using the keyword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to directly import a function</a:t>
            </a:r>
            <a:endParaRPr lang="de-DE" sz="1600" b="1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itchFamily="2" charset="2"/>
              </a:rPr>
              <a:t>E.g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.:         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randint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	          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 = </a:t>
            </a:r>
            <a:r>
              <a:rPr lang="en-U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randint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(0, 3) </a:t>
            </a:r>
            <a:endParaRPr lang="en-US" sz="1600" b="1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b="1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Note that in this case you don’t need to write the function as 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random.randint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” anymore.</a:t>
            </a: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Wingdings" pitchFamily="2" charset="2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Difference between the two ways: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  <a:sym typeface="Wingdings" pitchFamily="2" charset="2"/>
              </a:rPr>
              <a:t>: imports the whole module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</a:t>
            </a: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b="1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f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  <a:sym typeface="Wingdings" pitchFamily="2" charset="2"/>
              </a:rPr>
              <a:t>: imports only the function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  <a:sym typeface="Wingdings" pitchFamily="2" charset="2"/>
              </a:rPr>
              <a:t> of module</a:t>
            </a:r>
            <a:r>
              <a:rPr lang="en-US" sz="1600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</a:t>
            </a: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sym typeface="Wingdings" pitchFamily="2" charset="2"/>
            </a:endParaRPr>
          </a:p>
          <a:p>
            <a:pPr marL="72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DEMO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import_modules.py</a:t>
            </a: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71845A-5A64-182F-F404-EAE1616C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5320" y="725623"/>
            <a:ext cx="1152344" cy="1152344"/>
          </a:xfrm>
          <a:prstGeom prst="rect">
            <a:avLst/>
          </a:prstGeom>
        </p:spPr>
      </p:pic>
      <p:sp>
        <p:nvSpPr>
          <p:cNvPr id="2" name="Pfeil nach oben 1">
            <a:extLst>
              <a:ext uri="{FF2B5EF4-FFF2-40B4-BE49-F238E27FC236}">
                <a16:creationId xmlns:a16="http://schemas.microsoft.com/office/drawing/2014/main" id="{883723AD-46A1-CAE0-D847-43A3DA7F621D}"/>
              </a:ext>
            </a:extLst>
          </p:cNvPr>
          <p:cNvSpPr/>
          <p:nvPr/>
        </p:nvSpPr>
        <p:spPr>
          <a:xfrm>
            <a:off x="2592978" y="2989218"/>
            <a:ext cx="156754" cy="213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Excursion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Two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Different Way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Importing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Modules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054186"/>
            <a:ext cx="936210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(Time for some fun – Now you should have a better understanding of this meme from our very first lecture! )</a:t>
            </a:r>
            <a:endParaRPr lang="de-DE" sz="1600" b="1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DD521A-13EF-33D0-C8EA-D4EA2F8B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9" y="1785446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765309-D2DA-9366-971C-1FE1D2CC3EE3}"/>
              </a:ext>
            </a:extLst>
          </p:cNvPr>
          <p:cNvSpPr txBox="1"/>
          <p:nvPr/>
        </p:nvSpPr>
        <p:spPr>
          <a:xfrm>
            <a:off x="3511725" y="4651591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3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1512</Words>
  <Application>Microsoft Macintosh PowerPoint</Application>
  <PresentationFormat>Benutzerdefiniert</PresentationFormat>
  <Paragraphs>241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2852</cp:revision>
  <dcterms:created xsi:type="dcterms:W3CDTF">2021-11-19T08:48:43Z</dcterms:created>
  <dcterms:modified xsi:type="dcterms:W3CDTF">2022-11-11T10:04:04Z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