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28"/>
  </p:notesMasterIdLst>
  <p:sldIdLst>
    <p:sldId id="258" r:id="rId3"/>
    <p:sldId id="374" r:id="rId4"/>
    <p:sldId id="375" r:id="rId5"/>
    <p:sldId id="373" r:id="rId6"/>
    <p:sldId id="279" r:id="rId7"/>
    <p:sldId id="273" r:id="rId8"/>
    <p:sldId id="276" r:id="rId9"/>
    <p:sldId id="277" r:id="rId10"/>
    <p:sldId id="278" r:id="rId11"/>
    <p:sldId id="381" r:id="rId12"/>
    <p:sldId id="376" r:id="rId13"/>
    <p:sldId id="289" r:id="rId14"/>
    <p:sldId id="275" r:id="rId15"/>
    <p:sldId id="377" r:id="rId16"/>
    <p:sldId id="378" r:id="rId17"/>
    <p:sldId id="282" r:id="rId18"/>
    <p:sldId id="382" r:id="rId19"/>
    <p:sldId id="281" r:id="rId20"/>
    <p:sldId id="283" r:id="rId21"/>
    <p:sldId id="284" r:id="rId22"/>
    <p:sldId id="285" r:id="rId23"/>
    <p:sldId id="379" r:id="rId24"/>
    <p:sldId id="292" r:id="rId25"/>
    <p:sldId id="380" r:id="rId26"/>
    <p:sldId id="352" r:id="rId27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62"/>
    <p:restoredTop sz="96327"/>
  </p:normalViewPr>
  <p:slideViewPr>
    <p:cSldViewPr snapToGrid="0" snapToObjects="1">
      <p:cViewPr varScale="1">
        <p:scale>
          <a:sx n="172" d="100"/>
          <a:sy n="172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7195-C306-184F-9FD6-10BD56B986E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5942A-A615-AA47-970A-EDF92DB1EC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etbrains.com/help/pycharm/configuring-keyboard-and-mouse-shortcuts.html?keymap=secondary_maco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andom.html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1528137" y="2361075"/>
            <a:ext cx="6804674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Linguistic Gaming with Python: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D2FFCFB-254B-5D4A-8FB6-8ADD097444C6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, 18.11.2022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B73CB6-EDD7-404E-9046-D811B749B5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5" y="478964"/>
            <a:ext cx="3715743" cy="853779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26B901D1-1490-7CD9-4DDE-9AD3B834C3E6}"/>
              </a:ext>
            </a:extLst>
          </p:cNvPr>
          <p:cNvSpPr/>
          <p:nvPr/>
        </p:nvSpPr>
        <p:spPr>
          <a:xfrm>
            <a:off x="1232479" y="2940865"/>
            <a:ext cx="7395990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-1" dirty="0">
                <a:solidFill>
                  <a:srgbClr val="000000"/>
                </a:solidFill>
                <a:latin typeface="Arial"/>
              </a:rPr>
              <a:t>For-Loop, In</a:t>
            </a: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dexing/Slicing, Tuples</a:t>
            </a:r>
            <a:endParaRPr lang="en-US" sz="3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Sequences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and </a:t>
            </a:r>
            <a:r>
              <a:rPr lang="de-DE" sz="2000" b="1" i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-loop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Hands-On 1</a:t>
            </a:r>
            <a:r>
              <a:rPr lang="en-US" sz="1600" b="1" spc="-1" dirty="0">
                <a:solidFill>
                  <a:schemeClr val="accent1"/>
                </a:solidFill>
              </a:rPr>
              <a:t>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Use for-loop and 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sz="1600" spc="-1" dirty="0">
                <a:solidFill>
                  <a:srgbClr val="000000"/>
                </a:solidFill>
              </a:rPr>
              <a:t> to g</a:t>
            </a:r>
            <a:r>
              <a:rPr lang="en-US" sz="1600" spc="-1" dirty="0"/>
              <a:t>enerate the following number sequence: 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/>
              <a:t>		5, 10, 15, 20, 25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8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Sequences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and </a:t>
            </a:r>
            <a:r>
              <a:rPr lang="de-DE" sz="2000" b="1" i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-loop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038023"/>
            <a:ext cx="935654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Using the function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sz="1600" b="1" spc="-1" dirty="0">
                <a:solidFill>
                  <a:srgbClr val="000000"/>
                </a:solidFill>
              </a:rPr>
              <a:t>to generate a sequence of numbers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The examples before showed: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sz="1600" spc="-1" dirty="0">
                <a:solidFill>
                  <a:srgbClr val="000000"/>
                </a:solidFill>
              </a:rPr>
              <a:t> “counts” through the range defined by the user.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You can do the “counting” in two different ways: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Counting forwards (This is what we have seen from the examples before)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Counting backwards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GB" sz="1600" spc="-1" dirty="0">
                <a:solidFill>
                  <a:srgbClr val="000000"/>
                </a:solidFill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range_function.py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spc="-1" dirty="0">
                <a:solidFill>
                  <a:srgbClr val="000000"/>
                </a:solidFill>
              </a:rPr>
              <a:t>(Part 2)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1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Sequences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and </a:t>
            </a:r>
            <a:r>
              <a:rPr lang="de-DE" sz="2000" b="1" i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-loop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Hands-On 2</a:t>
            </a:r>
            <a:r>
              <a:rPr lang="en-US" sz="1600" b="1" spc="-1" dirty="0">
                <a:solidFill>
                  <a:schemeClr val="accent1"/>
                </a:solidFill>
              </a:rPr>
              <a:t>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Use for-loop and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sz="1600" spc="-1" dirty="0">
                <a:solidFill>
                  <a:srgbClr val="000000"/>
                </a:solidFill>
              </a:rPr>
              <a:t> to print out the following pattern.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(Tip: We have learned how to use the multiplication-operator (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spc="-1" dirty="0">
                <a:solidFill>
                  <a:srgbClr val="000000"/>
                </a:solidFill>
              </a:rPr>
              <a:t>) to repeat a string.)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D3CC78-BD4F-51B5-885A-C8593F499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60" y="1977986"/>
            <a:ext cx="1125145" cy="22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1241425" y="2498017"/>
            <a:ext cx="8839200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Functions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 and Operators </a:t>
            </a: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for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 Strings</a:t>
            </a:r>
          </a:p>
        </p:txBody>
      </p:sp>
    </p:spTree>
    <p:extLst>
      <p:ext uri="{BB962C8B-B14F-4D97-AF65-F5344CB8AC3E}">
        <p14:creationId xmlns:p14="http://schemas.microsoft.com/office/powerpoint/2010/main" val="166058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Functions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Operators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Strings</a:t>
            </a:r>
            <a:endParaRPr lang="de-DE" sz="2000" b="0" i="1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06141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An interim recap of what we have learned about strings…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From the second session of this course: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,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 ,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lower()</a:t>
            </a: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 ,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title()</a:t>
            </a: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 ,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capitalize()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replace()</a:t>
            </a: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 ,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strip()</a:t>
            </a: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From Assignment 3: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,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min()</a:t>
            </a: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,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max()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From today: </a:t>
            </a:r>
            <a:endParaRPr lang="de-DE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   </a:t>
            </a: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Check if an element is contained in a sequence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ourier New" panose="02070309020205020404" pitchFamily="49" charset="0"/>
              </a:rPr>
              <a:t>Today - More 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</a:rPr>
              <a:t>operations for strings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ourier New" panose="02070309020205020404" pitchFamily="49" charset="0"/>
              </a:rPr>
              <a:t>:</a:t>
            </a: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</a:rPr>
              <a:t>Indexing</a:t>
            </a: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ourier New" panose="02070309020205020404" pitchFamily="49" charset="0"/>
              </a:rPr>
              <a:t>Slicing 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33B3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5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Indexing</a:t>
            </a:r>
            <a:endParaRPr lang="de-DE" sz="2000" b="0" i="1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06141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Indexing: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Grab a certain element of a sequence directly by using its index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   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     </a:t>
            </a: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GB" sz="1600" spc="-1" dirty="0">
                <a:solidFill>
                  <a:srgbClr val="000000"/>
                </a:solidFill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indexing.py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(Part 1)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Indexing</a:t>
            </a:r>
            <a:endParaRPr lang="de-DE" sz="2000" i="1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99406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C00000"/>
                </a:solidFill>
                <a:cs typeface="Courier New" panose="02070309020205020404" pitchFamily="49" charset="0"/>
                <a:sym typeface="Wingdings" pitchFamily="2" charset="2"/>
              </a:rPr>
              <a:t>IMPORTANT: Python starts counting from 0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 The first element always has the index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0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, not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1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!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Two ways of indexing a sequence: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Positive position numbers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Negative position numbers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        DEMO</a:t>
            </a:r>
            <a:r>
              <a:rPr lang="en-GB" sz="1600" spc="-1" dirty="0">
                <a:solidFill>
                  <a:srgbClr val="000000"/>
                </a:solidFill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indexing.py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(Part 2)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C00000"/>
                </a:solidFill>
                <a:cs typeface="Courier New" panose="02070309020205020404" pitchFamily="49" charset="0"/>
                <a:sym typeface="Wingdings" pitchFamily="2" charset="2"/>
              </a:rPr>
              <a:t>Caveat: Be careful of </a:t>
            </a:r>
            <a:r>
              <a:rPr lang="en-US" sz="1600" b="1" spc="-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sz="1600" b="1" spc="-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      DEMO</a:t>
            </a:r>
            <a:r>
              <a:rPr lang="en-GB" sz="1600" spc="-1" dirty="0">
                <a:solidFill>
                  <a:srgbClr val="000000"/>
                </a:solidFill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indexing.py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(Part 3)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2B60BF9-38A5-1547-AEF8-52120DEF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70" y="1870099"/>
            <a:ext cx="4112830" cy="16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0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Indexing</a:t>
            </a:r>
            <a:endParaRPr lang="de-DE" sz="2000" b="0" i="1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06141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Comparing indexing with</a:t>
            </a: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: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Indexing: directly access an element at a certain position (</a:t>
            </a:r>
            <a:r>
              <a:rPr lang="en-US" sz="1600" i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random access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: goes through the sequence to access a certain element (</a:t>
            </a:r>
            <a:r>
              <a:rPr lang="en-US" sz="1600" i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sequential access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E.g., to access the 3rd character of a string with more than 3 characters: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Indexing: directly grab the character at the 3rd position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:  needs to firstly go through the 1</a:t>
            </a:r>
            <a:r>
              <a:rPr lang="en-US" sz="1600" spc="-1" baseline="30000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st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and 2nd character, and then reach the 3</a:t>
            </a:r>
            <a:r>
              <a:rPr lang="en-US" sz="1600" spc="-1" baseline="30000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rd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character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9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Indexing</a:t>
            </a:r>
            <a:endParaRPr lang="de-DE" sz="2000" i="1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90327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i="1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Mutability</a:t>
            </a:r>
            <a:r>
              <a:rPr lang="en-US" sz="1600" i="1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of a sequence: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A sequence is </a:t>
            </a:r>
            <a:r>
              <a:rPr lang="en-US" sz="1600" i="1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mutable</a:t>
            </a: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 = can be changed; vice versa, </a:t>
            </a:r>
            <a:r>
              <a:rPr lang="en-US" sz="1600" i="1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immutable</a:t>
            </a: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 = cannot be changed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Strings are immutable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Caveat: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A variable of string type can be re-assigned new values   ≠   A string is mutable!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 DEMO</a:t>
            </a:r>
            <a:r>
              <a:rPr lang="en-GB" sz="1600" spc="-1" dirty="0">
                <a:solidFill>
                  <a:srgbClr val="000000"/>
                </a:solidFill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string_mutability.py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	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9CF0F1A-43E4-F55D-DE2C-7448A36A7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2974836"/>
            <a:ext cx="4272898" cy="20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7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Indexing</a:t>
            </a:r>
            <a:endParaRPr lang="de-DE" sz="2000" i="1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Hands-On 3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1) Create the following string: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	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“auto”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2) Iterate through all characters of the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spc="-1" dirty="0">
                <a:solidFill>
                  <a:srgbClr val="000000"/>
                </a:solidFill>
              </a:rPr>
              <a:t>. If the character is a vowel (</a:t>
            </a:r>
            <a:r>
              <a:rPr lang="en-US" sz="1600" i="1" spc="-1" dirty="0">
                <a:solidFill>
                  <a:srgbClr val="000000"/>
                </a:solidFill>
              </a:rPr>
              <a:t>a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i="1" spc="-1" dirty="0">
                <a:solidFill>
                  <a:srgbClr val="000000"/>
                </a:solidFill>
              </a:rPr>
              <a:t>e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i="1" spc="-1" dirty="0" err="1">
                <a:solidFill>
                  <a:srgbClr val="000000"/>
                </a:solidFill>
              </a:rPr>
              <a:t>i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i="1" spc="-1" dirty="0">
                <a:solidFill>
                  <a:srgbClr val="000000"/>
                </a:solidFill>
              </a:rPr>
              <a:t>o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i="1" spc="-1" dirty="0">
                <a:solidFill>
                  <a:srgbClr val="000000"/>
                </a:solidFill>
              </a:rPr>
              <a:t>u</a:t>
            </a:r>
            <a:r>
              <a:rPr lang="en-US" sz="1600" spc="-1" dirty="0">
                <a:solidFill>
                  <a:srgbClr val="000000"/>
                </a:solidFill>
              </a:rPr>
              <a:t>), replace it with a “x”, i.e., what you get at the end should be: “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xxtx</a:t>
            </a:r>
            <a:r>
              <a:rPr lang="en-US" sz="1600" spc="-1" dirty="0">
                <a:solidFill>
                  <a:srgbClr val="000000"/>
                </a:solidFill>
              </a:rPr>
              <a:t>”.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Tip / Recap: </a:t>
            </a:r>
            <a:r>
              <a:rPr lang="en-US" sz="1600" spc="-1" dirty="0">
                <a:solidFill>
                  <a:srgbClr val="000000"/>
                </a:solidFill>
              </a:rPr>
              <a:t>We can use the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replace()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function here.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An example of using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replace()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886D0C2B-6118-9D6C-D594-BD64C1EBF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16" y="3616527"/>
            <a:ext cx="4241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3999" y="404640"/>
            <a:ext cx="8924503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Updates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from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Last Session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740501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Q: </a:t>
            </a:r>
            <a:r>
              <a:rPr lang="en-US" sz="1600" spc="-1" dirty="0">
                <a:solidFill>
                  <a:srgbClr val="000000"/>
                </a:solidFill>
              </a:rPr>
              <a:t>How do I comment out a block of code in PyCharm?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A: </a:t>
            </a:r>
            <a:r>
              <a:rPr lang="en-US" sz="1600" spc="-1" dirty="0">
                <a:solidFill>
                  <a:srgbClr val="000000"/>
                </a:solidFill>
              </a:rPr>
              <a:t>According to the official documentation of PyCharm -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Windows: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MacOS:                       (i.e.,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600" spc="-1" dirty="0">
                <a:solidFill>
                  <a:srgbClr val="000000"/>
                </a:solidFill>
              </a:rPr>
              <a:t> +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en-US" sz="1600" spc="-1" dirty="0">
                <a:solidFill>
                  <a:srgbClr val="000000"/>
                </a:solidFill>
              </a:rPr>
              <a:t> +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spc="-1" dirty="0">
                <a:solidFill>
                  <a:srgbClr val="000000"/>
                </a:solidFill>
              </a:rPr>
              <a:t>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If the keyboard shortcuts above doesn’t work for you, you can follow the instruction on this page to configure a customized shortcut by yourself: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hlinkClick r:id="rId2"/>
              </a:rPr>
              <a:t>https://www.jetbrains.com/help/pycharm/configuring-keyboard-and-mouse-shortcuts.html?keymap=secondary_macos</a:t>
            </a: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D74DCC-70F7-1685-7997-F0C930AE4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68" y="2140527"/>
            <a:ext cx="930889" cy="6236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8D2D719-F184-F906-D986-0C25B0B42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60" y="1703026"/>
            <a:ext cx="1507034" cy="5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6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Slicing</a:t>
            </a:r>
            <a:endParaRPr lang="de-DE" sz="2000" b="0" i="1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501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One further operation for strings: Slicing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Slicing: “Cut” a piece of a string by specifying the starting position and ending position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slicing.py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(Part 1)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Grafik 2" descr="Ein Bild, das Essen, Gericht, Teller, Pizza enthält.&#10;&#10;Automatisch generierte Beschreibung">
            <a:extLst>
              <a:ext uri="{FF2B5EF4-FFF2-40B4-BE49-F238E27FC236}">
                <a16:creationId xmlns:a16="http://schemas.microsoft.com/office/drawing/2014/main" id="{0C82C2F8-49D4-8D4D-A165-8E16A1012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32" y="1741380"/>
            <a:ext cx="2248126" cy="1686095"/>
          </a:xfrm>
          <a:prstGeom prst="rect">
            <a:avLst/>
          </a:prstGeom>
        </p:spPr>
      </p:pic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C69CB1F-9885-D641-AB57-CEDEEAB41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08" y="2066925"/>
            <a:ext cx="2966304" cy="95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14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Slicing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endParaRPr lang="de-DE" sz="2000" b="0" i="1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835800"/>
            <a:ext cx="8928373" cy="3791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Same as indexing, there are two ways of slicing a sequence: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Positive position numbers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Negative position numbers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C00000"/>
                </a:solidFill>
                <a:cs typeface="Courier New" panose="02070309020205020404" pitchFamily="49" charset="0"/>
                <a:sym typeface="Wingdings" pitchFamily="2" charset="2"/>
              </a:rPr>
              <a:t>Note the different numbering system between indexing (left) and slicing (right):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slicing.py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(Part 2)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For slicing, no </a:t>
            </a:r>
            <a:r>
              <a:rPr lang="en-US" sz="16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1600" b="1" spc="-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is raised if the index is out of bound; Instead, Python just returns an empty slice in this case.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      DEMO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slicing.py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(Part 3)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4A0C500B-0A18-7444-BDCA-14E3CF5AD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96" y="2013863"/>
            <a:ext cx="2625574" cy="1435238"/>
          </a:xfrm>
          <a:prstGeom prst="rect">
            <a:avLst/>
          </a:prstGeom>
        </p:spPr>
      </p:pic>
      <p:pic>
        <p:nvPicPr>
          <p:cNvPr id="19" name="Grafik 1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3BF81E4-FE89-FB45-8478-CC5D9D810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09" y="2118743"/>
            <a:ext cx="2516777" cy="100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Slicing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endParaRPr lang="de-DE" sz="2000" b="0" i="1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835800"/>
            <a:ext cx="8928373" cy="3791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Shorthand for slicing: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 the last examples, we sliced a string by specifying two indices: The start point, and the cut-off point.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You can also leave the the start point and/or the cut-off point unspecified.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slicing.py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(Part 4)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19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Slicing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3999" y="1038023"/>
            <a:ext cx="9357521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Hands-On 4</a:t>
            </a:r>
            <a:r>
              <a:rPr lang="en-US" sz="1600" b="1" spc="-1" dirty="0">
                <a:solidFill>
                  <a:schemeClr val="accent1"/>
                </a:solidFill>
              </a:rPr>
              <a:t>  (       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chemeClr val="accent1"/>
                </a:solidFill>
              </a:rPr>
              <a:t>(       </a:t>
            </a:r>
            <a:r>
              <a:rPr lang="en-US" sz="1400" spc="-1" dirty="0">
                <a:solidFill>
                  <a:schemeClr val="accent1"/>
                </a:solidFill>
              </a:rPr>
              <a:t>= Exercises that are more difficult; It is okay if you fail to solve it, but </a:t>
            </a:r>
            <a:r>
              <a:rPr lang="en-US" sz="1400" u="sng" spc="-1" dirty="0">
                <a:solidFill>
                  <a:schemeClr val="accent1"/>
                </a:solidFill>
              </a:rPr>
              <a:t>please at least make sure that you understand the sample solution</a:t>
            </a:r>
            <a:r>
              <a:rPr lang="en-US" sz="1400" spc="-1" dirty="0">
                <a:solidFill>
                  <a:schemeClr val="accent1"/>
                </a:solidFill>
              </a:rPr>
              <a:t>.)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Using for-loop and slicing to count how many times the pattern “er” appears in the following string: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“</a:t>
            </a:r>
            <a:r>
              <a:rPr lang="en-US" sz="1600" i="1" spc="-1" dirty="0">
                <a:solidFill>
                  <a:srgbClr val="000000"/>
                </a:solidFill>
              </a:rPr>
              <a:t>Jennif</a:t>
            </a:r>
            <a:r>
              <a:rPr lang="en-US" sz="1600" b="1" i="1" spc="-1" dirty="0">
                <a:solidFill>
                  <a:schemeClr val="accent1"/>
                </a:solidFill>
              </a:rPr>
              <a:t>er</a:t>
            </a:r>
            <a:r>
              <a:rPr lang="en-US" sz="1600" i="1" spc="-1" dirty="0">
                <a:solidFill>
                  <a:srgbClr val="000000"/>
                </a:solidFill>
              </a:rPr>
              <a:t> and h</a:t>
            </a:r>
            <a:r>
              <a:rPr lang="en-US" sz="1600" b="1" i="1" spc="-1" dirty="0">
                <a:solidFill>
                  <a:schemeClr val="accent1"/>
                </a:solidFill>
              </a:rPr>
              <a:t>er</a:t>
            </a:r>
            <a:r>
              <a:rPr lang="en-US" sz="1600" i="1" spc="-1" dirty="0">
                <a:solidFill>
                  <a:srgbClr val="000000"/>
                </a:solidFill>
              </a:rPr>
              <a:t> daught</a:t>
            </a:r>
            <a:r>
              <a:rPr lang="en-US" sz="1600" b="1" i="1" spc="-1" dirty="0">
                <a:solidFill>
                  <a:schemeClr val="accent1"/>
                </a:solidFill>
              </a:rPr>
              <a:t>er</a:t>
            </a:r>
            <a:r>
              <a:rPr lang="en-US" sz="1600" i="1" spc="-1" dirty="0">
                <a:solidFill>
                  <a:srgbClr val="000000"/>
                </a:solidFill>
              </a:rPr>
              <a:t> in B</a:t>
            </a:r>
            <a:r>
              <a:rPr lang="en-US" sz="1600" b="1" i="1" spc="-1" dirty="0">
                <a:solidFill>
                  <a:schemeClr val="accent1"/>
                </a:solidFill>
              </a:rPr>
              <a:t>er</a:t>
            </a:r>
            <a:r>
              <a:rPr lang="en-US" sz="1600" i="1" spc="-1" dirty="0">
                <a:solidFill>
                  <a:srgbClr val="000000"/>
                </a:solidFill>
              </a:rPr>
              <a:t>lin</a:t>
            </a:r>
            <a:r>
              <a:rPr lang="en-US" sz="1600" spc="-1" dirty="0">
                <a:solidFill>
                  <a:srgbClr val="000000"/>
                </a:solidFill>
              </a:rPr>
              <a:t>”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Your answer should be 4.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4" name="Grafik 3" descr="Einhorn mit einfarbiger Füllung">
            <a:extLst>
              <a:ext uri="{FF2B5EF4-FFF2-40B4-BE49-F238E27FC236}">
                <a16:creationId xmlns:a16="http://schemas.microsoft.com/office/drawing/2014/main" id="{9AE768C5-B812-0412-075B-6E777E66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104" y="1433145"/>
            <a:ext cx="396157" cy="396157"/>
          </a:xfrm>
          <a:prstGeom prst="rect">
            <a:avLst/>
          </a:prstGeom>
        </p:spPr>
      </p:pic>
      <p:pic>
        <p:nvPicPr>
          <p:cNvPr id="5" name="Grafik 4" descr="Einhorn mit einfarbiger Füllung">
            <a:extLst>
              <a:ext uri="{FF2B5EF4-FFF2-40B4-BE49-F238E27FC236}">
                <a16:creationId xmlns:a16="http://schemas.microsoft.com/office/drawing/2014/main" id="{21546A35-C0B0-3431-B522-A9EE9DD6C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2353" y="918375"/>
            <a:ext cx="396157" cy="3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Challenge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Hands-On 5</a:t>
            </a:r>
            <a:r>
              <a:rPr lang="en-US" sz="1600" b="1" spc="-1" dirty="0">
                <a:solidFill>
                  <a:schemeClr val="accent1"/>
                </a:solidFill>
              </a:rPr>
              <a:t>   (       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Use for-loop and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sz="1600" spc="-1" dirty="0">
                <a:solidFill>
                  <a:srgbClr val="000000"/>
                </a:solidFill>
              </a:rPr>
              <a:t> to print out the following pattern: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7EE3B8-7984-D145-945A-D0B918DEC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01" y="2339619"/>
            <a:ext cx="1433692" cy="1867572"/>
          </a:xfrm>
          <a:prstGeom prst="rect">
            <a:avLst/>
          </a:prstGeom>
        </p:spPr>
      </p:pic>
      <p:pic>
        <p:nvPicPr>
          <p:cNvPr id="5" name="Grafik 4" descr="Einhorn mit einfarbiger Füllung">
            <a:extLst>
              <a:ext uri="{FF2B5EF4-FFF2-40B4-BE49-F238E27FC236}">
                <a16:creationId xmlns:a16="http://schemas.microsoft.com/office/drawing/2014/main" id="{21546A35-C0B0-3431-B522-A9EE9DD6C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2089" y="918375"/>
            <a:ext cx="396157" cy="3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93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735760" y="2177980"/>
            <a:ext cx="5049743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 err="1">
                <a:latin typeface="Arial"/>
              </a:rPr>
              <a:t>Have</a:t>
            </a:r>
            <a:r>
              <a:rPr lang="de-DE" sz="3200" b="1" spc="-1" dirty="0">
                <a:latin typeface="Arial"/>
              </a:rPr>
              <a:t> a nice </a:t>
            </a:r>
            <a:r>
              <a:rPr lang="de-DE" sz="3200" b="1" spc="-1" dirty="0" err="1">
                <a:latin typeface="Arial"/>
              </a:rPr>
              <a:t>weekend</a:t>
            </a:r>
            <a:r>
              <a:rPr lang="de-DE" sz="3200" b="1" spc="-1" dirty="0">
                <a:latin typeface="Arial"/>
              </a:rPr>
              <a:t>!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035236-F2B2-0B8F-AD25-4B6C09FF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12" y="612775"/>
            <a:ext cx="381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3999" y="404640"/>
            <a:ext cx="8924503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Updates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from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Last Session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740501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Q: </a:t>
            </a:r>
            <a:r>
              <a:rPr lang="en-US" sz="1600" spc="-1" dirty="0">
                <a:solidFill>
                  <a:srgbClr val="000000"/>
                </a:solidFill>
              </a:rPr>
              <a:t>For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random.randrange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(start, stop, step)</a:t>
            </a:r>
            <a:r>
              <a:rPr lang="en-US" sz="1600" spc="-1" dirty="0">
                <a:solidFill>
                  <a:srgbClr val="000000"/>
                </a:solidFill>
              </a:rPr>
              <a:t>, is there a way to only specify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600" spc="-1" dirty="0">
                <a:solidFill>
                  <a:srgbClr val="000000"/>
                </a:solidFill>
              </a:rPr>
              <a:t> and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sz="1600" spc="-1" dirty="0">
                <a:solidFill>
                  <a:srgbClr val="000000"/>
                </a:solidFill>
              </a:rPr>
              <a:t>, but not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600" spc="-1" dirty="0">
                <a:solidFill>
                  <a:srgbClr val="000000"/>
                </a:solidFill>
              </a:rPr>
              <a:t>?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A: </a:t>
            </a:r>
            <a:r>
              <a:rPr lang="en-US" sz="1600" spc="-1" dirty="0">
                <a:solidFill>
                  <a:srgbClr val="000000"/>
                </a:solidFill>
              </a:rPr>
              <a:t>After having double-checked the documentation of the module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1600" spc="-1" dirty="0">
                <a:solidFill>
                  <a:srgbClr val="000000"/>
                </a:solidFill>
              </a:rPr>
              <a:t> as well as experimented several ways, this is not working.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</a:rPr>
              <a:t>(Documentation of </a:t>
            </a:r>
            <a:r>
              <a:rPr lang="en-US" sz="14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1400" spc="-1" dirty="0">
                <a:solidFill>
                  <a:srgbClr val="000000"/>
                </a:solidFill>
              </a:rPr>
              <a:t>: </a:t>
            </a:r>
            <a:r>
              <a:rPr lang="en-US" sz="1400" spc="-1" dirty="0">
                <a:solidFill>
                  <a:srgbClr val="000000"/>
                </a:solidFill>
                <a:hlinkClick r:id="rId2"/>
              </a:rPr>
              <a:t>https://docs.python.org/3/library/random.html</a:t>
            </a:r>
            <a:r>
              <a:rPr lang="en-US" sz="1400" spc="-1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62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3999" y="404640"/>
            <a:ext cx="8924503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Content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Today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740501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Control structure 3 (continued from last time): </a:t>
            </a:r>
            <a:r>
              <a:rPr lang="en-US" sz="1600" i="1" spc="-1" dirty="0">
                <a:solidFill>
                  <a:srgbClr val="000000"/>
                </a:solidFill>
              </a:rPr>
              <a:t>for</a:t>
            </a:r>
            <a:r>
              <a:rPr lang="en-US" sz="1600" spc="-1" dirty="0">
                <a:solidFill>
                  <a:srgbClr val="000000"/>
                </a:solidFill>
              </a:rPr>
              <a:t>-loop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Operations and functions for sequences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trike="sngStrike" spc="-1" dirty="0">
                <a:solidFill>
                  <a:srgbClr val="000000"/>
                </a:solidFill>
              </a:rPr>
              <a:t>A first introduction to tuples</a:t>
            </a:r>
            <a:r>
              <a:rPr lang="en-US" sz="1600" spc="-1" dirty="0">
                <a:solidFill>
                  <a:srgbClr val="000000"/>
                </a:solidFill>
              </a:rPr>
              <a:t>  </a:t>
            </a:r>
            <a:r>
              <a:rPr lang="en-US" sz="1600" spc="-1" dirty="0">
                <a:solidFill>
                  <a:schemeClr val="bg1">
                    <a:lumMod val="65000"/>
                  </a:schemeClr>
                </a:solidFill>
              </a:rPr>
              <a:t>(moved to next time) </a:t>
            </a:r>
            <a:endParaRPr lang="en-US" sz="1600" strike="sngStrike" spc="-1" dirty="0">
              <a:solidFill>
                <a:schemeClr val="bg1">
                  <a:lumMod val="65000"/>
                </a:schemeClr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9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1433383" y="2498017"/>
            <a:ext cx="7545859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tabLst>
                <a:tab pos="0" algn="l"/>
              </a:tabLst>
            </a:pPr>
            <a:r>
              <a:rPr lang="de-DE" sz="4000" b="1" spc="-1" dirty="0">
                <a:solidFill>
                  <a:srgbClr val="009AD1"/>
                </a:solidFill>
                <a:latin typeface="Arial"/>
              </a:rPr>
              <a:t>Control </a:t>
            </a:r>
            <a:r>
              <a:rPr lang="de-DE" sz="4000" b="1" spc="-1" dirty="0" err="1">
                <a:solidFill>
                  <a:srgbClr val="009AD1"/>
                </a:solidFill>
                <a:latin typeface="Arial"/>
              </a:rPr>
              <a:t>Structure</a:t>
            </a:r>
            <a:r>
              <a:rPr lang="de-DE" sz="4000" b="1" spc="-1" dirty="0">
                <a:solidFill>
                  <a:srgbClr val="009AD1"/>
                </a:solidFill>
                <a:latin typeface="Arial"/>
              </a:rPr>
              <a:t> 3: </a:t>
            </a:r>
            <a:r>
              <a:rPr lang="de-DE" sz="4000" b="1" i="1" spc="-1" dirty="0" err="1">
                <a:solidFill>
                  <a:srgbClr val="009AD1"/>
                </a:solidFill>
                <a:latin typeface="Arial"/>
              </a:rPr>
              <a:t>for</a:t>
            </a:r>
            <a:r>
              <a:rPr lang="de-DE" sz="4000" b="1" spc="-1" dirty="0">
                <a:solidFill>
                  <a:srgbClr val="009AD1"/>
                </a:solidFill>
                <a:latin typeface="Arial"/>
              </a:rPr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395793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Structures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–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Overview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&amp;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Recap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dirty="0" err="1"/>
              <a:t>Types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control</a:t>
            </a:r>
            <a:r>
              <a:rPr lang="de-DE" sz="1600" b="1" dirty="0"/>
              <a:t> </a:t>
            </a:r>
            <a:r>
              <a:rPr lang="de-DE" sz="1600" b="1" dirty="0" err="1"/>
              <a:t>structures</a:t>
            </a:r>
            <a:r>
              <a:rPr lang="de-DE" sz="1600" b="1" dirty="0"/>
              <a:t>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Branching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Loop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dirty="0"/>
              <a:t>Last </a:t>
            </a:r>
            <a:r>
              <a:rPr lang="de-DE" sz="1600" b="1" dirty="0" err="1"/>
              <a:t>session</a:t>
            </a:r>
            <a:r>
              <a:rPr lang="en-US" sz="1600" b="1" spc="-1" dirty="0"/>
              <a:t>: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1) Branching with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2) Loop with </a:t>
            </a:r>
            <a:r>
              <a:rPr lang="de-DE" sz="1600" b="1" spc="-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de-DE" sz="1600" b="1" spc="-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Statements for finer control of loops: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de-DE" sz="1600" b="1" dirty="0"/>
              <a:t>Today</a:t>
            </a:r>
            <a:r>
              <a:rPr lang="en-US" sz="1600" b="1" spc="-1" dirty="0"/>
              <a:t>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Loop with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Sequences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i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-loop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1243" y="119592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GB" sz="1600" spc="-1" dirty="0"/>
              <a:t>Before introducing </a:t>
            </a:r>
            <a:r>
              <a:rPr lang="en-GB" sz="1600" i="1" spc="-1" dirty="0"/>
              <a:t>for</a:t>
            </a:r>
            <a:r>
              <a:rPr lang="en-GB" sz="1600" spc="-1" dirty="0"/>
              <a:t>-loop, we should know about the concept </a:t>
            </a:r>
            <a:r>
              <a:rPr lang="en-GB" sz="1600" i="1" spc="-1" dirty="0"/>
              <a:t>sequence</a:t>
            </a:r>
            <a:r>
              <a:rPr lang="en-GB" sz="1600" spc="-1" dirty="0"/>
              <a:t>.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GB" sz="1600" b="1" spc="-1" dirty="0"/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GB" sz="1600" b="1" spc="-1" dirty="0"/>
              <a:t>Sequence: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</a:rPr>
              <a:t>A list of ordered things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GB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</a:rPr>
              <a:t>Examples: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GB" sz="1600" i="1" spc="-1" dirty="0">
                <a:solidFill>
                  <a:srgbClr val="000000"/>
                </a:solidFill>
              </a:rPr>
              <a:t>Hamburg, Berlin, Prague, Munich</a:t>
            </a:r>
            <a:endParaRPr lang="en-GB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GB" sz="1600" i="1" spc="-1" dirty="0">
                <a:solidFill>
                  <a:srgbClr val="000000"/>
                </a:solidFill>
              </a:rPr>
              <a:t>Hamburg, Munich, Berlin, Prague</a:t>
            </a:r>
            <a:endParaRPr lang="en-GB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 marL="743670" lvl="3" indent="-285750">
              <a:lnSpc>
                <a:spcPct val="110000"/>
              </a:lnSpc>
              <a:buClr>
                <a:srgbClr val="009AD1"/>
              </a:buClr>
              <a:buFont typeface="Wingdings" pitchFamily="2" charset="2"/>
              <a:buChar char="à"/>
              <a:tabLst>
                <a:tab pos="0" algn="l"/>
              </a:tabLst>
            </a:pPr>
            <a:r>
              <a:rPr lang="en-GB" sz="1600" b="1" spc="-1" dirty="0">
                <a:solidFill>
                  <a:srgbClr val="C00000"/>
                </a:solidFill>
                <a:sym typeface="Wingdings" pitchFamily="2" charset="2"/>
              </a:rPr>
              <a:t>Note that they are two different sequences! (“ordered”)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GB" sz="1600" b="1" spc="-1" dirty="0">
              <a:solidFill>
                <a:srgbClr val="C00000"/>
              </a:solidFill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GB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GB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GB" sz="1600" b="1" spc="-1" dirty="0">
              <a:solidFill>
                <a:srgbClr val="000000"/>
              </a:solidFill>
            </a:endParaRPr>
          </a:p>
        </p:txBody>
      </p:sp>
      <p:pic>
        <p:nvPicPr>
          <p:cNvPr id="26" name="Grafik 2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3925DA5B-3D5F-2E30-7469-145E6CE4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18" y="511535"/>
            <a:ext cx="1988786" cy="2323740"/>
          </a:xfrm>
          <a:prstGeom prst="rect">
            <a:avLst/>
          </a:prstGeom>
        </p:spPr>
      </p:pic>
      <p:pic>
        <p:nvPicPr>
          <p:cNvPr id="39" name="Grafik 38" descr="Ein Bild, das Karte enthält.&#10;&#10;Automatisch generierte Beschreibung">
            <a:extLst>
              <a:ext uri="{FF2B5EF4-FFF2-40B4-BE49-F238E27FC236}">
                <a16:creationId xmlns:a16="http://schemas.microsoft.com/office/drawing/2014/main" id="{3EB288DA-6586-3504-A30D-F46429C31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84" y="2823472"/>
            <a:ext cx="1991777" cy="23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Sequences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and </a:t>
            </a:r>
            <a:r>
              <a:rPr lang="de-DE" sz="2000" b="1" i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-loop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1523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GB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b="1" dirty="0">
                <a:solidFill>
                  <a:prstClr val="black"/>
                </a:solidFill>
              </a:rPr>
              <a:t>loop: </a:t>
            </a:r>
            <a:r>
              <a:rPr lang="en-GB" sz="1600" spc="-1" dirty="0">
                <a:solidFill>
                  <a:srgbClr val="000000"/>
                </a:solidFill>
              </a:rPr>
              <a:t>goes through every element of a sequence (“</a:t>
            </a:r>
            <a:r>
              <a:rPr lang="en-GB" sz="1600" i="1" spc="-1" dirty="0">
                <a:solidFill>
                  <a:srgbClr val="000000"/>
                </a:solidFill>
              </a:rPr>
              <a:t>iteration</a:t>
            </a:r>
            <a:r>
              <a:rPr lang="en-GB" sz="1600" spc="-1" dirty="0">
                <a:solidFill>
                  <a:srgbClr val="000000"/>
                </a:solidFill>
              </a:rPr>
              <a:t>”)</a:t>
            </a:r>
            <a:endParaRPr lang="en-GB" sz="1600" b="1" i="1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</a:rPr>
              <a:t>Coming back to the basic data types we have learned until now (</a:t>
            </a:r>
            <a:r>
              <a:rPr lang="en-GB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 number, </a:t>
            </a:r>
            <a:r>
              <a:rPr lang="en-GB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600" spc="-1" dirty="0">
                <a:solidFill>
                  <a:srgbClr val="000000"/>
                </a:solidFill>
              </a:rPr>
              <a:t>):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</a:rPr>
              <a:t>Among them, there is an example of sequence: </a:t>
            </a:r>
            <a:r>
              <a:rPr lang="en-GB" sz="1600" i="1" spc="-1" dirty="0">
                <a:solidFill>
                  <a:srgbClr val="000000"/>
                </a:solidFill>
              </a:rPr>
              <a:t>string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</a:rPr>
              <a:t>A string = a list of ordered characters</a:t>
            </a:r>
            <a:endParaRPr lang="en-GB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GB" sz="1600" spc="-1" dirty="0">
                <a:solidFill>
                  <a:srgbClr val="000000"/>
                </a:solidFill>
              </a:rPr>
              <a:t> – Iterate over a string using </a:t>
            </a:r>
            <a:r>
              <a:rPr lang="en-GB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600" spc="-1" dirty="0">
                <a:solidFill>
                  <a:srgbClr val="000000"/>
                </a:solidFill>
              </a:rPr>
              <a:t>: </a:t>
            </a:r>
            <a:r>
              <a:rPr lang="en-GB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for_loop.py</a:t>
            </a:r>
            <a:endParaRPr lang="de-DE" sz="1600" b="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0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Sequences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and </a:t>
            </a:r>
            <a:r>
              <a:rPr lang="de-DE" sz="2000" b="1" i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-loop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961109"/>
            <a:ext cx="935654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Using the function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sz="1600" b="1" spc="-1" dirty="0">
                <a:solidFill>
                  <a:srgbClr val="000000"/>
                </a:solidFill>
              </a:rPr>
              <a:t>to generate a sequence of numbers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sz="1600" spc="-1" dirty="0">
                <a:solidFill>
                  <a:srgbClr val="000000"/>
                </a:solidFill>
              </a:rPr>
              <a:t>: A built-in function of Python – You don’t need to import any module in order to use it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  (cf.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spc="-1" dirty="0">
                <a:solidFill>
                  <a:srgbClr val="000000"/>
                </a:solidFill>
              </a:rPr>
              <a:t>and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spc="-1" dirty="0">
                <a:solidFill>
                  <a:srgbClr val="000000"/>
                </a:solidFill>
              </a:rPr>
              <a:t> – You need to firstly import the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random</a:t>
            </a:r>
            <a:r>
              <a:rPr lang="en-US" sz="1600" spc="-1" dirty="0">
                <a:solidFill>
                  <a:srgbClr val="000000"/>
                </a:solidFill>
              </a:rPr>
              <a:t> module.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sz="1600" spc="-1" dirty="0">
                <a:solidFill>
                  <a:srgbClr val="000000"/>
                </a:solidFill>
              </a:rPr>
              <a:t>takes three arguments: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range(start, stop, step)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 : </a:t>
            </a:r>
            <a:r>
              <a:rPr lang="en-US" sz="1600" b="1" spc="-1" dirty="0">
                <a:solidFill>
                  <a:srgbClr val="00B050"/>
                </a:solidFill>
                <a:sym typeface="Wingdings" pitchFamily="2" charset="2"/>
              </a:rPr>
              <a:t>optional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 argument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 : </a:t>
            </a:r>
            <a:r>
              <a:rPr lang="en-US" sz="1600" b="1" spc="-1" dirty="0">
                <a:solidFill>
                  <a:srgbClr val="7030A0"/>
                </a:solidFill>
                <a:sym typeface="Wingdings" pitchFamily="2" charset="2"/>
              </a:rPr>
              <a:t>required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 argument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 : </a:t>
            </a:r>
            <a:r>
              <a:rPr lang="en-US" sz="1600" b="1" spc="-1" dirty="0">
                <a:solidFill>
                  <a:srgbClr val="00B050"/>
                </a:solidFill>
                <a:sym typeface="Wingdings" pitchFamily="2" charset="2"/>
              </a:rPr>
              <a:t>optional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 argument.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step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defines the incrementation.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generates a sequence of integers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start ≤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&lt; stop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600" b="1" spc="-1" dirty="0">
                <a:solidFill>
                  <a:srgbClr val="C00000"/>
                </a:solidFill>
                <a:cs typeface="Courier New" panose="02070309020205020404" pitchFamily="49" charset="0"/>
                <a:sym typeface="Wingdings" pitchFamily="2" charset="2"/>
              </a:rPr>
              <a:t>(Cave</a:t>
            </a:r>
            <a:r>
              <a:rPr lang="en-US" sz="1600" b="1" spc="-1" dirty="0">
                <a:solidFill>
                  <a:srgbClr val="C00000"/>
                </a:solidFill>
                <a:sym typeface="Wingdings" pitchFamily="2" charset="2"/>
              </a:rPr>
              <a:t>at: The value of </a:t>
            </a:r>
            <a:r>
              <a:rPr lang="en-US" sz="1600" spc="-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stop</a:t>
            </a:r>
            <a:r>
              <a:rPr lang="en-US" sz="1600" b="1" spc="-1" dirty="0">
                <a:solidFill>
                  <a:srgbClr val="C00000"/>
                </a:solidFill>
                <a:sym typeface="Wingdings" pitchFamily="2" charset="2"/>
              </a:rPr>
              <a:t> is not included in the range!)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 </a:t>
            </a:r>
            <a:r>
              <a:rPr lang="en-GB" sz="1600" spc="-1" dirty="0">
                <a:solidFill>
                  <a:srgbClr val="000000"/>
                </a:solidFill>
              </a:rPr>
              <a:t>– Iterate over a sequence of numbers using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GB" sz="1600" spc="-1" dirty="0">
                <a:solidFill>
                  <a:srgbClr val="000000"/>
                </a:solidFill>
              </a:rPr>
              <a:t> and for-loop: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range_function.py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spc="-1" dirty="0">
                <a:solidFill>
                  <a:srgbClr val="000000"/>
                </a:solidFill>
              </a:rPr>
              <a:t>(Part 1)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3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1304</Words>
  <Application>Microsoft Macintosh PowerPoint</Application>
  <PresentationFormat>Benutzerdefiniert</PresentationFormat>
  <Paragraphs>275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3199</cp:revision>
  <dcterms:created xsi:type="dcterms:W3CDTF">2021-11-19T08:48:43Z</dcterms:created>
  <dcterms:modified xsi:type="dcterms:W3CDTF">2022-11-18T12:17:06Z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