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4"/>
  </p:notesMasterIdLst>
  <p:sldIdLst>
    <p:sldId id="258" r:id="rId3"/>
    <p:sldId id="373" r:id="rId4"/>
    <p:sldId id="279" r:id="rId5"/>
    <p:sldId id="375" r:id="rId6"/>
    <p:sldId id="377" r:id="rId7"/>
    <p:sldId id="376" r:id="rId8"/>
    <p:sldId id="286" r:id="rId9"/>
    <p:sldId id="288" r:id="rId10"/>
    <p:sldId id="293" r:id="rId11"/>
    <p:sldId id="374" r:id="rId12"/>
    <p:sldId id="300" r:id="rId13"/>
    <p:sldId id="387" r:id="rId14"/>
    <p:sldId id="379" r:id="rId15"/>
    <p:sldId id="380" r:id="rId16"/>
    <p:sldId id="381" r:id="rId17"/>
    <p:sldId id="386" r:id="rId18"/>
    <p:sldId id="382" r:id="rId19"/>
    <p:sldId id="383" r:id="rId20"/>
    <p:sldId id="384" r:id="rId21"/>
    <p:sldId id="385" r:id="rId22"/>
    <p:sldId id="352" r:id="rId23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6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25.11.2022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715743" cy="85377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6B901D1-1490-7CD9-4DDE-9AD3B834C3E6}"/>
              </a:ext>
            </a:extLst>
          </p:cNvPr>
          <p:cNvSpPr/>
          <p:nvPr/>
        </p:nvSpPr>
        <p:spPr>
          <a:xfrm>
            <a:off x="3626756" y="2936036"/>
            <a:ext cx="2607436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Tuple &amp; List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433383" y="2498017"/>
            <a:ext cx="7545859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425022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Lists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368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One more new data type – Lists: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Same as tuples, list is also a structure for holding a sequence of elements, and the elements can be of different data types.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Lists are ordered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Lists can be nested (“Lists of lists”, “lists of lists of lists”, etc.)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lists are denoted by square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[]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      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lists.py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(Part 1)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Mutability of lists: </a:t>
            </a:r>
            <a:r>
              <a:rPr lang="en-US" sz="1600" b="1" spc="-1" dirty="0">
                <a:solidFill>
                  <a:srgbClr val="00B050"/>
                </a:solidFill>
              </a:rPr>
              <a:t>Lists are mutable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      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lists.py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(Part 2)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0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Lists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1038023"/>
            <a:ext cx="9258615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3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0000"/>
              </a:lnSpc>
              <a:buAutoNum type="arabicParenR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Create the following list: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Add up all numbers in the list and print out the result. Your result should be 10 (= 1+2+3+4). </a:t>
            </a:r>
          </a:p>
        </p:txBody>
      </p:sp>
    </p:spTree>
    <p:extLst>
      <p:ext uri="{BB962C8B-B14F-4D97-AF65-F5344CB8AC3E}">
        <p14:creationId xmlns:p14="http://schemas.microsoft.com/office/powerpoint/2010/main" val="140831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Lists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78765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Functions and methods for Lists: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All functions and methods that apply to tuples also apply to lists.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      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summand are lists)</a:t>
            </a:r>
            <a:endParaRPr lang="en-US" sz="1600" spc="-1" dirty="0">
              <a:solidFill>
                <a:srgbClr val="C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      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with between </a:t>
            </a:r>
            <a:r>
              <a:rPr lang="en-US" sz="1600" u="sng" spc="-1" dirty="0">
                <a:solidFill>
                  <a:srgbClr val="C00000"/>
                </a:solidFill>
                <a:cs typeface="Courier New" panose="02070309020205020404" pitchFamily="49" charset="0"/>
              </a:rPr>
              <a:t>a list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u="sng" spc="-1" dirty="0">
                <a:solidFill>
                  <a:srgbClr val="C00000"/>
                </a:solidFill>
                <a:cs typeface="Courier New" panose="02070309020205020404" pitchFamily="49" charset="0"/>
              </a:rPr>
              <a:t>one or more integers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min()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elements of the lists are of the same data type)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max()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elements of the lists are of the same data type)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Indexing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Slicing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   </a:t>
            </a:r>
            <a:r>
              <a:rPr lang="en-US" sz="1600" spc="-1" dirty="0">
                <a:solidFill>
                  <a:srgbClr val="7030A0"/>
                </a:solidFill>
                <a:cs typeface="Courier New" panose="02070309020205020404" pitchFamily="49" charset="0"/>
              </a:rPr>
              <a:t>(A new keyword – It is used to delete elements or slices.)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lists_functions_operators.py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6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433425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Excursion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…But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what‘s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difference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between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and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lists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368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Since tuples and lists share so many things in common, why do we still need lists as a new data type?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286470" lvl="2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Their </a:t>
            </a:r>
            <a:r>
              <a:rPr lang="en-US" sz="1600" b="1" spc="-1" dirty="0">
                <a:solidFill>
                  <a:srgbClr val="C00000"/>
                </a:solidFill>
                <a:cs typeface="Courier New" panose="02070309020205020404" pitchFamily="49" charset="0"/>
                <a:sym typeface="Wingdings" pitchFamily="2" charset="2"/>
              </a:rPr>
              <a:t>mutability</a:t>
            </a: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makes a difference.</a:t>
            </a:r>
          </a:p>
          <a:p>
            <a:pPr marL="286470" lvl="2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When the sequence stays as a constant (i.e., its value won’t change during the run of the program), it’s good to use tuples because: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1) Its immutability guarantees that the sequence stay unchanged. 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2) Tuples are faster to process than lists.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Sometimes Python requires immutable types. In this case, tuples should be used instead of lists.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8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Lists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750486"/>
            <a:ext cx="9340390" cy="116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List methods: </a:t>
            </a:r>
            <a:r>
              <a:rPr lang="en-US" sz="1600" spc="-1" dirty="0">
                <a:solidFill>
                  <a:srgbClr val="000000"/>
                </a:solidFill>
              </a:rPr>
              <a:t>List has its own methods that do not apply to tuples - This makes yet more difference.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All these methods are built upon its </a:t>
            </a:r>
            <a:r>
              <a:rPr lang="en-US" sz="1600" b="1" spc="-1" dirty="0"/>
              <a:t>mutability</a:t>
            </a:r>
            <a:r>
              <a:rPr lang="en-US" sz="1600" spc="-1" dirty="0">
                <a:solidFill>
                  <a:srgbClr val="000000"/>
                </a:solidFill>
              </a:rPr>
              <a:t>: We can change the elements of a list.</a:t>
            </a: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      (</a:t>
            </a:r>
            <a:r>
              <a:rPr lang="en-US" sz="1600" spc="-1" dirty="0">
                <a:solidFill>
                  <a:srgbClr val="7030A0"/>
                </a:solidFill>
              </a:rPr>
              <a:t>purple</a:t>
            </a:r>
            <a:r>
              <a:rPr lang="en-US" sz="1600" spc="-1" dirty="0">
                <a:solidFill>
                  <a:srgbClr val="000000"/>
                </a:solidFill>
              </a:rPr>
              <a:t> = required argument; </a:t>
            </a:r>
            <a:r>
              <a:rPr lang="en-US" sz="1600" spc="-1" dirty="0">
                <a:solidFill>
                  <a:srgbClr val="00B050"/>
                </a:solidFill>
              </a:rPr>
              <a:t>green</a:t>
            </a:r>
            <a:r>
              <a:rPr lang="en-US" sz="1600" spc="-1" dirty="0">
                <a:solidFill>
                  <a:srgbClr val="000000"/>
                </a:solidFill>
              </a:rPr>
              <a:t> = optional argument)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6E825795-4F6C-934E-C258-735462C39EE2}"/>
              </a:ext>
            </a:extLst>
          </p:cNvPr>
          <p:cNvSpPr/>
          <p:nvPr/>
        </p:nvSpPr>
        <p:spPr>
          <a:xfrm>
            <a:off x="617649" y="1661169"/>
            <a:ext cx="934039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Add elements to a list: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.insert(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spc="-1" dirty="0">
                <a:solidFill>
                  <a:srgbClr val="000000"/>
                </a:solidFill>
              </a:rPr>
              <a:t>  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# insert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to the position defined by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en-US" sz="1600" spc="-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Remove elements from a list: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spc="-1" dirty="0">
                <a:solidFill>
                  <a:srgbClr val="000000"/>
                </a:solidFill>
              </a:rPr>
              <a:t>                   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# Remove the first occurrence of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.pop(</a:t>
            </a:r>
            <a:r>
              <a:rPr lang="en-US" sz="16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                      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pop the element at the position defined by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. Default: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index=-1</a:t>
            </a:r>
            <a:endParaRPr lang="en-US" sz="1200" spc="-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Operate on the order of elements: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.sort(</a:t>
            </a:r>
            <a:r>
              <a:rPr lang="en-US" sz="16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spc="-1" dirty="0">
                <a:solidFill>
                  <a:srgbClr val="000000"/>
                </a:solidFill>
              </a:rPr>
              <a:t>                   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#Default: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reverse=False</a:t>
            </a:r>
            <a:endParaRPr lang="en-US" sz="1200" spc="-1" dirty="0">
              <a:solidFill>
                <a:srgbClr val="000000"/>
              </a:solidFill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.reverse()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Count the occurrence of a certain element: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Return the index of the first occurrence of a certain element: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.index(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spc="-1" dirty="0">
              <a:solidFill>
                <a:srgbClr val="000000"/>
              </a:solidFill>
              <a:latin typeface="Arial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B2D9DA9-65D8-8304-A7FC-5833EC27D503}"/>
              </a:ext>
            </a:extLst>
          </p:cNvPr>
          <p:cNvSpPr/>
          <p:nvPr/>
        </p:nvSpPr>
        <p:spPr>
          <a:xfrm>
            <a:off x="370117" y="4946856"/>
            <a:ext cx="9340390" cy="319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lists_methods.py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Lists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1038023"/>
            <a:ext cx="9432625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4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0000"/>
              </a:lnSpc>
              <a:buFontTx/>
              <a:buAutoNum type="arabicParenR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Ask the user to give you a number between 1 and 5 (including 1 and 5). If the user input is not in this range, keep asking him/her for a new input.</a:t>
            </a:r>
          </a:p>
          <a:p>
            <a:pPr marL="342900" indent="-342900">
              <a:lnSpc>
                <a:spcPct val="110000"/>
              </a:lnSpc>
              <a:buAutoNum type="arabicParenR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0000"/>
              </a:lnSpc>
              <a:buAutoNum type="arabicParenR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Generate a list of random numbers: 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The amount of random numbers should equal to the number your user has entered: </a:t>
            </a: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      E.g., if your user has entered 3, you should generate a list of 3 random numbers.</a:t>
            </a: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The value of each random number you generated should be between 20 and 30 (including 20 and 30).</a:t>
            </a: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9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433383" y="2319598"/>
            <a:ext cx="7636276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More </a:t>
            </a: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Operations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 </a:t>
            </a:r>
          </a:p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for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Tuples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 and Lists</a:t>
            </a:r>
          </a:p>
        </p:txBody>
      </p:sp>
    </p:spTree>
    <p:extLst>
      <p:ext uri="{BB962C8B-B14F-4D97-AF65-F5344CB8AC3E}">
        <p14:creationId xmlns:p14="http://schemas.microsoft.com/office/powerpoint/2010/main" val="400948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Access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Nested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Sequences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1015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Nested sequences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We have seen that tuples and lists can also be nested, i.e., containing other tuples or lists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  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Suppose we have the following list with tuples nested into it: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employer_infos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[("Dr. Cat", 0, 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researcher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("Anna", 5, "lab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("Eva", 1, 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assistant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  <a:r>
              <a:rPr lang="en-US" sz="1600" b="1" spc="-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…and we want to only grab the element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researcher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Using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employer_infos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600" spc="-1" dirty="0">
                <a:solidFill>
                  <a:srgbClr val="000000"/>
                </a:solidFill>
              </a:rPr>
              <a:t>won’t help, as it will return the whole nested tuple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("Dr. Cat", 0, 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researcher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600" spc="-1" dirty="0">
                <a:solidFill>
                  <a:srgbClr val="000000"/>
                </a:solidFill>
              </a:rPr>
              <a:t> instead of only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researcher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286470" lvl="2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So how can we access the nested element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researcher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? </a:t>
            </a:r>
            <a:endParaRPr lang="en-US" sz="1600" spc="-1" dirty="0">
              <a:solidFill>
                <a:schemeClr val="accent1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     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nested_sequences.py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8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Unpacking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Sequences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1015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Remember the comma-syntax we have seen in the following case?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de-DE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   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We can also use the same comma-syntax to unpack sequences:</a:t>
            </a: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nested_sequences.py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(Part 3)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Content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Today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2 more new data types: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Tuples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Lists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trike="sng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9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Converting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Data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Types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1015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Recap: we have learned the following </a:t>
            </a: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type conversion functions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from Session 2.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int()   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Construct integers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float() 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Construct floating point numbers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str()   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Construct strings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   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We can also use the following type conversion functions to convert  any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iterable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type to a tuple or a list: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tuple()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ist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      </a:t>
            </a: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type_conversion.py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(Part 3)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7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445604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latin typeface="Arial"/>
              </a:rPr>
              <a:t>Have</a:t>
            </a:r>
            <a:r>
              <a:rPr lang="de-DE" sz="3200" b="1" spc="-1" dirty="0">
                <a:latin typeface="Arial"/>
              </a:rPr>
              <a:t> a nice </a:t>
            </a:r>
            <a:r>
              <a:rPr lang="de-DE" sz="3200" b="1" spc="-1" dirty="0" err="1">
                <a:latin typeface="Arial"/>
              </a:rPr>
              <a:t>weekend</a:t>
            </a:r>
            <a:r>
              <a:rPr lang="de-DE" sz="3200" b="1" spc="-1" dirty="0">
                <a:latin typeface="Arial"/>
              </a:rPr>
              <a:t>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433383" y="2498017"/>
            <a:ext cx="7545859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Tuples</a:t>
            </a:r>
            <a:endParaRPr lang="de-DE" sz="4000" b="1" spc="-1" dirty="0">
              <a:solidFill>
                <a:srgbClr val="009AD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93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67095"/>
            <a:ext cx="936864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A recap: </a:t>
            </a:r>
            <a:r>
              <a:rPr lang="en-US" sz="1600" b="1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Sequences 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Sequences: A list of </a:t>
            </a:r>
            <a:r>
              <a:rPr lang="en-US" sz="1600" u="sng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ordered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things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Strings are sequences: sequences of characters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We have also seen how to use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range()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to generate sequences of integers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 can use for-loop to iterate over sequences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929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77686"/>
            <a:ext cx="5560817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But sometimes you don’t want only a sequence of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characters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or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integers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, but more sophisticated sequences.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1) A sequence of strings – Names of the lab employees: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“Dr. Cat”, “Anna”, “Eva”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2) A sequence of strings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and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numbers – How many days each employee has worked in each month during November and January: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Sequence 1: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“Anna”, 30, 23, 24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Sequence 2: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“Dr. Cat”, 30, 0, 0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 How can we store such sequences in Python?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pic>
        <p:nvPicPr>
          <p:cNvPr id="7" name="Grafik 6" descr="Ein Bild, das Text, Katze, Boden, sitzend enthält.&#10;&#10;Automatisch generierte Beschreibung">
            <a:extLst>
              <a:ext uri="{FF2B5EF4-FFF2-40B4-BE49-F238E27FC236}">
                <a16:creationId xmlns:a16="http://schemas.microsoft.com/office/drawing/2014/main" id="{3B4534F1-2715-3813-43CB-0C2E70C9D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0" y="87504"/>
            <a:ext cx="3766900" cy="51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95244"/>
            <a:ext cx="936210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A new data type – Tuple: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Tuple is a structure for holding a sequence of elements. The elements can be of different data types.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Tuples are ordered (</a:t>
            </a:r>
            <a:r>
              <a:rPr lang="en-US" sz="1600" i="1" spc="-1" dirty="0">
                <a:solidFill>
                  <a:srgbClr val="000000"/>
                </a:solidFill>
              </a:rPr>
              <a:t>sequence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Tuples can be nested (“tuples of tuples”, “tuples of tuples of tuples”, etc.)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tuples are denoted by round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      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tuples.py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(Part 1)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Mutability of tuples: </a:t>
            </a:r>
            <a:r>
              <a:rPr lang="en-US" sz="1600" b="1" spc="-1" dirty="0">
                <a:solidFill>
                  <a:srgbClr val="C00000"/>
                </a:solidFill>
              </a:rPr>
              <a:t>Tuples are immutable!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      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tuples.py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(Part 2)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78765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Functions and operations for tuples: </a:t>
            </a:r>
            <a:r>
              <a:rPr lang="en-US" sz="1600" spc="-1" dirty="0">
                <a:solidFill>
                  <a:srgbClr val="000000"/>
                </a:solidFill>
              </a:rPr>
              <a:t>Tuples share many functions and operations with strings.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summand are tuples)</a:t>
            </a:r>
            <a:endParaRPr lang="en-US" sz="1600" spc="-1" dirty="0">
              <a:solidFill>
                <a:srgbClr val="C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with between </a:t>
            </a:r>
            <a:r>
              <a:rPr lang="en-US" sz="1600" u="sng" spc="-1" dirty="0">
                <a:solidFill>
                  <a:srgbClr val="C00000"/>
                </a:solidFill>
                <a:cs typeface="Courier New" panose="02070309020205020404" pitchFamily="49" charset="0"/>
              </a:rPr>
              <a:t>a tuple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u="sng" spc="-1" dirty="0">
                <a:solidFill>
                  <a:srgbClr val="C00000"/>
                </a:solidFill>
                <a:cs typeface="Courier New" panose="02070309020205020404" pitchFamily="49" charset="0"/>
              </a:rPr>
              <a:t>one or more integers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1600" spc="-1" dirty="0">
              <a:solidFill>
                <a:srgbClr val="C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min()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elements of the tuple are of the same data type)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max() </a:t>
            </a:r>
            <a:r>
              <a:rPr lang="en-US" sz="1600" spc="-1" dirty="0">
                <a:solidFill>
                  <a:srgbClr val="C00000"/>
                </a:solidFill>
                <a:cs typeface="Courier New" panose="02070309020205020404" pitchFamily="49" charset="0"/>
              </a:rPr>
              <a:t>(Only works when all elements of the tuple are of the same data type)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Indexing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Slicing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tuples_operators_functions.py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79968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1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Create the following two tuples:</a:t>
            </a: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tuple_1 = (1, 2, 3)</a:t>
            </a: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tuple_2 = (4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6</a:t>
            </a:r>
            <a:r>
              <a:rPr lang="de-DE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endParaRPr lang="de-DE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Add up the elements which are the same position in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tuple_1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tuple_2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i.e.,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1+4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2+5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3+6</a:t>
            </a:r>
            <a:r>
              <a:rPr lang="en-US" sz="1600" spc="-1" dirty="0">
                <a:solidFill>
                  <a:srgbClr val="000000"/>
                </a:solidFill>
              </a:rPr>
              <a:t>.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Please print out the results at the end. Your results should be: 	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5</a:t>
            </a:r>
            <a:r>
              <a:rPr lang="en-US" sz="1600" spc="-1" dirty="0">
                <a:solidFill>
                  <a:srgbClr val="000000"/>
                </a:solidFill>
              </a:rPr>
              <a:t>   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	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	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	</a:t>
            </a: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90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 Data Type: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 2</a:t>
            </a:r>
            <a:r>
              <a:rPr lang="en-US" sz="1600" b="1" spc="-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Create the following tuple:</a:t>
            </a:r>
          </a:p>
          <a:p>
            <a:pPr lvl="1">
              <a:lnSpc>
                <a:spcPct val="110000"/>
              </a:lnSpc>
              <a:tabLst>
                <a:tab pos="0" algn="l"/>
              </a:tabLst>
            </a:pP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 2, 3, 4, 5, 6, 7)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Write code to print out only the even numbers (i.e., 2, 4, and 6) in the tuple.</a:t>
            </a:r>
          </a:p>
        </p:txBody>
      </p:sp>
    </p:spTree>
    <p:extLst>
      <p:ext uri="{BB962C8B-B14F-4D97-AF65-F5344CB8AC3E}">
        <p14:creationId xmlns:p14="http://schemas.microsoft.com/office/powerpoint/2010/main" val="549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1458</Words>
  <Application>Microsoft Macintosh PowerPoint</Application>
  <PresentationFormat>Benutzerdefiniert</PresentationFormat>
  <Paragraphs>205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3544</cp:revision>
  <dcterms:created xsi:type="dcterms:W3CDTF">2021-11-19T08:48:43Z</dcterms:created>
  <dcterms:modified xsi:type="dcterms:W3CDTF">2022-11-25T12:17:00Z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