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8"/>
  </p:notesMasterIdLst>
  <p:sldIdLst>
    <p:sldId id="258" r:id="rId3"/>
    <p:sldId id="378" r:id="rId4"/>
    <p:sldId id="373" r:id="rId5"/>
    <p:sldId id="279" r:id="rId6"/>
    <p:sldId id="379" r:id="rId7"/>
    <p:sldId id="376" r:id="rId8"/>
    <p:sldId id="388" r:id="rId9"/>
    <p:sldId id="288" r:id="rId10"/>
    <p:sldId id="380" r:id="rId11"/>
    <p:sldId id="374" r:id="rId12"/>
    <p:sldId id="383" r:id="rId13"/>
    <p:sldId id="384" r:id="rId14"/>
    <p:sldId id="273" r:id="rId15"/>
    <p:sldId id="385" r:id="rId16"/>
    <p:sldId id="306" r:id="rId17"/>
    <p:sldId id="307" r:id="rId18"/>
    <p:sldId id="308" r:id="rId19"/>
    <p:sldId id="309" r:id="rId20"/>
    <p:sldId id="381" r:id="rId21"/>
    <p:sldId id="310" r:id="rId22"/>
    <p:sldId id="382" r:id="rId23"/>
    <p:sldId id="389" r:id="rId24"/>
    <p:sldId id="386" r:id="rId25"/>
    <p:sldId id="387" r:id="rId26"/>
    <p:sldId id="352" r:id="rId27"/>
  </p:sldIdLst>
  <p:sldSz cx="10080625" cy="567055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1"/>
    <p:restoredTop sz="96327"/>
  </p:normalViewPr>
  <p:slideViewPr>
    <p:cSldViewPr snapToGrid="0" snapToObjects="1">
      <p:cViewPr varScale="1">
        <p:scale>
          <a:sx n="172" d="100"/>
          <a:sy n="172" d="100"/>
        </p:scale>
        <p:origin x="12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E657195-C306-184F-9FD6-10BD56B986E5}" type="datetimeFigureOut">
              <a:rPr lang="en-US" smtClean="0"/>
              <a:t>12/2/22</a:t>
            </a:fld>
            <a:endParaRPr lang="en-US"/>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165942A-A615-AA47-970A-EDF92DB1EC89}" type="slidenum">
              <a:rPr lang="en-US" smtClean="0"/>
              <a:t>‹Nr.›</a:t>
            </a:fld>
            <a:endParaRPr lang="en-US"/>
          </a:p>
        </p:txBody>
      </p:sp>
    </p:spTree>
    <p:extLst>
      <p:ext uri="{BB962C8B-B14F-4D97-AF65-F5344CB8AC3E}">
        <p14:creationId xmlns:p14="http://schemas.microsoft.com/office/powerpoint/2010/main" val="138844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5"/>
          <p:cNvPicPr/>
          <p:nvPr/>
        </p:nvPicPr>
        <p:blipFill>
          <a:blip r:embed="rId14"/>
          <a:stretch/>
        </p:blipFill>
        <p:spPr>
          <a:xfrm>
            <a:off x="6390720" y="360"/>
            <a:ext cx="3688920" cy="2022480"/>
          </a:xfrm>
          <a:prstGeom prst="rect">
            <a:avLst/>
          </a:prstGeom>
          <a:ln>
            <a:noFill/>
          </a:ln>
        </p:spPr>
      </p:pic>
      <p:sp>
        <p:nvSpPr>
          <p:cNvPr id="4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4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4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8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8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8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2"/>
          <p:cNvSpPr/>
          <p:nvPr/>
        </p:nvSpPr>
        <p:spPr>
          <a:xfrm>
            <a:off x="1528137" y="2361075"/>
            <a:ext cx="6804674"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wrap="none" lIns="36000" tIns="18000" rIns="36000" bIns="18000" anchor="ctr">
            <a:spAutoFit/>
          </a:bodyPr>
          <a:lstStyle/>
          <a:p>
            <a:pPr>
              <a:lnSpc>
                <a:spcPct val="100000"/>
              </a:lnSpc>
            </a:pPr>
            <a:r>
              <a:rPr lang="en-US" sz="3500" b="1" spc="-1" dirty="0">
                <a:solidFill>
                  <a:srgbClr val="000000"/>
                </a:solidFill>
                <a:latin typeface="Arial"/>
              </a:rPr>
              <a:t>Linguistic Gaming with Python:</a:t>
            </a:r>
            <a:endParaRPr lang="en-US" sz="3500" b="0" strike="noStrike" spc="-1" dirty="0">
              <a:latin typeface="Arial"/>
            </a:endParaRPr>
          </a:p>
        </p:txBody>
      </p:sp>
      <p:sp>
        <p:nvSpPr>
          <p:cNvPr id="4" name="CustomShape 1">
            <a:extLst>
              <a:ext uri="{FF2B5EF4-FFF2-40B4-BE49-F238E27FC236}">
                <a16:creationId xmlns:a16="http://schemas.microsoft.com/office/drawing/2014/main" id="{1D2FFCFB-254B-5D4A-8FB6-8ADD097444C6}"/>
              </a:ext>
            </a:extLst>
          </p:cNvPr>
          <p:cNvSpPr/>
          <p:nvPr/>
        </p:nvSpPr>
        <p:spPr>
          <a:xfrm>
            <a:off x="1596677" y="3204460"/>
            <a:ext cx="69143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10000"/>
              </a:lnSpc>
              <a:tabLst>
                <a:tab pos="0" algn="l"/>
              </a:tabLst>
            </a:pPr>
            <a:r>
              <a:rPr lang="de-DE" spc="-1" dirty="0">
                <a:solidFill>
                  <a:schemeClr val="bg1">
                    <a:lumMod val="50000"/>
                  </a:schemeClr>
                </a:solidFill>
              </a:rPr>
              <a:t>Qi </a:t>
            </a:r>
            <a:r>
              <a:rPr lang="de-DE" spc="-1" dirty="0" err="1">
                <a:solidFill>
                  <a:schemeClr val="bg1">
                    <a:lumMod val="50000"/>
                  </a:schemeClr>
                </a:solidFill>
              </a:rPr>
              <a:t>Yu</a:t>
            </a:r>
            <a:r>
              <a:rPr lang="de-DE" spc="-1" dirty="0">
                <a:solidFill>
                  <a:schemeClr val="bg1">
                    <a:lumMod val="50000"/>
                  </a:schemeClr>
                </a:solidFill>
              </a:rPr>
              <a:t>, 02.12.2022</a:t>
            </a:r>
            <a:endParaRPr lang="de-DE" sz="1800" b="0" strike="noStrike" spc="-1" dirty="0">
              <a:solidFill>
                <a:schemeClr val="bg1">
                  <a:lumMod val="50000"/>
                </a:schemeClr>
              </a:solidFill>
              <a:latin typeface="Arial"/>
            </a:endParaRPr>
          </a:p>
        </p:txBody>
      </p:sp>
      <p:pic>
        <p:nvPicPr>
          <p:cNvPr id="5" name="Grafik 4">
            <a:extLst>
              <a:ext uri="{FF2B5EF4-FFF2-40B4-BE49-F238E27FC236}">
                <a16:creationId xmlns:a16="http://schemas.microsoft.com/office/drawing/2014/main" id="{0FB73CB6-EDD7-404E-9046-D811B749B5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14425" y="478964"/>
            <a:ext cx="3715743" cy="853779"/>
          </a:xfrm>
          <a:prstGeom prst="rect">
            <a:avLst/>
          </a:prstGeom>
        </p:spPr>
      </p:pic>
      <p:sp>
        <p:nvSpPr>
          <p:cNvPr id="2" name="CustomShape 2">
            <a:extLst>
              <a:ext uri="{FF2B5EF4-FFF2-40B4-BE49-F238E27FC236}">
                <a16:creationId xmlns:a16="http://schemas.microsoft.com/office/drawing/2014/main" id="{26B901D1-1490-7CD9-4DDE-9AD3B834C3E6}"/>
              </a:ext>
            </a:extLst>
          </p:cNvPr>
          <p:cNvSpPr/>
          <p:nvPr/>
        </p:nvSpPr>
        <p:spPr>
          <a:xfrm>
            <a:off x="2360544" y="2934071"/>
            <a:ext cx="5359535"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wrap="none" lIns="36000" tIns="18000" rIns="36000" bIns="18000" anchor="ctr">
            <a:spAutoFit/>
          </a:bodyPr>
          <a:lstStyle/>
          <a:p>
            <a:pPr>
              <a:lnSpc>
                <a:spcPct val="100000"/>
              </a:lnSpc>
            </a:pPr>
            <a:r>
              <a:rPr lang="en-US" sz="3500" b="1" spc="-1" dirty="0">
                <a:solidFill>
                  <a:srgbClr val="000000"/>
                </a:solidFill>
                <a:latin typeface="Arial"/>
              </a:rPr>
              <a:t>Dictionaries &amp; Functions</a:t>
            </a:r>
            <a:endParaRPr lang="en-US" sz="35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433383" y="2498017"/>
            <a:ext cx="7545859"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4000" b="1" spc="-1" dirty="0" err="1">
                <a:solidFill>
                  <a:srgbClr val="009AD1"/>
                </a:solidFill>
                <a:latin typeface="Arial"/>
              </a:rPr>
              <a:t>Functions</a:t>
            </a:r>
            <a:endParaRPr lang="de-DE" sz="4000" b="1" spc="-1" dirty="0">
              <a:solidFill>
                <a:srgbClr val="009AD1"/>
              </a:solidFill>
              <a:latin typeface="Arial"/>
            </a:endParaRPr>
          </a:p>
        </p:txBody>
      </p:sp>
    </p:spTree>
    <p:extLst>
      <p:ext uri="{BB962C8B-B14F-4D97-AF65-F5344CB8AC3E}">
        <p14:creationId xmlns:p14="http://schemas.microsoft.com/office/powerpoint/2010/main" val="425022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endParaRPr lang="de-DE" sz="2000" b="0" strike="noStrike" spc="-1" dirty="0">
              <a:latin typeface="Arial"/>
            </a:endParaRPr>
          </a:p>
        </p:txBody>
      </p:sp>
      <p:sp>
        <p:nvSpPr>
          <p:cNvPr id="575" name="CustomShape 2"/>
          <p:cNvSpPr/>
          <p:nvPr/>
        </p:nvSpPr>
        <p:spPr>
          <a:xfrm>
            <a:off x="323999" y="969285"/>
            <a:ext cx="936210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b="1" spc="-1" dirty="0" err="1"/>
              <a:t>Function</a:t>
            </a:r>
            <a:r>
              <a:rPr lang="de-DE" sz="1600" b="1" spc="-1" dirty="0"/>
              <a:t>: </a:t>
            </a:r>
            <a:r>
              <a:rPr lang="en-US" sz="1600" spc="-1" dirty="0">
                <a:solidFill>
                  <a:srgbClr val="000000"/>
                </a:solidFill>
              </a:rPr>
              <a:t>We have heard the name “function” and “method” many time the last lectures, without knowing what they mean…</a:t>
            </a:r>
          </a:p>
          <a:p>
            <a:pPr marL="720" lvl="2">
              <a:lnSpc>
                <a:spcPct val="110000"/>
              </a:lnSpc>
              <a:buClr>
                <a:srgbClr val="009AD1"/>
              </a:buClr>
              <a:tabLst>
                <a:tab pos="0" algn="l"/>
              </a:tabLst>
            </a:pPr>
            <a:endParaRPr lang="de-DE" sz="1600" b="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en-US" sz="1600" spc="-1" dirty="0">
                <a:solidFill>
                  <a:srgbClr val="000000"/>
                </a:solidFill>
              </a:rPr>
              <a:t>What we already heard about until now: </a:t>
            </a:r>
          </a:p>
          <a:p>
            <a:pPr marL="781200" lvl="3" indent="-323280">
              <a:lnSpc>
                <a:spcPct val="110000"/>
              </a:lnSpc>
              <a:buClr>
                <a:srgbClr val="009AD1"/>
              </a:buClr>
              <a:buFont typeface="Arial"/>
              <a:buChar char="−"/>
              <a:tabLst>
                <a:tab pos="0" algn="l"/>
              </a:tabLst>
            </a:pP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some_name</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rPr>
              <a:t>: This syntax denotes a </a:t>
            </a:r>
            <a:r>
              <a:rPr lang="en-US" sz="1600" i="1" spc="-1" dirty="0">
                <a:solidFill>
                  <a:srgbClr val="000000"/>
                </a:solidFill>
              </a:rPr>
              <a:t>function</a:t>
            </a:r>
            <a:r>
              <a:rPr lang="en-US" sz="1600" spc="-1" dirty="0">
                <a:solidFill>
                  <a:srgbClr val="000000"/>
                </a:solidFill>
              </a:rPr>
              <a:t> </a:t>
            </a:r>
            <a:r>
              <a:rPr lang="en-US" sz="1600" spc="-1" dirty="0">
                <a:solidFill>
                  <a:srgbClr val="000000"/>
                </a:solidFill>
                <a:sym typeface="Wingdings" pitchFamily="2" charset="2"/>
              </a:rPr>
              <a:t> We’ll learn about </a:t>
            </a:r>
            <a:r>
              <a:rPr lang="en-US" sz="1600" i="1" spc="-1" dirty="0">
                <a:solidFill>
                  <a:srgbClr val="000000"/>
                </a:solidFill>
                <a:sym typeface="Wingdings" pitchFamily="2" charset="2"/>
              </a:rPr>
              <a:t>functions</a:t>
            </a:r>
            <a:r>
              <a:rPr lang="en-US" sz="1600" spc="-1" dirty="0">
                <a:solidFill>
                  <a:srgbClr val="000000"/>
                </a:solidFill>
                <a:sym typeface="Wingdings" pitchFamily="2" charset="2"/>
              </a:rPr>
              <a:t> today</a:t>
            </a:r>
            <a:endParaRPr lang="en-US" sz="1600" spc="-1" dirty="0">
              <a:solidFill>
                <a:srgbClr val="000000"/>
              </a:solidFill>
            </a:endParaRP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some_name</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rPr>
              <a:t>: This syntax denotes a </a:t>
            </a:r>
            <a:r>
              <a:rPr lang="en-US" sz="1600" i="1" spc="-1" dirty="0">
                <a:solidFill>
                  <a:srgbClr val="000000"/>
                </a:solidFill>
              </a:rPr>
              <a:t>method</a:t>
            </a:r>
            <a:r>
              <a:rPr lang="en-US" sz="1600" spc="-1" dirty="0">
                <a:solidFill>
                  <a:srgbClr val="000000"/>
                </a:solidFill>
              </a:rPr>
              <a:t>. A method is associated an </a:t>
            </a:r>
            <a:r>
              <a:rPr lang="en-US" sz="1600" i="1" spc="-1" dirty="0">
                <a:solidFill>
                  <a:srgbClr val="000000"/>
                </a:solidFill>
              </a:rPr>
              <a:t>object </a:t>
            </a:r>
            <a:r>
              <a:rPr lang="en-US" sz="1600" spc="-1" dirty="0">
                <a:solidFill>
                  <a:srgbClr val="000000"/>
                </a:solidFill>
              </a:rPr>
              <a:t>– We will learn about object in one of the future sessions. Stay tuned!)</a:t>
            </a:r>
          </a:p>
          <a:p>
            <a:pPr marL="915120" lvl="4">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sym typeface="Wingdings" pitchFamily="2" charset="2"/>
              </a:rPr>
              <a:t>What is a </a:t>
            </a:r>
            <a:r>
              <a:rPr lang="en-US" sz="1600" i="1" spc="-1" dirty="0">
                <a:solidFill>
                  <a:srgbClr val="000000"/>
                </a:solidFill>
                <a:sym typeface="Wingdings" pitchFamily="2" charset="2"/>
              </a:rPr>
              <a:t>function</a:t>
            </a:r>
            <a:r>
              <a:rPr lang="en-US" sz="1600" spc="-1" dirty="0">
                <a:solidFill>
                  <a:srgbClr val="000000"/>
                </a:solidFill>
                <a:sym typeface="Wingdings" pitchFamily="2" charset="2"/>
              </a:rPr>
              <a:t>? </a:t>
            </a: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      It’s more straightforward to illustrate </a:t>
            </a:r>
            <a:r>
              <a:rPr lang="en-US" sz="1600" i="1" spc="-1" dirty="0">
                <a:solidFill>
                  <a:srgbClr val="000000"/>
                </a:solidFill>
              </a:rPr>
              <a:t>function</a:t>
            </a:r>
            <a:r>
              <a:rPr lang="en-US" sz="1600" spc="-1" dirty="0">
                <a:solidFill>
                  <a:srgbClr val="000000"/>
                </a:solidFill>
              </a:rPr>
              <a:t> with a bad example, where no function is used:</a:t>
            </a: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      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bad_example.py</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latin typeface="Arial"/>
                <a:cs typeface="Courier New" panose="02070309020205020404" pitchFamily="49" charset="0"/>
                <a:sym typeface="Wingdings" pitchFamily="2" charset="2"/>
              </a:rPr>
              <a:t>(Part 1)</a:t>
            </a:r>
          </a:p>
          <a:p>
            <a:pPr marL="720" lvl="2">
              <a:lnSpc>
                <a:spcPct val="110000"/>
              </a:lnSpc>
              <a:buClr>
                <a:srgbClr val="009AD1"/>
              </a:buClr>
              <a:tabLst>
                <a:tab pos="0" algn="l"/>
              </a:tabLst>
            </a:pPr>
            <a:r>
              <a:rPr lang="en-US" sz="1600" spc="-1" dirty="0">
                <a:solidFill>
                  <a:srgbClr val="000000"/>
                </a:solidFill>
              </a:rPr>
              <a:t> </a:t>
            </a:r>
          </a:p>
        </p:txBody>
      </p:sp>
    </p:spTree>
    <p:extLst>
      <p:ext uri="{BB962C8B-B14F-4D97-AF65-F5344CB8AC3E}">
        <p14:creationId xmlns:p14="http://schemas.microsoft.com/office/powerpoint/2010/main" val="196066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endParaRPr lang="de-DE" sz="2000" b="0" strike="noStrike" spc="-1" dirty="0">
              <a:latin typeface="Arial"/>
            </a:endParaRPr>
          </a:p>
        </p:txBody>
      </p:sp>
      <p:sp>
        <p:nvSpPr>
          <p:cNvPr id="575" name="CustomShape 2"/>
          <p:cNvSpPr/>
          <p:nvPr/>
        </p:nvSpPr>
        <p:spPr>
          <a:xfrm>
            <a:off x="323999" y="858249"/>
            <a:ext cx="9432625"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b="1" dirty="0" err="1"/>
              <a:t>Why</a:t>
            </a:r>
            <a:r>
              <a:rPr lang="de-DE" sz="1600" b="1" dirty="0"/>
              <a:t> </a:t>
            </a:r>
            <a:r>
              <a:rPr lang="de-DE" sz="1600" b="1" dirty="0" err="1"/>
              <a:t>is</a:t>
            </a:r>
            <a:r>
              <a:rPr lang="de-DE" sz="1600" b="1" dirty="0"/>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bad_example.py</a:t>
            </a:r>
            <a:r>
              <a:rPr lang="de-DE" sz="1600" dirty="0"/>
              <a:t> </a:t>
            </a:r>
            <a:r>
              <a:rPr lang="de-DE" sz="1600" b="1" dirty="0" err="1"/>
              <a:t>bad</a:t>
            </a:r>
            <a:r>
              <a:rPr lang="de-DE" sz="1600" b="1" dirty="0"/>
              <a:t>? </a:t>
            </a:r>
          </a:p>
          <a:p>
            <a:pPr marL="324000" lvl="2" indent="-323280">
              <a:lnSpc>
                <a:spcPct val="110000"/>
              </a:lnSpc>
              <a:buClr>
                <a:srgbClr val="009AD1"/>
              </a:buClr>
              <a:buFont typeface="Arial"/>
              <a:buChar char="−"/>
              <a:tabLst>
                <a:tab pos="0" algn="l"/>
              </a:tabLst>
            </a:pPr>
            <a:r>
              <a:rPr lang="en-US" sz="1600" spc="-1" dirty="0">
                <a:solidFill>
                  <a:srgbClr val="000000"/>
                </a:solidFill>
              </a:rPr>
              <a:t>Too redundant: Many lines are just repeating</a:t>
            </a:r>
          </a:p>
          <a:p>
            <a:pPr marL="324000" lvl="2" indent="-323280">
              <a:lnSpc>
                <a:spcPct val="110000"/>
              </a:lnSpc>
              <a:buClr>
                <a:srgbClr val="009AD1"/>
              </a:buClr>
              <a:buFont typeface="Arial"/>
              <a:buChar char="−"/>
              <a:tabLst>
                <a:tab pos="0" algn="l"/>
              </a:tabLst>
            </a:pPr>
            <a:r>
              <a:rPr lang="en-US" sz="1600" spc="-1" dirty="0">
                <a:solidFill>
                  <a:srgbClr val="000000"/>
                </a:solidFill>
              </a:rPr>
              <a:t>Not robust: We can copy and paste the repeating lines, but this very prone to error:</a:t>
            </a:r>
          </a:p>
          <a:p>
            <a:pPr marL="781200" lvl="3" indent="-323280">
              <a:lnSpc>
                <a:spcPct val="110000"/>
              </a:lnSpc>
              <a:buClr>
                <a:srgbClr val="009AD1"/>
              </a:buClr>
              <a:buFont typeface="Arial"/>
              <a:buChar char="−"/>
              <a:tabLst>
                <a:tab pos="0" algn="l"/>
              </a:tabLst>
            </a:pPr>
            <a:r>
              <a:rPr lang="en-US" sz="1600" spc="-1" dirty="0">
                <a:solidFill>
                  <a:srgbClr val="000000"/>
                </a:solidFill>
              </a:rPr>
              <a:t>What if the programmer missed one line by mistake in the process of copy-and-paste? </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Very inflexible: As long as you want to change one single thing in this repeating block, you need to do this change for every block.</a:t>
            </a:r>
          </a:p>
          <a:p>
            <a:pPr marL="457920" lvl="3">
              <a:lnSpc>
                <a:spcPct val="110000"/>
              </a:lnSpc>
              <a:buClr>
                <a:srgbClr val="009AD1"/>
              </a:buClr>
              <a:tabLst>
                <a:tab pos="0" algn="l"/>
              </a:tabLst>
            </a:pPr>
            <a:endParaRPr lang="en-US" sz="1600" spc="-1" dirty="0">
              <a:solidFill>
                <a:srgbClr val="000000"/>
              </a:solidFill>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kumimoji="0" lang="en-US" sz="1600" b="1" i="0" u="none" strike="noStrike" kern="1200" cap="none" spc="-1" normalizeH="0" baseline="0" noProof="0" dirty="0">
                <a:ln>
                  <a:noFill/>
                </a:ln>
                <a:solidFill>
                  <a:srgbClr val="C00000"/>
                </a:solidFill>
                <a:effectLst/>
                <a:uLnTx/>
                <a:uFillTx/>
                <a:latin typeface="Arial"/>
                <a:sym typeface="Wingdings" pitchFamily="2" charset="2"/>
              </a:rPr>
              <a:t> </a:t>
            </a:r>
            <a:r>
              <a:rPr kumimoji="0" lang="en-US" sz="1600" b="1" i="0" u="none" strike="noStrike" kern="1200" cap="none" spc="-1" normalizeH="0" baseline="0" noProof="0" dirty="0">
                <a:ln>
                  <a:noFill/>
                </a:ln>
                <a:solidFill>
                  <a:srgbClr val="C00000"/>
                </a:solidFill>
                <a:effectLst/>
                <a:uLnTx/>
                <a:uFillTx/>
                <a:latin typeface="Arial"/>
              </a:rPr>
              <a:t>Repeating blocks of code is ALWAYS very bad, no exception! </a:t>
            </a:r>
            <a:endParaRPr kumimoji="0" lang="en-US" sz="1600" b="0" i="0" u="none" strike="noStrike" kern="1200" cap="none" spc="-1" normalizeH="0" baseline="0" noProof="0" dirty="0">
              <a:ln>
                <a:noFill/>
              </a:ln>
              <a:solidFill>
                <a:srgbClr val="C00000"/>
              </a:solidFill>
              <a:effectLst/>
              <a:uLnTx/>
              <a:uFillTx/>
              <a:latin typeface="Arial"/>
            </a:endParaRPr>
          </a:p>
          <a:p>
            <a:pPr marL="457920" lvl="3">
              <a:lnSpc>
                <a:spcPct val="110000"/>
              </a:lnSpc>
              <a:buClr>
                <a:srgbClr val="009AD1"/>
              </a:buClr>
              <a:tabLst>
                <a:tab pos="0" algn="l"/>
              </a:tabLst>
              <a:defRPr/>
            </a:pPr>
            <a:endParaRPr lang="en-US" sz="1600" spc="-1" dirty="0">
              <a:solidFill>
                <a:srgbClr val="000000"/>
              </a:solidFill>
            </a:endParaRPr>
          </a:p>
          <a:p>
            <a:pPr>
              <a:lnSpc>
                <a:spcPct val="110000"/>
              </a:lnSpc>
              <a:tabLst>
                <a:tab pos="0" algn="l"/>
              </a:tabLst>
            </a:pPr>
            <a:r>
              <a:rPr lang="en-US" sz="1600" spc="-1" dirty="0">
                <a:solidFill>
                  <a:srgbClr val="000000"/>
                </a:solidFill>
                <a:sym typeface="Wingdings" pitchFamily="2" charset="2"/>
              </a:rPr>
              <a:t> Functions are there exactly to solve such redundancy/robustness/flexibility problems:</a:t>
            </a:r>
          </a:p>
          <a:p>
            <a:pPr>
              <a:lnSpc>
                <a:spcPct val="110000"/>
              </a:lnSpc>
              <a:tabLst>
                <a:tab pos="0" algn="l"/>
              </a:tabLst>
            </a:pPr>
            <a:r>
              <a:rPr lang="en-US" sz="1600" spc="-1" dirty="0">
                <a:solidFill>
                  <a:srgbClr val="000000"/>
                </a:solidFill>
                <a:sym typeface="Wingdings" pitchFamily="2" charset="2"/>
              </a:rPr>
              <a:t>     </a:t>
            </a: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simple_functions.py</a:t>
            </a: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335325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endParaRPr lang="de-DE" sz="2000" b="0" strike="noStrike" spc="-1" dirty="0">
              <a:latin typeface="Arial"/>
            </a:endParaRPr>
          </a:p>
        </p:txBody>
      </p:sp>
      <p:sp>
        <p:nvSpPr>
          <p:cNvPr id="575" name="CustomShape 2"/>
          <p:cNvSpPr/>
          <p:nvPr/>
        </p:nvSpPr>
        <p:spPr>
          <a:xfrm>
            <a:off x="324000" y="949682"/>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b="1" dirty="0"/>
              <a:t>Take-</a:t>
            </a:r>
            <a:r>
              <a:rPr lang="de-DE" sz="1600" b="1" dirty="0" err="1"/>
              <a:t>home</a:t>
            </a:r>
            <a:r>
              <a:rPr lang="de-DE" sz="1600" b="1" dirty="0"/>
              <a:t> </a:t>
            </a:r>
            <a:r>
              <a:rPr lang="de-DE" sz="1600" b="1" dirty="0" err="1"/>
              <a:t>message</a:t>
            </a:r>
            <a:r>
              <a:rPr lang="de-DE" sz="1600" b="1" dirty="0"/>
              <a:t> </a:t>
            </a:r>
            <a:r>
              <a:rPr lang="de-DE" sz="1600" b="1" dirty="0" err="1"/>
              <a:t>from</a:t>
            </a:r>
            <a:r>
              <a:rPr lang="de-DE" sz="1600" b="1" dirty="0"/>
              <a:t> </a:t>
            </a:r>
            <a:r>
              <a:rPr lang="de-DE" sz="1600" b="1" dirty="0" err="1"/>
              <a:t>the</a:t>
            </a:r>
            <a:r>
              <a:rPr lang="de-DE" sz="1600" b="1" dirty="0"/>
              <a:t> </a:t>
            </a:r>
            <a:r>
              <a:rPr lang="de-DE" sz="1600" b="1" dirty="0" err="1"/>
              <a:t>example</a:t>
            </a:r>
            <a:r>
              <a:rPr lang="de-DE" sz="1600" b="1" dirty="0"/>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simple_functions.py</a:t>
            </a:r>
            <a:r>
              <a:rPr lang="de-DE" sz="1600" b="1" dirty="0"/>
              <a:t>:</a:t>
            </a:r>
          </a:p>
          <a:p>
            <a:pPr marL="720" lvl="2">
              <a:lnSpc>
                <a:spcPct val="110000"/>
              </a:lnSpc>
              <a:buClr>
                <a:srgbClr val="009AD1"/>
              </a:buCl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It illustrated us the definition and aim of </a:t>
            </a:r>
            <a:r>
              <a:rPr lang="en-US" sz="1600" i="1" spc="-1" dirty="0">
                <a:solidFill>
                  <a:srgbClr val="000000"/>
                </a:solidFill>
              </a:rPr>
              <a:t>function</a:t>
            </a:r>
            <a:r>
              <a:rPr lang="en-US" sz="1600" spc="-1" dirty="0">
                <a:solidFill>
                  <a:srgbClr val="000000"/>
                </a:solidFill>
              </a:rPr>
              <a:t>: </a:t>
            </a:r>
          </a:p>
          <a:p>
            <a:pPr marL="781200" lvl="3" indent="-323280">
              <a:lnSpc>
                <a:spcPct val="110000"/>
              </a:lnSpc>
              <a:buClr>
                <a:srgbClr val="009AD1"/>
              </a:buClr>
              <a:buFont typeface="Arial"/>
              <a:buChar char="−"/>
              <a:tabLst>
                <a:tab pos="0" algn="l"/>
              </a:tabLst>
            </a:pPr>
            <a:r>
              <a:rPr lang="en-US" sz="1600" spc="-1" dirty="0">
                <a:solidFill>
                  <a:srgbClr val="000000"/>
                </a:solidFill>
              </a:rPr>
              <a:t>A </a:t>
            </a:r>
            <a:r>
              <a:rPr lang="en-US" sz="1600" i="1" spc="-1" dirty="0">
                <a:solidFill>
                  <a:srgbClr val="000000"/>
                </a:solidFill>
              </a:rPr>
              <a:t>function</a:t>
            </a:r>
            <a:r>
              <a:rPr lang="en-US" sz="1600" spc="-1" dirty="0">
                <a:solidFill>
                  <a:srgbClr val="000000"/>
                </a:solidFill>
              </a:rPr>
              <a:t> is a group of related statements that performs a specific task.</a:t>
            </a:r>
          </a:p>
          <a:p>
            <a:pPr marL="781200" lvl="3" indent="-323280">
              <a:lnSpc>
                <a:spcPct val="110000"/>
              </a:lnSpc>
              <a:buClr>
                <a:srgbClr val="009AD1"/>
              </a:buClr>
              <a:buFont typeface="Arial"/>
              <a:buChar char="−"/>
              <a:tabLst>
                <a:tab pos="0" algn="l"/>
              </a:tabLst>
            </a:pPr>
            <a:r>
              <a:rPr lang="en-US" sz="1600" spc="-1" dirty="0">
                <a:solidFill>
                  <a:srgbClr val="000000"/>
                </a:solidFill>
              </a:rPr>
              <a:t>Function breaks our program to more concise and modularized chunks.</a:t>
            </a: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The keyword for defining function in Python: </a:t>
            </a:r>
            <a:r>
              <a:rPr lang="en-US" sz="1600" b="1" dirty="0">
                <a:solidFill>
                  <a:srgbClr val="0033B3"/>
                </a:solidFill>
                <a:latin typeface="Courier New" panose="02070309020205020404" pitchFamily="49" charset="0"/>
                <a:cs typeface="Courier New" panose="02070309020205020404" pitchFamily="49" charset="0"/>
              </a:rPr>
              <a:t>def</a:t>
            </a: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It is a so-called </a:t>
            </a:r>
            <a:r>
              <a:rPr lang="en-US" sz="1600" b="1" i="1" spc="-1" dirty="0">
                <a:solidFill>
                  <a:srgbClr val="000000"/>
                </a:solidFill>
              </a:rPr>
              <a:t>simple function</a:t>
            </a:r>
            <a:r>
              <a:rPr lang="en-US" sz="1600" spc="-1" dirty="0">
                <a:solidFill>
                  <a:srgbClr val="000000"/>
                </a:solidFill>
              </a:rPr>
              <a:t>: </a:t>
            </a:r>
          </a:p>
          <a:p>
            <a:pPr marL="781200" lvl="3" indent="-323280">
              <a:lnSpc>
                <a:spcPct val="110000"/>
              </a:lnSpc>
              <a:buClr>
                <a:srgbClr val="009AD1"/>
              </a:buClr>
              <a:buFont typeface="Arial"/>
              <a:buChar char="−"/>
              <a:tabLst>
                <a:tab pos="0" algn="l"/>
              </a:tabLst>
            </a:pPr>
            <a:r>
              <a:rPr lang="en-US" sz="1600" spc="-1" dirty="0">
                <a:solidFill>
                  <a:srgbClr val="000000"/>
                </a:solidFill>
              </a:rPr>
              <a:t>It does not take any argument</a:t>
            </a:r>
          </a:p>
          <a:p>
            <a:pPr marL="781200" lvl="3" indent="-323280">
              <a:lnSpc>
                <a:spcPct val="110000"/>
              </a:lnSpc>
              <a:buClr>
                <a:srgbClr val="009AD1"/>
              </a:buClr>
              <a:buFont typeface="Arial"/>
              <a:buChar char="−"/>
              <a:tabLst>
                <a:tab pos="0" algn="l"/>
              </a:tabLst>
            </a:pPr>
            <a:r>
              <a:rPr lang="en-US" sz="1600" spc="-1" dirty="0">
                <a:solidFill>
                  <a:srgbClr val="000000"/>
                </a:solidFill>
              </a:rPr>
              <a:t>It does not return any value</a:t>
            </a:r>
          </a:p>
          <a:p>
            <a:pPr marL="457920" lvl="3">
              <a:lnSpc>
                <a:spcPct val="110000"/>
              </a:lnSpc>
              <a:buClr>
                <a:srgbClr val="009AD1"/>
              </a:buClr>
              <a:tabLst>
                <a:tab pos="0" algn="l"/>
              </a:tabLst>
            </a:pPr>
            <a:endParaRPr lang="en-US" sz="1600" spc="-1" dirty="0">
              <a:solidFill>
                <a:srgbClr val="000000"/>
              </a:solidFill>
            </a:endParaRPr>
          </a:p>
          <a:p>
            <a:pPr marL="457920" lvl="3">
              <a:lnSpc>
                <a:spcPct val="110000"/>
              </a:lnSpc>
              <a:buClr>
                <a:srgbClr val="009AD1"/>
              </a:buClr>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15948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endParaRPr lang="de-DE" sz="2000" b="0" strike="noStrike" spc="-1" dirty="0">
              <a:latin typeface="Arial"/>
            </a:endParaRPr>
          </a:p>
        </p:txBody>
      </p:sp>
      <p:sp>
        <p:nvSpPr>
          <p:cNvPr id="575" name="CustomShape 2"/>
          <p:cNvSpPr/>
          <p:nvPr/>
        </p:nvSpPr>
        <p:spPr>
          <a:xfrm>
            <a:off x="324000" y="949682"/>
            <a:ext cx="9347824"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b="1" dirty="0" err="1">
                <a:solidFill>
                  <a:srgbClr val="C00000"/>
                </a:solidFill>
              </a:rPr>
              <a:t>Caveat</a:t>
            </a:r>
            <a:r>
              <a:rPr lang="de-DE" sz="1600" b="1" dirty="0">
                <a:solidFill>
                  <a:srgbClr val="C00000"/>
                </a:solidFill>
              </a:rPr>
              <a:t>: Take care </a:t>
            </a:r>
            <a:r>
              <a:rPr lang="de-DE" sz="1600" b="1" dirty="0" err="1">
                <a:solidFill>
                  <a:srgbClr val="C00000"/>
                </a:solidFill>
              </a:rPr>
              <a:t>of</a:t>
            </a:r>
            <a:r>
              <a:rPr lang="de-DE" sz="1600" b="1" dirty="0">
                <a:solidFill>
                  <a:srgbClr val="C00000"/>
                </a:solidFill>
              </a:rPr>
              <a:t> </a:t>
            </a:r>
            <a:r>
              <a:rPr lang="de-DE" sz="1600" b="1" dirty="0" err="1">
                <a:solidFill>
                  <a:srgbClr val="C00000"/>
                </a:solidFill>
              </a:rPr>
              <a:t>the</a:t>
            </a:r>
            <a:r>
              <a:rPr lang="de-DE" sz="1600" b="1" dirty="0">
                <a:solidFill>
                  <a:srgbClr val="C00000"/>
                </a:solidFill>
              </a:rPr>
              <a:t> </a:t>
            </a:r>
            <a:r>
              <a:rPr lang="de-DE" sz="1600" b="1" dirty="0" err="1">
                <a:solidFill>
                  <a:srgbClr val="C00000"/>
                </a:solidFill>
              </a:rPr>
              <a:t>difference</a:t>
            </a:r>
            <a:r>
              <a:rPr lang="de-DE" sz="1600" b="1" dirty="0">
                <a:solidFill>
                  <a:srgbClr val="C00000"/>
                </a:solidFill>
              </a:rPr>
              <a:t> </a:t>
            </a:r>
            <a:r>
              <a:rPr lang="de-DE" sz="1600" b="1" dirty="0" err="1">
                <a:solidFill>
                  <a:srgbClr val="C00000"/>
                </a:solidFill>
              </a:rPr>
              <a:t>between</a:t>
            </a:r>
            <a:r>
              <a:rPr lang="de-DE" sz="1600" b="1" dirty="0">
                <a:solidFill>
                  <a:srgbClr val="C00000"/>
                </a:solidFill>
              </a:rPr>
              <a:t> </a:t>
            </a:r>
            <a:r>
              <a:rPr lang="de-DE" sz="1600" b="1" i="1" dirty="0" err="1">
                <a:solidFill>
                  <a:srgbClr val="C00000"/>
                </a:solidFill>
              </a:rPr>
              <a:t>defining</a:t>
            </a:r>
            <a:r>
              <a:rPr lang="de-DE" sz="1600" b="1" i="1" dirty="0">
                <a:solidFill>
                  <a:srgbClr val="C00000"/>
                </a:solidFill>
              </a:rPr>
              <a:t> a </a:t>
            </a:r>
            <a:r>
              <a:rPr lang="de-DE" sz="1600" b="1" i="1" dirty="0" err="1">
                <a:solidFill>
                  <a:srgbClr val="C00000"/>
                </a:solidFill>
              </a:rPr>
              <a:t>function</a:t>
            </a:r>
            <a:r>
              <a:rPr lang="de-DE" sz="1600" b="1" i="1" dirty="0">
                <a:solidFill>
                  <a:srgbClr val="C00000"/>
                </a:solidFill>
              </a:rPr>
              <a:t> </a:t>
            </a:r>
            <a:r>
              <a:rPr lang="de-DE" sz="1600" b="1" dirty="0">
                <a:solidFill>
                  <a:srgbClr val="C00000"/>
                </a:solidFill>
              </a:rPr>
              <a:t>and </a:t>
            </a:r>
            <a:r>
              <a:rPr lang="de-DE" sz="1600" b="1" i="1" dirty="0" err="1">
                <a:solidFill>
                  <a:srgbClr val="C00000"/>
                </a:solidFill>
              </a:rPr>
              <a:t>calling</a:t>
            </a:r>
            <a:r>
              <a:rPr lang="de-DE" sz="1600" b="1" i="1" dirty="0">
                <a:solidFill>
                  <a:srgbClr val="C00000"/>
                </a:solidFill>
              </a:rPr>
              <a:t> a </a:t>
            </a:r>
            <a:r>
              <a:rPr lang="de-DE" sz="1600" b="1" i="1" dirty="0" err="1">
                <a:solidFill>
                  <a:srgbClr val="C00000"/>
                </a:solidFill>
              </a:rPr>
              <a:t>function</a:t>
            </a:r>
            <a:r>
              <a:rPr lang="de-DE" sz="1600" b="1" dirty="0">
                <a:solidFill>
                  <a:srgbClr val="C00000"/>
                </a:solidFill>
              </a:rPr>
              <a:t>.</a:t>
            </a:r>
          </a:p>
          <a:p>
            <a:pPr marL="720" lvl="2">
              <a:lnSpc>
                <a:spcPct val="110000"/>
              </a:lnSpc>
              <a:buClr>
                <a:srgbClr val="009AD1"/>
              </a:buClr>
              <a:tabLst>
                <a:tab pos="0" algn="l"/>
              </a:tabLst>
            </a:pPr>
            <a:endParaRPr lang="en-US" sz="1600" spc="-1" dirty="0">
              <a:solidFill>
                <a:srgbClr val="C00000"/>
              </a:solidFill>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define_vs_call.py</a:t>
            </a:r>
            <a:endParaRPr lang="en-US" sz="1600" spc="-1" dirty="0">
              <a:solidFill>
                <a:srgbClr val="000000"/>
              </a:solidFill>
              <a:latin typeface="Courier New" panose="02070309020205020404" pitchFamily="49" charset="0"/>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spc="-1" dirty="0">
              <a:solidFill>
                <a:srgbClr val="C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Having written a function by using </a:t>
            </a:r>
            <a:r>
              <a:rPr lang="en-US" sz="1600" b="1" dirty="0">
                <a:solidFill>
                  <a:srgbClr val="0033B3"/>
                </a:solidFill>
                <a:latin typeface="Courier New" panose="02070309020205020404" pitchFamily="49" charset="0"/>
                <a:cs typeface="Courier New" panose="02070309020205020404" pitchFamily="49" charset="0"/>
              </a:rPr>
              <a:t>def</a:t>
            </a:r>
            <a:r>
              <a:rPr lang="en-US" sz="1600" spc="-1" dirty="0">
                <a:solidFill>
                  <a:srgbClr val="000000"/>
                </a:solidFill>
              </a:rPr>
              <a:t>: You only </a:t>
            </a:r>
            <a:r>
              <a:rPr lang="en-US" sz="1600" i="1" spc="-1" dirty="0">
                <a:solidFill>
                  <a:srgbClr val="000000"/>
                </a:solidFill>
              </a:rPr>
              <a:t>defined</a:t>
            </a:r>
            <a:r>
              <a:rPr lang="en-US" sz="1600" spc="-1" dirty="0">
                <a:solidFill>
                  <a:srgbClr val="000000"/>
                </a:solidFill>
              </a:rPr>
              <a:t> a function. It’s not been put into use yet; You won’t automatically see any outcome from it.</a:t>
            </a:r>
          </a:p>
          <a:p>
            <a:pPr marL="720" lvl="2">
              <a:lnSpc>
                <a:spcPct val="110000"/>
              </a:lnSpc>
              <a:buClr>
                <a:srgbClr val="009AD1"/>
              </a:buClr>
              <a:tabLst>
                <a:tab pos="0" algn="l"/>
              </a:tabLst>
            </a:pPr>
            <a:r>
              <a:rPr lang="en-US" sz="1400" spc="-1" dirty="0">
                <a:solidFill>
                  <a:srgbClr val="000000"/>
                </a:solidFill>
              </a:rPr>
              <a:t>      </a:t>
            </a:r>
            <a:r>
              <a:rPr lang="en-US" sz="1400" spc="-1" dirty="0">
                <a:solidFill>
                  <a:schemeClr val="bg1">
                    <a:lumMod val="50000"/>
                  </a:schemeClr>
                </a:solidFill>
              </a:rPr>
              <a:t>(Analogy: You bought a scissor. The scissor won’t cut anything for you </a:t>
            </a:r>
            <a:r>
              <a:rPr lang="en-US" sz="1400" i="1" u="sng" spc="-1" dirty="0">
                <a:solidFill>
                  <a:schemeClr val="bg1">
                    <a:lumMod val="50000"/>
                  </a:schemeClr>
                </a:solidFill>
              </a:rPr>
              <a:t>automatically</a:t>
            </a:r>
            <a:r>
              <a:rPr lang="en-US" sz="1400" u="sng" spc="-1" dirty="0">
                <a:solidFill>
                  <a:schemeClr val="bg1">
                    <a:lumMod val="50000"/>
                  </a:schemeClr>
                </a:solidFill>
              </a:rPr>
              <a:t> </a:t>
            </a:r>
            <a:r>
              <a:rPr lang="en-US" sz="1400" i="1" u="sng" spc="-1" dirty="0">
                <a:solidFill>
                  <a:schemeClr val="bg1">
                    <a:lumMod val="50000"/>
                  </a:schemeClr>
                </a:solidFill>
              </a:rPr>
              <a:t>by itself</a:t>
            </a:r>
            <a:r>
              <a:rPr lang="en-US" sz="1400" i="1" spc="-1" dirty="0">
                <a:solidFill>
                  <a:schemeClr val="bg1">
                    <a:lumMod val="50000"/>
                  </a:schemeClr>
                </a:solidFill>
              </a:rPr>
              <a:t> </a:t>
            </a:r>
            <a:r>
              <a:rPr lang="en-US" sz="1400" spc="-1" dirty="0">
                <a:solidFill>
                  <a:schemeClr val="bg1">
                    <a:lumMod val="50000"/>
                  </a:schemeClr>
                </a:solidFill>
              </a:rPr>
              <a:t>just because you’ve bought it.)</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Calling a function: You put the function into use. Only when you call a function, you will see the outcome.</a:t>
            </a:r>
          </a:p>
          <a:p>
            <a:pPr marL="720" marR="0" lvl="2" indent="0" algn="l" defTabSz="914400" rtl="0" eaLnBrk="1" fontAlgn="auto" latinLnBrk="0" hangingPunct="1">
              <a:lnSpc>
                <a:spcPct val="110000"/>
              </a:lnSpc>
              <a:spcBef>
                <a:spcPts val="0"/>
              </a:spcBef>
              <a:spcAft>
                <a:spcPts val="0"/>
              </a:spcAft>
              <a:buClr>
                <a:srgbClr val="009AD1"/>
              </a:buClr>
              <a:buSzTx/>
              <a:buFontTx/>
              <a:buNone/>
              <a:tabLst>
                <a:tab pos="0" algn="l"/>
              </a:tabLst>
              <a:defRPr/>
            </a:pPr>
            <a:r>
              <a:rPr lang="en-US" sz="1600" spc="-1" dirty="0">
                <a:solidFill>
                  <a:srgbClr val="000000"/>
                </a:solidFill>
              </a:rPr>
              <a:t>      </a:t>
            </a:r>
            <a:r>
              <a:rPr kumimoji="0" lang="en-US" sz="1400" b="0" i="0" u="none" strike="noStrike" kern="1200" cap="none" spc="-1" normalizeH="0" baseline="0" noProof="0" dirty="0">
                <a:ln>
                  <a:noFill/>
                </a:ln>
                <a:solidFill>
                  <a:schemeClr val="bg1">
                    <a:lumMod val="50000"/>
                  </a:schemeClr>
                </a:solidFill>
                <a:effectLst/>
                <a:uLnTx/>
                <a:uFillTx/>
                <a:latin typeface="Arial"/>
              </a:rPr>
              <a:t>(Analogy: You pick up the scissor and cut through a piece of paper with it. You are now </a:t>
            </a:r>
            <a:r>
              <a:rPr kumimoji="0" lang="en-US" sz="1400" b="0" i="1" u="sng" strike="noStrike" kern="1200" cap="none" spc="-1" normalizeH="0" baseline="0" noProof="0" dirty="0">
                <a:ln>
                  <a:noFill/>
                </a:ln>
                <a:solidFill>
                  <a:schemeClr val="bg1">
                    <a:lumMod val="50000"/>
                  </a:schemeClr>
                </a:solidFill>
                <a:effectLst/>
                <a:uLnTx/>
                <a:uFillTx/>
                <a:latin typeface="Arial"/>
              </a:rPr>
              <a:t>using</a:t>
            </a:r>
            <a:r>
              <a:rPr kumimoji="0" lang="en-US" sz="1400" b="0" i="0" u="none" strike="noStrike" kern="1200" cap="none" spc="-1" normalizeH="0" baseline="0" noProof="0" dirty="0">
                <a:ln>
                  <a:noFill/>
                </a:ln>
                <a:solidFill>
                  <a:schemeClr val="bg1">
                    <a:lumMod val="50000"/>
                  </a:schemeClr>
                </a:solidFill>
                <a:effectLst/>
                <a:uLnTx/>
                <a:uFillTx/>
                <a:latin typeface="Arial"/>
              </a:rPr>
              <a:t> the scissor. With this action, </a:t>
            </a:r>
            <a:r>
              <a:rPr lang="en-US" sz="1400" spc="-1" dirty="0">
                <a:solidFill>
                  <a:schemeClr val="bg1">
                    <a:lumMod val="50000"/>
                  </a:schemeClr>
                </a:solidFill>
                <a:latin typeface="Arial"/>
              </a:rPr>
              <a:t>y</a:t>
            </a:r>
            <a:r>
              <a:rPr kumimoji="0" lang="en-US" sz="1400" b="0" i="0" u="none" strike="noStrike" kern="1200" cap="none" spc="-1" normalizeH="0" baseline="0" noProof="0" dirty="0" err="1">
                <a:ln>
                  <a:noFill/>
                </a:ln>
                <a:solidFill>
                  <a:schemeClr val="bg1">
                    <a:lumMod val="50000"/>
                  </a:schemeClr>
                </a:solidFill>
                <a:effectLst/>
                <a:uLnTx/>
                <a:uFillTx/>
                <a:latin typeface="Arial"/>
              </a:rPr>
              <a:t>ou</a:t>
            </a:r>
            <a:r>
              <a:rPr kumimoji="0" lang="en-US" sz="1400" b="0" i="0" u="none" strike="noStrike" kern="1200" cap="none" spc="-1" normalizeH="0" baseline="0" noProof="0" dirty="0">
                <a:ln>
                  <a:noFill/>
                </a:ln>
                <a:solidFill>
                  <a:schemeClr val="bg1">
                    <a:lumMod val="50000"/>
                  </a:schemeClr>
                </a:solidFill>
                <a:effectLst/>
                <a:uLnTx/>
                <a:uFillTx/>
                <a:latin typeface="Arial"/>
              </a:rPr>
              <a:t> get the effect you expect from a scissor: It “breaks” the paper into pieces.)</a:t>
            </a:r>
          </a:p>
        </p:txBody>
      </p:sp>
    </p:spTree>
    <p:extLst>
      <p:ext uri="{BB962C8B-B14F-4D97-AF65-F5344CB8AC3E}">
        <p14:creationId xmlns:p14="http://schemas.microsoft.com/office/powerpoint/2010/main" val="119449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Return Values</a:t>
            </a:r>
            <a:endParaRPr lang="de-DE" sz="2000" b="0" strike="noStrike" spc="-1" dirty="0">
              <a:latin typeface="Arial"/>
            </a:endParaRPr>
          </a:p>
        </p:txBody>
      </p:sp>
      <p:sp>
        <p:nvSpPr>
          <p:cNvPr id="575" name="CustomShape 2"/>
          <p:cNvSpPr/>
          <p:nvPr/>
        </p:nvSpPr>
        <p:spPr>
          <a:xfrm>
            <a:off x="323999" y="1028062"/>
            <a:ext cx="9432625"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spc="-1" dirty="0"/>
              <a:t>The </a:t>
            </a:r>
            <a:r>
              <a:rPr lang="de-DE" sz="1600" spc="-1" dirty="0" err="1"/>
              <a:t>example</a:t>
            </a:r>
            <a:r>
              <a:rPr lang="de-DE" sz="1600" spc="-1" dirty="0"/>
              <a:t> in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simple_functions.py</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de-DE" sz="1600" spc="-1" dirty="0" err="1"/>
              <a:t>is</a:t>
            </a:r>
            <a:r>
              <a:rPr lang="de-DE" sz="1600" spc="-1" dirty="0"/>
              <a:t> a simple </a:t>
            </a:r>
            <a:r>
              <a:rPr lang="de-DE" sz="1600" spc="-1" dirty="0" err="1"/>
              <a:t>function</a:t>
            </a:r>
            <a:r>
              <a:rPr lang="de-DE" sz="1600" spc="-1" dirty="0"/>
              <a:t>. But </a:t>
            </a:r>
            <a:r>
              <a:rPr lang="de-DE" sz="1600" spc="-1" dirty="0" err="1"/>
              <a:t>we</a:t>
            </a:r>
            <a:r>
              <a:rPr lang="de-DE" sz="1600" spc="-1" dirty="0"/>
              <a:t> </a:t>
            </a:r>
            <a:r>
              <a:rPr lang="de-DE" sz="1600" spc="-1" dirty="0" err="1"/>
              <a:t>can</a:t>
            </a:r>
            <a:r>
              <a:rPr lang="de-DE" sz="1600" spc="-1" dirty="0"/>
              <a:t> also </a:t>
            </a:r>
            <a:r>
              <a:rPr lang="de-DE" sz="1600" spc="-1" dirty="0" err="1"/>
              <a:t>build</a:t>
            </a:r>
            <a:r>
              <a:rPr lang="de-DE" sz="1600" spc="-1" dirty="0"/>
              <a:t> </a:t>
            </a:r>
            <a:r>
              <a:rPr lang="de-DE" sz="1600" b="1" spc="-1" dirty="0"/>
              <a:t>a </a:t>
            </a:r>
            <a:r>
              <a:rPr lang="de-DE" sz="1600" b="1" spc="-1" dirty="0" err="1"/>
              <a:t>function</a:t>
            </a:r>
            <a:r>
              <a:rPr lang="de-DE" sz="1600" b="1" spc="-1" dirty="0"/>
              <a:t> </a:t>
            </a:r>
            <a:r>
              <a:rPr lang="de-DE" sz="1600" b="1" spc="-1" dirty="0" err="1"/>
              <a:t>that</a:t>
            </a:r>
            <a:r>
              <a:rPr lang="de-DE" sz="1600" b="1" spc="-1" dirty="0"/>
              <a:t> </a:t>
            </a:r>
            <a:r>
              <a:rPr lang="de-DE" sz="1600" b="1" spc="-1" dirty="0" err="1"/>
              <a:t>return</a:t>
            </a:r>
            <a:r>
              <a:rPr lang="de-DE" sz="1600" b="1" spc="-1" dirty="0"/>
              <a:t> </a:t>
            </a:r>
            <a:r>
              <a:rPr lang="de-DE" sz="1600" b="1" spc="-1" dirty="0" err="1"/>
              <a:t>value</a:t>
            </a:r>
            <a:r>
              <a:rPr lang="de-DE" sz="1600" b="1" spc="-1" dirty="0"/>
              <a:t>(s) </a:t>
            </a:r>
            <a:r>
              <a:rPr lang="de-DE" sz="1600" b="1" spc="-1" dirty="0" err="1"/>
              <a:t>using</a:t>
            </a:r>
            <a:r>
              <a:rPr lang="de-DE" sz="1600" b="1" spc="-1" dirty="0"/>
              <a:t> </a:t>
            </a:r>
            <a:r>
              <a:rPr lang="de-DE" sz="1600" b="1" spc="-1" dirty="0" err="1"/>
              <a:t>the</a:t>
            </a:r>
            <a:r>
              <a:rPr lang="de-DE" sz="1600" b="1" spc="-1" dirty="0"/>
              <a:t> </a:t>
            </a:r>
            <a:r>
              <a:rPr lang="de-DE" sz="1600" b="1" spc="-1" dirty="0" err="1"/>
              <a:t>keyword</a:t>
            </a:r>
            <a:r>
              <a:rPr lang="de-DE" sz="1600" b="1" spc="-1" dirty="0"/>
              <a:t> </a:t>
            </a:r>
            <a:r>
              <a:rPr lang="de-DE" sz="1600" b="1" dirty="0" err="1">
                <a:solidFill>
                  <a:srgbClr val="0033B3"/>
                </a:solidFill>
                <a:latin typeface="Courier New" panose="02070309020205020404" pitchFamily="49" charset="0"/>
                <a:cs typeface="Courier New" panose="02070309020205020404" pitchFamily="49" charset="0"/>
              </a:rPr>
              <a:t>return</a:t>
            </a:r>
            <a:r>
              <a:rPr lang="de-DE" sz="1600" b="1" dirty="0">
                <a:solidFill>
                  <a:srgbClr val="0033B3"/>
                </a:solidFill>
                <a:latin typeface="Courier New" panose="02070309020205020404" pitchFamily="49" charset="0"/>
                <a:cs typeface="Courier New" panose="02070309020205020404" pitchFamily="49" charset="0"/>
              </a:rPr>
              <a:t>.</a:t>
            </a:r>
            <a:endParaRPr lang="de-DE" sz="1600" b="1" spc="-1" dirty="0"/>
          </a:p>
          <a:p>
            <a:pPr marL="720" lvl="2">
              <a:lnSpc>
                <a:spcPct val="110000"/>
              </a:lnSpc>
              <a:buClr>
                <a:srgbClr val="009AD1"/>
              </a:buClr>
              <a:tabLst>
                <a:tab pos="0" algn="l"/>
              </a:tabLst>
            </a:pPr>
            <a:endParaRPr lang="de-DE" sz="1600" b="1" dirty="0">
              <a:solidFill>
                <a:srgbClr val="0033B3"/>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functions_with_return</a:t>
            </a:r>
            <a:r>
              <a:rPr lang="en-US" sz="1600" spc="-1" dirty="0" err="1">
                <a:solidFill>
                  <a:srgbClr val="000000"/>
                </a:solidFill>
                <a:latin typeface="Courier New" panose="02070309020205020404" pitchFamily="49" charset="0"/>
                <a:cs typeface="Courier New" panose="02070309020205020404" pitchFamily="49" charset="0"/>
              </a:rPr>
              <a:t>.py</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sym typeface="Wingdings" pitchFamily="2" charset="2"/>
              </a:rPr>
              <a:t>(Part 1)</a:t>
            </a:r>
            <a:endParaRPr lang="de-DE" sz="1600" b="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de-DE" sz="1600" b="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de-DE" sz="1600" b="1" dirty="0" err="1">
                <a:solidFill>
                  <a:srgbClr val="0033B3"/>
                </a:solidFill>
                <a:latin typeface="Courier New" panose="02070309020205020404" pitchFamily="49" charset="0"/>
                <a:cs typeface="Courier New" panose="02070309020205020404" pitchFamily="49" charset="0"/>
              </a:rPr>
              <a:t>return</a:t>
            </a:r>
            <a:r>
              <a:rPr lang="en-US" sz="1600" spc="-1" dirty="0">
                <a:solidFill>
                  <a:srgbClr val="000000"/>
                </a:solidFill>
              </a:rPr>
              <a:t> exits a function </a:t>
            </a:r>
            <a:r>
              <a:rPr lang="en-US" sz="1600" spc="-1" dirty="0">
                <a:solidFill>
                  <a:srgbClr val="000000"/>
                </a:solidFill>
                <a:sym typeface="Wingdings" pitchFamily="2" charset="2"/>
              </a:rPr>
              <a:t> statements after </a:t>
            </a:r>
            <a:r>
              <a:rPr lang="de-DE" sz="1600" b="1" dirty="0" err="1">
                <a:solidFill>
                  <a:srgbClr val="0033B3"/>
                </a:solidFill>
                <a:latin typeface="Courier New" panose="02070309020205020404" pitchFamily="49" charset="0"/>
                <a:cs typeface="Courier New" panose="02070309020205020404" pitchFamily="49" charset="0"/>
              </a:rPr>
              <a:t>return</a:t>
            </a:r>
            <a:r>
              <a:rPr lang="en-US" sz="1600" spc="-1" dirty="0">
                <a:solidFill>
                  <a:srgbClr val="000000"/>
                </a:solidFill>
                <a:sym typeface="Wingdings" pitchFamily="2" charset="2"/>
              </a:rPr>
              <a:t> will not be executed</a:t>
            </a:r>
          </a:p>
          <a:p>
            <a:pPr marL="720" lvl="2">
              <a:lnSpc>
                <a:spcPct val="110000"/>
              </a:lnSpc>
              <a:buClr>
                <a:srgbClr val="009AD1"/>
              </a:buClr>
              <a:tabLst>
                <a:tab pos="0" algn="l"/>
              </a:tabLst>
            </a:pPr>
            <a:r>
              <a:rPr lang="en-US" sz="1600" b="1" spc="-1" dirty="0">
                <a:solidFill>
                  <a:srgbClr val="000000"/>
                </a:solidFill>
                <a:cs typeface="Courier New" panose="02070309020205020404" pitchFamily="49" charset="0"/>
                <a:sym typeface="Wingdings" pitchFamily="2" charset="2"/>
              </a:rPr>
              <a:t>        </a:t>
            </a: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functions_with_return</a:t>
            </a:r>
            <a:r>
              <a:rPr lang="en-US" sz="1600" spc="-1" dirty="0" err="1">
                <a:solidFill>
                  <a:srgbClr val="000000"/>
                </a:solidFill>
                <a:latin typeface="Courier New" panose="02070309020205020404" pitchFamily="49" charset="0"/>
                <a:cs typeface="Courier New" panose="02070309020205020404" pitchFamily="49" charset="0"/>
              </a:rPr>
              <a:t>.py</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sym typeface="Wingdings" pitchFamily="2" charset="2"/>
              </a:rPr>
              <a:t>(Part 2)</a:t>
            </a:r>
            <a:endParaRPr lang="de-DE" sz="1600" b="1" dirty="0">
              <a:solidFill>
                <a:srgbClr val="0033B3"/>
              </a:solidFill>
              <a:latin typeface="Courier New" panose="02070309020205020404" pitchFamily="49" charset="0"/>
              <a:cs typeface="Courier New" panose="02070309020205020404" pitchFamily="49" charset="0"/>
            </a:endParaRPr>
          </a:p>
          <a:p>
            <a:pPr marL="781200" lvl="3" indent="-323280">
              <a:lnSpc>
                <a:spcPct val="110000"/>
              </a:lnSpc>
              <a:buClr>
                <a:srgbClr val="009AD1"/>
              </a:buClr>
              <a:buFont typeface="Arial"/>
              <a:buChar char="−"/>
              <a:tabLst>
                <a:tab pos="0" algn="l"/>
              </a:tabLst>
            </a:pPr>
            <a:endParaRPr lang="de-DE" sz="1600" b="1" spc="-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de-DE" sz="1600" b="1" dirty="0" err="1">
                <a:solidFill>
                  <a:srgbClr val="0033B3"/>
                </a:solidFill>
                <a:latin typeface="Courier New" panose="02070309020205020404" pitchFamily="49" charset="0"/>
                <a:cs typeface="Courier New" panose="02070309020205020404" pitchFamily="49" charset="0"/>
              </a:rPr>
              <a:t>return</a:t>
            </a:r>
            <a:r>
              <a:rPr lang="en-US" sz="1600" spc="-1" dirty="0">
                <a:solidFill>
                  <a:srgbClr val="000000"/>
                </a:solidFill>
              </a:rPr>
              <a:t> can </a:t>
            </a:r>
            <a:r>
              <a:rPr lang="en-US" sz="1600" spc="-1" dirty="0">
                <a:solidFill>
                  <a:srgbClr val="000000"/>
                </a:solidFill>
                <a:sym typeface="Wingdings" pitchFamily="2" charset="2"/>
              </a:rPr>
              <a:t>be used to return more than 1 values</a:t>
            </a:r>
          </a:p>
          <a:p>
            <a:pPr marL="781200" lvl="3" indent="-323280">
              <a:lnSpc>
                <a:spcPct val="110000"/>
              </a:lnSpc>
              <a:buClr>
                <a:srgbClr val="009AD1"/>
              </a:buClr>
              <a:buFont typeface="Arial"/>
              <a:buChar char="−"/>
              <a:tabLst>
                <a:tab pos="0" algn="l"/>
              </a:tabLst>
            </a:pPr>
            <a:r>
              <a:rPr lang="en-US" sz="1600" spc="-1" dirty="0">
                <a:solidFill>
                  <a:srgbClr val="000000"/>
                </a:solidFill>
                <a:sym typeface="Wingdings" pitchFamily="2" charset="2"/>
              </a:rPr>
              <a:t>Syntax: separated the values by comma (recall the syntax we used for </a:t>
            </a:r>
            <a:r>
              <a:rPr lang="en-US" sz="1600" i="1" spc="-1" dirty="0">
                <a:solidFill>
                  <a:srgbClr val="000000"/>
                </a:solidFill>
                <a:sym typeface="Wingdings" pitchFamily="2" charset="2"/>
              </a:rPr>
              <a:t>importing multiple modules </a:t>
            </a:r>
            <a:r>
              <a:rPr lang="en-US" sz="1600" spc="-1" dirty="0">
                <a:solidFill>
                  <a:srgbClr val="000000"/>
                </a:solidFill>
                <a:sym typeface="Wingdings" pitchFamily="2" charset="2"/>
              </a:rPr>
              <a:t>or </a:t>
            </a:r>
            <a:r>
              <a:rPr lang="en-US" sz="1600" i="1" spc="-1" dirty="0">
                <a:solidFill>
                  <a:srgbClr val="000000"/>
                </a:solidFill>
                <a:sym typeface="Wingdings" pitchFamily="2" charset="2"/>
              </a:rPr>
              <a:t>unpacking sequences</a:t>
            </a:r>
            <a:r>
              <a:rPr lang="en-US" sz="1600" spc="-1" dirty="0">
                <a:solidFill>
                  <a:srgbClr val="000000"/>
                </a:solidFill>
                <a:sym typeface="Wingdings" pitchFamily="2" charset="2"/>
              </a:rPr>
              <a:t>)</a:t>
            </a: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        DEMO:</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functions_with_return</a:t>
            </a:r>
            <a:r>
              <a:rPr lang="en-US" sz="1600" spc="-1" dirty="0" err="1">
                <a:solidFill>
                  <a:srgbClr val="000000"/>
                </a:solidFill>
                <a:latin typeface="Courier New" panose="02070309020205020404" pitchFamily="49" charset="0"/>
                <a:cs typeface="Courier New" panose="02070309020205020404" pitchFamily="49" charset="0"/>
              </a:rPr>
              <a:t>.py</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sym typeface="Wingdings" pitchFamily="2" charset="2"/>
              </a:rPr>
              <a:t>(Part 3)</a:t>
            </a:r>
            <a:endParaRPr lang="de-DE" sz="1600" b="1" dirty="0">
              <a:solidFill>
                <a:srgbClr val="0033B3"/>
              </a:solidFill>
              <a:latin typeface="Courier New" panose="02070309020205020404" pitchFamily="49" charset="0"/>
              <a:cs typeface="Courier New" panose="02070309020205020404" pitchFamily="49" charset="0"/>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229597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1224000"/>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de-DE" sz="1600" b="1" spc="-1" dirty="0"/>
              <a:t>Building a </a:t>
            </a:r>
            <a:r>
              <a:rPr lang="de-DE" sz="1600" b="1" spc="-1" dirty="0" err="1"/>
              <a:t>function</a:t>
            </a:r>
            <a:r>
              <a:rPr lang="de-DE" sz="1600" b="1" spc="-1" dirty="0"/>
              <a:t> </a:t>
            </a:r>
            <a:r>
              <a:rPr lang="de-DE" sz="1600" b="1" spc="-1" dirty="0" err="1"/>
              <a:t>that</a:t>
            </a:r>
            <a:r>
              <a:rPr lang="de-DE" sz="1600" b="1" spc="-1" dirty="0"/>
              <a:t> </a:t>
            </a:r>
            <a:r>
              <a:rPr lang="de-DE" sz="1600" b="1" spc="-1" dirty="0" err="1"/>
              <a:t>take</a:t>
            </a:r>
            <a:r>
              <a:rPr lang="de-DE" sz="1600" b="1" spc="-1" dirty="0"/>
              <a:t> </a:t>
            </a:r>
            <a:r>
              <a:rPr lang="de-DE" sz="1600" b="1" spc="-1" dirty="0" err="1"/>
              <a:t>arguments</a:t>
            </a:r>
            <a:r>
              <a:rPr lang="de-DE" sz="1600" b="1" spc="-1" dirty="0"/>
              <a:t>:</a:t>
            </a:r>
            <a:endParaRPr lang="de-DE" sz="1600" b="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en-US" sz="1600" i="1" spc="-1" dirty="0">
                <a:solidFill>
                  <a:srgbClr val="000000"/>
                </a:solidFill>
              </a:rPr>
              <a:t>Arguments</a:t>
            </a:r>
            <a:r>
              <a:rPr lang="en-US" sz="1600" spc="-1" dirty="0">
                <a:solidFill>
                  <a:srgbClr val="000000"/>
                </a:solidFill>
              </a:rPr>
              <a:t>: imagine a real mathematical function such as </a:t>
            </a:r>
            <a:r>
              <a:rPr lang="en-US" sz="1600" i="1" spc="-1" dirty="0">
                <a:solidFill>
                  <a:srgbClr val="000000"/>
                </a:solidFill>
              </a:rPr>
              <a:t>f(x) = 2x+1</a:t>
            </a:r>
            <a:r>
              <a:rPr lang="en-US" sz="1600" spc="-1" dirty="0">
                <a:solidFill>
                  <a:srgbClr val="000000"/>
                </a:solidFill>
              </a:rPr>
              <a:t>:</a:t>
            </a:r>
          </a:p>
          <a:p>
            <a:pPr marL="720" lvl="2">
              <a:lnSpc>
                <a:spcPct val="110000"/>
              </a:lnSpc>
              <a:buClr>
                <a:srgbClr val="009AD1"/>
              </a:buClr>
              <a:tabLst>
                <a:tab pos="0" algn="l"/>
              </a:tabLst>
            </a:pPr>
            <a:r>
              <a:rPr lang="en-US" sz="1600" spc="-1" dirty="0">
                <a:solidFill>
                  <a:srgbClr val="000000"/>
                </a:solidFill>
              </a:rPr>
              <a:t>      It takes an </a:t>
            </a:r>
            <a:r>
              <a:rPr lang="en-US" sz="1600" i="1" spc="-1" dirty="0">
                <a:solidFill>
                  <a:srgbClr val="000000"/>
                </a:solidFill>
              </a:rPr>
              <a:t>x</a:t>
            </a:r>
            <a:r>
              <a:rPr lang="en-US" sz="1600" spc="-1" dirty="0">
                <a:solidFill>
                  <a:srgbClr val="000000"/>
                </a:solidFill>
              </a:rPr>
              <a:t>, returns a value, </a:t>
            </a:r>
          </a:p>
          <a:p>
            <a:pPr marL="720" lvl="2">
              <a:lnSpc>
                <a:spcPct val="110000"/>
              </a:lnSpc>
              <a:buClr>
                <a:srgbClr val="009AD1"/>
              </a:buClr>
              <a:tabLst>
                <a:tab pos="0" algn="l"/>
              </a:tabLst>
            </a:pPr>
            <a:r>
              <a:rPr lang="en-US" sz="1600" spc="-1" dirty="0">
                <a:solidFill>
                  <a:srgbClr val="000000"/>
                </a:solidFill>
              </a:rPr>
              <a:t>      and it can take a different </a:t>
            </a:r>
            <a:r>
              <a:rPr lang="en-US" sz="1600" i="1" spc="-1" dirty="0">
                <a:solidFill>
                  <a:srgbClr val="000000"/>
                </a:solidFill>
              </a:rPr>
              <a:t>x</a:t>
            </a:r>
            <a:r>
              <a:rPr lang="en-US" sz="1600" spc="-1" dirty="0">
                <a:solidFill>
                  <a:srgbClr val="000000"/>
                </a:solidFill>
              </a:rPr>
              <a:t>, and the returns a different value…</a:t>
            </a:r>
            <a:endParaRPr lang="en-US" sz="1600" i="1"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Syntax of defining a function that takes arguments: </a:t>
            </a:r>
          </a:p>
          <a:p>
            <a:pPr marL="720" lvl="2">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b="1" dirty="0">
                <a:solidFill>
                  <a:srgbClr val="0033B3"/>
                </a:solidFill>
                <a:latin typeface="Courier New" panose="02070309020205020404" pitchFamily="49" charset="0"/>
                <a:cs typeface="Courier New" panose="02070309020205020404" pitchFamily="49" charset="0"/>
              </a:rPr>
              <a:t>def</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(arg1, arg2, …)</a:t>
            </a:r>
          </a:p>
          <a:p>
            <a:pPr marL="720" lvl="2">
              <a:lnSpc>
                <a:spcPct val="110000"/>
              </a:lnSpc>
              <a:buClr>
                <a:srgbClr val="009AD1"/>
              </a:buClr>
              <a:tabLst>
                <a:tab pos="0" algn="l"/>
              </a:tabLst>
            </a:pPr>
            <a:endParaRPr lang="de-DE" sz="1600" b="1" dirty="0">
              <a:solidFill>
                <a:srgbClr val="0033B3"/>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functions_with_arguments</a:t>
            </a:r>
            <a:r>
              <a:rPr lang="en-US" sz="1600" spc="-1" dirty="0" err="1">
                <a:solidFill>
                  <a:srgbClr val="000000"/>
                </a:solidFill>
                <a:latin typeface="Courier New" panose="02070309020205020404" pitchFamily="49" charset="0"/>
                <a:cs typeface="Courier New" panose="02070309020205020404" pitchFamily="49" charset="0"/>
              </a:rPr>
              <a:t>.py</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sym typeface="Wingdings" pitchFamily="2" charset="2"/>
              </a:rPr>
              <a:t>(Part 1)</a:t>
            </a:r>
            <a:endParaRPr lang="de-DE" sz="1600" b="1" dirty="0">
              <a:solidFill>
                <a:srgbClr val="0033B3"/>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endParaRPr lang="de-DE" sz="1600" b="1" dirty="0">
              <a:solidFill>
                <a:srgbClr val="0033B3"/>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p:txBody>
      </p:sp>
      <p:pic>
        <p:nvPicPr>
          <p:cNvPr id="5" name="Grafik 4">
            <a:extLst>
              <a:ext uri="{FF2B5EF4-FFF2-40B4-BE49-F238E27FC236}">
                <a16:creationId xmlns:a16="http://schemas.microsoft.com/office/drawing/2014/main" id="{A48F3599-5CD4-0441-9083-E78A01AA5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527" y="1224000"/>
            <a:ext cx="2500647" cy="2412905"/>
          </a:xfrm>
          <a:prstGeom prst="rect">
            <a:avLst/>
          </a:prstGeom>
        </p:spPr>
      </p:pic>
    </p:spTree>
    <p:extLst>
      <p:ext uri="{BB962C8B-B14F-4D97-AF65-F5344CB8AC3E}">
        <p14:creationId xmlns:p14="http://schemas.microsoft.com/office/powerpoint/2010/main" val="77259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1224000"/>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rPr>
              <a:t>Different ways of invoking functions with arguments:</a:t>
            </a:r>
          </a:p>
          <a:p>
            <a:pPr marL="324000" lvl="2" indent="-323280">
              <a:lnSpc>
                <a:spcPct val="110000"/>
              </a:lnSpc>
              <a:buClr>
                <a:srgbClr val="009AD1"/>
              </a:buClr>
              <a:buFont typeface="Arial"/>
              <a:buChar char="−"/>
              <a:tabLst>
                <a:tab pos="0" algn="l"/>
              </a:tabLst>
            </a:pPr>
            <a:r>
              <a:rPr lang="en-US" sz="1600" spc="-1" dirty="0">
                <a:solidFill>
                  <a:srgbClr val="000000"/>
                </a:solidFill>
              </a:rPr>
              <a:t>Specifying the names of the arguments:</a:t>
            </a:r>
          </a:p>
          <a:p>
            <a:pPr marL="781200" lvl="3" indent="-323280">
              <a:lnSpc>
                <a:spcPct val="110000"/>
              </a:lnSpc>
              <a:buClr>
                <a:srgbClr val="009AD1"/>
              </a:buClr>
              <a:buFont typeface="Arial"/>
              <a:buChar char="−"/>
              <a:tabLst>
                <a:tab pos="0" algn="l"/>
              </a:tabLst>
            </a:pPr>
            <a:r>
              <a:rPr lang="en-US" sz="1600" spc="-1" dirty="0">
                <a:solidFill>
                  <a:srgbClr val="000000"/>
                </a:solidFill>
              </a:rPr>
              <a:t>Syntax: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spc="-1" dirty="0">
                <a:solidFill>
                  <a:srgbClr val="000000"/>
                </a:solidFill>
                <a:highlight>
                  <a:srgbClr val="FFFF00"/>
                </a:highlight>
                <a:latin typeface="Courier New" panose="02070309020205020404" pitchFamily="49" charset="0"/>
                <a:cs typeface="Courier New" panose="02070309020205020404" pitchFamily="49" charset="0"/>
                <a:sym typeface="Wingdings" pitchFamily="2" charset="2"/>
              </a:rPr>
              <a:t>arg1=</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val1, </a:t>
            </a:r>
            <a:r>
              <a:rPr lang="en-US" sz="1600" spc="-1" dirty="0">
                <a:solidFill>
                  <a:srgbClr val="000000"/>
                </a:solidFill>
                <a:highlight>
                  <a:srgbClr val="FFFF00"/>
                </a:highlight>
                <a:latin typeface="Courier New" panose="02070309020205020404" pitchFamily="49" charset="0"/>
                <a:cs typeface="Courier New" panose="02070309020205020404" pitchFamily="49" charset="0"/>
                <a:sym typeface="Wingdings" pitchFamily="2" charset="2"/>
              </a:rPr>
              <a:t>arg2=</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val2, …)</a:t>
            </a:r>
          </a:p>
          <a:p>
            <a:pPr marL="781200" lvl="3" indent="-323280">
              <a:lnSpc>
                <a:spcPct val="110000"/>
              </a:lnSpc>
              <a:buClr>
                <a:srgbClr val="009AD1"/>
              </a:buClr>
              <a:buFont typeface="Arial"/>
              <a:buChar char="−"/>
              <a:tabLst>
                <a:tab pos="0" algn="l"/>
              </a:tabLst>
            </a:pPr>
            <a:r>
              <a:rPr lang="en-US" sz="1600" spc="-1" dirty="0">
                <a:solidFill>
                  <a:srgbClr val="000000"/>
                </a:solidFill>
              </a:rPr>
              <a:t>This allows the arguments to be passed in any order</a:t>
            </a: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Not specifying the names of the arguments:</a:t>
            </a:r>
          </a:p>
          <a:p>
            <a:pPr marL="781200" lvl="3" indent="-323280">
              <a:lnSpc>
                <a:spcPct val="110000"/>
              </a:lnSpc>
              <a:buClr>
                <a:srgbClr val="009AD1"/>
              </a:buClr>
              <a:buFont typeface="Arial"/>
              <a:buChar char="−"/>
              <a:tabLst>
                <a:tab pos="0" algn="l"/>
              </a:tabLst>
            </a:pPr>
            <a:r>
              <a:rPr lang="en-US" sz="1600" spc="-1" dirty="0">
                <a:solidFill>
                  <a:srgbClr val="000000"/>
                </a:solidFill>
              </a:rPr>
              <a:t>Syntax: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(val1, val2, …)</a:t>
            </a:r>
          </a:p>
          <a:p>
            <a:pPr marL="781200" lvl="3" indent="-323280">
              <a:lnSpc>
                <a:spcPct val="110000"/>
              </a:lnSpc>
              <a:buClr>
                <a:srgbClr val="009AD1"/>
              </a:buClr>
              <a:buFont typeface="Arial"/>
              <a:buChar char="−"/>
              <a:tabLst>
                <a:tab pos="0" algn="l"/>
              </a:tabLst>
            </a:pPr>
            <a:r>
              <a:rPr lang="en-US" sz="1600" spc="-1" dirty="0">
                <a:solidFill>
                  <a:srgbClr val="000000"/>
                </a:solidFill>
              </a:rPr>
              <a:t>The arguments are interpreted in same order as defined in the function</a:t>
            </a:r>
          </a:p>
          <a:p>
            <a:pPr marL="915120" lvl="4">
              <a:lnSpc>
                <a:spcPct val="110000"/>
              </a:lnSpc>
              <a:buClr>
                <a:srgbClr val="009AD1"/>
              </a:buClr>
              <a:tabLst>
                <a:tab pos="0" algn="l"/>
              </a:tabLst>
            </a:pPr>
            <a:endParaRPr lang="en-US" sz="1600" spc="-1" dirty="0">
              <a:solidFill>
                <a:srgbClr val="000000"/>
              </a:solidFill>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functions_with_arguments</a:t>
            </a:r>
            <a:r>
              <a:rPr lang="en-US" sz="1600" spc="-1" dirty="0" err="1">
                <a:solidFill>
                  <a:srgbClr val="000000"/>
                </a:solidFill>
                <a:latin typeface="Courier New" panose="02070309020205020404" pitchFamily="49" charset="0"/>
                <a:cs typeface="Courier New" panose="02070309020205020404" pitchFamily="49" charset="0"/>
              </a:rPr>
              <a:t>.py</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sym typeface="Wingdings" pitchFamily="2" charset="2"/>
              </a:rPr>
              <a:t>(Part 2)</a:t>
            </a:r>
            <a:endParaRPr lang="de-DE" sz="1600" b="1" dirty="0">
              <a:solidFill>
                <a:srgbClr val="0033B3"/>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endParaRPr lang="en-US" sz="1600" spc="-1" dirty="0">
              <a:solidFill>
                <a:srgbClr val="000000"/>
              </a:solidFill>
            </a:endParaRPr>
          </a:p>
        </p:txBody>
      </p:sp>
    </p:spTree>
    <p:extLst>
      <p:ext uri="{BB962C8B-B14F-4D97-AF65-F5344CB8AC3E}">
        <p14:creationId xmlns:p14="http://schemas.microsoft.com/office/powerpoint/2010/main" val="31191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1224000"/>
            <a:ext cx="9332956"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rPr>
              <a:t>Using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b="1" spc="-1" dirty="0">
                <a:solidFill>
                  <a:srgbClr val="000000"/>
                </a:solidFill>
              </a:rPr>
              <a:t>” in function definition:</a:t>
            </a: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Syntax: </a:t>
            </a:r>
            <a:r>
              <a:rPr lang="en-US" sz="1600" b="1" dirty="0">
                <a:solidFill>
                  <a:srgbClr val="0033B3"/>
                </a:solidFill>
                <a:latin typeface="Courier New" panose="02070309020205020404" pitchFamily="49" charset="0"/>
                <a:cs typeface="Courier New" panose="02070309020205020404" pitchFamily="49" charset="0"/>
              </a:rPr>
              <a:t>def</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(arg1, arg2=val2, …)</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This means: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arg2 </a:t>
            </a:r>
            <a:r>
              <a:rPr lang="en-US" sz="1600" spc="-1" dirty="0">
                <a:solidFill>
                  <a:srgbClr val="000000"/>
                </a:solidFill>
              </a:rPr>
              <a:t>take the value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val2 </a:t>
            </a:r>
            <a:r>
              <a:rPr lang="en-US" sz="1600" spc="-1" dirty="0">
                <a:solidFill>
                  <a:srgbClr val="000000"/>
                </a:solidFill>
              </a:rPr>
              <a:t>by default, but this default value can be overwritten if user passes a new value.</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720" marR="0" lvl="2" indent="0" algn="l" defTabSz="914400" rtl="0" eaLnBrk="1" fontAlgn="auto" latinLnBrk="0" hangingPunct="1">
              <a:lnSpc>
                <a:spcPct val="110000"/>
              </a:lnSpc>
              <a:spcBef>
                <a:spcPts val="0"/>
              </a:spcBef>
              <a:spcAft>
                <a:spcPts val="0"/>
              </a:spcAft>
              <a:buClr>
                <a:srgbClr val="009AD1"/>
              </a:buClr>
              <a:buSzTx/>
              <a:buFontTx/>
              <a:buNone/>
              <a:tabLst>
                <a:tab pos="0" algn="l"/>
              </a:tabLst>
              <a:defRPr/>
            </a:pPr>
            <a:r>
              <a:rPr kumimoji="0" lang="en-US" sz="1600" b="1" i="0" u="none" strike="noStrike" kern="1200" cap="none" spc="-1" normalizeH="0" baseline="0" noProof="0" dirty="0">
                <a:ln>
                  <a:noFill/>
                </a:ln>
                <a:solidFill>
                  <a:srgbClr val="009AD1"/>
                </a:solidFill>
                <a:effectLst/>
                <a:uLnTx/>
                <a:uFillTx/>
                <a:latin typeface="Arial"/>
                <a:cs typeface="Courier New" panose="02070309020205020404" pitchFamily="49" charset="0"/>
                <a:sym typeface="Wingdings" pitchFamily="2" charset="2"/>
              </a:rPr>
              <a:t>DEMO:</a:t>
            </a:r>
            <a:r>
              <a:rPr kumimoji="0" lang="en-US" sz="1600" b="0" i="0" u="none" strike="noStrike" kern="1200" cap="none" spc="-1" normalizeH="0" baseline="0" noProof="0" dirty="0">
                <a:ln>
                  <a:noFill/>
                </a:ln>
                <a:solidFill>
                  <a:srgbClr val="000000"/>
                </a:solidFill>
                <a:effectLst/>
                <a:uLnTx/>
                <a:uFillTx/>
                <a:latin typeface="Arial"/>
              </a:rPr>
              <a:t> </a:t>
            </a:r>
            <a:r>
              <a:rPr kumimoji="0" lang="en-US" sz="1600" b="0" i="0" u="none" strike="noStrike" kern="1200" cap="none" spc="-1"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sym typeface="Wingdings" pitchFamily="2" charset="2"/>
              </a:rPr>
              <a:t>functions_with_arguments</a:t>
            </a:r>
            <a:r>
              <a:rPr kumimoji="0" lang="en-US" sz="1600" b="0" i="0" u="none" strike="noStrike" kern="1200" cap="none" spc="-1"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.py</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600" b="0" i="0" u="none" strike="noStrike" kern="1200" cap="none" spc="-1" normalizeH="0" baseline="0" noProof="0" dirty="0">
                <a:ln>
                  <a:noFill/>
                </a:ln>
                <a:solidFill>
                  <a:srgbClr val="000000"/>
                </a:solidFill>
                <a:effectLst/>
                <a:uLnTx/>
                <a:uFillTx/>
                <a:latin typeface="Arial"/>
                <a:sym typeface="Wingdings" pitchFamily="2" charset="2"/>
              </a:rPr>
              <a:t>(Part 3)</a:t>
            </a:r>
            <a:endParaRPr kumimoji="0" lang="de-DE" sz="1600" b="1" i="0" u="none" strike="noStrike" kern="1200" cap="none" spc="0" normalizeH="0" baseline="0" noProof="0" dirty="0">
              <a:ln>
                <a:noFill/>
              </a:ln>
              <a:solidFill>
                <a:srgbClr val="0033B3"/>
              </a:solidFill>
              <a:effectLst/>
              <a:uLnTx/>
              <a:uFillTx/>
              <a:latin typeface="Courier New" panose="02070309020205020404" pitchFamily="49" charset="0"/>
              <a:cs typeface="Courier New" panose="02070309020205020404" pitchFamily="49" charset="0"/>
            </a:endParaRPr>
          </a:p>
          <a:p>
            <a:pPr marL="457920" lvl="3">
              <a:lnSpc>
                <a:spcPct val="110000"/>
              </a:lnSpc>
              <a:buClr>
                <a:srgbClr val="009AD1"/>
              </a:buCl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endParaRPr lang="en-US" sz="1600" spc="-1" dirty="0">
              <a:solidFill>
                <a:srgbClr val="000000"/>
              </a:solidFill>
            </a:endParaRPr>
          </a:p>
        </p:txBody>
      </p:sp>
    </p:spTree>
    <p:extLst>
      <p:ext uri="{BB962C8B-B14F-4D97-AF65-F5344CB8AC3E}">
        <p14:creationId xmlns:p14="http://schemas.microsoft.com/office/powerpoint/2010/main" val="125548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874737"/>
            <a:ext cx="879968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tabLst>
                <a:tab pos="0" algn="l"/>
              </a:tabLst>
            </a:pPr>
            <a:r>
              <a:rPr lang="de-DE" sz="1600" b="1" spc="-1" dirty="0">
                <a:solidFill>
                  <a:schemeClr val="accent1"/>
                </a:solidFill>
              </a:rPr>
              <a:t>Hands-On 2</a:t>
            </a:r>
            <a:r>
              <a:rPr lang="en-US" sz="1600" b="1" spc="-1" dirty="0">
                <a:solidFill>
                  <a:schemeClr val="accent1"/>
                </a:solidFill>
              </a:rPr>
              <a:t>:</a:t>
            </a:r>
          </a:p>
          <a:p>
            <a:pPr>
              <a:lnSpc>
                <a:spcPct val="110000"/>
              </a:lnSpc>
              <a:tabLst>
                <a:tab pos="0" algn="l"/>
              </a:tabLst>
            </a:pPr>
            <a:r>
              <a:rPr lang="en-US" sz="1600" spc="-1" dirty="0">
                <a:solidFill>
                  <a:srgbClr val="000000"/>
                </a:solidFill>
              </a:rPr>
              <a:t>1) Create the dictionary below, where each key is a word, and its value is the type of the word:</a:t>
            </a:r>
          </a:p>
          <a:p>
            <a:pPr lvl="1">
              <a:lnSpc>
                <a:spcPct val="110000"/>
              </a:lnSpc>
              <a:tabLst>
                <a:tab pos="0" algn="l"/>
              </a:tabLst>
            </a:pPr>
            <a:r>
              <a:rPr lang="de-DE" sz="1600" dirty="0" err="1">
                <a:latin typeface="Courier New" panose="02070309020205020404" pitchFamily="49" charset="0"/>
                <a:cs typeface="Courier New" panose="02070309020205020404" pitchFamily="49" charset="0"/>
              </a:rPr>
              <a:t>word_dict</a:t>
            </a:r>
            <a:r>
              <a:rPr lang="de-DE" sz="1600" dirty="0">
                <a:latin typeface="Courier New" panose="02070309020205020404" pitchFamily="49" charset="0"/>
                <a:cs typeface="Courier New" panose="02070309020205020404" pitchFamily="49" charset="0"/>
              </a:rPr>
              <a:t> =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black</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adj</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computer</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noun</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sunny</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adj</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a:t>
            </a:r>
            <a:br>
              <a:rPr lang="de-DE" sz="1600" dirty="0">
                <a:latin typeface="Courier New" panose="02070309020205020404" pitchFamily="49" charset="0"/>
                <a:cs typeface="Courier New" panose="02070309020205020404" pitchFamily="49" charset="0"/>
              </a:rPr>
            </a:b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sleep</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verb</a:t>
            </a:r>
            <a:r>
              <a:rPr lang="de-DE" sz="1600" dirty="0">
                <a:effectLst/>
                <a:latin typeface="Courier New" panose="02070309020205020404" pitchFamily="49" charset="0"/>
                <a:cs typeface="Courier New" panose="02070309020205020404" pitchFamily="49" charset="0"/>
              </a:rPr>
              <a:t>"</a:t>
            </a:r>
            <a:r>
              <a:rPr lang="de-DE" sz="1600" dirty="0">
                <a:latin typeface="Courier New" panose="02070309020205020404" pitchFamily="49" charset="0"/>
                <a:cs typeface="Courier New" panose="02070309020205020404" pitchFamily="49" charset="0"/>
              </a:rPr>
              <a:t>}</a:t>
            </a:r>
          </a:p>
          <a:p>
            <a:pPr lvl="1">
              <a:lnSpc>
                <a:spcPct val="110000"/>
              </a:lnSpc>
              <a:tabLst>
                <a:tab pos="0" algn="l"/>
              </a:tabLst>
            </a:pPr>
            <a:endParaRPr lang="de-DE" sz="1600" spc="-1" dirty="0">
              <a:latin typeface="Courier New" panose="02070309020205020404" pitchFamily="49" charset="0"/>
              <a:cs typeface="Courier New" panose="02070309020205020404" pitchFamily="49" charset="0"/>
            </a:endParaRPr>
          </a:p>
          <a:p>
            <a:pPr>
              <a:lnSpc>
                <a:spcPct val="110000"/>
              </a:lnSpc>
              <a:tabLst>
                <a:tab pos="0" algn="l"/>
              </a:tabLst>
            </a:pPr>
            <a:r>
              <a:rPr lang="en-US" sz="1600" spc="-1" dirty="0">
                <a:solidFill>
                  <a:srgbClr val="000000"/>
                </a:solidFill>
              </a:rPr>
              <a:t>2) Write a function </a:t>
            </a:r>
            <a:r>
              <a:rPr lang="en-US" sz="1600" spc="-1" dirty="0" err="1">
                <a:solidFill>
                  <a:srgbClr val="000000"/>
                </a:solidFill>
                <a:latin typeface="Courier New" panose="02070309020205020404" pitchFamily="49" charset="0"/>
                <a:cs typeface="Courier New" panose="02070309020205020404" pitchFamily="49" charset="0"/>
              </a:rPr>
              <a:t>get_words</a:t>
            </a:r>
            <a:r>
              <a:rPr lang="en-US" sz="1600" spc="-1" dirty="0">
                <a:solidFill>
                  <a:srgbClr val="000000"/>
                </a:solidFill>
                <a:latin typeface="Courier New" panose="02070309020205020404" pitchFamily="49" charset="0"/>
                <a:cs typeface="Courier New" panose="02070309020205020404" pitchFamily="49" charset="0"/>
              </a:rPr>
              <a:t>(</a:t>
            </a:r>
            <a:r>
              <a:rPr lang="en-US" sz="1600" spc="-1" dirty="0" err="1">
                <a:solidFill>
                  <a:srgbClr val="000000"/>
                </a:solidFill>
                <a:latin typeface="Courier New" panose="02070309020205020404" pitchFamily="49" charset="0"/>
                <a:cs typeface="Courier New" panose="02070309020205020404" pitchFamily="49" charset="0"/>
              </a:rPr>
              <a:t>word_type</a:t>
            </a:r>
            <a:r>
              <a:rPr lang="en-US" sz="1600" spc="-1" dirty="0">
                <a:solidFill>
                  <a:srgbClr val="000000"/>
                </a:solidFill>
                <a:latin typeface="Courier New" panose="02070309020205020404" pitchFamily="49" charset="0"/>
                <a:cs typeface="Courier New" panose="02070309020205020404" pitchFamily="49" charset="0"/>
              </a:rPr>
              <a:t>)</a:t>
            </a:r>
            <a:r>
              <a:rPr lang="en-US" sz="1600" spc="-1" dirty="0">
                <a:solidFill>
                  <a:srgbClr val="000000"/>
                </a:solidFill>
              </a:rPr>
              <a:t>: </a:t>
            </a:r>
          </a:p>
          <a:p>
            <a:pPr>
              <a:lnSpc>
                <a:spcPct val="110000"/>
              </a:lnSpc>
              <a:tabLst>
                <a:tab pos="0" algn="l"/>
              </a:tabLst>
            </a:pPr>
            <a:r>
              <a:rPr lang="en-US" sz="1600" spc="-1" dirty="0">
                <a:solidFill>
                  <a:srgbClr val="000000"/>
                </a:solidFill>
              </a:rPr>
              <a:t>The function takes an argument </a:t>
            </a:r>
            <a:r>
              <a:rPr lang="en-US" sz="1600" spc="-1" dirty="0" err="1">
                <a:solidFill>
                  <a:srgbClr val="000000"/>
                </a:solidFill>
                <a:latin typeface="Courier New" panose="02070309020205020404" pitchFamily="49" charset="0"/>
                <a:cs typeface="Courier New" panose="02070309020205020404" pitchFamily="49" charset="0"/>
              </a:rPr>
              <a:t>word_type</a:t>
            </a:r>
            <a:r>
              <a:rPr lang="en-US" sz="1600" spc="-1" dirty="0">
                <a:solidFill>
                  <a:srgbClr val="000000"/>
                </a:solidFill>
              </a:rPr>
              <a:t>, and prints out all words in </a:t>
            </a:r>
            <a:r>
              <a:rPr lang="de-DE" sz="1600" dirty="0" err="1">
                <a:latin typeface="Courier New" panose="02070309020205020404" pitchFamily="49" charset="0"/>
                <a:cs typeface="Courier New" panose="02070309020205020404" pitchFamily="49" charset="0"/>
              </a:rPr>
              <a:t>word_dict</a:t>
            </a:r>
            <a:r>
              <a:rPr lang="de-DE" sz="1600" dirty="0">
                <a:latin typeface="Courier New" panose="02070309020205020404" pitchFamily="49" charset="0"/>
                <a:cs typeface="Courier New" panose="02070309020205020404" pitchFamily="49" charset="0"/>
              </a:rPr>
              <a:t> </a:t>
            </a:r>
            <a:r>
              <a:rPr lang="en-US" sz="1600" spc="-1" dirty="0">
                <a:solidFill>
                  <a:srgbClr val="000000"/>
                </a:solidFill>
              </a:rPr>
              <a:t>which that belongs to the type defined by </a:t>
            </a:r>
            <a:r>
              <a:rPr lang="en-US" sz="1600" spc="-1" dirty="0" err="1">
                <a:solidFill>
                  <a:srgbClr val="000000"/>
                </a:solidFill>
                <a:latin typeface="Courier New" panose="02070309020205020404" pitchFamily="49" charset="0"/>
                <a:cs typeface="Courier New" panose="02070309020205020404" pitchFamily="49" charset="0"/>
              </a:rPr>
              <a:t>word_type</a:t>
            </a:r>
            <a:r>
              <a:rPr lang="en-US" sz="1600" spc="-1" dirty="0">
                <a:solidFill>
                  <a:srgbClr val="000000"/>
                </a:solidFill>
              </a:rPr>
              <a:t>.</a:t>
            </a:r>
          </a:p>
          <a:p>
            <a:pPr>
              <a:lnSpc>
                <a:spcPct val="110000"/>
              </a:lnSpc>
              <a:tabLst>
                <a:tab pos="0" algn="l"/>
              </a:tabLst>
            </a:pPr>
            <a:endParaRPr lang="en-US" sz="1600" spc="-1" dirty="0">
              <a:solidFill>
                <a:srgbClr val="000000"/>
              </a:solidFill>
            </a:endParaRPr>
          </a:p>
          <a:p>
            <a:pPr>
              <a:lnSpc>
                <a:spcPct val="110000"/>
              </a:lnSpc>
              <a:tabLst>
                <a:tab pos="0" algn="l"/>
              </a:tabLst>
            </a:pPr>
            <a:r>
              <a:rPr lang="en-US" sz="1600" spc="-1" dirty="0">
                <a:solidFill>
                  <a:srgbClr val="000000"/>
                </a:solidFill>
              </a:rPr>
              <a:t>          E.g., if the user does  </a:t>
            </a:r>
            <a:r>
              <a:rPr lang="en-US" sz="1600" spc="-1" dirty="0" err="1">
                <a:solidFill>
                  <a:srgbClr val="000000"/>
                </a:solidFill>
                <a:latin typeface="Courier New" panose="02070309020205020404" pitchFamily="49" charset="0"/>
                <a:cs typeface="Courier New" panose="02070309020205020404" pitchFamily="49" charset="0"/>
              </a:rPr>
              <a:t>get_words</a:t>
            </a:r>
            <a:r>
              <a:rPr lang="en-US" sz="1600" spc="-1" dirty="0">
                <a:solidFill>
                  <a:srgbClr val="000000"/>
                </a:solidFill>
                <a:latin typeface="Courier New" panose="02070309020205020404" pitchFamily="49" charset="0"/>
                <a:cs typeface="Courier New" panose="02070309020205020404" pitchFamily="49" charset="0"/>
              </a:rPr>
              <a:t>(</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adj</a:t>
            </a:r>
            <a:r>
              <a:rPr lang="de-DE" sz="1600" dirty="0">
                <a:effectLst/>
                <a:latin typeface="Courier New" panose="02070309020205020404" pitchFamily="49" charset="0"/>
                <a:cs typeface="Courier New" panose="02070309020205020404" pitchFamily="49" charset="0"/>
              </a:rPr>
              <a:t>"</a:t>
            </a: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rPr>
              <a:t>or  </a:t>
            </a:r>
            <a:r>
              <a:rPr lang="en-US" sz="1600" spc="-1" dirty="0" err="1">
                <a:solidFill>
                  <a:srgbClr val="000000"/>
                </a:solidFill>
                <a:latin typeface="Courier New" panose="02070309020205020404" pitchFamily="49" charset="0"/>
                <a:cs typeface="Courier New" panose="02070309020205020404" pitchFamily="49" charset="0"/>
              </a:rPr>
              <a:t>get_words</a:t>
            </a:r>
            <a:r>
              <a:rPr lang="en-US" sz="1600" spc="-1" dirty="0">
                <a:solidFill>
                  <a:srgbClr val="000000"/>
                </a:solidFill>
                <a:latin typeface="Courier New" panose="02070309020205020404" pitchFamily="49" charset="0"/>
                <a:cs typeface="Courier New" panose="02070309020205020404" pitchFamily="49" charset="0"/>
              </a:rPr>
              <a:t>(type=</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adj</a:t>
            </a:r>
            <a:r>
              <a:rPr lang="de-DE" sz="1600" dirty="0">
                <a:effectLst/>
                <a:latin typeface="Courier New" panose="02070309020205020404" pitchFamily="49" charset="0"/>
                <a:cs typeface="Courier New" panose="02070309020205020404" pitchFamily="49" charset="0"/>
              </a:rPr>
              <a:t>"</a:t>
            </a:r>
            <a:r>
              <a:rPr lang="en-US" sz="1600" spc="-1" dirty="0">
                <a:solidFill>
                  <a:srgbClr val="000000"/>
                </a:solidFill>
                <a:latin typeface="Courier New" panose="02070309020205020404" pitchFamily="49" charset="0"/>
                <a:cs typeface="Courier New" panose="02070309020205020404" pitchFamily="49" charset="0"/>
              </a:rPr>
              <a:t>)</a:t>
            </a:r>
            <a:r>
              <a:rPr lang="en-US" sz="1600" spc="-1" dirty="0">
                <a:solidFill>
                  <a:srgbClr val="000000"/>
                </a:solidFill>
              </a:rPr>
              <a:t>,</a:t>
            </a:r>
          </a:p>
          <a:p>
            <a:pPr>
              <a:lnSpc>
                <a:spcPct val="110000"/>
              </a:lnSpc>
              <a:tabLst>
                <a:tab pos="0" algn="l"/>
              </a:tabLst>
            </a:pPr>
            <a:r>
              <a:rPr lang="en-US" sz="1600" spc="-1" dirty="0">
                <a:solidFill>
                  <a:srgbClr val="000000"/>
                </a:solidFill>
              </a:rPr>
              <a:t>                  the words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black</a:t>
            </a:r>
            <a:r>
              <a:rPr lang="de-DE" sz="1600" dirty="0">
                <a:effectLst/>
                <a:latin typeface="Courier New" panose="02070309020205020404" pitchFamily="49" charset="0"/>
                <a:cs typeface="Courier New" panose="02070309020205020404" pitchFamily="49" charset="0"/>
              </a:rPr>
              <a:t>" </a:t>
            </a:r>
            <a:r>
              <a:rPr lang="en-US" sz="1600" spc="-1" dirty="0">
                <a:solidFill>
                  <a:srgbClr val="000000"/>
                </a:solidFill>
              </a:rPr>
              <a:t>and </a:t>
            </a:r>
            <a:r>
              <a:rPr lang="de-DE" sz="1600" dirty="0">
                <a:effectLst/>
                <a:latin typeface="Courier New" panose="02070309020205020404" pitchFamily="49" charset="0"/>
                <a:cs typeface="Courier New" panose="02070309020205020404" pitchFamily="49" charset="0"/>
              </a:rPr>
              <a:t>"</a:t>
            </a:r>
            <a:r>
              <a:rPr lang="de-DE" sz="1600" dirty="0" err="1">
                <a:effectLst/>
                <a:latin typeface="Courier New" panose="02070309020205020404" pitchFamily="49" charset="0"/>
                <a:cs typeface="Courier New" panose="02070309020205020404" pitchFamily="49" charset="0"/>
              </a:rPr>
              <a:t>sunny</a:t>
            </a:r>
            <a:r>
              <a:rPr lang="de-DE" sz="1600" dirty="0">
                <a:effectLst/>
                <a:latin typeface="Courier New" panose="02070309020205020404" pitchFamily="49" charset="0"/>
                <a:cs typeface="Courier New" panose="02070309020205020404" pitchFamily="49" charset="0"/>
              </a:rPr>
              <a:t>" </a:t>
            </a:r>
            <a:r>
              <a:rPr lang="en-US" sz="1600" spc="-1" dirty="0">
                <a:solidFill>
                  <a:srgbClr val="000000"/>
                </a:solidFill>
              </a:rPr>
              <a:t>should be printed out.</a:t>
            </a:r>
          </a:p>
          <a:p>
            <a:pPr lvl="1">
              <a:lnSpc>
                <a:spcPct val="110000"/>
              </a:lnSpc>
              <a:tabLst>
                <a:tab pos="0" algn="l"/>
              </a:tabLst>
            </a:pPr>
            <a:r>
              <a:rPr lang="en-US" sz="1600" b="1" spc="-1"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7176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Content </a:t>
            </a:r>
            <a:r>
              <a:rPr lang="de-DE" sz="2000" b="1" u="sng" spc="-1" dirty="0" err="1">
                <a:solidFill>
                  <a:srgbClr val="000000"/>
                </a:solidFill>
                <a:uFill>
                  <a:solidFill>
                    <a:srgbClr val="009AD1"/>
                  </a:solidFill>
                </a:uFill>
                <a:latin typeface="Arial"/>
              </a:rPr>
              <a:t>for</a:t>
            </a:r>
            <a:r>
              <a:rPr lang="de-DE" sz="2000" b="1" u="sng" spc="-1" dirty="0">
                <a:solidFill>
                  <a:srgbClr val="000000"/>
                </a:solidFill>
                <a:uFill>
                  <a:solidFill>
                    <a:srgbClr val="009AD1"/>
                  </a:solidFill>
                </a:uFill>
                <a:latin typeface="Arial"/>
              </a:rPr>
              <a:t> Today</a:t>
            </a:r>
            <a:endParaRPr lang="de-DE" sz="2000" b="0" strike="noStrike" spc="-1" dirty="0">
              <a:latin typeface="Arial"/>
            </a:endParaRPr>
          </a:p>
        </p:txBody>
      </p:sp>
      <p:sp>
        <p:nvSpPr>
          <p:cNvPr id="575" name="CustomShape 2"/>
          <p:cNvSpPr/>
          <p:nvPr/>
        </p:nvSpPr>
        <p:spPr>
          <a:xfrm>
            <a:off x="323999" y="740501"/>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srgbClr val="000000"/>
                </a:solidFill>
              </a:rPr>
              <a:t>Dictionaries (</a:t>
            </a:r>
            <a:r>
              <a:rPr lang="en-US" sz="1600" b="1" spc="-1" dirty="0">
                <a:solidFill>
                  <a:srgbClr val="000000"/>
                </a:solidFill>
              </a:rPr>
              <a:t>one more new data type</a:t>
            </a:r>
            <a:r>
              <a:rPr lang="en-US" sz="1600" spc="-1" dirty="0">
                <a:solidFill>
                  <a:srgbClr val="000000"/>
                </a:solidFill>
              </a:rPr>
              <a:t>)</a:t>
            </a:r>
          </a:p>
          <a:p>
            <a:pPr marL="324000" lvl="2" indent="-323280">
              <a:lnSpc>
                <a:spcPct val="110000"/>
              </a:lnSpc>
              <a:buClr>
                <a:srgbClr val="009AD1"/>
              </a:buClr>
              <a:buFont typeface="Arial"/>
              <a:buChar char="−"/>
              <a:tabLst>
                <a:tab pos="0" algn="l"/>
              </a:tabLst>
            </a:pPr>
            <a:r>
              <a:rPr lang="en-US" sz="1600" spc="-1" dirty="0">
                <a:solidFill>
                  <a:srgbClr val="000000"/>
                </a:solidFill>
              </a:rPr>
              <a:t>Functions</a:t>
            </a:r>
          </a:p>
          <a:p>
            <a:pPr marL="720" lvl="2">
              <a:lnSpc>
                <a:spcPct val="110000"/>
              </a:lnSpc>
              <a:buClr>
                <a:srgbClr val="009AD1"/>
              </a:buClr>
              <a:tabLst>
                <a:tab pos="0" algn="l"/>
              </a:tabLst>
            </a:pPr>
            <a:endParaRPr lang="en-US" sz="1600" spc="-1" dirty="0">
              <a:solidFill>
                <a:srgbClr val="000000"/>
              </a:solidFill>
            </a:endParaRPr>
          </a:p>
          <a:p>
            <a:pPr marL="286470" lvl="2" indent="-285750">
              <a:lnSpc>
                <a:spcPct val="110000"/>
              </a:lnSpc>
              <a:buClr>
                <a:srgbClr val="009AD1"/>
              </a:buClr>
              <a:buFont typeface="Arial" panose="020B0604020202020204" pitchFamily="34" charset="0"/>
              <a:buChar char="•"/>
              <a:tabLst>
                <a:tab pos="0" algn="l"/>
              </a:tabLst>
            </a:pPr>
            <a:r>
              <a:rPr lang="en-US" sz="1600" b="1" spc="-1" dirty="0">
                <a:solidFill>
                  <a:srgbClr val="00B050"/>
                </a:solidFill>
              </a:rPr>
              <a:t>Today you’ll reach a milestone</a:t>
            </a:r>
            <a:r>
              <a:rPr lang="en-US" sz="1600" spc="-1" dirty="0">
                <a:solidFill>
                  <a:srgbClr val="000000"/>
                </a:solidFill>
              </a:rPr>
              <a:t> </a:t>
            </a:r>
            <a:r>
              <a:rPr lang="en-US" sz="1600" spc="-1" dirty="0">
                <a:solidFill>
                  <a:srgbClr val="000000"/>
                </a:solidFill>
                <a:sym typeface="Wingdings" pitchFamily="2" charset="2"/>
              </a:rPr>
              <a:t>– We will have learned all the basic datatypes in Python</a:t>
            </a:r>
          </a:p>
          <a:p>
            <a:pPr marL="720" lvl="2">
              <a:lnSpc>
                <a:spcPct val="110000"/>
              </a:lnSpc>
              <a:buClr>
                <a:srgbClr val="009AD1"/>
              </a:buClr>
              <a:tabLst>
                <a:tab pos="0" algn="l"/>
              </a:tabLst>
            </a:pPr>
            <a:r>
              <a:rPr lang="en-US" sz="1600" spc="-1" dirty="0">
                <a:solidFill>
                  <a:srgbClr val="000000"/>
                </a:solidFill>
                <a:sym typeface="Wingdings" pitchFamily="2" charset="2"/>
              </a:rPr>
              <a:t>      </a:t>
            </a:r>
            <a:r>
              <a:rPr lang="en-US" sz="1400" spc="-1" dirty="0">
                <a:solidFill>
                  <a:schemeClr val="bg1">
                    <a:lumMod val="65000"/>
                  </a:schemeClr>
                </a:solidFill>
                <a:sym typeface="Wingdings" pitchFamily="2" charset="2"/>
              </a:rPr>
              <a:t>(string, number, </a:t>
            </a:r>
            <a:r>
              <a:rPr lang="en-US" sz="1400" spc="-1" dirty="0" err="1">
                <a:solidFill>
                  <a:schemeClr val="bg1">
                    <a:lumMod val="65000"/>
                  </a:schemeClr>
                </a:solidFill>
                <a:sym typeface="Wingdings" pitchFamily="2" charset="2"/>
              </a:rPr>
              <a:t>boolean</a:t>
            </a:r>
            <a:r>
              <a:rPr lang="en-US" sz="1400" spc="-1" dirty="0">
                <a:solidFill>
                  <a:schemeClr val="bg1">
                    <a:lumMod val="65000"/>
                  </a:schemeClr>
                </a:solidFill>
                <a:sym typeface="Wingdings" pitchFamily="2" charset="2"/>
              </a:rPr>
              <a:t>, tuple, list, dictionary)</a:t>
            </a:r>
          </a:p>
          <a:p>
            <a:pPr marL="286470" lvl="2" indent="-285750">
              <a:lnSpc>
                <a:spcPct val="110000"/>
              </a:lnSpc>
              <a:buClr>
                <a:srgbClr val="009AD1"/>
              </a:buClr>
              <a:buFont typeface="Arial" panose="020B0604020202020204" pitchFamily="34" charset="0"/>
              <a:buChar char="•"/>
              <a:tabLst>
                <a:tab pos="0" algn="l"/>
              </a:tabLst>
            </a:pPr>
            <a:r>
              <a:rPr lang="en-US" sz="1600" spc="-1" dirty="0">
                <a:solidFill>
                  <a:srgbClr val="000000"/>
                </a:solidFill>
                <a:sym typeface="Wingdings" pitchFamily="2" charset="2"/>
              </a:rPr>
              <a:t>The next milestone: Only 2 more obligatory assignments to go (!)</a:t>
            </a:r>
          </a:p>
          <a:p>
            <a:pPr marL="324000" lvl="2" indent="-323280">
              <a:lnSpc>
                <a:spcPct val="110000"/>
              </a:lnSpc>
              <a:buClr>
                <a:srgbClr val="009AD1"/>
              </a:buClr>
              <a:buFont typeface="Arial"/>
              <a:buChar char="−"/>
              <a:tabLst>
                <a:tab pos="0" algn="l"/>
              </a:tabLst>
            </a:pPr>
            <a:endParaRPr lang="en-US" sz="1600" spc="-1" dirty="0">
              <a:solidFill>
                <a:srgbClr val="000000"/>
              </a:solidFill>
              <a:sym typeface="Wingdings" pitchFamily="2" charset="2"/>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720" lvl="2">
              <a:lnSpc>
                <a:spcPct val="110000"/>
              </a:lnSpc>
              <a:buClr>
                <a:srgbClr val="009AD1"/>
              </a:buClr>
              <a:tabLst>
                <a:tab pos="0" algn="l"/>
              </a:tabLst>
            </a:pPr>
            <a:endParaRPr lang="en-US" sz="1600" strike="sngStrike" spc="-1" dirty="0">
              <a:solidFill>
                <a:srgbClr val="000000"/>
              </a:solidFill>
            </a:endParaRPr>
          </a:p>
        </p:txBody>
      </p:sp>
      <p:pic>
        <p:nvPicPr>
          <p:cNvPr id="17" name="Grafik 16" descr="Ein Bild, das Tisch enthält.&#10;&#10;Automatisch generierte Beschreibung">
            <a:extLst>
              <a:ext uri="{FF2B5EF4-FFF2-40B4-BE49-F238E27FC236}">
                <a16:creationId xmlns:a16="http://schemas.microsoft.com/office/drawing/2014/main" id="{D63209EB-AF78-3C93-4C2C-78DD3AC43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743" y="2612321"/>
            <a:ext cx="7551179" cy="2692527"/>
          </a:xfrm>
          <a:prstGeom prst="rect">
            <a:avLst/>
          </a:prstGeom>
        </p:spPr>
      </p:pic>
    </p:spTree>
    <p:extLst>
      <p:ext uri="{BB962C8B-B14F-4D97-AF65-F5344CB8AC3E}">
        <p14:creationId xmlns:p14="http://schemas.microsoft.com/office/powerpoint/2010/main" val="220078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1000977"/>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rPr>
              <a:t>Functions with unspecified number of arguments:</a:t>
            </a:r>
          </a:p>
          <a:p>
            <a:pPr marL="720" lvl="2">
              <a:lnSpc>
                <a:spcPct val="110000"/>
              </a:lnSpc>
              <a:buClr>
                <a:srgbClr val="009AD1"/>
              </a:buCl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Syntax: </a:t>
            </a:r>
            <a:r>
              <a:rPr lang="en-US" sz="1600" b="1" dirty="0">
                <a:solidFill>
                  <a:srgbClr val="0033B3"/>
                </a:solidFill>
                <a:latin typeface="Courier New" panose="02070309020205020404" pitchFamily="49" charset="0"/>
                <a:cs typeface="Courier New" panose="02070309020205020404" pitchFamily="49" charset="0"/>
              </a:rPr>
              <a:t>def</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func</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spc="-1" dirty="0">
                <a:solidFill>
                  <a:srgbClr val="000000"/>
                </a:solidFill>
                <a:highlight>
                  <a:srgbClr val="FFFF00"/>
                </a:highlight>
                <a:latin typeface="Courier New" panose="02070309020205020404" pitchFamily="49" charset="0"/>
                <a:cs typeface="Courier New" panose="02070309020205020404" pitchFamily="49" charset="0"/>
                <a:sym typeface="Wingdings" pitchFamily="2" charset="2"/>
              </a:rPr>
              <a:t>*</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args</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highlight>
                  <a:srgbClr val="FFFF00"/>
                </a:highlight>
                <a:latin typeface="Courier New" panose="02070309020205020404" pitchFamily="49" charset="0"/>
                <a:cs typeface="Courier New" panose="02070309020205020404" pitchFamily="49" charset="0"/>
                <a:sym typeface="Wingdings" pitchFamily="2" charset="2"/>
              </a:rPr>
              <a:t>**</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kwargs</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spc="-1" dirty="0">
                <a:solidFill>
                  <a:srgbClr val="000000"/>
                </a:solidFill>
              </a:rPr>
              <a:t> : stands for unspecified number of </a:t>
            </a:r>
            <a:r>
              <a:rPr lang="en-US" sz="1600" b="1" spc="-1" dirty="0">
                <a:solidFill>
                  <a:srgbClr val="000000"/>
                </a:solidFill>
              </a:rPr>
              <a:t>unnamed</a:t>
            </a:r>
            <a:r>
              <a:rPr lang="en-US" sz="1600" spc="-1" dirty="0">
                <a:solidFill>
                  <a:srgbClr val="000000"/>
                </a:solidFill>
              </a:rPr>
              <a:t> arguments </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lang="en-US" sz="1600" spc="-1" dirty="0">
                <a:solidFill>
                  <a:srgbClr val="000000"/>
                </a:solidFill>
              </a:rPr>
              <a:t> : stands for unspecified number of </a:t>
            </a:r>
            <a:r>
              <a:rPr lang="en-US" sz="1600" b="1" spc="-1" dirty="0">
                <a:solidFill>
                  <a:srgbClr val="000000"/>
                </a:solidFill>
              </a:rPr>
              <a:t>named</a:t>
            </a:r>
            <a:r>
              <a:rPr lang="en-US" sz="1600" spc="-1" dirty="0">
                <a:solidFill>
                  <a:srgbClr val="000000"/>
                </a:solidFill>
              </a:rPr>
              <a:t> arguments </a:t>
            </a:r>
          </a:p>
          <a:p>
            <a:pPr marL="781200" lvl="3" indent="-323280">
              <a:lnSpc>
                <a:spcPct val="110000"/>
              </a:lnSpc>
              <a:buClr>
                <a:srgbClr val="009AD1"/>
              </a:buClr>
              <a:buFont typeface="Arial"/>
              <a:buChar char="−"/>
              <a:tabLst>
                <a:tab pos="0" algn="l"/>
              </a:tabLst>
            </a:pP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kwargs</a:t>
            </a:r>
            <a:r>
              <a:rPr lang="en-US" sz="1600" spc="-1" dirty="0">
                <a:solidFill>
                  <a:srgbClr val="000000"/>
                </a:solidFill>
              </a:rPr>
              <a:t> : abbreviation of “</a:t>
            </a:r>
            <a:r>
              <a:rPr lang="en-US" sz="1600" u="sng" spc="-1" dirty="0">
                <a:solidFill>
                  <a:srgbClr val="000000"/>
                </a:solidFill>
              </a:rPr>
              <a:t>k</a:t>
            </a:r>
            <a:r>
              <a:rPr lang="en-US" sz="1600" spc="-1" dirty="0">
                <a:solidFill>
                  <a:srgbClr val="000000"/>
                </a:solidFill>
              </a:rPr>
              <a:t>ey</a:t>
            </a:r>
            <a:r>
              <a:rPr lang="en-US" sz="1600" u="sng" spc="-1" dirty="0">
                <a:solidFill>
                  <a:srgbClr val="000000"/>
                </a:solidFill>
              </a:rPr>
              <a:t>w</a:t>
            </a:r>
            <a:r>
              <a:rPr lang="en-US" sz="1600" spc="-1" dirty="0">
                <a:solidFill>
                  <a:srgbClr val="000000"/>
                </a:solidFill>
              </a:rPr>
              <a:t>ord </a:t>
            </a:r>
            <a:r>
              <a:rPr lang="en-US" sz="1600" u="sng" spc="-1" dirty="0">
                <a:solidFill>
                  <a:srgbClr val="000000"/>
                </a:solidFill>
              </a:rPr>
              <a:t>arg</a:t>
            </a:r>
            <a:r>
              <a:rPr lang="en-US" sz="1600" spc="-1" dirty="0">
                <a:solidFill>
                  <a:srgbClr val="000000"/>
                </a:solidFill>
              </a:rPr>
              <a:t>ument</a:t>
            </a:r>
            <a:r>
              <a:rPr lang="en-US" sz="1600" u="sng" spc="-1" dirty="0">
                <a:solidFill>
                  <a:srgbClr val="000000"/>
                </a:solidFill>
              </a:rPr>
              <a:t>s</a:t>
            </a:r>
            <a:r>
              <a:rPr lang="en-US" sz="1600" spc="-1" dirty="0">
                <a:solidFill>
                  <a:srgbClr val="000000"/>
                </a:solidFill>
              </a:rPr>
              <a:t>”</a:t>
            </a:r>
          </a:p>
          <a:p>
            <a:pPr marL="1238400" lvl="4" indent="-323280">
              <a:lnSpc>
                <a:spcPct val="110000"/>
              </a:lnSpc>
              <a:buClr>
                <a:srgbClr val="009AD1"/>
              </a:buClr>
              <a:buFont typeface="Arial"/>
              <a:buChar char="−"/>
              <a:tabLst>
                <a:tab pos="0" algn="l"/>
              </a:tabLst>
            </a:pPr>
            <a:r>
              <a:rPr lang="en-US" sz="1600" spc="-1" dirty="0">
                <a:solidFill>
                  <a:srgbClr val="000000"/>
                </a:solidFill>
              </a:rPr>
              <a:t>The keyword arguments are stored as dictionaries, with the names as keys and values passed by users as values.</a:t>
            </a:r>
            <a:endParaRPr lang="en-US" sz="1600" spc="-1" dirty="0">
              <a:solidFill>
                <a:srgbClr val="000000"/>
              </a:solidFill>
              <a:latin typeface="Courier New" panose="02070309020205020404" pitchFamily="49" charset="0"/>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spc="-1" dirty="0">
              <a:solidFill>
                <a:srgbClr val="000000"/>
              </a:solidFill>
            </a:endParaRPr>
          </a:p>
          <a:p>
            <a:pPr marL="720" lvl="2">
              <a:lnSpc>
                <a:spcPct val="110000"/>
              </a:lnSpc>
              <a:buClr>
                <a:srgbClr val="009AD1"/>
              </a:buClr>
              <a:tabLst>
                <a:tab pos="0" algn="l"/>
              </a:tabLst>
            </a:pPr>
            <a:r>
              <a:rPr kumimoji="0" lang="en-US" sz="1600" b="1" i="0" u="none" strike="noStrike" kern="1200" cap="none" spc="-1" normalizeH="0" baseline="0" noProof="0" dirty="0">
                <a:ln>
                  <a:noFill/>
                </a:ln>
                <a:solidFill>
                  <a:srgbClr val="009AD1"/>
                </a:solidFill>
                <a:effectLst/>
                <a:uLnTx/>
                <a:uFillTx/>
                <a:latin typeface="Arial"/>
                <a:cs typeface="Courier New" panose="02070309020205020404" pitchFamily="49" charset="0"/>
                <a:sym typeface="Wingdings" pitchFamily="2" charset="2"/>
              </a:rPr>
              <a:t>DEMO:</a:t>
            </a:r>
            <a:r>
              <a:rPr kumimoji="0" lang="en-US" sz="1600" b="0" i="0" u="none" strike="noStrike" kern="1200" cap="none" spc="-1" normalizeH="0" baseline="0" noProof="0" dirty="0">
                <a:ln>
                  <a:noFill/>
                </a:ln>
                <a:solidFill>
                  <a:srgbClr val="000000"/>
                </a:solidFill>
                <a:effectLst/>
                <a:uLnTx/>
                <a:uFillTx/>
                <a:latin typeface="Arial"/>
              </a:rPr>
              <a:t> </a:t>
            </a:r>
            <a:r>
              <a:rPr lang="en-US" sz="1600" spc="-1" dirty="0" err="1">
                <a:solidFill>
                  <a:srgbClr val="000000"/>
                </a:solidFill>
                <a:latin typeface="Courier New" panose="02070309020205020404" pitchFamily="49" charset="0"/>
                <a:cs typeface="Courier New" panose="02070309020205020404" pitchFamily="49" charset="0"/>
              </a:rPr>
              <a:t>functions_arg_num_unspecified.py</a:t>
            </a: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en-US" sz="1600" spc="-1" dirty="0">
                <a:solidFill>
                  <a:srgbClr val="000000"/>
                </a:solidFill>
              </a:rPr>
              <a:t>Note: The arguments can be given different names than than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arg</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kwargs</a:t>
            </a:r>
            <a:r>
              <a:rPr lang="en-US" sz="1600" spc="-1" dirty="0">
                <a:solidFill>
                  <a:srgbClr val="000000"/>
                </a:solidFill>
              </a:rPr>
              <a:t>, but calling them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args</a:t>
            </a:r>
            <a:r>
              <a:rPr lang="en-US" sz="1600" spc="-1" dirty="0">
                <a:solidFill>
                  <a:srgbClr val="000000"/>
                </a:solidFill>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kwargs</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rPr>
              <a:t>is the convention</a:t>
            </a: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endParaRPr lang="en-US" sz="1600" spc="-1" dirty="0">
              <a:solidFill>
                <a:srgbClr val="000000"/>
              </a:solidFill>
            </a:endParaRPr>
          </a:p>
        </p:txBody>
      </p:sp>
    </p:spTree>
    <p:extLst>
      <p:ext uri="{BB962C8B-B14F-4D97-AF65-F5344CB8AC3E}">
        <p14:creationId xmlns:p14="http://schemas.microsoft.com/office/powerpoint/2010/main" val="145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that</a:t>
            </a:r>
            <a:r>
              <a:rPr lang="de-DE" sz="2000" b="1" u="sng" spc="-1" dirty="0">
                <a:solidFill>
                  <a:srgbClr val="000000"/>
                </a:solidFill>
                <a:uFill>
                  <a:solidFill>
                    <a:srgbClr val="009AD1"/>
                  </a:solidFill>
                </a:uFill>
                <a:latin typeface="Arial"/>
              </a:rPr>
              <a:t> Take Arguments</a:t>
            </a:r>
            <a:endParaRPr lang="de-DE" sz="2000" b="0" strike="noStrike" spc="-1" dirty="0">
              <a:latin typeface="Arial"/>
            </a:endParaRPr>
          </a:p>
        </p:txBody>
      </p:sp>
      <p:sp>
        <p:nvSpPr>
          <p:cNvPr id="575" name="CustomShape 2"/>
          <p:cNvSpPr/>
          <p:nvPr/>
        </p:nvSpPr>
        <p:spPr>
          <a:xfrm>
            <a:off x="324000" y="874737"/>
            <a:ext cx="879968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tabLst>
                <a:tab pos="0" algn="l"/>
              </a:tabLst>
            </a:pPr>
            <a:r>
              <a:rPr lang="de-DE" sz="1600" b="1" spc="-1" dirty="0">
                <a:solidFill>
                  <a:schemeClr val="accent1"/>
                </a:solidFill>
              </a:rPr>
              <a:t>Hands-On 3</a:t>
            </a:r>
            <a:r>
              <a:rPr lang="en-US" sz="1600" b="1" spc="-1" dirty="0">
                <a:solidFill>
                  <a:schemeClr val="accent1"/>
                </a:solidFill>
              </a:rPr>
              <a:t>:</a:t>
            </a:r>
          </a:p>
          <a:p>
            <a:pPr>
              <a:lnSpc>
                <a:spcPct val="110000"/>
              </a:lnSpc>
              <a:tabLst>
                <a:tab pos="0" algn="l"/>
              </a:tabLst>
            </a:pPr>
            <a:endParaRPr lang="en-US" sz="1600" b="1" spc="-1" dirty="0">
              <a:solidFill>
                <a:schemeClr val="accent1"/>
              </a:solidFill>
            </a:endParaRPr>
          </a:p>
          <a:p>
            <a:pPr>
              <a:lnSpc>
                <a:spcPct val="110000"/>
              </a:lnSpc>
              <a:tabLst>
                <a:tab pos="0" algn="l"/>
              </a:tabLst>
            </a:pPr>
            <a:r>
              <a:rPr lang="en-US" sz="1600" spc="-1" dirty="0">
                <a:solidFill>
                  <a:srgbClr val="000000"/>
                </a:solidFill>
              </a:rPr>
              <a:t>Write a function named </a:t>
            </a:r>
            <a:r>
              <a:rPr lang="en-US" sz="1600" spc="-1" dirty="0">
                <a:solidFill>
                  <a:srgbClr val="000000"/>
                </a:solidFill>
                <a:latin typeface="Courier New" panose="02070309020205020404" pitchFamily="49" charset="0"/>
                <a:cs typeface="Courier New" panose="02070309020205020404" pitchFamily="49" charset="0"/>
              </a:rPr>
              <a:t>concatenate</a:t>
            </a:r>
            <a:r>
              <a:rPr lang="en-US" sz="1600" spc="-1" dirty="0">
                <a:solidFill>
                  <a:srgbClr val="000000"/>
                </a:solidFill>
              </a:rPr>
              <a:t> , which can take any amount of strings as arguments, and returns the concatenation of these strings.</a:t>
            </a:r>
          </a:p>
          <a:p>
            <a:pPr>
              <a:lnSpc>
                <a:spcPct val="110000"/>
              </a:lnSpc>
              <a:tabLst>
                <a:tab pos="0" algn="l"/>
              </a:tabLst>
            </a:pPr>
            <a:endParaRPr lang="en-US" sz="1600" spc="-1" dirty="0">
              <a:solidFill>
                <a:srgbClr val="000000"/>
              </a:solidFill>
            </a:endParaRPr>
          </a:p>
          <a:p>
            <a:pPr>
              <a:lnSpc>
                <a:spcPct val="110000"/>
              </a:lnSpc>
              <a:tabLst>
                <a:tab pos="0" algn="l"/>
              </a:tabLst>
            </a:pPr>
            <a:r>
              <a:rPr lang="en-US" sz="1600" spc="-1" dirty="0">
                <a:solidFill>
                  <a:srgbClr val="000000"/>
                </a:solidFill>
              </a:rPr>
              <a:t>E.g., </a:t>
            </a:r>
            <a:r>
              <a:rPr lang="en-US" sz="1600" spc="-1" dirty="0">
                <a:solidFill>
                  <a:srgbClr val="000000"/>
                </a:solidFill>
                <a:latin typeface="Courier New" panose="02070309020205020404" pitchFamily="49" charset="0"/>
                <a:cs typeface="Courier New" panose="02070309020205020404" pitchFamily="49" charset="0"/>
              </a:rPr>
              <a:t>concatenate("hello", "world") </a:t>
            </a:r>
            <a:r>
              <a:rPr lang="en-US" sz="1600" spc="-1" dirty="0">
                <a:solidFill>
                  <a:srgbClr val="000000"/>
                </a:solidFill>
              </a:rPr>
              <a:t>should return </a:t>
            </a:r>
            <a:r>
              <a:rPr lang="en-US" sz="1600" spc="-1" dirty="0" err="1">
                <a:solidFill>
                  <a:srgbClr val="000000"/>
                </a:solidFill>
                <a:latin typeface="Courier New" panose="02070309020205020404" pitchFamily="49" charset="0"/>
                <a:cs typeface="Courier New" panose="02070309020205020404" pitchFamily="49" charset="0"/>
              </a:rPr>
              <a:t>helloworld</a:t>
            </a:r>
            <a:endParaRPr lang="en-US" sz="1600" spc="-1" dirty="0">
              <a:solidFill>
                <a:srgbClr val="000000"/>
              </a:solidFill>
            </a:endParaRPr>
          </a:p>
          <a:p>
            <a:pPr lvl="1">
              <a:lnSpc>
                <a:spcPct val="110000"/>
              </a:lnSpc>
              <a:tabLst>
                <a:tab pos="0" algn="l"/>
              </a:tabLst>
            </a:pPr>
            <a:r>
              <a:rPr lang="en-US" sz="1600" spc="-1" dirty="0">
                <a:solidFill>
                  <a:srgbClr val="000000"/>
                </a:solidFill>
                <a:latin typeface="Courier New" panose="02070309020205020404" pitchFamily="49" charset="0"/>
                <a:cs typeface="Courier New" panose="02070309020205020404" pitchFamily="49" charset="0"/>
              </a:rPr>
              <a:t>concatenate("a", "b", "c", "d", "e") </a:t>
            </a:r>
            <a:r>
              <a:rPr lang="en-US" sz="1600" spc="-1" dirty="0">
                <a:solidFill>
                  <a:srgbClr val="000000"/>
                </a:solidFill>
              </a:rPr>
              <a:t>should return </a:t>
            </a:r>
            <a:r>
              <a:rPr lang="en-US" sz="1600" spc="-1" dirty="0" err="1">
                <a:solidFill>
                  <a:srgbClr val="000000"/>
                </a:solidFill>
                <a:latin typeface="Courier New" panose="02070309020205020404" pitchFamily="49" charset="0"/>
                <a:cs typeface="Courier New" panose="02070309020205020404" pitchFamily="49" charset="0"/>
              </a:rPr>
              <a:t>abcde</a:t>
            </a:r>
            <a:endParaRPr lang="en-US" sz="1600" spc="-1" dirty="0">
              <a:solidFill>
                <a:srgbClr val="000000"/>
              </a:solidFill>
            </a:endParaRPr>
          </a:p>
          <a:p>
            <a:pPr lvl="1">
              <a:lnSpc>
                <a:spcPct val="110000"/>
              </a:lnSpc>
              <a:tabLst>
                <a:tab pos="0" algn="l"/>
              </a:tabLst>
            </a:pPr>
            <a:r>
              <a:rPr lang="en-US" sz="1600" b="1" spc="-1"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86378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Functions</a:t>
            </a:r>
            <a:endParaRPr lang="de-DE" sz="2000" b="0" strike="noStrike" spc="-1" dirty="0">
              <a:latin typeface="Arial"/>
            </a:endParaRPr>
          </a:p>
        </p:txBody>
      </p:sp>
      <p:sp>
        <p:nvSpPr>
          <p:cNvPr id="575" name="CustomShape 2"/>
          <p:cNvSpPr/>
          <p:nvPr/>
        </p:nvSpPr>
        <p:spPr>
          <a:xfrm>
            <a:off x="324000" y="874737"/>
            <a:ext cx="879968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tabLst>
                <a:tab pos="0" algn="l"/>
              </a:tabLst>
            </a:pPr>
            <a:r>
              <a:rPr lang="en-US" sz="1600" b="1" spc="-1" dirty="0">
                <a:solidFill>
                  <a:srgbClr val="000000"/>
                </a:solidFill>
              </a:rPr>
              <a:t>Write document for your functions:</a:t>
            </a:r>
          </a:p>
          <a:p>
            <a:pPr>
              <a:lnSpc>
                <a:spcPct val="110000"/>
              </a:lnSpc>
              <a:tabLst>
                <a:tab pos="0" algn="l"/>
              </a:tabLst>
            </a:pPr>
            <a:endParaRPr lang="en-US" sz="1600" b="1"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b="1" spc="-1" dirty="0">
                <a:solidFill>
                  <a:srgbClr val="000000"/>
                </a:solidFill>
              </a:rPr>
              <a:t> </a:t>
            </a:r>
            <a:r>
              <a:rPr lang="en-US" sz="1600" spc="-1" dirty="0">
                <a:solidFill>
                  <a:srgbClr val="000000"/>
                </a:solidFill>
                <a:latin typeface="Arial"/>
              </a:rPr>
              <a:t>I</a:t>
            </a:r>
            <a:r>
              <a:rPr kumimoji="0" lang="en-US" sz="1600" b="0" i="0" u="none" strike="noStrike" kern="1200" cap="none" spc="-1" normalizeH="0" baseline="0" noProof="0" dirty="0">
                <a:ln>
                  <a:noFill/>
                </a:ln>
                <a:solidFill>
                  <a:srgbClr val="000000"/>
                </a:solidFill>
                <a:effectLst/>
                <a:uLnTx/>
                <a:uFillTx/>
                <a:latin typeface="Arial"/>
              </a:rPr>
              <a:t>t’s always a good habit to write sufficient comments to document your programs.</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The same applies to functions – It’s a good habit to document your functions.</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There is a specific way to document functions: Using </a:t>
            </a:r>
            <a:r>
              <a:rPr lang="en-US" sz="1600" b="1" i="1" spc="-1" dirty="0">
                <a:solidFill>
                  <a:srgbClr val="000000"/>
                </a:solidFill>
                <a:latin typeface="Arial"/>
              </a:rPr>
              <a:t>docstrings</a:t>
            </a:r>
            <a:endParaRPr lang="en-US" sz="1600" b="1" i="1" spc="-1" dirty="0">
              <a:solidFill>
                <a:schemeClr val="accent1"/>
              </a:solidFill>
              <a:latin typeface="Aria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b="1" i="1" spc="-1" dirty="0">
              <a:solidFill>
                <a:schemeClr val="accent1"/>
              </a:solidFill>
              <a:latin typeface="Arial"/>
              <a:cs typeface="Courier New" panose="02070309020205020404" pitchFamily="49" charset="0"/>
            </a:endParaRPr>
          </a:p>
          <a:p>
            <a:pPr marL="720" lvl="2">
              <a:lnSpc>
                <a:spcPct val="110000"/>
              </a:lnSpc>
              <a:buClr>
                <a:srgbClr val="009AD1"/>
              </a:buClr>
              <a:tabLst>
                <a:tab pos="0" algn="l"/>
              </a:tabLst>
              <a:defRPr/>
            </a:pPr>
            <a:r>
              <a:rPr kumimoji="0" lang="en-US" sz="1600" b="1" i="0" u="none" strike="noStrike" kern="1200" cap="none" spc="-1" normalizeH="0" baseline="0" noProof="0" dirty="0">
                <a:ln>
                  <a:noFill/>
                </a:ln>
                <a:solidFill>
                  <a:srgbClr val="009AD1"/>
                </a:solidFill>
                <a:effectLst/>
                <a:uLnTx/>
                <a:uFillTx/>
                <a:latin typeface="Arial"/>
                <a:cs typeface="Courier New" panose="02070309020205020404" pitchFamily="49" charset="0"/>
                <a:sym typeface="Wingdings" pitchFamily="2" charset="2"/>
              </a:rPr>
              <a:t>DEMO:</a:t>
            </a:r>
            <a:r>
              <a:rPr kumimoji="0" lang="en-US" sz="1600" b="0" i="0" u="none" strike="noStrike" kern="1200" cap="none" spc="-1" normalizeH="0" baseline="0" noProof="0" dirty="0">
                <a:ln>
                  <a:noFill/>
                </a:ln>
                <a:solidFill>
                  <a:srgbClr val="000000"/>
                </a:solidFill>
                <a:effectLst/>
                <a:uLnTx/>
                <a:uFillTx/>
                <a:latin typeface="Arial"/>
              </a:rPr>
              <a:t> </a:t>
            </a:r>
            <a:r>
              <a:rPr lang="en-US" sz="1600" spc="-1" dirty="0" err="1">
                <a:solidFill>
                  <a:srgbClr val="000000"/>
                </a:solidFill>
                <a:latin typeface="Courier New" panose="02070309020205020404" pitchFamily="49" charset="0"/>
                <a:cs typeface="Courier New" panose="02070309020205020404" pitchFamily="49" charset="0"/>
              </a:rPr>
              <a:t>functions_docstrings.py</a:t>
            </a:r>
            <a:endParaRPr lang="en-US" sz="1600" spc="-1" dirty="0">
              <a:solidFill>
                <a:srgbClr val="000000"/>
              </a:solidFill>
              <a:latin typeface="Courier New" panose="02070309020205020404" pitchFamily="49" charset="0"/>
              <a:cs typeface="Courier New" panose="02070309020205020404" pitchFamily="49" charset="0"/>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71283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433383" y="2498017"/>
            <a:ext cx="7545859"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3200" b="1" spc="-1" dirty="0" err="1">
                <a:solidFill>
                  <a:srgbClr val="009AD1"/>
                </a:solidFill>
                <a:latin typeface="Arial"/>
              </a:rPr>
              <a:t>Excursion</a:t>
            </a:r>
            <a:r>
              <a:rPr lang="de-DE" sz="3200" b="1" spc="-1" dirty="0">
                <a:solidFill>
                  <a:srgbClr val="009AD1"/>
                </a:solidFill>
                <a:latin typeface="Arial"/>
              </a:rPr>
              <a:t>: </a:t>
            </a:r>
            <a:r>
              <a:rPr lang="de-DE" sz="3200" b="1" i="1" spc="-1" dirty="0" err="1">
                <a:solidFill>
                  <a:srgbClr val="009AD1"/>
                </a:solidFill>
                <a:latin typeface="Arial"/>
              </a:rPr>
              <a:t>Hangman</a:t>
            </a:r>
            <a:r>
              <a:rPr lang="en-US" sz="3200" b="1" i="1" spc="-1" dirty="0">
                <a:solidFill>
                  <a:schemeClr val="accent1"/>
                </a:solidFill>
              </a:rPr>
              <a:t>’</a:t>
            </a:r>
            <a:r>
              <a:rPr lang="de-DE" sz="3200" b="1" i="1" spc="-1" dirty="0">
                <a:solidFill>
                  <a:srgbClr val="009AD1"/>
                </a:solidFill>
                <a:latin typeface="Arial"/>
              </a:rPr>
              <a:t>s Game </a:t>
            </a:r>
          </a:p>
          <a:p>
            <a:pPr algn="ctr">
              <a:lnSpc>
                <a:spcPct val="95000"/>
              </a:lnSpc>
              <a:tabLst>
                <a:tab pos="0" algn="l"/>
              </a:tabLst>
            </a:pPr>
            <a:r>
              <a:rPr lang="de-DE" sz="3200" b="1" spc="-1" dirty="0">
                <a:solidFill>
                  <a:srgbClr val="009AD1"/>
                </a:solidFill>
                <a:latin typeface="Arial"/>
              </a:rPr>
              <a:t>in Dawson (2003)</a:t>
            </a:r>
          </a:p>
        </p:txBody>
      </p:sp>
    </p:spTree>
    <p:extLst>
      <p:ext uri="{BB962C8B-B14F-4D97-AF65-F5344CB8AC3E}">
        <p14:creationId xmlns:p14="http://schemas.microsoft.com/office/powerpoint/2010/main" val="2728362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A </a:t>
            </a:r>
            <a:r>
              <a:rPr lang="de-DE" sz="2000" b="1" u="sng" spc="-1" dirty="0" err="1">
                <a:solidFill>
                  <a:srgbClr val="000000"/>
                </a:solidFill>
                <a:uFill>
                  <a:solidFill>
                    <a:srgbClr val="009AD1"/>
                  </a:solidFill>
                </a:uFill>
                <a:latin typeface="Arial"/>
              </a:rPr>
              <a:t>Good</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Program</a:t>
            </a:r>
            <a:r>
              <a:rPr lang="de-DE" sz="2000" b="1" u="sng" spc="-1" dirty="0">
                <a:solidFill>
                  <a:srgbClr val="000000"/>
                </a:solidFill>
                <a:uFill>
                  <a:solidFill>
                    <a:srgbClr val="009AD1"/>
                  </a:solidFill>
                </a:uFill>
                <a:latin typeface="Arial"/>
              </a:rPr>
              <a:t> </a:t>
            </a:r>
            <a:r>
              <a:rPr lang="de-DE" sz="2000" b="1" u="sng" spc="-1" dirty="0" err="1">
                <a:solidFill>
                  <a:srgbClr val="000000"/>
                </a:solidFill>
                <a:uFill>
                  <a:solidFill>
                    <a:srgbClr val="009AD1"/>
                  </a:solidFill>
                </a:uFill>
                <a:latin typeface="Arial"/>
              </a:rPr>
              <a:t>for</a:t>
            </a:r>
            <a:r>
              <a:rPr lang="de-DE" sz="2000" b="1" u="sng" spc="-1" dirty="0">
                <a:solidFill>
                  <a:srgbClr val="000000"/>
                </a:solidFill>
                <a:uFill>
                  <a:solidFill>
                    <a:srgbClr val="009AD1"/>
                  </a:solidFill>
                </a:uFill>
                <a:latin typeface="Arial"/>
              </a:rPr>
              <a:t> Self-Learning</a:t>
            </a:r>
            <a:endParaRPr lang="de-DE" sz="2000" spc="-1" dirty="0"/>
          </a:p>
        </p:txBody>
      </p:sp>
      <p:sp>
        <p:nvSpPr>
          <p:cNvPr id="575" name="CustomShape 2"/>
          <p:cNvSpPr/>
          <p:nvPr/>
        </p:nvSpPr>
        <p:spPr>
          <a:xfrm>
            <a:off x="324000" y="874737"/>
            <a:ext cx="879968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tabLst>
                <a:tab pos="0" algn="l"/>
              </a:tabLst>
            </a:pPr>
            <a:r>
              <a:rPr lang="en-US" sz="1600" b="1" spc="-1" dirty="0">
                <a:solidFill>
                  <a:srgbClr val="000000"/>
                </a:solidFill>
              </a:rPr>
              <a:t>“Hangman’s game” in Dawson (2003), Chapter 5</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A very good program for reviewing what you have learned until now:</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Usage of tuples, lists and list methods</a:t>
            </a:r>
          </a:p>
          <a:p>
            <a:pPr marL="781200" lvl="3" indent="-323280">
              <a:lnSpc>
                <a:spcPct val="110000"/>
              </a:lnSpc>
              <a:buClr>
                <a:srgbClr val="009AD1"/>
              </a:buClr>
              <a:buFont typeface="Arial"/>
              <a:buChar char="−"/>
              <a:tabLst>
                <a:tab pos="0" algn="l"/>
              </a:tabLst>
              <a:defRPr/>
            </a:pPr>
            <a:r>
              <a:rPr lang="en-US" sz="1600" spc="-1" dirty="0">
                <a:solidFill>
                  <a:srgbClr val="000000"/>
                </a:solidFill>
                <a:latin typeface="Arial"/>
              </a:rPr>
              <a:t>Usage of while-loops and if-branches</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Functions </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print(), input(), </a:t>
            </a:r>
            <a:r>
              <a:rPr kumimoji="0" lang="en-US" sz="1600" b="0" i="0" u="none" strike="noStrike" kern="1200" cap="none" spc="-1"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len</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Indexing a sequence</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Conventions of naming variables</a:t>
            </a:r>
          </a:p>
          <a:p>
            <a:pPr marL="781200" lvl="3" indent="-323280">
              <a:lnSpc>
                <a:spcPct val="110000"/>
              </a:lnSpc>
              <a:buClr>
                <a:srgbClr val="009AD1"/>
              </a:buClr>
              <a:buFont typeface="Arial"/>
              <a:buChar char="−"/>
              <a:tabLst>
                <a:tab pos="0" algn="l"/>
              </a:tabLst>
              <a:defRPr/>
            </a:pPr>
            <a:endParaRPr lang="en-US" sz="1600" spc="-1" dirty="0">
              <a:solidFill>
                <a:srgbClr val="000000"/>
              </a:solidFill>
              <a:latin typeface="Aria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It is also a very good reference for your final project.</a:t>
            </a:r>
          </a:p>
          <a:p>
            <a:pPr marL="781200" lvl="3" indent="-323280">
              <a:lnSpc>
                <a:spcPct val="110000"/>
              </a:lnSpc>
              <a:buClr>
                <a:srgbClr val="009AD1"/>
              </a:buClr>
              <a:buFont typeface="Arial"/>
              <a:buChar char="−"/>
              <a:tabLst>
                <a:tab pos="0" algn="l"/>
              </a:tabLst>
              <a:defRPr/>
            </a:pPr>
            <a:endParaRPr kumimoji="0" lang="en-US" sz="1600" b="0" i="0" u="none" strike="noStrike" kern="1200" cap="none" spc="-1" normalizeH="0" baseline="0" noProof="0" dirty="0">
              <a:ln>
                <a:noFill/>
              </a:ln>
              <a:solidFill>
                <a:srgbClr val="000000"/>
              </a:solidFill>
              <a:effectLst/>
              <a:uLnTx/>
              <a:uFillTx/>
              <a:latin typeface="Arial"/>
            </a:endParaRPr>
          </a:p>
          <a:p>
            <a:pPr>
              <a:lnSpc>
                <a:spcPct val="110000"/>
              </a:lnSpc>
              <a:tabLst>
                <a:tab pos="0" algn="l"/>
              </a:tabLst>
            </a:pPr>
            <a:endParaRPr lang="en-US" sz="1600" b="1" spc="-1" dirty="0">
              <a:solidFill>
                <a:srgbClr val="000000"/>
              </a:solidFill>
            </a:endParaRPr>
          </a:p>
          <a:p>
            <a:pPr>
              <a:lnSpc>
                <a:spcPct val="110000"/>
              </a:lnSpc>
              <a:tabLst>
                <a:tab pos="0" algn="l"/>
              </a:tabLst>
            </a:pPr>
            <a:r>
              <a:rPr lang="en-US" sz="1600" b="1" spc="-1">
                <a:solidFill>
                  <a:srgbClr val="000000"/>
                </a:solidFill>
              </a:rPr>
              <a:t>A homework</a:t>
            </a:r>
            <a:r>
              <a:rPr lang="en-US" sz="1600" b="1" spc="-1" dirty="0">
                <a:solidFill>
                  <a:srgbClr val="000000"/>
                </a:solidFill>
              </a:rPr>
              <a:t>: </a:t>
            </a:r>
          </a:p>
          <a:p>
            <a:pPr>
              <a:lnSpc>
                <a:spcPct val="110000"/>
              </a:lnSpc>
              <a:tabLst>
                <a:tab pos="0" algn="l"/>
              </a:tabLst>
            </a:pPr>
            <a:r>
              <a:rPr lang="en-US" sz="1600" spc="-1" dirty="0">
                <a:solidFill>
                  <a:srgbClr val="000000"/>
                </a:solidFill>
              </a:rPr>
              <a:t>1) Take a look at the “Hangman’s game”... </a:t>
            </a:r>
          </a:p>
          <a:p>
            <a:pPr>
              <a:lnSpc>
                <a:spcPct val="110000"/>
              </a:lnSpc>
              <a:tabLst>
                <a:tab pos="0" algn="l"/>
              </a:tabLst>
            </a:pPr>
            <a:r>
              <a:rPr lang="en-US" sz="1600" spc="-1" dirty="0">
                <a:solidFill>
                  <a:srgbClr val="000000"/>
                </a:solidFill>
              </a:rPr>
              <a:t>2) …And make sure that you understand everything. Bring your questions to the next class if you have any. </a:t>
            </a:r>
          </a:p>
          <a:p>
            <a:pPr>
              <a:lnSpc>
                <a:spcPct val="110000"/>
              </a:lnSpc>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b="1"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0916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735760" y="2445604"/>
            <a:ext cx="5049743"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tabLst>
                <a:tab pos="0" algn="l"/>
              </a:tabLst>
            </a:pPr>
            <a:r>
              <a:rPr lang="de-DE" sz="3200" b="1" spc="-1" dirty="0" err="1">
                <a:latin typeface="Arial"/>
              </a:rPr>
              <a:t>Have</a:t>
            </a:r>
            <a:r>
              <a:rPr lang="de-DE" sz="3200" b="1" spc="-1" dirty="0">
                <a:latin typeface="Arial"/>
              </a:rPr>
              <a:t> a nice </a:t>
            </a:r>
            <a:r>
              <a:rPr lang="de-DE" sz="3200" b="1" spc="-1" dirty="0" err="1">
                <a:latin typeface="Arial"/>
              </a:rPr>
              <a:t>weekend</a:t>
            </a:r>
            <a:r>
              <a:rPr lang="de-DE" sz="3200" b="1" spc="-1" dirty="0">
                <a:latin typeface="Arial"/>
              </a:rPr>
              <a:t>!</a:t>
            </a:r>
          </a:p>
        </p:txBody>
      </p:sp>
      <p:pic>
        <p:nvPicPr>
          <p:cNvPr id="3" name="Grafik 2" descr="Ein Bild, das Text enthält.&#10;&#10;Automatisch generierte Beschreibung">
            <a:extLst>
              <a:ext uri="{FF2B5EF4-FFF2-40B4-BE49-F238E27FC236}">
                <a16:creationId xmlns:a16="http://schemas.microsoft.com/office/drawing/2014/main" id="{33035236-F2B2-0B8F-AD25-4B6C09FF8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512" y="612775"/>
            <a:ext cx="3810000" cy="4445000"/>
          </a:xfrm>
          <a:prstGeom prst="rect">
            <a:avLst/>
          </a:prstGeom>
        </p:spPr>
      </p:pic>
    </p:spTree>
    <p:extLst>
      <p:ext uri="{BB962C8B-B14F-4D97-AF65-F5344CB8AC3E}">
        <p14:creationId xmlns:p14="http://schemas.microsoft.com/office/powerpoint/2010/main" val="6206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Organizational </a:t>
            </a:r>
            <a:r>
              <a:rPr lang="de-DE" sz="2000" b="1" u="sng" spc="-1" dirty="0" err="1">
                <a:solidFill>
                  <a:srgbClr val="000000"/>
                </a:solidFill>
                <a:uFill>
                  <a:solidFill>
                    <a:srgbClr val="009AD1"/>
                  </a:solidFill>
                </a:uFill>
                <a:latin typeface="Arial"/>
              </a:rPr>
              <a:t>Issue</a:t>
            </a:r>
            <a:endParaRPr lang="de-DE" sz="2000" b="0" strike="noStrike" spc="-1" dirty="0">
              <a:latin typeface="Arial"/>
            </a:endParaRPr>
          </a:p>
        </p:txBody>
      </p:sp>
      <p:sp>
        <p:nvSpPr>
          <p:cNvPr id="575" name="CustomShape 2"/>
          <p:cNvSpPr/>
          <p:nvPr/>
        </p:nvSpPr>
        <p:spPr>
          <a:xfrm>
            <a:off x="323999" y="740501"/>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b="1" spc="-1" dirty="0">
              <a:solidFill>
                <a:srgbClr val="C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b="1" spc="-1" dirty="0">
              <a:solidFill>
                <a:srgbClr val="C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b="1" spc="-1" dirty="0">
                <a:solidFill>
                  <a:srgbClr val="C00000"/>
                </a:solidFill>
              </a:rPr>
              <a:t>No lecture next week (Dec. 09, 2022)! </a:t>
            </a:r>
          </a:p>
          <a:p>
            <a:pPr marL="720" lvl="2">
              <a:lnSpc>
                <a:spcPct val="110000"/>
              </a:lnSpc>
              <a:buClr>
                <a:srgbClr val="009AD1"/>
              </a:buClr>
              <a:tabLst>
                <a:tab pos="0" algn="l"/>
              </a:tabLst>
            </a:pPr>
            <a:r>
              <a:rPr lang="en-US" sz="1600" spc="-1" dirty="0">
                <a:solidFill>
                  <a:srgbClr val="000000"/>
                </a:solidFill>
              </a:rPr>
              <a:t>      (Consolidation Week at the Department of Linguistics.)</a:t>
            </a:r>
          </a:p>
          <a:p>
            <a:pPr marL="720" lvl="2">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rPr>
              <a:t>Instead of the lecture, you will read about NLTK and </a:t>
            </a:r>
            <a:r>
              <a:rPr lang="en-US" sz="1600" spc="-1" dirty="0" err="1">
                <a:solidFill>
                  <a:srgbClr val="000000"/>
                </a:solidFill>
              </a:rPr>
              <a:t>Pygame</a:t>
            </a:r>
            <a:r>
              <a:rPr lang="en-US" sz="1600" spc="-1" dirty="0">
                <a:solidFill>
                  <a:srgbClr val="000000"/>
                </a:solidFill>
              </a:rPr>
              <a:t> by yourself (see the syllabus for the links and reading materials to them).</a:t>
            </a:r>
            <a:endParaRPr lang="en-US" sz="1600" strike="sngStrike" spc="-1" dirty="0">
              <a:solidFill>
                <a:srgbClr val="000000"/>
              </a:solidFill>
            </a:endParaRPr>
          </a:p>
        </p:txBody>
      </p:sp>
    </p:spTree>
    <p:extLst>
      <p:ext uri="{BB962C8B-B14F-4D97-AF65-F5344CB8AC3E}">
        <p14:creationId xmlns:p14="http://schemas.microsoft.com/office/powerpoint/2010/main" val="51069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433383" y="2498017"/>
            <a:ext cx="7545859"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4000" b="1" spc="-1" dirty="0" err="1">
                <a:solidFill>
                  <a:srgbClr val="009AD1"/>
                </a:solidFill>
                <a:latin typeface="Arial"/>
              </a:rPr>
              <a:t>Dictionaries</a:t>
            </a:r>
            <a:endParaRPr lang="de-DE" sz="4000" b="1" spc="-1" dirty="0">
              <a:solidFill>
                <a:srgbClr val="009AD1"/>
              </a:solidFill>
              <a:latin typeface="Arial"/>
            </a:endParaRPr>
          </a:p>
        </p:txBody>
      </p:sp>
    </p:spTree>
    <p:extLst>
      <p:ext uri="{BB962C8B-B14F-4D97-AF65-F5344CB8AC3E}">
        <p14:creationId xmlns:p14="http://schemas.microsoft.com/office/powerpoint/2010/main" val="395793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a:t>
            </a:r>
            <a:r>
              <a:rPr lang="de-DE" sz="2000" b="1" u="sng" spc="-1" dirty="0" err="1">
                <a:solidFill>
                  <a:srgbClr val="000000"/>
                </a:solidFill>
                <a:uFill>
                  <a:solidFill>
                    <a:srgbClr val="009AD1"/>
                  </a:solidFill>
                </a:uFill>
                <a:latin typeface="Arial"/>
              </a:rPr>
              <a:t>Dictionaries</a:t>
            </a:r>
            <a:endParaRPr lang="de-DE" sz="2000" b="0" strike="noStrike" spc="-1" dirty="0">
              <a:latin typeface="Arial"/>
            </a:endParaRPr>
          </a:p>
          <a:p>
            <a:pPr>
              <a:lnSpc>
                <a:spcPct val="95000"/>
              </a:lnSpc>
            </a:pPr>
            <a:endParaRPr lang="de-DE" sz="2000" b="0" strike="noStrike" spc="-1" dirty="0">
              <a:latin typeface="Arial"/>
            </a:endParaRPr>
          </a:p>
        </p:txBody>
      </p:sp>
      <p:sp>
        <p:nvSpPr>
          <p:cNvPr id="575" name="CustomShape 2"/>
          <p:cNvSpPr/>
          <p:nvPr/>
        </p:nvSpPr>
        <p:spPr>
          <a:xfrm>
            <a:off x="324000" y="1038023"/>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b="1" spc="-1" dirty="0">
                <a:solidFill>
                  <a:srgbClr val="000000"/>
                </a:solidFill>
                <a:cs typeface="Courier New" panose="02070309020205020404" pitchFamily="49" charset="0"/>
                <a:sym typeface="Wingdings" pitchFamily="2" charset="2"/>
              </a:rPr>
              <a:t>Dictionaries</a:t>
            </a:r>
            <a:r>
              <a:rPr lang="en-US" sz="1600" spc="-1" dirty="0">
                <a:solidFill>
                  <a:srgbClr val="000000"/>
                </a:solidFill>
                <a:cs typeface="Courier New" panose="02070309020205020404" pitchFamily="49" charset="0"/>
                <a:sym typeface="Wingdings" pitchFamily="2" charset="2"/>
              </a:rPr>
              <a:t> in Python are sets of key-value pairs. </a:t>
            </a:r>
          </a:p>
          <a:p>
            <a:pPr marL="720" lvl="2">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      (Just like a real dictionary)</a:t>
            </a:r>
          </a:p>
          <a:p>
            <a:pPr marL="324000" lvl="2"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In Python, dictionaries are denoted by the following syntax:</a:t>
            </a:r>
          </a:p>
          <a:p>
            <a:pPr marL="457920" lvl="3">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key1: value1,</a:t>
            </a:r>
          </a:p>
          <a:p>
            <a:pPr marL="457920" lvl="3">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key2: value2,</a:t>
            </a:r>
          </a:p>
          <a:p>
            <a:pPr marL="457920" lvl="3">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key3: value3 }</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Some terminologies: </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Everything on the left side of the colon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  </a:t>
            </a:r>
            <a:r>
              <a:rPr kumimoji="0" lang="en-US" sz="1600" b="1"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keys</a:t>
            </a:r>
          </a:p>
          <a:p>
            <a:pPr marL="781200" lvl="3" indent="-323280">
              <a:lnSpc>
                <a:spcPct val="110000"/>
              </a:lnSpc>
              <a:buClr>
                <a:srgbClr val="009AD1"/>
              </a:buClr>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Everything on the right side of the colon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a:t>
            </a: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  </a:t>
            </a:r>
            <a:r>
              <a:rPr kumimoji="0" lang="en-US" sz="1600" b="1"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values</a:t>
            </a:r>
          </a:p>
          <a:p>
            <a:pPr marL="781200" lvl="3" indent="-323280">
              <a:lnSpc>
                <a:spcPct val="110000"/>
              </a:lnSpc>
              <a:buClr>
                <a:srgbClr val="009AD1"/>
              </a:buClr>
              <a:buFont typeface="Arial"/>
              <a:buChar char="−"/>
              <a:tabLst>
                <a:tab pos="0" algn="l"/>
              </a:tabLst>
              <a:defRPr/>
            </a:pPr>
            <a:r>
              <a:rPr lang="en-US" sz="1600" spc="-1" dirty="0">
                <a:solidFill>
                  <a:srgbClr val="000000"/>
                </a:solidFill>
                <a:latin typeface="Arial"/>
                <a:cs typeface="Courier New" panose="02070309020205020404" pitchFamily="49" charset="0"/>
                <a:sym typeface="Wingdings" pitchFamily="2" charset="2"/>
              </a:rPr>
              <a:t>A key-value pair: an </a:t>
            </a:r>
            <a:r>
              <a:rPr lang="en-US" sz="1600" b="1" spc="-1" dirty="0">
                <a:solidFill>
                  <a:srgbClr val="000000"/>
                </a:solidFill>
                <a:latin typeface="Arial"/>
                <a:cs typeface="Courier New" panose="02070309020205020404" pitchFamily="49" charset="0"/>
                <a:sym typeface="Wingdings" pitchFamily="2" charset="2"/>
              </a:rPr>
              <a:t>item</a:t>
            </a:r>
          </a:p>
          <a:p>
            <a:pPr marL="781200" lvl="3" indent="-323280">
              <a:lnSpc>
                <a:spcPct val="110000"/>
              </a:lnSpc>
              <a:buClr>
                <a:srgbClr val="009AD1"/>
              </a:buClr>
              <a:buFont typeface="Arial"/>
              <a:buChar char="−"/>
              <a:tabLst>
                <a:tab pos="0" algn="l"/>
              </a:tabLst>
              <a:defRPr/>
            </a:pPr>
            <a:endParaRPr kumimoji="0" lang="en-US" sz="1600" b="1"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dictionaries.py</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latin typeface="Arial"/>
                <a:cs typeface="Courier New" panose="02070309020205020404" pitchFamily="49" charset="0"/>
                <a:sym typeface="Wingdings" pitchFamily="2" charset="2"/>
              </a:rPr>
              <a:t>(Part 1)</a:t>
            </a:r>
          </a:p>
          <a:p>
            <a:pPr marL="915120" lvl="4">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b="1" spc="-1" dirty="0">
              <a:solidFill>
                <a:srgbClr val="000000"/>
              </a:solidFill>
              <a:latin typeface="Courier New" panose="02070309020205020404" pitchFamily="49" charset="0"/>
              <a:cs typeface="Courier New" panose="02070309020205020404" pitchFamily="49" charset="0"/>
            </a:endParaRPr>
          </a:p>
        </p:txBody>
      </p:sp>
      <p:pic>
        <p:nvPicPr>
          <p:cNvPr id="4" name="Grafik 3">
            <a:extLst>
              <a:ext uri="{FF2B5EF4-FFF2-40B4-BE49-F238E27FC236}">
                <a16:creationId xmlns:a16="http://schemas.microsoft.com/office/drawing/2014/main" id="{BA5D8452-BC1B-A249-8D81-3DE09BE9A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52" y="1331954"/>
            <a:ext cx="3117273" cy="2078182"/>
          </a:xfrm>
          <a:prstGeom prst="rect">
            <a:avLst/>
          </a:prstGeom>
        </p:spPr>
      </p:pic>
    </p:spTree>
    <p:extLst>
      <p:ext uri="{BB962C8B-B14F-4D97-AF65-F5344CB8AC3E}">
        <p14:creationId xmlns:p14="http://schemas.microsoft.com/office/powerpoint/2010/main" val="84416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a:t>
            </a:r>
            <a:r>
              <a:rPr lang="de-DE" sz="2000" b="1" u="sng" spc="-1" dirty="0" err="1">
                <a:solidFill>
                  <a:srgbClr val="000000"/>
                </a:solidFill>
                <a:uFill>
                  <a:solidFill>
                    <a:srgbClr val="009AD1"/>
                  </a:solidFill>
                </a:uFill>
                <a:latin typeface="Arial"/>
              </a:rPr>
              <a:t>Dictionaries</a:t>
            </a:r>
            <a:endParaRPr lang="de-DE" sz="2000" b="0" strike="noStrike" spc="-1" dirty="0">
              <a:latin typeface="Arial"/>
            </a:endParaRPr>
          </a:p>
        </p:txBody>
      </p:sp>
      <p:sp>
        <p:nvSpPr>
          <p:cNvPr id="575" name="CustomShape 2"/>
          <p:cNvSpPr/>
          <p:nvPr/>
        </p:nvSpPr>
        <p:spPr>
          <a:xfrm>
            <a:off x="324000" y="920460"/>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cs typeface="Courier New" panose="02070309020205020404" pitchFamily="49" charset="0"/>
                <a:sym typeface="Wingdings" pitchFamily="2" charset="2"/>
              </a:rPr>
              <a:t>Operations and methods for dictionaries:</a:t>
            </a: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Looking up a key in the dictionary: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[key]</a:t>
            </a:r>
            <a:r>
              <a:rPr lang="en-US" sz="1600" spc="-1" dirty="0">
                <a:solidFill>
                  <a:srgbClr val="000000"/>
                </a:solidFill>
                <a:cs typeface="Courier New" panose="02070309020205020404" pitchFamily="49" charset="0"/>
                <a:sym typeface="Wingdings" pitchFamily="2" charset="2"/>
              </a:rPr>
              <a: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get()</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Adding items: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[key]=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new_value</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Deleting items:  </a:t>
            </a:r>
            <a:r>
              <a:rPr lang="en-US" sz="1600" b="1" dirty="0">
                <a:solidFill>
                  <a:srgbClr val="0033B3"/>
                </a:solidFill>
                <a:latin typeface="Courier New" panose="02070309020205020404" pitchFamily="49" charset="0"/>
                <a:cs typeface="Courier New" panose="02070309020205020404" pitchFamily="49" charset="0"/>
              </a:rPr>
              <a:t>del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[key]</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Get all keys, all values, or all items: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.keys()</a:t>
            </a:r>
            <a:r>
              <a:rPr lang="en-US" sz="1600" spc="-1" dirty="0">
                <a:solidFill>
                  <a:srgbClr val="000000"/>
                </a:solidFill>
                <a:cs typeface="Courier New" panose="02070309020205020404" pitchFamily="49" charset="0"/>
                <a:sym typeface="Wingdings" pitchFamily="2" charset="2"/>
              </a:rPr>
              <a: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.values()</a:t>
            </a:r>
            <a:r>
              <a:rPr lang="en-US" sz="1600" spc="-1" dirty="0">
                <a:solidFill>
                  <a:srgbClr val="000000"/>
                </a:solidFill>
                <a:cs typeface="Courier New" panose="02070309020205020404" pitchFamily="49" charset="0"/>
                <a:sym typeface="Wingdings" pitchFamily="2" charset="2"/>
              </a:rPr>
              <a: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.items()</a:t>
            </a: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 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dicts_operations_functions.py</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latin typeface="Arial"/>
                <a:cs typeface="Courier New" panose="02070309020205020404" pitchFamily="49" charset="0"/>
                <a:sym typeface="Wingdings" pitchFamily="2" charset="2"/>
              </a:rPr>
              <a:t>(Part 2)</a:t>
            </a: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915120" lvl="4">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b="1"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038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a:t>
            </a:r>
            <a:r>
              <a:rPr lang="de-DE" sz="2000" b="1" u="sng" spc="-1" dirty="0" err="1">
                <a:solidFill>
                  <a:srgbClr val="000000"/>
                </a:solidFill>
                <a:uFill>
                  <a:solidFill>
                    <a:srgbClr val="009AD1"/>
                  </a:solidFill>
                </a:uFill>
                <a:latin typeface="Arial"/>
              </a:rPr>
              <a:t>Dictionaries</a:t>
            </a:r>
            <a:endParaRPr lang="de-DE" sz="2000" b="0" strike="noStrike" spc="-1" dirty="0">
              <a:latin typeface="Arial"/>
            </a:endParaRPr>
          </a:p>
        </p:txBody>
      </p:sp>
      <p:sp>
        <p:nvSpPr>
          <p:cNvPr id="575" name="CustomShape 2"/>
          <p:cNvSpPr/>
          <p:nvPr/>
        </p:nvSpPr>
        <p:spPr>
          <a:xfrm>
            <a:off x="324000" y="920460"/>
            <a:ext cx="849564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C00000"/>
                </a:solidFill>
                <a:cs typeface="Courier New" panose="02070309020205020404" pitchFamily="49" charset="0"/>
                <a:sym typeface="Wingdings" pitchFamily="2" charset="2"/>
              </a:rPr>
              <a:t>IMPORTANT – A caveat :  </a:t>
            </a:r>
          </a:p>
          <a:p>
            <a:pPr marL="720" lvl="2">
              <a:lnSpc>
                <a:spcPct val="110000"/>
              </a:lnSpc>
              <a:buClr>
                <a:srgbClr val="009AD1"/>
              </a:buClr>
              <a:tabLst>
                <a:tab pos="0" algn="l"/>
              </a:tabLst>
            </a:pPr>
            <a:r>
              <a:rPr lang="en-US" sz="1600" b="1" spc="-1" dirty="0">
                <a:solidFill>
                  <a:srgbClr val="C00000"/>
                </a:solidFill>
                <a:cs typeface="Courier New" panose="02070309020205020404" pitchFamily="49" charset="0"/>
                <a:sym typeface="Wingdings" pitchFamily="2" charset="2"/>
              </a:rPr>
              <a:t>All keys of a dictionary should be unique. </a:t>
            </a:r>
          </a:p>
          <a:p>
            <a:pPr marL="720" lvl="2">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If one item is added to the dictionary with the key NOT being unique, i.e., there already exists an item with the same key, the value of the old item with the same key will be rewritten</a:t>
            </a: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 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dicts_unique_keys.py</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endParaRPr lang="en-US" sz="1600" spc="-1" dirty="0">
              <a:solidFill>
                <a:srgbClr val="000000"/>
              </a:solidFill>
              <a:latin typeface="Aria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915120" lvl="4">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b="1"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710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a:t>
            </a:r>
            <a:r>
              <a:rPr lang="de-DE" sz="2000" b="1" u="sng" spc="-1" dirty="0" err="1">
                <a:solidFill>
                  <a:srgbClr val="000000"/>
                </a:solidFill>
                <a:uFill>
                  <a:solidFill>
                    <a:srgbClr val="009AD1"/>
                  </a:solidFill>
                </a:uFill>
                <a:latin typeface="Arial"/>
              </a:rPr>
              <a:t>Dictionaries</a:t>
            </a:r>
            <a:endParaRPr lang="de-DE" sz="2000" spc="-1" dirty="0"/>
          </a:p>
        </p:txBody>
      </p:sp>
      <p:sp>
        <p:nvSpPr>
          <p:cNvPr id="575" name="CustomShape 2"/>
          <p:cNvSpPr/>
          <p:nvPr/>
        </p:nvSpPr>
        <p:spPr>
          <a:xfrm>
            <a:off x="324000" y="874737"/>
            <a:ext cx="8799680"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10000"/>
              </a:lnSpc>
              <a:tabLst>
                <a:tab pos="0" algn="l"/>
              </a:tabLst>
            </a:pPr>
            <a:r>
              <a:rPr lang="de-DE" sz="1600" b="1" spc="-1" dirty="0">
                <a:solidFill>
                  <a:schemeClr val="accent1"/>
                </a:solidFill>
              </a:rPr>
              <a:t>Hands-On 1</a:t>
            </a:r>
            <a:r>
              <a:rPr lang="en-US" sz="1600" b="1" spc="-1" dirty="0">
                <a:solidFill>
                  <a:schemeClr val="accent1"/>
                </a:solidFill>
              </a:rPr>
              <a:t>:</a:t>
            </a:r>
          </a:p>
          <a:p>
            <a:pPr>
              <a:lnSpc>
                <a:spcPct val="110000"/>
              </a:lnSpc>
              <a:tabLst>
                <a:tab pos="0" algn="l"/>
              </a:tabLst>
            </a:pPr>
            <a:endParaRPr lang="en-US" sz="1600" b="1" spc="-1" dirty="0">
              <a:solidFill>
                <a:schemeClr val="accent1"/>
              </a:solidFill>
            </a:endParaRPr>
          </a:p>
          <a:p>
            <a:pPr>
              <a:lnSpc>
                <a:spcPct val="110000"/>
              </a:lnSpc>
              <a:tabLst>
                <a:tab pos="0" algn="l"/>
              </a:tabLst>
            </a:pPr>
            <a:r>
              <a:rPr lang="en-US" sz="1600" spc="-1" dirty="0">
                <a:solidFill>
                  <a:srgbClr val="000000"/>
                </a:solidFill>
              </a:rPr>
              <a:t>1) Create the following two dictionaries:</a:t>
            </a:r>
          </a:p>
          <a:p>
            <a:pPr lvl="1">
              <a:lnSpc>
                <a:spcPct val="110000"/>
              </a:lnSpc>
              <a:tabLst>
                <a:tab pos="0" algn="l"/>
              </a:tabLst>
            </a:pPr>
            <a:r>
              <a:rPr lang="de-DE" sz="1600" dirty="0">
                <a:latin typeface="Courier New" panose="02070309020205020404" pitchFamily="49" charset="0"/>
                <a:cs typeface="Courier New" panose="02070309020205020404" pitchFamily="49" charset="0"/>
              </a:rPr>
              <a:t>dict1 = {</a:t>
            </a:r>
            <a:r>
              <a:rPr lang="de-DE" sz="1600" dirty="0">
                <a:effectLst/>
                <a:latin typeface="Courier New" panose="02070309020205020404" pitchFamily="49" charset="0"/>
                <a:cs typeface="Courier New" panose="02070309020205020404" pitchFamily="49" charset="0"/>
              </a:rPr>
              <a:t>"x": 1, "</a:t>
            </a:r>
            <a:r>
              <a:rPr lang="de-DE" sz="1600" dirty="0" err="1">
                <a:latin typeface="Courier New" panose="02070309020205020404" pitchFamily="49" charset="0"/>
                <a:cs typeface="Courier New" panose="02070309020205020404" pitchFamily="49" charset="0"/>
              </a:rPr>
              <a:t>y</a:t>
            </a:r>
            <a:r>
              <a:rPr lang="de-DE" sz="1600" dirty="0">
                <a:effectLst/>
                <a:latin typeface="Courier New" panose="02070309020205020404" pitchFamily="49" charset="0"/>
                <a:cs typeface="Courier New" panose="02070309020205020404" pitchFamily="49" charset="0"/>
              </a:rPr>
              <a:t>": 2, "</a:t>
            </a:r>
            <a:r>
              <a:rPr lang="de-DE" sz="1600" dirty="0" err="1">
                <a:effectLst/>
                <a:latin typeface="Courier New" panose="02070309020205020404" pitchFamily="49" charset="0"/>
                <a:cs typeface="Courier New" panose="02070309020205020404" pitchFamily="49" charset="0"/>
              </a:rPr>
              <a:t>z</a:t>
            </a:r>
            <a:r>
              <a:rPr lang="de-DE" sz="1600" dirty="0">
                <a:effectLst/>
                <a:latin typeface="Courier New" panose="02070309020205020404" pitchFamily="49" charset="0"/>
                <a:cs typeface="Courier New" panose="02070309020205020404" pitchFamily="49" charset="0"/>
              </a:rPr>
              <a:t>": 3</a:t>
            </a:r>
            <a:r>
              <a:rPr lang="de-DE" sz="1600" dirty="0">
                <a:latin typeface="Courier New" panose="02070309020205020404" pitchFamily="49" charset="0"/>
                <a:cs typeface="Courier New" panose="02070309020205020404" pitchFamily="49" charset="0"/>
              </a:rPr>
              <a:t>}</a:t>
            </a:r>
          </a:p>
          <a:p>
            <a:pPr lvl="1">
              <a:lnSpc>
                <a:spcPct val="110000"/>
              </a:lnSpc>
              <a:tabLst>
                <a:tab pos="0" algn="l"/>
              </a:tabLst>
            </a:pPr>
            <a:r>
              <a:rPr lang="de-DE" sz="1600" dirty="0">
                <a:latin typeface="Courier New" panose="02070309020205020404" pitchFamily="49" charset="0"/>
                <a:cs typeface="Courier New" panose="02070309020205020404" pitchFamily="49" charset="0"/>
              </a:rPr>
              <a:t>dict</a:t>
            </a:r>
            <a:r>
              <a:rPr lang="de-DE" sz="1600" spc="-1" dirty="0">
                <a:solidFill>
                  <a:srgbClr val="000000"/>
                </a:solidFill>
                <a:latin typeface="Courier New" panose="02070309020205020404" pitchFamily="49" charset="0"/>
                <a:cs typeface="Courier New" panose="02070309020205020404" pitchFamily="49" charset="0"/>
              </a:rPr>
              <a:t>2 = </a:t>
            </a:r>
            <a:r>
              <a:rPr lang="de-DE" sz="1600" dirty="0">
                <a:latin typeface="Courier New" panose="02070309020205020404" pitchFamily="49" charset="0"/>
                <a:cs typeface="Courier New" panose="02070309020205020404" pitchFamily="49" charset="0"/>
              </a:rPr>
              <a:t>{</a:t>
            </a:r>
            <a:r>
              <a:rPr lang="de-DE" sz="1600" dirty="0">
                <a:effectLst/>
                <a:latin typeface="Courier New" panose="02070309020205020404" pitchFamily="49" charset="0"/>
                <a:cs typeface="Courier New" panose="02070309020205020404" pitchFamily="49" charset="0"/>
              </a:rPr>
              <a:t>"x": 4, "</a:t>
            </a:r>
            <a:r>
              <a:rPr lang="de-DE" sz="1600" dirty="0" err="1">
                <a:latin typeface="Courier New" panose="02070309020205020404" pitchFamily="49" charset="0"/>
                <a:cs typeface="Courier New" panose="02070309020205020404" pitchFamily="49" charset="0"/>
              </a:rPr>
              <a:t>y</a:t>
            </a:r>
            <a:r>
              <a:rPr lang="de-DE" sz="1600" dirty="0">
                <a:effectLst/>
                <a:latin typeface="Courier New" panose="02070309020205020404" pitchFamily="49" charset="0"/>
                <a:cs typeface="Courier New" panose="02070309020205020404" pitchFamily="49" charset="0"/>
              </a:rPr>
              <a:t>": </a:t>
            </a:r>
            <a:r>
              <a:rPr lang="de-DE" sz="1600" dirty="0">
                <a:latin typeface="Courier New" panose="02070309020205020404" pitchFamily="49" charset="0"/>
                <a:cs typeface="Courier New" panose="02070309020205020404" pitchFamily="49" charset="0"/>
              </a:rPr>
              <a:t>5</a:t>
            </a:r>
            <a:r>
              <a:rPr lang="de-DE" sz="1600" dirty="0">
                <a:effectLst/>
                <a:latin typeface="Courier New" panose="02070309020205020404" pitchFamily="49" charset="0"/>
                <a:cs typeface="Courier New" panose="02070309020205020404" pitchFamily="49" charset="0"/>
              </a:rPr>
              <a:t>, "</a:t>
            </a:r>
            <a:r>
              <a:rPr lang="de-DE" sz="1600" dirty="0" err="1">
                <a:effectLst/>
                <a:latin typeface="Courier New" panose="02070309020205020404" pitchFamily="49" charset="0"/>
                <a:cs typeface="Courier New" panose="02070309020205020404" pitchFamily="49" charset="0"/>
              </a:rPr>
              <a:t>z</a:t>
            </a:r>
            <a:r>
              <a:rPr lang="de-DE" sz="1600" dirty="0">
                <a:effectLst/>
                <a:latin typeface="Courier New" panose="02070309020205020404" pitchFamily="49" charset="0"/>
                <a:cs typeface="Courier New" panose="02070309020205020404" pitchFamily="49" charset="0"/>
              </a:rPr>
              <a:t>": 6</a:t>
            </a:r>
            <a:r>
              <a:rPr lang="de-DE" sz="1600" dirty="0">
                <a:latin typeface="Courier New" panose="02070309020205020404" pitchFamily="49" charset="0"/>
                <a:cs typeface="Courier New" panose="02070309020205020404" pitchFamily="49" charset="0"/>
              </a:rPr>
              <a:t>}</a:t>
            </a:r>
            <a:endParaRPr lang="de-DE" sz="1600" spc="-1" dirty="0">
              <a:solidFill>
                <a:srgbClr val="000000"/>
              </a:solidFill>
              <a:latin typeface="Courier New" panose="02070309020205020404" pitchFamily="49" charset="0"/>
              <a:cs typeface="Courier New" panose="02070309020205020404" pitchFamily="49" charset="0"/>
            </a:endParaRPr>
          </a:p>
          <a:p>
            <a:pPr lvl="1">
              <a:lnSpc>
                <a:spcPct val="110000"/>
              </a:lnSpc>
              <a:tabLst>
                <a:tab pos="0" algn="l"/>
              </a:tabLst>
            </a:pPr>
            <a:endParaRPr lang="de-DE" sz="1600" b="1" spc="-1" dirty="0">
              <a:solidFill>
                <a:srgbClr val="000000"/>
              </a:solidFill>
              <a:latin typeface="Courier New" panose="02070309020205020404" pitchFamily="49" charset="0"/>
              <a:cs typeface="Courier New" panose="02070309020205020404" pitchFamily="49" charset="0"/>
            </a:endParaRPr>
          </a:p>
          <a:p>
            <a:pPr lvl="0">
              <a:lnSpc>
                <a:spcPct val="110000"/>
              </a:lnSpc>
              <a:tabLst>
                <a:tab pos="0" algn="l"/>
              </a:tabLst>
            </a:pPr>
            <a:r>
              <a:rPr lang="en-US" sz="1600" spc="-1" dirty="0">
                <a:solidFill>
                  <a:srgbClr val="000000"/>
                </a:solidFill>
              </a:rPr>
              <a:t>2) Add up the elements with the same name in </a:t>
            </a:r>
            <a:r>
              <a:rPr lang="en-US" sz="1600" spc="-1" dirty="0">
                <a:solidFill>
                  <a:srgbClr val="000000"/>
                </a:solidFill>
                <a:latin typeface="Courier New" panose="02070309020205020404" pitchFamily="49" charset="0"/>
                <a:cs typeface="Courier New" panose="02070309020205020404" pitchFamily="49" charset="0"/>
              </a:rPr>
              <a:t>dict1</a:t>
            </a:r>
            <a:r>
              <a:rPr lang="en-US" sz="1600" spc="-1" dirty="0">
                <a:solidFill>
                  <a:srgbClr val="000000"/>
                </a:solidFill>
              </a:rPr>
              <a:t> and </a:t>
            </a:r>
            <a:r>
              <a:rPr lang="en-US" sz="1600" spc="-1" dirty="0">
                <a:solidFill>
                  <a:srgbClr val="000000"/>
                </a:solidFill>
                <a:latin typeface="Courier New" panose="02070309020205020404" pitchFamily="49" charset="0"/>
                <a:cs typeface="Courier New" panose="02070309020205020404" pitchFamily="49" charset="0"/>
              </a:rPr>
              <a:t>dict2</a:t>
            </a:r>
            <a:r>
              <a:rPr lang="en-US" sz="1600" spc="-1" dirty="0">
                <a:solidFill>
                  <a:srgbClr val="000000"/>
                </a:solidFill>
              </a:rPr>
              <a:t>, i.e., </a:t>
            </a:r>
            <a:r>
              <a:rPr lang="en-US" sz="1600" spc="-1" dirty="0">
                <a:solidFill>
                  <a:srgbClr val="000000"/>
                </a:solidFill>
                <a:latin typeface="Courier New" panose="02070309020205020404" pitchFamily="49" charset="0"/>
                <a:cs typeface="Courier New" panose="02070309020205020404" pitchFamily="49" charset="0"/>
              </a:rPr>
              <a:t>1+4</a:t>
            </a:r>
            <a:r>
              <a:rPr lang="en-US" sz="1600" spc="-1" dirty="0">
                <a:solidFill>
                  <a:srgbClr val="000000"/>
                </a:solidFill>
              </a:rPr>
              <a:t>, </a:t>
            </a:r>
            <a:r>
              <a:rPr lang="en-US" sz="1600" spc="-1" dirty="0">
                <a:solidFill>
                  <a:srgbClr val="000000"/>
                </a:solidFill>
                <a:latin typeface="Courier New" panose="02070309020205020404" pitchFamily="49" charset="0"/>
                <a:cs typeface="Courier New" panose="02070309020205020404" pitchFamily="49" charset="0"/>
              </a:rPr>
              <a:t>2+5</a:t>
            </a:r>
            <a:r>
              <a:rPr lang="en-US" sz="1600" spc="-1" dirty="0">
                <a:solidFill>
                  <a:srgbClr val="000000"/>
                </a:solidFill>
              </a:rPr>
              <a:t>, </a:t>
            </a:r>
            <a:r>
              <a:rPr lang="en-US" sz="1600" spc="-1" dirty="0">
                <a:solidFill>
                  <a:srgbClr val="000000"/>
                </a:solidFill>
                <a:latin typeface="Courier New" panose="02070309020205020404" pitchFamily="49" charset="0"/>
                <a:cs typeface="Courier New" panose="02070309020205020404" pitchFamily="49" charset="0"/>
              </a:rPr>
              <a:t>3+6</a:t>
            </a:r>
            <a:r>
              <a:rPr lang="en-US" sz="1600" spc="-1" dirty="0">
                <a:solidFill>
                  <a:srgbClr val="000000"/>
                </a:solidFill>
              </a:rPr>
              <a:t>. </a:t>
            </a:r>
          </a:p>
          <a:p>
            <a:pPr lvl="0">
              <a:lnSpc>
                <a:spcPct val="110000"/>
              </a:lnSpc>
              <a:tabLst>
                <a:tab pos="0" algn="l"/>
              </a:tabLst>
            </a:pPr>
            <a:r>
              <a:rPr lang="en-US" sz="1600" spc="-1" dirty="0">
                <a:solidFill>
                  <a:srgbClr val="000000"/>
                </a:solidFill>
              </a:rPr>
              <a:t>    Print out the results at the end. </a:t>
            </a:r>
          </a:p>
          <a:p>
            <a:pPr lvl="0">
              <a:lnSpc>
                <a:spcPct val="110000"/>
              </a:lnSpc>
              <a:tabLst>
                <a:tab pos="0" algn="l"/>
              </a:tabLst>
            </a:pPr>
            <a:r>
              <a:rPr lang="en-US" sz="1600" spc="-1" dirty="0">
                <a:solidFill>
                  <a:srgbClr val="000000"/>
                </a:solidFill>
              </a:rPr>
              <a:t>    Your results should be: 	</a:t>
            </a:r>
          </a:p>
          <a:p>
            <a:pPr lvl="0">
              <a:lnSpc>
                <a:spcPct val="110000"/>
              </a:lnSpc>
              <a:tabLst>
                <a:tab pos="0" algn="l"/>
              </a:tabLst>
            </a:pPr>
            <a:r>
              <a:rPr lang="en-US" sz="1600" spc="-1" dirty="0">
                <a:solidFill>
                  <a:srgbClr val="000000"/>
                </a:solidFill>
                <a:latin typeface="Courier New" panose="02070309020205020404" pitchFamily="49" charset="0"/>
                <a:cs typeface="Courier New" panose="02070309020205020404" pitchFamily="49" charset="0"/>
              </a:rPr>
              <a:t>				5</a:t>
            </a:r>
            <a:r>
              <a:rPr lang="en-US" sz="1600" spc="-1" dirty="0">
                <a:solidFill>
                  <a:srgbClr val="000000"/>
                </a:solidFill>
              </a:rPr>
              <a:t>   </a:t>
            </a:r>
          </a:p>
          <a:p>
            <a:pPr lvl="0">
              <a:lnSpc>
                <a:spcPct val="110000"/>
              </a:lnSpc>
              <a:tabLst>
                <a:tab pos="0" algn="l"/>
              </a:tabLst>
            </a:pPr>
            <a:r>
              <a:rPr lang="en-US" sz="1600" spc="-1" dirty="0">
                <a:solidFill>
                  <a:srgbClr val="000000"/>
                </a:solidFill>
              </a:rPr>
              <a:t>				</a:t>
            </a:r>
            <a:r>
              <a:rPr lang="en-US" sz="1600" spc="-1" dirty="0">
                <a:solidFill>
                  <a:srgbClr val="000000"/>
                </a:solidFill>
                <a:latin typeface="Courier New" panose="02070309020205020404" pitchFamily="49" charset="0"/>
                <a:cs typeface="Courier New" panose="02070309020205020404" pitchFamily="49" charset="0"/>
              </a:rPr>
              <a:t>7</a:t>
            </a:r>
          </a:p>
          <a:p>
            <a:pPr lvl="0">
              <a:lnSpc>
                <a:spcPct val="110000"/>
              </a:lnSpc>
              <a:tabLst>
                <a:tab pos="0" algn="l"/>
              </a:tabLst>
            </a:pPr>
            <a:r>
              <a:rPr lang="en-US" sz="1600" spc="-1" dirty="0">
                <a:solidFill>
                  <a:srgbClr val="000000"/>
                </a:solidFill>
              </a:rPr>
              <a:t>				</a:t>
            </a:r>
            <a:r>
              <a:rPr lang="en-US" sz="1600" spc="-1" dirty="0">
                <a:solidFill>
                  <a:srgbClr val="000000"/>
                </a:solidFill>
                <a:latin typeface="Courier New" panose="02070309020205020404" pitchFamily="49" charset="0"/>
                <a:cs typeface="Courier New" panose="02070309020205020404" pitchFamily="49" charset="0"/>
              </a:rPr>
              <a:t>9</a:t>
            </a:r>
          </a:p>
          <a:p>
            <a:pPr lvl="0">
              <a:lnSpc>
                <a:spcPct val="110000"/>
              </a:lnSpc>
              <a:tabLst>
                <a:tab pos="0" algn="l"/>
              </a:tabLst>
            </a:pPr>
            <a:endParaRPr lang="en-US" sz="1600" spc="-1" dirty="0">
              <a:solidFill>
                <a:srgbClr val="000000"/>
              </a:solidFill>
            </a:endParaRPr>
          </a:p>
          <a:p>
            <a:pPr lvl="0">
              <a:lnSpc>
                <a:spcPct val="110000"/>
              </a:lnSpc>
              <a:tabLst>
                <a:tab pos="0" algn="l"/>
              </a:tabLst>
            </a:pPr>
            <a:r>
              <a:rPr lang="en-US" sz="1600" spc="-1" dirty="0">
                <a:solidFill>
                  <a:srgbClr val="000000"/>
                </a:solidFill>
              </a:rPr>
              <a:t>	3) BONUS TASK (       ) – If you have solved part 2) above: Think about if there are different ways to solve it!</a:t>
            </a:r>
          </a:p>
          <a:p>
            <a:pPr lvl="0">
              <a:lnSpc>
                <a:spcPct val="110000"/>
              </a:lnSpc>
              <a:tabLst>
                <a:tab pos="0" algn="l"/>
              </a:tabLst>
            </a:pPr>
            <a:endParaRPr lang="en-US" sz="1600" spc="-1" dirty="0">
              <a:solidFill>
                <a:srgbClr val="000000"/>
              </a:solidFill>
            </a:endParaRPr>
          </a:p>
          <a:p>
            <a:pPr lvl="1">
              <a:lnSpc>
                <a:spcPct val="110000"/>
              </a:lnSpc>
              <a:tabLst>
                <a:tab pos="0" algn="l"/>
              </a:tabLst>
            </a:pPr>
            <a:r>
              <a:rPr lang="en-US" sz="1600" b="1" spc="-1" dirty="0">
                <a:solidFill>
                  <a:srgbClr val="000000"/>
                </a:solidFill>
                <a:latin typeface="Courier New" panose="02070309020205020404" pitchFamily="49" charset="0"/>
                <a:cs typeface="Courier New" panose="02070309020205020404" pitchFamily="49" charset="0"/>
              </a:rPr>
              <a:t> </a:t>
            </a:r>
          </a:p>
        </p:txBody>
      </p:sp>
      <p:pic>
        <p:nvPicPr>
          <p:cNvPr id="4" name="Grafik 3" descr="Einhorn mit einfarbiger Füllung">
            <a:extLst>
              <a:ext uri="{FF2B5EF4-FFF2-40B4-BE49-F238E27FC236}">
                <a16:creationId xmlns:a16="http://schemas.microsoft.com/office/drawing/2014/main" id="{E4FECE8D-094C-6D93-DCED-40FA7F4D53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3751" y="4271162"/>
            <a:ext cx="396157" cy="396157"/>
          </a:xfrm>
          <a:prstGeom prst="rect">
            <a:avLst/>
          </a:prstGeom>
        </p:spPr>
      </p:pic>
    </p:spTree>
    <p:extLst>
      <p:ext uri="{BB962C8B-B14F-4D97-AF65-F5344CB8AC3E}">
        <p14:creationId xmlns:p14="http://schemas.microsoft.com/office/powerpoint/2010/main" val="176090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63349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a:t>
            </a:r>
            <a:r>
              <a:rPr lang="de-DE" sz="2000" b="1" u="sng" spc="-1" dirty="0" err="1">
                <a:solidFill>
                  <a:srgbClr val="000000"/>
                </a:solidFill>
                <a:uFill>
                  <a:solidFill>
                    <a:srgbClr val="009AD1"/>
                  </a:solidFill>
                </a:uFill>
                <a:latin typeface="Arial"/>
              </a:rPr>
              <a:t>Dictionaries</a:t>
            </a:r>
            <a:endParaRPr lang="de-DE" sz="2000" b="0" strike="noStrike" spc="-1" dirty="0">
              <a:latin typeface="Arial"/>
            </a:endParaRPr>
          </a:p>
        </p:txBody>
      </p:sp>
      <p:sp>
        <p:nvSpPr>
          <p:cNvPr id="575" name="CustomShape 2"/>
          <p:cNvSpPr/>
          <p:nvPr/>
        </p:nvSpPr>
        <p:spPr>
          <a:xfrm>
            <a:off x="323999" y="920460"/>
            <a:ext cx="9432625"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cs typeface="Courier New" panose="02070309020205020404" pitchFamily="49" charset="0"/>
                <a:sym typeface="Wingdings" pitchFamily="2" charset="2"/>
              </a:rPr>
              <a:t>Dictionaries and Mutability: </a:t>
            </a: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Dictionaries is a mutable datatype – As you have seen, we can add, delete or edit the items of a dictionary. </a:t>
            </a:r>
          </a:p>
          <a:p>
            <a:pPr marL="324000" lvl="2"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A summarization of the mutability of the data types we have learned:</a:t>
            </a:r>
          </a:p>
          <a:p>
            <a:pPr marL="324000" lvl="2"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             </a:t>
            </a:r>
          </a:p>
          <a:p>
            <a:pPr marL="720" lvl="2">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Dictionaries are mutable, but </a:t>
            </a:r>
            <a:r>
              <a:rPr lang="en-US" sz="1600" b="1" spc="-1" dirty="0">
                <a:solidFill>
                  <a:srgbClr val="C00000"/>
                </a:solidFill>
                <a:cs typeface="Courier New" panose="02070309020205020404" pitchFamily="49" charset="0"/>
                <a:sym typeface="Wingdings" pitchFamily="2" charset="2"/>
              </a:rPr>
              <a:t>dictionaries require immutable types as its keys</a:t>
            </a:r>
            <a:r>
              <a:rPr lang="en-US" sz="1600" spc="-1" dirty="0">
                <a:solidFill>
                  <a:srgbClr val="000000"/>
                </a:solidFill>
                <a:cs typeface="Courier New" panose="02070309020205020404" pitchFamily="49" charset="0"/>
                <a:sym typeface="Wingdings" pitchFamily="2" charset="2"/>
              </a:rPr>
              <a:t>:</a:t>
            </a:r>
          </a:p>
          <a:p>
            <a:pPr marL="720" lvl="2">
              <a:lnSpc>
                <a:spcPct val="110000"/>
              </a:lnSpc>
              <a:buClr>
                <a:srgbClr val="009AD1"/>
              </a:buClr>
              <a:tabLst>
                <a:tab pos="0" algn="l"/>
              </a:tabLst>
            </a:pPr>
            <a:r>
              <a:rPr lang="en-US" sz="1600" b="1" spc="-1" dirty="0">
                <a:solidFill>
                  <a:schemeClr val="accent1"/>
                </a:solidFill>
                <a:cs typeface="Courier New" panose="02070309020205020404" pitchFamily="49" charset="0"/>
                <a:sym typeface="Wingdings" pitchFamily="2" charset="2"/>
              </a:rPr>
              <a:t>      DEMO:</a:t>
            </a:r>
            <a:r>
              <a:rPr lang="en-US" sz="1600" spc="-1" dirty="0">
                <a:solidFill>
                  <a:srgbClr val="000000"/>
                </a:solidFill>
                <a:cs typeface="Courier New" panose="02070309020205020404" pitchFamily="49" charset="0"/>
                <a:sym typeface="Wingdings" pitchFamily="2" charset="2"/>
              </a:rPr>
              <a:t>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dictionaries_mutability.py</a:t>
            </a:r>
            <a:endParaRPr lang="en-US" sz="1600" spc="-1" dirty="0">
              <a:solidFill>
                <a:srgbClr val="000000"/>
              </a:solidFill>
              <a:cs typeface="Courier New" panose="02070309020205020404" pitchFamily="49" charset="0"/>
              <a:sym typeface="Wingdings" pitchFamily="2" charset="2"/>
            </a:endParaRPr>
          </a:p>
          <a:p>
            <a:pPr marL="915120" lvl="4">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20" lvl="2">
              <a:lnSpc>
                <a:spcPct val="110000"/>
              </a:lnSpc>
              <a:buClr>
                <a:srgbClr val="009AD1"/>
              </a:buClr>
              <a:tabLst>
                <a:tab pos="0" algn="l"/>
              </a:tabLst>
            </a:pPr>
            <a:endParaRPr lang="en-US" sz="1600" b="1" spc="-1" dirty="0">
              <a:solidFill>
                <a:srgbClr val="000000"/>
              </a:solidFill>
              <a:latin typeface="Courier New" panose="02070309020205020404" pitchFamily="49" charset="0"/>
              <a:cs typeface="Courier New" panose="02070309020205020404" pitchFamily="49" charset="0"/>
            </a:endParaRPr>
          </a:p>
        </p:txBody>
      </p:sp>
      <p:graphicFrame>
        <p:nvGraphicFramePr>
          <p:cNvPr id="2" name="Tabelle 2">
            <a:extLst>
              <a:ext uri="{FF2B5EF4-FFF2-40B4-BE49-F238E27FC236}">
                <a16:creationId xmlns:a16="http://schemas.microsoft.com/office/drawing/2014/main" id="{CC52328C-DF95-6A73-B0BD-D402F30931B7}"/>
              </a:ext>
            </a:extLst>
          </p:cNvPr>
          <p:cNvGraphicFramePr>
            <a:graphicFrameLocks noGrp="1"/>
          </p:cNvGraphicFramePr>
          <p:nvPr>
            <p:extLst>
              <p:ext uri="{D42A27DB-BD31-4B8C-83A1-F6EECF244321}">
                <p14:modId xmlns:p14="http://schemas.microsoft.com/office/powerpoint/2010/main" val="1455852804"/>
              </p:ext>
            </p:extLst>
          </p:nvPr>
        </p:nvGraphicFramePr>
        <p:xfrm>
          <a:off x="1387959" y="2464435"/>
          <a:ext cx="6720418" cy="74168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771486882"/>
                    </a:ext>
                  </a:extLst>
                </a:gridCol>
                <a:gridCol w="3360209">
                  <a:extLst>
                    <a:ext uri="{9D8B030D-6E8A-4147-A177-3AD203B41FA5}">
                      <a16:colId xmlns:a16="http://schemas.microsoft.com/office/drawing/2014/main" val="1539892828"/>
                    </a:ext>
                  </a:extLst>
                </a:gridCol>
              </a:tblGrid>
              <a:tr h="370840">
                <a:tc>
                  <a:txBody>
                    <a:bodyPr/>
                    <a:lstStyle/>
                    <a:p>
                      <a:r>
                        <a:rPr lang="en-US" sz="1600" b="1" dirty="0"/>
                        <a:t>Mutable</a:t>
                      </a:r>
                    </a:p>
                  </a:txBody>
                  <a:tcPr/>
                </a:tc>
                <a:tc>
                  <a:txBody>
                    <a:bodyPr/>
                    <a:lstStyle/>
                    <a:p>
                      <a:r>
                        <a:rPr lang="en-US" sz="1600" dirty="0"/>
                        <a:t>Immutable</a:t>
                      </a:r>
                    </a:p>
                  </a:txBody>
                  <a:tcPr/>
                </a:tc>
                <a:extLst>
                  <a:ext uri="{0D108BD9-81ED-4DB2-BD59-A6C34878D82A}">
                    <a16:rowId xmlns:a16="http://schemas.microsoft.com/office/drawing/2014/main" val="3947594930"/>
                  </a:ext>
                </a:extLst>
              </a:tr>
              <a:tr h="370840">
                <a:tc>
                  <a:txBody>
                    <a:bodyPr/>
                    <a:lstStyle/>
                    <a:p>
                      <a:r>
                        <a:rPr lang="en-US" sz="1600" dirty="0"/>
                        <a:t>list, dictionary</a:t>
                      </a:r>
                    </a:p>
                  </a:txBody>
                  <a:tcPr/>
                </a:tc>
                <a:tc>
                  <a:txBody>
                    <a:bodyPr/>
                    <a:lstStyle/>
                    <a:p>
                      <a:r>
                        <a:rPr lang="en-US" sz="1600" dirty="0"/>
                        <a:t>tuple, string, number, </a:t>
                      </a:r>
                      <a:r>
                        <a:rPr lang="en-US" sz="1600" dirty="0" err="1"/>
                        <a:t>boolean</a:t>
                      </a:r>
                      <a:endParaRPr lang="en-US" sz="1600" dirty="0"/>
                    </a:p>
                  </a:txBody>
                  <a:tcPr/>
                </a:tc>
                <a:extLst>
                  <a:ext uri="{0D108BD9-81ED-4DB2-BD59-A6C34878D82A}">
                    <a16:rowId xmlns:a16="http://schemas.microsoft.com/office/drawing/2014/main" val="8358131"/>
                  </a:ext>
                </a:extLst>
              </a:tr>
            </a:tbl>
          </a:graphicData>
        </a:graphic>
      </p:graphicFrame>
    </p:spTree>
    <p:extLst>
      <p:ext uri="{BB962C8B-B14F-4D97-AF65-F5344CB8AC3E}">
        <p14:creationId xmlns:p14="http://schemas.microsoft.com/office/powerpoint/2010/main" val="249436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plate>
  <TotalTime>0</TotalTime>
  <Words>1882</Words>
  <Application>Microsoft Macintosh PowerPoint</Application>
  <PresentationFormat>Benutzerdefiniert</PresentationFormat>
  <Paragraphs>228</Paragraphs>
  <Slides>25</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25</vt:i4>
      </vt:variant>
    </vt:vector>
  </HeadingPairs>
  <TitlesOfParts>
    <vt:vector size="32" baseType="lpstr">
      <vt:lpstr>Arial</vt:lpstr>
      <vt:lpstr>Calibri</vt:lpstr>
      <vt:lpstr>Courier New</vt:lpstr>
      <vt:lpstr>Symbol</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Qi Yu</dc:creator>
  <dc:description>Vorlage Praesentation – Office 2010;_x005f_x000d_
Version 010;_x005f_x000d_
2015-03-03;</dc:description>
  <cp:lastModifiedBy>Qi Yu</cp:lastModifiedBy>
  <cp:revision>3808</cp:revision>
  <dcterms:created xsi:type="dcterms:W3CDTF">2021-11-19T08:48:43Z</dcterms:created>
  <dcterms:modified xsi:type="dcterms:W3CDTF">2022-12-02T12:21:38Z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Bearbeiter">
    <vt:lpwstr>gadamovich | office implementation</vt:lpwstr>
  </property>
  <property fmtid="{D5CDD505-2E9C-101B-9397-08002B2CF9AE}" pid="4" name="Company">
    <vt:lpwstr>Universitaet Konstanz - Zentrale Verwaltung</vt:lpwstr>
  </property>
  <property fmtid="{D5CDD505-2E9C-101B-9397-08002B2CF9AE}" pid="5" name="Erstellt am">
    <vt:lpwstr>10.10.2014</vt:lpwstr>
  </property>
  <property fmtid="{D5CDD505-2E9C-101B-9397-08002B2CF9AE}" pid="6" name="Erstellt von">
    <vt:lpwstr>STRICHPUNKT</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Notes">
    <vt:i4>0</vt:i4>
  </property>
  <property fmtid="{D5CDD505-2E9C-101B-9397-08002B2CF9AE}" pid="12" name="PresentationFormat">
    <vt:lpwstr>Bildschirmpräsentation (4:3)</vt:lpwstr>
  </property>
  <property fmtid="{D5CDD505-2E9C-101B-9397-08002B2CF9AE}" pid="13" name="ScaleCrop">
    <vt:bool>false</vt:bool>
  </property>
  <property fmtid="{D5CDD505-2E9C-101B-9397-08002B2CF9AE}" pid="14" name="ShareDoc">
    <vt:bool>false</vt:bool>
  </property>
  <property fmtid="{D5CDD505-2E9C-101B-9397-08002B2CF9AE}" pid="15" name="Slides">
    <vt:i4>17</vt:i4>
  </property>
  <property fmtid="{D5CDD505-2E9C-101B-9397-08002B2CF9AE}" pid="16" name="Version">
    <vt:lpwstr>010</vt:lpwstr>
  </property>
  <property fmtid="{D5CDD505-2E9C-101B-9397-08002B2CF9AE}" pid="17" name="Version vom">
    <vt:lpwstr>03.03.2015</vt:lpwstr>
  </property>
</Properties>
</file>