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319" r:id="rId3"/>
    <p:sldId id="295" r:id="rId4"/>
    <p:sldId id="378" r:id="rId5"/>
    <p:sldId id="279" r:id="rId6"/>
    <p:sldId id="297" r:id="rId7"/>
    <p:sldId id="381" r:id="rId8"/>
    <p:sldId id="303" r:id="rId9"/>
    <p:sldId id="382" r:id="rId10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6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, 13.01.2023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715743" cy="853779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26B901D1-1490-7CD9-4DDE-9AD3B834C3E6}"/>
              </a:ext>
            </a:extLst>
          </p:cNvPr>
          <p:cNvSpPr/>
          <p:nvPr/>
        </p:nvSpPr>
        <p:spPr>
          <a:xfrm>
            <a:off x="1359361" y="2936036"/>
            <a:ext cx="7160284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 err="1">
                <a:solidFill>
                  <a:srgbClr val="000000"/>
                </a:solidFill>
                <a:latin typeface="Arial"/>
              </a:rPr>
              <a:t>Grafical</a:t>
            </a: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 User Interface &amp; </a:t>
            </a:r>
            <a:r>
              <a:rPr lang="en-US" sz="3500" b="1" spc="-1" dirty="0" err="1">
                <a:solidFill>
                  <a:srgbClr val="000000"/>
                </a:solidFill>
                <a:latin typeface="Arial"/>
              </a:rPr>
              <a:t>Pygame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688431"/>
            <a:ext cx="9347824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endParaRPr lang="en-US" sz="1600" strike="sngStrike" spc="-1" dirty="0">
              <a:solidFill>
                <a:srgbClr val="000000"/>
              </a:solidFill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No weekly assignment anymore from this week on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rgbClr val="000000"/>
                </a:solidFill>
              </a:rPr>
              <a:t>Instead: Please take the time to think about potential ideas for your final project!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The information about final project is available on ILIAS.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  <a:defRPr/>
            </a:pPr>
            <a:r>
              <a:rPr lang="en-US" sz="1600" b="1" spc="-1" dirty="0">
                <a:solidFill>
                  <a:srgbClr val="000000"/>
                </a:solidFill>
              </a:rPr>
              <a:t>      </a:t>
            </a:r>
            <a:r>
              <a:rPr lang="en-US" sz="1600" b="1" spc="-1" dirty="0">
                <a:solidFill>
                  <a:srgbClr val="FF0000"/>
                </a:solidFill>
              </a:rPr>
              <a:t>Please read the guideline thoroughly! </a:t>
            </a:r>
          </a:p>
        </p:txBody>
      </p:sp>
    </p:spTree>
    <p:extLst>
      <p:ext uri="{BB962C8B-B14F-4D97-AF65-F5344CB8AC3E}">
        <p14:creationId xmlns:p14="http://schemas.microsoft.com/office/powerpoint/2010/main" val="3387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924503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Content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Today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45601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Graphical User Interface (GUI)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Creating GUI using the module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trike="sng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2182553" y="2498017"/>
            <a:ext cx="6474337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4000" b="1" spc="-1" dirty="0" err="1">
                <a:solidFill>
                  <a:srgbClr val="009AD1"/>
                </a:solidFill>
                <a:latin typeface="Arial"/>
              </a:rPr>
              <a:t>Graphical</a:t>
            </a:r>
            <a:r>
              <a:rPr lang="de-DE" sz="4000" b="1" spc="-1" dirty="0">
                <a:solidFill>
                  <a:srgbClr val="009AD1"/>
                </a:solidFill>
                <a:latin typeface="Arial"/>
              </a:rPr>
              <a:t>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395793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Two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Types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User Interfaces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73902"/>
            <a:ext cx="9432626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User Interface: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The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operating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any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device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an interface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between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user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and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device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itself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It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allows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user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to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interact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with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device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When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type in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commands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in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Commad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Prompt (Windows) / Terminal (Unix):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are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interacting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with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computer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through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command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line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de-DE" sz="1600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      This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so-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called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Command Line Interface (CLI)</a:t>
            </a: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89EE7A-0620-960D-0EAC-2D8B7367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26" y="2842709"/>
            <a:ext cx="6631538" cy="23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0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Two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Types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User Interfaces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73902"/>
            <a:ext cx="9432626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User Interface:</a:t>
            </a:r>
            <a:endParaRPr lang="de-DE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Beside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CLI,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there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also a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second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type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user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interface: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b="1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Graphical</a:t>
            </a:r>
            <a:r>
              <a:rPr lang="de-DE" sz="1600" b="1" spc="-1" dirty="0">
                <a:solidFill>
                  <a:srgbClr val="000000"/>
                </a:solidFill>
                <a:cs typeface="Courier New" panose="02070309020205020404" pitchFamily="49" charset="0"/>
              </a:rPr>
              <a:t> User Interface (GUI).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GUI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enables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users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to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interact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with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an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operating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system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using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 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graphical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representations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icons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menus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cursors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, etc.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de-DE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When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click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on an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icon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an App on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cellphone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/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computer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are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interacting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with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your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device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through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 GUI.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7" name="Grafik 6" descr="Ein Bild, das Text, orange, Screenshot enthält.&#10;&#10;Automatisch generierte Beschreibung">
            <a:extLst>
              <a:ext uri="{FF2B5EF4-FFF2-40B4-BE49-F238E27FC236}">
                <a16:creationId xmlns:a16="http://schemas.microsoft.com/office/drawing/2014/main" id="{F0767C89-5732-466B-A2C8-0487ECE2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9" y="3271416"/>
            <a:ext cx="2791700" cy="1107053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1981F33-8981-1540-774E-EF041ECE3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40" y="3365835"/>
            <a:ext cx="4812227" cy="10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Creating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GUI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Using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the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Pygame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Module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7532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  <a:cs typeface="Courier New" panose="02070309020205020404" pitchFamily="49" charset="0"/>
                <a:sym typeface="Wingdings" pitchFamily="2" charset="2"/>
              </a:rPr>
              <a:t>DEMO: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We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will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go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through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the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examples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in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Swiegart</a:t>
            </a:r>
            <a:r>
              <a:rPr lang="de-DE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(2012), </a:t>
            </a:r>
            <a:r>
              <a:rPr lang="de-DE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chapter</a:t>
            </a:r>
            <a:r>
              <a:rPr lang="de-DE" sz="1600" spc="-1">
                <a:solidFill>
                  <a:srgbClr val="000000"/>
                </a:solidFill>
                <a:cs typeface="Courier New" panose="02070309020205020404" pitchFamily="49" charset="0"/>
              </a:rPr>
              <a:t> 2)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2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Reading: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Swiegart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(2012)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7532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In </a:t>
            </a:r>
            <a:r>
              <a:rPr lang="en-US" sz="1600" spc="-1" dirty="0" err="1">
                <a:solidFill>
                  <a:srgbClr val="000000"/>
                </a:solidFill>
                <a:cs typeface="Courier New" panose="02070309020205020404" pitchFamily="49" charset="0"/>
              </a:rPr>
              <a:t>Swiegart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(2012) starting from Chapter 3, there are various examples of games you can create using the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sz="1600" spc="-1" dirty="0">
                <a:solidFill>
                  <a:srgbClr val="000000"/>
                </a:solidFill>
                <a:cs typeface="Courier New" panose="02070309020205020404" pitchFamily="49" charset="0"/>
              </a:rPr>
              <a:t> module.</a:t>
            </a: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  <a:cs typeface="Courier New" panose="02070309020205020404" pitchFamily="49" charset="0"/>
                <a:sym typeface="Wingdings" pitchFamily="2" charset="2"/>
              </a:rPr>
              <a:t> They might provide you some inspirations for your final project!  </a:t>
            </a:r>
            <a:endParaRPr lang="en-US" sz="1600" spc="-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292</Words>
  <Application>Microsoft Macintosh PowerPoint</Application>
  <PresentationFormat>Benutzerdefiniert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992</cp:revision>
  <dcterms:created xsi:type="dcterms:W3CDTF">2021-11-19T08:48:43Z</dcterms:created>
  <dcterms:modified xsi:type="dcterms:W3CDTF">2023-01-13T11:58:39Z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