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sldIdLst>
    <p:sldId id="258" r:id="rId3"/>
    <p:sldId id="311" r:id="rId4"/>
    <p:sldId id="344" r:id="rId5"/>
    <p:sldId id="312" r:id="rId6"/>
    <p:sldId id="345" r:id="rId7"/>
    <p:sldId id="352" r:id="rId8"/>
    <p:sldId id="347" r:id="rId9"/>
    <p:sldId id="348" r:id="rId10"/>
    <p:sldId id="350" r:id="rId11"/>
    <p:sldId id="349" r:id="rId12"/>
    <p:sldId id="353" r:id="rId13"/>
    <p:sldId id="351" r:id="rId14"/>
    <p:sldId id="354" r:id="rId15"/>
    <p:sldId id="355" r:id="rId16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8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/>
    <p:restoredTop sz="96327"/>
  </p:normalViewPr>
  <p:slideViewPr>
    <p:cSldViewPr snapToGrid="0" snapToObjects="1">
      <p:cViewPr varScale="1">
        <p:scale>
          <a:sx n="172" d="100"/>
          <a:sy n="172" d="100"/>
        </p:scale>
        <p:origin x="11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5"/>
          <p:cNvPicPr/>
          <p:nvPr/>
        </p:nvPicPr>
        <p:blipFill>
          <a:blip r:embed="rId14"/>
          <a:stretch/>
        </p:blipFill>
        <p:spPr>
          <a:xfrm>
            <a:off x="6390720" y="360"/>
            <a:ext cx="3688920" cy="2022480"/>
          </a:xfrm>
          <a:prstGeom prst="rect">
            <a:avLst/>
          </a:prstGeom>
          <a:ln>
            <a:noFill/>
          </a:ln>
        </p:spPr>
      </p:pic>
      <p:sp>
        <p:nvSpPr>
          <p:cNvPr id="42" name="Line 1"/>
          <p:cNvSpPr/>
          <p:nvPr/>
        </p:nvSpPr>
        <p:spPr>
          <a:xfrm>
            <a:off x="325080" y="5324760"/>
            <a:ext cx="9396360" cy="0"/>
          </a:xfrm>
          <a:prstGeom prst="line">
            <a:avLst/>
          </a:prstGeom>
          <a:ln w="12600">
            <a:solidFill>
              <a:srgbClr val="0096C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7345440" y="5324760"/>
            <a:ext cx="237564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54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700" b="1" strike="noStrike" spc="-1">
                <a:solidFill>
                  <a:srgbClr val="000000"/>
                </a:solidFill>
                <a:latin typeface="Arial"/>
                <a:ea typeface="DejaVu Sans"/>
              </a:rPr>
              <a:t>Universität Konstanz</a:t>
            </a:r>
            <a:endParaRPr lang="de-DE" sz="700" b="0" strike="noStrike" spc="-1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>
            <a:off x="325080" y="5324760"/>
            <a:ext cx="9396360" cy="0"/>
          </a:xfrm>
          <a:prstGeom prst="line">
            <a:avLst/>
          </a:prstGeom>
          <a:ln w="12600">
            <a:solidFill>
              <a:srgbClr val="0096C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7345440" y="5324760"/>
            <a:ext cx="237564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54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700" b="1" strike="noStrike" spc="-1">
                <a:solidFill>
                  <a:srgbClr val="000000"/>
                </a:solidFill>
                <a:latin typeface="Arial"/>
                <a:ea typeface="DejaVu Sans"/>
              </a:rPr>
              <a:t>Universität Konstanz</a:t>
            </a:r>
            <a:endParaRPr lang="de-DE" sz="7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374FC36-37AD-B34C-A45D-EC2EDD2E8EC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63" y="484659"/>
            <a:ext cx="3959523" cy="909793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0F674075-876F-C16B-F2FC-82BC4E718BFF}"/>
              </a:ext>
            </a:extLst>
          </p:cNvPr>
          <p:cNvSpPr/>
          <p:nvPr/>
        </p:nvSpPr>
        <p:spPr>
          <a:xfrm>
            <a:off x="1528137" y="2361075"/>
            <a:ext cx="6804674" cy="5749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500" b="1" spc="-1" dirty="0">
                <a:solidFill>
                  <a:srgbClr val="000000"/>
                </a:solidFill>
                <a:latin typeface="Arial"/>
              </a:rPr>
              <a:t>Linguistic Gaming with Python:</a:t>
            </a:r>
            <a:endParaRPr lang="en-US" sz="3500" b="0" strike="noStrike" spc="-1" dirty="0">
              <a:latin typeface="Arial"/>
            </a:endParaRP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355FDF11-29DD-176C-E8A9-A754F9C9B471}"/>
              </a:ext>
            </a:extLst>
          </p:cNvPr>
          <p:cNvSpPr/>
          <p:nvPr/>
        </p:nvSpPr>
        <p:spPr>
          <a:xfrm>
            <a:off x="1596677" y="3204460"/>
            <a:ext cx="69143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10000"/>
              </a:lnSpc>
              <a:tabLst>
                <a:tab pos="0" algn="l"/>
              </a:tabLst>
            </a:pP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Qi </a:t>
            </a:r>
            <a:r>
              <a:rPr lang="de-DE" spc="-1" dirty="0" err="1">
                <a:solidFill>
                  <a:schemeClr val="bg1">
                    <a:lumMod val="50000"/>
                  </a:schemeClr>
                </a:solidFill>
              </a:rPr>
              <a:t>Yu</a:t>
            </a:r>
            <a:r>
              <a:rPr lang="de-DE" spc="-1">
                <a:solidFill>
                  <a:schemeClr val="bg1">
                    <a:lumMod val="50000"/>
                  </a:schemeClr>
                </a:solidFill>
              </a:rPr>
              <a:t>, 20.01.2023</a:t>
            </a:r>
            <a:endParaRPr lang="de-DE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8AE7B013-019E-9FB9-96ED-388D1FA8B8D4}"/>
              </a:ext>
            </a:extLst>
          </p:cNvPr>
          <p:cNvSpPr/>
          <p:nvPr/>
        </p:nvSpPr>
        <p:spPr>
          <a:xfrm>
            <a:off x="1747814" y="2936036"/>
            <a:ext cx="6506900" cy="5749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500" b="1" spc="-1" dirty="0">
                <a:solidFill>
                  <a:srgbClr val="000000"/>
                </a:solidFill>
                <a:latin typeface="Arial"/>
              </a:rPr>
              <a:t>Object-Oriented Programming</a:t>
            </a:r>
            <a:endParaRPr lang="en-US" sz="35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Inheritance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 </a:t>
            </a:r>
            <a:endParaRPr lang="de-DE" sz="2000" spc="-1" dirty="0"/>
          </a:p>
        </p:txBody>
      </p:sp>
      <p:sp>
        <p:nvSpPr>
          <p:cNvPr id="575" name="CustomShape 2"/>
          <p:cNvSpPr/>
          <p:nvPr/>
        </p:nvSpPr>
        <p:spPr>
          <a:xfrm>
            <a:off x="324000" y="760273"/>
            <a:ext cx="9342514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Sometimes you might want to construct classes that are related to each other. For instance, class A is a sub-class of class B.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      E.g.,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class “furniture”: </a:t>
            </a: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Attributes that instances of “furniture” have: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</a:t>
            </a:r>
            <a:r>
              <a:rPr lang="en-US" sz="1600" spc="-1" dirty="0">
                <a:solidFill>
                  <a:srgbClr val="000000"/>
                </a:solidFill>
              </a:rPr>
              <a:t>,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US" sz="1600" spc="-1" dirty="0">
                <a:solidFill>
                  <a:srgbClr val="000000"/>
                </a:solidFill>
              </a:rPr>
              <a:t>, </a:t>
            </a: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Methods that instances of “furniture” have: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get_material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spc="-1" dirty="0">
                <a:solidFill>
                  <a:srgbClr val="000000"/>
                </a:solidFill>
              </a:rPr>
              <a:t>,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get_price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class “desk”:</a:t>
            </a: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Attributes that instances of “desk” have: 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number_of_drawers</a:t>
            </a:r>
            <a:r>
              <a:rPr lang="en-US" sz="1600" spc="-1" dirty="0">
                <a:solidFill>
                  <a:srgbClr val="000000"/>
                </a:solidFill>
              </a:rPr>
              <a:t>,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is_height_adjustable</a:t>
            </a:r>
            <a:r>
              <a:rPr lang="en-US" sz="1600" spc="-1" dirty="0">
                <a:solidFill>
                  <a:srgbClr val="000000"/>
                </a:solidFill>
              </a:rPr>
              <a:t>, </a:t>
            </a:r>
          </a:p>
          <a:p>
            <a:pPr marL="1238400" lvl="4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Methods that instances of “desk” have: 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get_number_of_drawers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spc="-1" dirty="0">
                <a:solidFill>
                  <a:srgbClr val="000000"/>
                </a:solidFill>
              </a:rPr>
              <a:t>,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set_adjustability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spc="-1" dirty="0">
                <a:solidFill>
                  <a:srgbClr val="000000"/>
                </a:solidFill>
              </a:rPr>
              <a:t> 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But: you also want “desk” to have all the attributes and methods that “furniture” has (e.g., you should also allow the user to get the price of a desk).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 </a:t>
            </a:r>
            <a:r>
              <a:rPr lang="en-US" sz="1600" b="1" spc="-1" dirty="0">
                <a:solidFill>
                  <a:srgbClr val="000000"/>
                </a:solidFill>
                <a:sym typeface="Wingdings" pitchFamily="2" charset="2"/>
              </a:rPr>
              <a:t>Inheritance 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helps in this case</a:t>
            </a: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969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Inheritance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 </a:t>
            </a:r>
            <a:endParaRPr lang="de-DE" sz="2000" spc="-1" dirty="0"/>
          </a:p>
        </p:txBody>
      </p:sp>
      <p:sp>
        <p:nvSpPr>
          <p:cNvPr id="575" name="CustomShape 2"/>
          <p:cNvSpPr/>
          <p:nvPr/>
        </p:nvSpPr>
        <p:spPr>
          <a:xfrm>
            <a:off x="324000" y="577392"/>
            <a:ext cx="9342514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Inheritance</a:t>
            </a:r>
            <a:r>
              <a:rPr lang="en-US" sz="1600" spc="-1" dirty="0">
                <a:solidFill>
                  <a:srgbClr val="000000"/>
                </a:solidFill>
              </a:rPr>
              <a:t>: Methods and variables of a parent-class are all available to its child-class.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      (The “child” inherits properties from its parents)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Inheritance is a powerful feature of object-oriented programming. When building large programs with complex class relations, inheritance allows you construct these relations in simplified ways.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Inheritance is transitive: A child-class can inherit from a parent-class, and the parent-class can inherit from a grandparent-class. The methods and variables of the grandparent-class are in this case also available for the child-class.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Demo: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inheritance.py</a:t>
            </a: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77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More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About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OOP…  </a:t>
            </a:r>
            <a:endParaRPr lang="de-DE" sz="2000" spc="-1" dirty="0"/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Python also allows </a:t>
            </a:r>
            <a:r>
              <a:rPr lang="en-US" sz="1600" b="1" spc="-1" dirty="0">
                <a:solidFill>
                  <a:srgbClr val="000000"/>
                </a:solidFill>
              </a:rPr>
              <a:t>multiple inheritance</a:t>
            </a:r>
            <a:r>
              <a:rPr lang="en-US" sz="1600" spc="-1" dirty="0">
                <a:solidFill>
                  <a:srgbClr val="000000"/>
                </a:solidFill>
              </a:rPr>
              <a:t>, see Hammond (2020), Chapter 9.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To control the accessibility, you can also create </a:t>
            </a:r>
            <a:r>
              <a:rPr lang="en-US" sz="1600" b="1" spc="-1" dirty="0">
                <a:solidFill>
                  <a:srgbClr val="000000"/>
                </a:solidFill>
              </a:rPr>
              <a:t>private</a:t>
            </a:r>
            <a:r>
              <a:rPr lang="en-US" sz="1600" spc="-1" dirty="0">
                <a:solidFill>
                  <a:srgbClr val="000000"/>
                </a:solidFill>
              </a:rPr>
              <a:t> classes, private methods and private attributes. See Dawson (2003), Chapter 8.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503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Exercise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</a:t>
            </a:r>
            <a:endParaRPr lang="de-DE" sz="2000" spc="-1" dirty="0"/>
          </a:p>
        </p:txBody>
      </p:sp>
      <p:sp>
        <p:nvSpPr>
          <p:cNvPr id="575" name="CustomShape 2"/>
          <p:cNvSpPr/>
          <p:nvPr/>
        </p:nvSpPr>
        <p:spPr>
          <a:xfrm>
            <a:off x="324000" y="877836"/>
            <a:ext cx="9310654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Hands-On 1: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Create a class “Hero” that allows user to create different hero characters. The class should fulfill the following requirements: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1) Each hero should have two attributes: 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spc="-1" dirty="0">
                <a:solidFill>
                  <a:srgbClr val="000000"/>
                </a:solidFill>
              </a:rPr>
              <a:t>: The hero’s name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health_value</a:t>
            </a:r>
            <a:r>
              <a:rPr lang="en-US" sz="1600" spc="-1" dirty="0">
                <a:solidFill>
                  <a:srgbClr val="000000"/>
                </a:solidFill>
              </a:rPr>
              <a:t>: an integer that stands for the hero’s health status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marR="0" lvl="2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2) The class contains methods that allow the user to get the </a:t>
            </a: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hero’s name and </a:t>
            </a:r>
            <a:r>
              <a:rPr lang="en-US" sz="1600" spc="-1" dirty="0">
                <a:solidFill>
                  <a:srgbClr val="000000"/>
                </a:solidFill>
              </a:rPr>
              <a:t>health status.</a:t>
            </a:r>
          </a:p>
          <a:p>
            <a:pPr marL="324000" marR="0" lvl="2" indent="-32328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 typeface="Arial"/>
              <a:buChar char="−"/>
              <a:tabLst>
                <a:tab pos="0" algn="l"/>
              </a:tabLst>
              <a:defRPr/>
            </a:pP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720" marR="0" lvl="2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3) The class should also contain a method that allow the user to set new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health_value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720" marR="0" lvl="2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tabLst>
                <a:tab pos="0" algn="l"/>
              </a:tabLst>
              <a:defRPr/>
            </a:pPr>
            <a:endParaRPr lang="en-US" sz="1600" spc="-1" dirty="0">
              <a:solidFill>
                <a:srgbClr val="000000"/>
              </a:solidFill>
              <a:latin typeface="Arial"/>
            </a:endParaRPr>
          </a:p>
          <a:p>
            <a:pPr marL="720" marR="0" lvl="2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4) Also allow the user to check how many heroes have bean created.</a:t>
            </a: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670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CustomShape 1"/>
          <p:cNvSpPr/>
          <p:nvPr/>
        </p:nvSpPr>
        <p:spPr>
          <a:xfrm>
            <a:off x="735760" y="2177980"/>
            <a:ext cx="5049743" cy="674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r>
              <a:rPr lang="de-DE" sz="3200" b="1" spc="-1" dirty="0" err="1">
                <a:latin typeface="Arial"/>
              </a:rPr>
              <a:t>Have</a:t>
            </a:r>
            <a:r>
              <a:rPr lang="de-DE" sz="3200" b="1" spc="-1" dirty="0">
                <a:latin typeface="Arial"/>
              </a:rPr>
              <a:t> a nice </a:t>
            </a:r>
            <a:r>
              <a:rPr lang="de-DE" sz="3200" b="1" spc="-1" dirty="0" err="1">
                <a:latin typeface="Arial"/>
              </a:rPr>
              <a:t>weekend</a:t>
            </a:r>
            <a:r>
              <a:rPr lang="de-DE" sz="3200" b="1" spc="-1" dirty="0">
                <a:latin typeface="Arial"/>
              </a:rPr>
              <a:t>!</a:t>
            </a:r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33035236-F2B2-0B8F-AD25-4B6C09FF8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512" y="612775"/>
            <a:ext cx="3810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3999" y="404640"/>
            <a:ext cx="8761217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Basics </a:t>
            </a: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of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Object-Oriented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Programming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: Classes and </a:t>
            </a: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Instances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/>
              <a:t>Class:</a:t>
            </a:r>
            <a:r>
              <a:rPr lang="en-US" sz="1600" b="1" spc="-1" dirty="0">
                <a:solidFill>
                  <a:srgbClr val="000000"/>
                </a:solidFill>
              </a:rPr>
              <a:t> </a:t>
            </a:r>
            <a:r>
              <a:rPr lang="en-US" sz="1600" spc="-1" dirty="0">
                <a:solidFill>
                  <a:srgbClr val="000000"/>
                </a:solidFill>
              </a:rPr>
              <a:t>The “blueprint”/ “template”/ “general concept”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b="1" spc="-1" dirty="0" err="1"/>
              <a:t>Object</a:t>
            </a:r>
            <a:r>
              <a:rPr lang="de-DE" sz="1600" b="1" spc="-1" dirty="0"/>
              <a:t> (</a:t>
            </a:r>
            <a:r>
              <a:rPr lang="de-DE" sz="1600" b="1" spc="-1" dirty="0" err="1"/>
              <a:t>or</a:t>
            </a:r>
            <a:r>
              <a:rPr lang="de-DE" sz="1600" b="1" spc="-1" dirty="0"/>
              <a:t>: Instance):</a:t>
            </a:r>
            <a:r>
              <a:rPr lang="de-DE" sz="1600" spc="-1" dirty="0"/>
              <a:t> </a:t>
            </a:r>
            <a:r>
              <a:rPr lang="en-US" sz="1600" spc="-1" dirty="0">
                <a:solidFill>
                  <a:srgbClr val="000000"/>
                </a:solidFill>
              </a:rPr>
              <a:t>The specific realization of the “blueprint”</a:t>
            </a:r>
            <a:endParaRPr lang="en-US" sz="1600" b="1" spc="-1" dirty="0">
              <a:solidFill>
                <a:srgbClr val="000000"/>
              </a:solidFill>
            </a:endParaRPr>
          </a:p>
        </p:txBody>
      </p:sp>
      <p:pic>
        <p:nvPicPr>
          <p:cNvPr id="3" name="Grafik 2" descr="Ein Bild, das Text, ClipArt, Vektorgrafiken enthält.&#10;&#10;Automatisch generierte Beschreibung">
            <a:extLst>
              <a:ext uri="{FF2B5EF4-FFF2-40B4-BE49-F238E27FC236}">
                <a16:creationId xmlns:a16="http://schemas.microsoft.com/office/drawing/2014/main" id="{654D3127-45D5-BE46-86E7-EDCEF369D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941" y="2056488"/>
            <a:ext cx="5588000" cy="31496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2A11A34-5367-C040-8501-CF474EFCC530}"/>
              </a:ext>
            </a:extLst>
          </p:cNvPr>
          <p:cNvSpPr txBox="1"/>
          <p:nvPr/>
        </p:nvSpPr>
        <p:spPr>
          <a:xfrm>
            <a:off x="2640651" y="5005587"/>
            <a:ext cx="6118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Source: https://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dev.to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charanrajgolla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/beginners-guide---object-oriented-programming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058CA7-A919-6648-BDD0-5B85CFBB814A}"/>
              </a:ext>
            </a:extLst>
          </p:cNvPr>
          <p:cNvSpPr txBox="1"/>
          <p:nvPr/>
        </p:nvSpPr>
        <p:spPr>
          <a:xfrm>
            <a:off x="2961622" y="2525764"/>
            <a:ext cx="196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House class: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5D9F0B7-1362-314A-8BEF-7894584359F4}"/>
              </a:ext>
            </a:extLst>
          </p:cNvPr>
          <p:cNvSpPr txBox="1"/>
          <p:nvPr/>
        </p:nvSpPr>
        <p:spPr>
          <a:xfrm>
            <a:off x="902085" y="4137039"/>
            <a:ext cx="196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House objects: </a:t>
            </a:r>
          </a:p>
        </p:txBody>
      </p:sp>
    </p:spTree>
    <p:extLst>
      <p:ext uri="{BB962C8B-B14F-4D97-AF65-F5344CB8AC3E}">
        <p14:creationId xmlns:p14="http://schemas.microsoft.com/office/powerpoint/2010/main" val="176638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9022474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Basics </a:t>
            </a: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of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Object-Oriented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Programming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: Classes and </a:t>
            </a: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Instances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851715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de-DE" sz="1600" spc="-1" dirty="0"/>
              <a:t>Class </a:t>
            </a:r>
            <a:r>
              <a:rPr lang="de-DE" sz="1600" spc="-1" dirty="0" err="1"/>
              <a:t>can</a:t>
            </a:r>
            <a:r>
              <a:rPr lang="de-DE" sz="1600" spc="-1" dirty="0"/>
              <a:t> </a:t>
            </a:r>
            <a:r>
              <a:rPr lang="de-DE" sz="1600" spc="-1" dirty="0" err="1"/>
              <a:t>have</a:t>
            </a:r>
            <a:r>
              <a:rPr lang="de-DE" sz="1600" spc="-1" dirty="0"/>
              <a:t> </a:t>
            </a:r>
            <a:r>
              <a:rPr lang="en-US" sz="1600" spc="-1" dirty="0">
                <a:solidFill>
                  <a:srgbClr val="000000"/>
                </a:solidFill>
              </a:rPr>
              <a:t>properties (</a:t>
            </a:r>
            <a:r>
              <a:rPr lang="en-US" sz="1600" b="1" spc="-1" dirty="0">
                <a:solidFill>
                  <a:srgbClr val="C98D00"/>
                </a:solidFill>
              </a:rPr>
              <a:t>attributes</a:t>
            </a:r>
            <a:r>
              <a:rPr lang="en-US" sz="1600" spc="-1" dirty="0">
                <a:solidFill>
                  <a:srgbClr val="000000"/>
                </a:solidFill>
              </a:rPr>
              <a:t>) and behaviors (</a:t>
            </a:r>
            <a:r>
              <a:rPr lang="en-US" sz="1600" b="1" spc="-1" dirty="0">
                <a:solidFill>
                  <a:srgbClr val="7030A0"/>
                </a:solidFill>
              </a:rPr>
              <a:t>methods</a:t>
            </a:r>
            <a:r>
              <a:rPr lang="en-US" sz="1600" spc="-1" dirty="0">
                <a:solidFill>
                  <a:srgbClr val="000000"/>
                </a:solidFill>
              </a:rPr>
              <a:t>) that describe them: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  <p:pic>
        <p:nvPicPr>
          <p:cNvPr id="3" name="Grafik 2" descr="Ein Bild, das Text, ClipArt, Vektorgrafiken enthält.&#10;&#10;Automatisch generierte Beschreibung">
            <a:extLst>
              <a:ext uri="{FF2B5EF4-FFF2-40B4-BE49-F238E27FC236}">
                <a16:creationId xmlns:a16="http://schemas.microsoft.com/office/drawing/2014/main" id="{654D3127-45D5-BE46-86E7-EDCEF369D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410" y="1253125"/>
            <a:ext cx="5588000" cy="31496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D058CA7-A919-6648-BDD0-5B85CFBB814A}"/>
              </a:ext>
            </a:extLst>
          </p:cNvPr>
          <p:cNvSpPr txBox="1"/>
          <p:nvPr/>
        </p:nvSpPr>
        <p:spPr>
          <a:xfrm>
            <a:off x="2458702" y="1432205"/>
            <a:ext cx="1969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House class: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5D9F0B7-1362-314A-8BEF-7894584359F4}"/>
              </a:ext>
            </a:extLst>
          </p:cNvPr>
          <p:cNvSpPr txBox="1"/>
          <p:nvPr/>
        </p:nvSpPr>
        <p:spPr>
          <a:xfrm>
            <a:off x="758394" y="3385926"/>
            <a:ext cx="196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House objects: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C4D7184-0776-A24E-A493-788BB3F18C59}"/>
              </a:ext>
            </a:extLst>
          </p:cNvPr>
          <p:cNvSpPr txBox="1"/>
          <p:nvPr/>
        </p:nvSpPr>
        <p:spPr>
          <a:xfrm>
            <a:off x="2458702" y="1741767"/>
            <a:ext cx="1969302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C98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wall_color</a:t>
            </a:r>
            <a:endParaRPr lang="en-US" sz="1400" dirty="0">
              <a:solidFill>
                <a:srgbClr val="C98D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C98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has_heating</a:t>
            </a:r>
            <a:endParaRPr lang="en-US" sz="1400" dirty="0">
              <a:solidFill>
                <a:srgbClr val="C98D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start_heating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get_age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53E7686-02B2-2943-926E-4FDB56EA779B}"/>
              </a:ext>
            </a:extLst>
          </p:cNvPr>
          <p:cNvSpPr txBox="1"/>
          <p:nvPr/>
        </p:nvSpPr>
        <p:spPr>
          <a:xfrm>
            <a:off x="1952897" y="4129708"/>
            <a:ext cx="224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C98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wall_color</a:t>
            </a:r>
            <a:r>
              <a:rPr lang="en-US" sz="1400" dirty="0">
                <a:solidFill>
                  <a:srgbClr val="C98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=“yellow”</a:t>
            </a:r>
          </a:p>
          <a:p>
            <a:r>
              <a:rPr lang="en-US" sz="1400" dirty="0" err="1">
                <a:solidFill>
                  <a:srgbClr val="C98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has_heating</a:t>
            </a:r>
            <a:r>
              <a:rPr lang="en-US" sz="1400" dirty="0">
                <a:solidFill>
                  <a:srgbClr val="C98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start_heating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get_age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()=5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793BAA2-FFFD-A14D-A6B0-48E3629D9376}"/>
              </a:ext>
            </a:extLst>
          </p:cNvPr>
          <p:cNvSpPr txBox="1"/>
          <p:nvPr/>
        </p:nvSpPr>
        <p:spPr>
          <a:xfrm>
            <a:off x="4254327" y="4135215"/>
            <a:ext cx="2721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C98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wall_color</a:t>
            </a:r>
            <a:r>
              <a:rPr lang="en-US" sz="1400" dirty="0">
                <a:solidFill>
                  <a:srgbClr val="C98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=“white”</a:t>
            </a:r>
          </a:p>
          <a:p>
            <a:r>
              <a:rPr lang="en-US" sz="1400" dirty="0" err="1">
                <a:solidFill>
                  <a:srgbClr val="C98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has_heating</a:t>
            </a:r>
            <a:r>
              <a:rPr lang="en-US" sz="1400" dirty="0">
                <a:solidFill>
                  <a:srgbClr val="C98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</a:p>
          <a:p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get_age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()=4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4ED041A-E18F-AA47-B616-D3B594235179}"/>
              </a:ext>
            </a:extLst>
          </p:cNvPr>
          <p:cNvSpPr txBox="1"/>
          <p:nvPr/>
        </p:nvSpPr>
        <p:spPr>
          <a:xfrm>
            <a:off x="6389982" y="4129708"/>
            <a:ext cx="2721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C98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wall_color</a:t>
            </a:r>
            <a:r>
              <a:rPr lang="en-US" sz="1400" dirty="0">
                <a:solidFill>
                  <a:srgbClr val="C98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=“pink”</a:t>
            </a:r>
          </a:p>
          <a:p>
            <a:r>
              <a:rPr lang="en-US" sz="1400" dirty="0" err="1">
                <a:solidFill>
                  <a:srgbClr val="C98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has_heating</a:t>
            </a:r>
            <a:r>
              <a:rPr lang="en-US" sz="1400" dirty="0">
                <a:solidFill>
                  <a:srgbClr val="C98D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start_heating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solidFill>
                <a:srgbClr val="C98D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get_age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()=2.5 </a:t>
            </a:r>
          </a:p>
        </p:txBody>
      </p:sp>
    </p:spTree>
    <p:extLst>
      <p:ext uri="{BB962C8B-B14F-4D97-AF65-F5344CB8AC3E}">
        <p14:creationId xmlns:p14="http://schemas.microsoft.com/office/powerpoint/2010/main" val="235893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8885314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Basics </a:t>
            </a: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of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Object-Oriented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Programming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: 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Classes and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Instances</a:t>
            </a:r>
            <a:endParaRPr lang="de-DE" sz="2000" spc="-1" dirty="0"/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Many real-world systems can be modelled as classes and objects.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Class:</a:t>
            </a:r>
            <a:r>
              <a:rPr lang="en-US" sz="1600" spc="-1" dirty="0">
                <a:solidFill>
                  <a:srgbClr val="000000"/>
                </a:solidFill>
              </a:rPr>
              <a:t> Vehicle 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Objects:</a:t>
            </a:r>
            <a:r>
              <a:rPr lang="en-US" sz="1600" spc="-1" dirty="0">
                <a:solidFill>
                  <a:srgbClr val="000000"/>
                </a:solidFill>
              </a:rPr>
              <a:t> cars, trains, trams, …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b="1" spc="-1" dirty="0">
                <a:solidFill>
                  <a:srgbClr val="C98D00"/>
                </a:solidFill>
              </a:rPr>
              <a:t>Attributes</a:t>
            </a:r>
            <a:r>
              <a:rPr lang="en-US" sz="1600" spc="-1" dirty="0">
                <a:solidFill>
                  <a:srgbClr val="000000"/>
                </a:solidFill>
              </a:rPr>
              <a:t>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numOfWheels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spc="-1" dirty="0">
                <a:solidFill>
                  <a:srgbClr val="000000"/>
                </a:solidFill>
              </a:rPr>
              <a:t>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fuel,</a:t>
            </a:r>
            <a:r>
              <a:rPr lang="en-US" sz="1600" spc="-1" dirty="0">
                <a:solidFill>
                  <a:srgbClr val="000000"/>
                </a:solidFill>
              </a:rPr>
              <a:t>…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b="1" spc="-1" dirty="0">
                <a:solidFill>
                  <a:srgbClr val="7030A0"/>
                </a:solidFill>
              </a:rPr>
              <a:t>Methods</a:t>
            </a:r>
            <a:r>
              <a:rPr lang="en-US" sz="1600" spc="-1" dirty="0">
                <a:solidFill>
                  <a:srgbClr val="000000"/>
                </a:solidFill>
              </a:rPr>
              <a:t>: 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speedup(), brake(),</a:t>
            </a:r>
            <a:r>
              <a:rPr lang="en-US" sz="1600" spc="-1" dirty="0">
                <a:solidFill>
                  <a:srgbClr val="000000"/>
                </a:solidFill>
              </a:rPr>
              <a:t>…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Class:</a:t>
            </a:r>
            <a:r>
              <a:rPr lang="en-US" sz="1600" spc="-1" dirty="0">
                <a:solidFill>
                  <a:srgbClr val="000000"/>
                </a:solidFill>
              </a:rPr>
              <a:t>  Sentence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Objects</a:t>
            </a:r>
            <a:r>
              <a:rPr lang="en-US" sz="1600" spc="-1" dirty="0">
                <a:solidFill>
                  <a:srgbClr val="000000"/>
                </a:solidFill>
              </a:rPr>
              <a:t>: each sentence in a text / corpus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b="1" spc="-1" dirty="0">
                <a:solidFill>
                  <a:srgbClr val="C98D00"/>
                </a:solidFill>
              </a:rPr>
              <a:t>Attributes</a:t>
            </a:r>
            <a:r>
              <a:rPr lang="en-US" sz="1600" spc="-1" dirty="0">
                <a:solidFill>
                  <a:srgbClr val="000000"/>
                </a:solidFill>
              </a:rPr>
              <a:t>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numOfWords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isQuestion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spc="-1" dirty="0">
                <a:solidFill>
                  <a:srgbClr val="000000"/>
                </a:solidFill>
              </a:rPr>
              <a:t>…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b="1" spc="-1" dirty="0">
                <a:solidFill>
                  <a:srgbClr val="7030A0"/>
                </a:solidFill>
              </a:rPr>
              <a:t>Methods</a:t>
            </a:r>
            <a:r>
              <a:rPr lang="en-US" sz="1600" spc="-1" dirty="0">
                <a:solidFill>
                  <a:srgbClr val="000000"/>
                </a:solidFill>
              </a:rPr>
              <a:t>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setSpeaker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setTimeStample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spc="-1" dirty="0">
                <a:solidFill>
                  <a:srgbClr val="000000"/>
                </a:solidFill>
              </a:rPr>
              <a:t>…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62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Construct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Classes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and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Instances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in Python</a:t>
            </a:r>
            <a:endParaRPr lang="de-DE" sz="2000" spc="-1" dirty="0"/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Classes are constructed using the keyword </a:t>
            </a:r>
            <a:r>
              <a:rPr lang="de-DE" sz="16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spc="-1" dirty="0">
                <a:solidFill>
                  <a:srgbClr val="000000"/>
                </a:solidFill>
              </a:rPr>
              <a:t>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Class names are conventionally capitalized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DEMO: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construct_classes.py</a:t>
            </a: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9043024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Attributes and Methods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Explained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in a More „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Programming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“ Way  </a:t>
            </a:r>
            <a:endParaRPr lang="de-DE" sz="2000" spc="-1" dirty="0"/>
          </a:p>
        </p:txBody>
      </p:sp>
      <p:sp>
        <p:nvSpPr>
          <p:cNvPr id="575" name="CustomShape 2"/>
          <p:cNvSpPr/>
          <p:nvPr/>
        </p:nvSpPr>
        <p:spPr>
          <a:xfrm>
            <a:off x="323999" y="877838"/>
            <a:ext cx="9432625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marR="0" lvl="2" indent="-32328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</a:rPr>
              <a:t>Within the class definition, </a:t>
            </a:r>
            <a:r>
              <a:rPr lang="en-US" sz="1600" b="1" spc="-1" dirty="0">
                <a:solidFill>
                  <a:srgbClr val="C98D00"/>
                </a:solidFill>
              </a:rPr>
              <a:t>variables</a:t>
            </a:r>
            <a:r>
              <a:rPr lang="en-US" sz="1600" spc="-1" dirty="0">
                <a:solidFill>
                  <a:srgbClr val="000000"/>
                </a:solidFill>
              </a:rPr>
              <a:t> and </a:t>
            </a:r>
            <a:r>
              <a:rPr lang="en-US" sz="1600" b="1" spc="-1" dirty="0">
                <a:solidFill>
                  <a:srgbClr val="7030A0"/>
                </a:solidFill>
              </a:rPr>
              <a:t>functions</a:t>
            </a:r>
            <a:r>
              <a:rPr lang="en-US" sz="1600" spc="-1" dirty="0">
                <a:solidFill>
                  <a:srgbClr val="000000"/>
                </a:solidFill>
              </a:rPr>
              <a:t> can be defined.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      They are the </a:t>
            </a:r>
            <a:r>
              <a:rPr lang="en-US" sz="1600" b="1" spc="-1" dirty="0">
                <a:solidFill>
                  <a:srgbClr val="C98D00"/>
                </a:solidFill>
              </a:rPr>
              <a:t>attributes </a:t>
            </a:r>
            <a:r>
              <a:rPr lang="en-US" sz="1600" spc="-1" dirty="0">
                <a:solidFill>
                  <a:srgbClr val="000000"/>
                </a:solidFill>
              </a:rPr>
              <a:t>and </a:t>
            </a:r>
            <a:r>
              <a:rPr lang="en-US" sz="1600" b="1" spc="-1" dirty="0">
                <a:solidFill>
                  <a:srgbClr val="7030A0"/>
                </a:solidFill>
              </a:rPr>
              <a:t>methods</a:t>
            </a:r>
            <a:r>
              <a:rPr lang="en-US" sz="1600" spc="-1" dirty="0">
                <a:solidFill>
                  <a:srgbClr val="000000"/>
                </a:solidFill>
              </a:rPr>
              <a:t> of this class.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Attributes and methods can be bound to different levels: 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Bound to the class: They are called </a:t>
            </a:r>
            <a:r>
              <a:rPr lang="en-US" sz="1600" i="1" spc="-1" dirty="0">
                <a:solidFill>
                  <a:srgbClr val="000000"/>
                </a:solidFill>
              </a:rPr>
              <a:t>class attributes </a:t>
            </a:r>
            <a:r>
              <a:rPr lang="en-US" sz="1600" spc="-1" dirty="0">
                <a:solidFill>
                  <a:srgbClr val="000000"/>
                </a:solidFill>
              </a:rPr>
              <a:t>/ </a:t>
            </a:r>
            <a:r>
              <a:rPr lang="en-US" sz="1600" i="1" spc="-1" dirty="0">
                <a:solidFill>
                  <a:srgbClr val="000000"/>
                </a:solidFill>
              </a:rPr>
              <a:t>class methods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Bound to specific instances of the class: They are called </a:t>
            </a:r>
            <a:r>
              <a:rPr lang="en-US" sz="1600" i="1" spc="-1" dirty="0">
                <a:solidFill>
                  <a:srgbClr val="000000"/>
                </a:solidFill>
              </a:rPr>
              <a:t>instance attributes </a:t>
            </a:r>
            <a:r>
              <a:rPr lang="en-US" sz="1600" spc="-1" dirty="0">
                <a:solidFill>
                  <a:srgbClr val="000000"/>
                </a:solidFill>
              </a:rPr>
              <a:t>/ </a:t>
            </a:r>
            <a:r>
              <a:rPr lang="en-US" sz="1600" i="1" spc="-1" dirty="0">
                <a:solidFill>
                  <a:srgbClr val="000000"/>
                </a:solidFill>
              </a:rPr>
              <a:t>instance methods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50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Class Attributes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and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Class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Methods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  </a:t>
            </a:r>
            <a:endParaRPr lang="de-DE" sz="2000" spc="-1" dirty="0"/>
          </a:p>
        </p:txBody>
      </p:sp>
      <p:sp>
        <p:nvSpPr>
          <p:cNvPr id="575" name="CustomShape 2"/>
          <p:cNvSpPr/>
          <p:nvPr/>
        </p:nvSpPr>
        <p:spPr>
          <a:xfrm>
            <a:off x="323999" y="877838"/>
            <a:ext cx="9432625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Class methods: </a:t>
            </a:r>
            <a:r>
              <a:rPr lang="en-US" sz="1600" spc="-1" dirty="0">
                <a:solidFill>
                  <a:srgbClr val="000000"/>
                </a:solidFill>
              </a:rPr>
              <a:t> methods that are relevant for an entire class 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The class method is defined with a decorator 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sz="1600" spc="-1" dirty="0">
                <a:solidFill>
                  <a:srgbClr val="000000"/>
                </a:solidFill>
              </a:rPr>
              <a:t>, and has 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1600" spc="-1" dirty="0">
                <a:solidFill>
                  <a:srgbClr val="000000"/>
                </a:solidFill>
              </a:rPr>
              <a:t> as the first argument (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1600" spc="-1" dirty="0">
                <a:solidFill>
                  <a:srgbClr val="000000"/>
                </a:solidFill>
              </a:rPr>
              <a:t> bounds the method to the class)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Class attributes:</a:t>
            </a:r>
            <a:r>
              <a:rPr lang="en-US" sz="1600" spc="-1" dirty="0">
                <a:solidFill>
                  <a:srgbClr val="000000"/>
                </a:solidFill>
              </a:rPr>
              <a:t> variables that are relevant for an entire class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DEMO: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class_attributes_methods.py</a:t>
            </a: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82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7833754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Instance Methods and Instance Attributes</a:t>
            </a:r>
            <a:endParaRPr lang="de-DE" sz="2000" spc="-1" dirty="0"/>
          </a:p>
        </p:txBody>
      </p:sp>
      <p:sp>
        <p:nvSpPr>
          <p:cNvPr id="575" name="CustomShape 2"/>
          <p:cNvSpPr/>
          <p:nvPr/>
        </p:nvSpPr>
        <p:spPr>
          <a:xfrm>
            <a:off x="324000" y="1132566"/>
            <a:ext cx="9349046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Instance methods: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Instance methods has 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600" spc="-1" dirty="0">
                <a:solidFill>
                  <a:srgbClr val="000000"/>
                </a:solidFill>
              </a:rPr>
              <a:t> as the first argument (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600" spc="-1" dirty="0">
                <a:solidFill>
                  <a:srgbClr val="000000"/>
                </a:solidFill>
              </a:rPr>
              <a:t> bounds the method to the specific instance)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Instance attributes: </a:t>
            </a:r>
            <a:r>
              <a:rPr lang="en-US" sz="1600" spc="-1" dirty="0">
                <a:solidFill>
                  <a:srgbClr val="000000"/>
                </a:solidFill>
              </a:rPr>
              <a:t>variables/property attached to a specific instance of a class</a:t>
            </a:r>
            <a:endParaRPr lang="en-US" sz="1600" b="1" spc="-1" dirty="0">
              <a:solidFill>
                <a:srgbClr val="000000"/>
              </a:solidFill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Instance attributes are always created and manipulated through instance methods.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Demo: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instance_attributes_methods.py</a:t>
            </a: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0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</a:rPr>
              <a:t>Constructor</a:t>
            </a:r>
            <a:endParaRPr lang="de-DE" sz="2000" b="1" u="sng" spc="-1" dirty="0">
              <a:solidFill>
                <a:srgbClr val="000000"/>
              </a:solidFill>
              <a:uFill>
                <a:solidFill>
                  <a:srgbClr val="009AD1"/>
                </a:solidFill>
              </a:uFill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822960"/>
            <a:ext cx="9362109" cy="414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marR="0" lvl="2" indent="-32328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From the last example, we have seen that you can use instance methods to set/get the value for a certain instance attribute.</a:t>
            </a:r>
          </a:p>
          <a:p>
            <a:pPr marL="324000" marR="0" lvl="2" indent="-32328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 typeface="Arial"/>
              <a:buChar char="−"/>
              <a:tabLst>
                <a:tab pos="0" algn="l"/>
              </a:tabLst>
              <a:defRPr/>
            </a:pPr>
            <a:endParaRPr lang="en-US" sz="1600" spc="-1" dirty="0">
              <a:solidFill>
                <a:srgbClr val="000000"/>
              </a:solidFill>
              <a:latin typeface="Arial"/>
            </a:endParaRPr>
          </a:p>
          <a:p>
            <a:pPr marL="324000" marR="0" lvl="2" indent="-32328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But: Suppose you constructed 4 instances from a certain class, and each instance has 3 different attributes. Then you need to do 4*3 = 12 times of attribute value setting.</a:t>
            </a:r>
          </a:p>
          <a:p>
            <a:pPr marL="324000" marR="0" lvl="2" indent="-32328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 typeface="Arial"/>
              <a:buChar char="−"/>
              <a:tabLst>
                <a:tab pos="0" algn="l"/>
              </a:tabLst>
              <a:defRPr/>
            </a:pPr>
            <a:endParaRPr lang="en-US" sz="1600" spc="-1" dirty="0">
              <a:solidFill>
                <a:srgbClr val="000000"/>
              </a:solidFill>
              <a:latin typeface="Arial"/>
            </a:endParaRPr>
          </a:p>
          <a:p>
            <a:pPr marL="324000" marR="0" lvl="2" indent="-32328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9AD1"/>
              </a:buClr>
              <a:buSzTx/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A “shortcut” to avoid this nuisance in Python: Using the constructor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()__</a:t>
            </a:r>
            <a:endParaRPr lang="en-US" sz="1600" spc="-1" dirty="0">
              <a:solidFill>
                <a:srgbClr val="000000"/>
              </a:solidFill>
              <a:latin typeface="Arial"/>
              <a:cs typeface="Courier New" panose="02070309020205020404" pitchFamily="49" charset="0"/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  <a:latin typeface="Arial"/>
                <a:cs typeface="Courier New" panose="02070309020205020404" pitchFamily="49" charset="0"/>
              </a:rPr>
              <a:t>Using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()__ </a:t>
            </a:r>
            <a:r>
              <a:rPr lang="en-US" sz="1600" spc="-1" dirty="0">
                <a:solidFill>
                  <a:srgbClr val="000000"/>
                </a:solidFill>
                <a:latin typeface="Arial"/>
                <a:cs typeface="Courier New" panose="02070309020205020404" pitchFamily="49" charset="0"/>
              </a:rPr>
              <a:t>, c</a:t>
            </a:r>
            <a:r>
              <a:rPr lang="en-US" sz="1600" spc="-1" dirty="0">
                <a:solidFill>
                  <a:srgbClr val="000000"/>
                </a:solidFill>
              </a:rPr>
              <a:t>lass can be defined so that when you instantiate it, it does some automatic setting up. 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</a:rPr>
              <a:t>The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sz="1600" spc="-1" dirty="0">
                <a:solidFill>
                  <a:srgbClr val="000000"/>
                </a:solidFill>
              </a:rPr>
              <a:t>will be run when the class is instantiated.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r>
              <a:rPr lang="en-US" sz="1600" spc="-1" dirty="0">
                <a:solidFill>
                  <a:srgbClr val="000000"/>
                </a:solidFill>
              </a:rPr>
              <a:t>Doubled underscores at the begin and end indicates that it is a built-in "special methods" in Python.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  <a:defRPr/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Demo: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using_init.ipynb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" dirty="0">
                <a:solidFill>
                  <a:srgbClr val="000000"/>
                </a:solidFill>
              </a:rPr>
              <a:t>(Section 4)</a:t>
            </a: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168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1012</Words>
  <Application>Microsoft Macintosh PowerPoint</Application>
  <PresentationFormat>Benutzerdefiniert</PresentationFormat>
  <Paragraphs>125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Courier New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Qi Yu</dc:creator>
  <dc:description>Vorlage Praesentation – Office 2010;_x005f_x000d_
Version 010;_x005f_x000d_
2015-03-03;</dc:description>
  <cp:lastModifiedBy>Qi Yu</cp:lastModifiedBy>
  <cp:revision>1107</cp:revision>
  <dcterms:created xsi:type="dcterms:W3CDTF">2021-11-19T08:48:43Z</dcterms:created>
  <dcterms:modified xsi:type="dcterms:W3CDTF">2023-01-26T11:47:00Z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Bearbeiter">
    <vt:lpwstr>gadamovich | office implementation</vt:lpwstr>
  </property>
  <property fmtid="{D5CDD505-2E9C-101B-9397-08002B2CF9AE}" pid="4" name="Company">
    <vt:lpwstr>Universitaet Konstanz - Zentrale Verwaltung</vt:lpwstr>
  </property>
  <property fmtid="{D5CDD505-2E9C-101B-9397-08002B2CF9AE}" pid="5" name="Erstellt am">
    <vt:lpwstr>10.10.2014</vt:lpwstr>
  </property>
  <property fmtid="{D5CDD505-2E9C-101B-9397-08002B2CF9AE}" pid="6" name="Erstellt von">
    <vt:lpwstr>STRICHPUNKT</vt:lpwstr>
  </property>
  <property fmtid="{D5CDD505-2E9C-101B-9397-08002B2CF9AE}" pid="7" name="HiddenSlides">
    <vt:i4>0</vt:i4>
  </property>
  <property fmtid="{D5CDD505-2E9C-101B-9397-08002B2CF9AE}" pid="8" name="HyperlinksChanged">
    <vt:bool>false</vt:bool>
  </property>
  <property fmtid="{D5CDD505-2E9C-101B-9397-08002B2CF9AE}" pid="9" name="LinksUpToDate">
    <vt:bool>false</vt:bool>
  </property>
  <property fmtid="{D5CDD505-2E9C-101B-9397-08002B2CF9AE}" pid="10" name="MMClips">
    <vt:i4>0</vt:i4>
  </property>
  <property fmtid="{D5CDD505-2E9C-101B-9397-08002B2CF9AE}" pid="11" name="Notes">
    <vt:i4>0</vt:i4>
  </property>
  <property fmtid="{D5CDD505-2E9C-101B-9397-08002B2CF9AE}" pid="12" name="PresentationFormat">
    <vt:lpwstr>Bildschirmpräsentation (4:3)</vt:lpwstr>
  </property>
  <property fmtid="{D5CDD505-2E9C-101B-9397-08002B2CF9AE}" pid="13" name="ScaleCrop">
    <vt:bool>false</vt:bool>
  </property>
  <property fmtid="{D5CDD505-2E9C-101B-9397-08002B2CF9AE}" pid="14" name="ShareDoc">
    <vt:bool>false</vt:bool>
  </property>
  <property fmtid="{D5CDD505-2E9C-101B-9397-08002B2CF9AE}" pid="15" name="Slides">
    <vt:i4>17</vt:i4>
  </property>
  <property fmtid="{D5CDD505-2E9C-101B-9397-08002B2CF9AE}" pid="16" name="Version">
    <vt:lpwstr>010</vt:lpwstr>
  </property>
  <property fmtid="{D5CDD505-2E9C-101B-9397-08002B2CF9AE}" pid="17" name="Version vom">
    <vt:lpwstr>03.03.2015</vt:lpwstr>
  </property>
</Properties>
</file>