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</p:sldMasterIdLst>
  <p:notesMasterIdLst>
    <p:notesMasterId r:id="rId13"/>
  </p:notesMasterIdLst>
  <p:sldIdLst>
    <p:sldId id="258" r:id="rId3"/>
    <p:sldId id="347" r:id="rId4"/>
    <p:sldId id="342" r:id="rId5"/>
    <p:sldId id="343" r:id="rId6"/>
    <p:sldId id="341" r:id="rId7"/>
    <p:sldId id="345" r:id="rId8"/>
    <p:sldId id="346" r:id="rId9"/>
    <p:sldId id="333" r:id="rId10"/>
    <p:sldId id="335" r:id="rId11"/>
    <p:sldId id="334" r:id="rId12"/>
  </p:sldIdLst>
  <p:sldSz cx="10080625" cy="567055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8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73"/>
    <p:restoredTop sz="96327"/>
  </p:normalViewPr>
  <p:slideViewPr>
    <p:cSldViewPr snapToGrid="0" snapToObjects="1">
      <p:cViewPr varScale="1">
        <p:scale>
          <a:sx n="149" d="100"/>
          <a:sy n="149" d="100"/>
        </p:scale>
        <p:origin x="1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57195-C306-184F-9FD6-10BD56B986E5}" type="datetimeFigureOut">
              <a:rPr lang="en-US" smtClean="0"/>
              <a:t>3/1/22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5942A-A615-AA47-970A-EDF92DB1EC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42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5"/>
          <p:cNvPicPr/>
          <p:nvPr/>
        </p:nvPicPr>
        <p:blipFill>
          <a:blip r:embed="rId14"/>
          <a:stretch/>
        </p:blipFill>
        <p:spPr>
          <a:xfrm>
            <a:off x="6390720" y="360"/>
            <a:ext cx="3688920" cy="2022480"/>
          </a:xfrm>
          <a:prstGeom prst="rect">
            <a:avLst/>
          </a:prstGeom>
          <a:ln>
            <a:noFill/>
          </a:ln>
        </p:spPr>
      </p:pic>
      <p:sp>
        <p:nvSpPr>
          <p:cNvPr id="42" name="Line 1"/>
          <p:cNvSpPr/>
          <p:nvPr/>
        </p:nvSpPr>
        <p:spPr>
          <a:xfrm>
            <a:off x="325080" y="5324760"/>
            <a:ext cx="9396360" cy="0"/>
          </a:xfrm>
          <a:prstGeom prst="line">
            <a:avLst/>
          </a:prstGeom>
          <a:ln w="12600">
            <a:solidFill>
              <a:srgbClr val="0096C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7345440" y="5324760"/>
            <a:ext cx="2375640" cy="21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54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700" b="1" strike="noStrike" spc="-1">
                <a:solidFill>
                  <a:srgbClr val="000000"/>
                </a:solidFill>
                <a:latin typeface="Arial"/>
                <a:ea typeface="DejaVu Sans"/>
              </a:rPr>
              <a:t>Universität Konstanz</a:t>
            </a:r>
            <a:endParaRPr lang="de-DE" sz="700" b="0" strike="noStrike" spc="-1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Line 1"/>
          <p:cNvSpPr/>
          <p:nvPr/>
        </p:nvSpPr>
        <p:spPr>
          <a:xfrm>
            <a:off x="325080" y="5324760"/>
            <a:ext cx="9396360" cy="0"/>
          </a:xfrm>
          <a:prstGeom prst="line">
            <a:avLst/>
          </a:prstGeom>
          <a:ln w="12600">
            <a:solidFill>
              <a:srgbClr val="0096C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7345440" y="5324760"/>
            <a:ext cx="2375640" cy="21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54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700" b="1" strike="noStrike" spc="-1">
                <a:solidFill>
                  <a:srgbClr val="000000"/>
                </a:solidFill>
                <a:latin typeface="Arial"/>
                <a:ea typeface="DejaVu Sans"/>
              </a:rPr>
              <a:t>Universität Konstanz</a:t>
            </a:r>
            <a:endParaRPr lang="de-DE" sz="7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i-yu/teaching_materials_python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wtogeek.com/235101/10-ways-to-open-the-command-prompt-in-windows-10/" TargetMode="External"/><Relationship Id="rId2" Type="http://schemas.openxmlformats.org/officeDocument/2006/relationships/hyperlink" Target="https://jupyter.org/install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CustomShape 2"/>
          <p:cNvSpPr/>
          <p:nvPr/>
        </p:nvSpPr>
        <p:spPr>
          <a:xfrm>
            <a:off x="1271763" y="2346341"/>
            <a:ext cx="7791611" cy="5749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500" b="1" spc="-1" dirty="0">
                <a:solidFill>
                  <a:srgbClr val="000000"/>
                </a:solidFill>
                <a:latin typeface="Arial"/>
              </a:rPr>
              <a:t>PhD Seminar “Python for Linguists”</a:t>
            </a:r>
            <a:endParaRPr lang="en-US" sz="3500" b="0" strike="noStrike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1D2FFCFB-254B-5D4A-8FB6-8ADD097444C6}"/>
              </a:ext>
            </a:extLst>
          </p:cNvPr>
          <p:cNvSpPr/>
          <p:nvPr/>
        </p:nvSpPr>
        <p:spPr>
          <a:xfrm>
            <a:off x="1596677" y="3204460"/>
            <a:ext cx="69143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110000"/>
              </a:lnSpc>
              <a:tabLst>
                <a:tab pos="0" algn="l"/>
              </a:tabLst>
            </a:pPr>
            <a:r>
              <a:rPr lang="de-DE" spc="-1" dirty="0">
                <a:solidFill>
                  <a:schemeClr val="bg1">
                    <a:lumMod val="50000"/>
                  </a:schemeClr>
                </a:solidFill>
              </a:rPr>
              <a:t>ZHAW, March 3-4, 2022</a:t>
            </a:r>
            <a:endParaRPr lang="de-D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  <a:p>
            <a:pPr algn="ctr">
              <a:lnSpc>
                <a:spcPct val="110000"/>
              </a:lnSpc>
              <a:tabLst>
                <a:tab pos="0" algn="l"/>
              </a:tabLst>
            </a:pPr>
            <a:r>
              <a:rPr lang="de-DE" spc="-1" dirty="0">
                <a:solidFill>
                  <a:schemeClr val="bg1">
                    <a:lumMod val="50000"/>
                  </a:schemeClr>
                </a:solidFill>
              </a:rPr>
              <a:t>Qi </a:t>
            </a:r>
            <a:r>
              <a:rPr lang="de-DE" spc="-1" dirty="0" err="1">
                <a:solidFill>
                  <a:schemeClr val="bg1">
                    <a:lumMod val="50000"/>
                  </a:schemeClr>
                </a:solidFill>
              </a:rPr>
              <a:t>Yu</a:t>
            </a:r>
            <a:endParaRPr lang="de-DE" sz="1800" b="0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FB73CB6-EDD7-404E-9046-D811B749B5A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25" y="478964"/>
            <a:ext cx="3959523" cy="9097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Basics </a:t>
            </a:r>
            <a:r>
              <a:rPr lang="de-DE" sz="2000" b="1" u="sng" strike="noStrike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of</a:t>
            </a: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Python </a:t>
            </a:r>
            <a:r>
              <a:rPr lang="de-DE" sz="2000" b="1" u="sng" strike="noStrike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and</a:t>
            </a: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trike="noStrike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JupyterLab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</a:rPr>
              <a:t>DEMO: </a:t>
            </a:r>
            <a:r>
              <a:rPr lang="en-US" sz="16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python_jupyter_basics.ipynb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19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For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Whom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is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This Seminar?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3999" y="1224000"/>
            <a:ext cx="9270669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This seminar is intended for </a:t>
            </a:r>
            <a:r>
              <a:rPr lang="en-US" sz="1600" b="1" spc="-1" dirty="0">
                <a:solidFill>
                  <a:srgbClr val="000000"/>
                </a:solidFill>
              </a:rPr>
              <a:t>beginners</a:t>
            </a:r>
            <a:r>
              <a:rPr lang="en-US" sz="1600" spc="-1" dirty="0">
                <a:solidFill>
                  <a:srgbClr val="000000"/>
                </a:solidFill>
              </a:rPr>
              <a:t>, i.e., we will start from the very basics.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/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3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trike="noStrike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About</a:t>
            </a: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trike="noStrike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Me</a:t>
            </a: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…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3999" y="1224000"/>
            <a:ext cx="9270669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Qi Yu </a:t>
            </a:r>
            <a:r>
              <a:rPr lang="en-US" sz="1200" spc="-1" dirty="0">
                <a:solidFill>
                  <a:schemeClr val="bg1">
                    <a:lumMod val="50000"/>
                  </a:schemeClr>
                </a:solidFill>
              </a:rPr>
              <a:t>(pronunciation of Qi: like the part “</a:t>
            </a:r>
            <a:r>
              <a:rPr lang="en-US" sz="1200" spc="-1" dirty="0" err="1">
                <a:solidFill>
                  <a:schemeClr val="bg1">
                    <a:lumMod val="50000"/>
                  </a:schemeClr>
                </a:solidFill>
              </a:rPr>
              <a:t>chee</a:t>
            </a:r>
            <a:r>
              <a:rPr lang="en-US" sz="1200" spc="-1" dirty="0">
                <a:solidFill>
                  <a:schemeClr val="bg1">
                    <a:lumMod val="50000"/>
                  </a:schemeClr>
                </a:solidFill>
              </a:rPr>
              <a:t>” in “cheese”)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Doctoral researcher at the Cluster of Excellence “The Politics of Inequality”, University of Konstanz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Research interest: 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Broad: Natural language processing (NLP)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Narrow: Automated detection of frames and linguistic devices for framing in political discourse; Operationalizing linguistic knowledge for NLP applications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/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/>
              <a:t>Me and Python: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Python is one of my daily “working language” (besides English and German </a:t>
            </a: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</a:t>
            </a:r>
            <a:r>
              <a:rPr lang="en-US" sz="1600" spc="-1" dirty="0">
                <a:solidFill>
                  <a:srgbClr val="000000"/>
                </a:solidFill>
              </a:rPr>
              <a:t>)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Previous experiences in industry and study: Using Python for data extraction and analysis, and generally automatizing boring repeating procedures</a:t>
            </a:r>
            <a:endParaRPr lang="en-US" sz="1600" spc="-1" dirty="0"/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07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trike="noStrike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About</a:t>
            </a: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trike="noStrike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Y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ou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: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Some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Surveys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3999" y="1224000"/>
            <a:ext cx="9341293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Your background: Do you identify yourself as having a </a:t>
            </a:r>
            <a:r>
              <a:rPr lang="en-US" sz="1600" i="1" spc="-1" dirty="0">
                <a:solidFill>
                  <a:srgbClr val="000000"/>
                </a:solidFill>
              </a:rPr>
              <a:t>theoretical</a:t>
            </a:r>
            <a:r>
              <a:rPr lang="en-US" sz="1600" spc="-1" dirty="0">
                <a:solidFill>
                  <a:srgbClr val="000000"/>
                </a:solidFill>
              </a:rPr>
              <a:t> or an </a:t>
            </a:r>
            <a:r>
              <a:rPr lang="en-US" sz="1600" i="1" spc="-1" dirty="0">
                <a:solidFill>
                  <a:srgbClr val="000000"/>
                </a:solidFill>
              </a:rPr>
              <a:t>empirical</a:t>
            </a:r>
            <a:r>
              <a:rPr lang="en-US" sz="1600" spc="-1" dirty="0">
                <a:solidFill>
                  <a:srgbClr val="000000"/>
                </a:solidFill>
              </a:rPr>
              <a:t> background? 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Programming experiences in languages other than Python?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b="1" spc="-1" dirty="0"/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51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Organizational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Issues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Course materials</a:t>
            </a:r>
            <a:r>
              <a:rPr lang="en-US" sz="1600" spc="-1">
                <a:solidFill>
                  <a:srgbClr val="000000"/>
                </a:solidFill>
              </a:rPr>
              <a:t>: </a:t>
            </a:r>
            <a:r>
              <a:rPr lang="en-US" sz="1600" spc="-1" dirty="0">
                <a:solidFill>
                  <a:srgbClr val="000000"/>
                </a:solidFill>
              </a:rPr>
              <a:t> </a:t>
            </a:r>
            <a:r>
              <a:rPr lang="en-US" sz="1600" spc="-1">
                <a:solidFill>
                  <a:srgbClr val="000000"/>
                </a:solidFill>
                <a:hlinkClick r:id="rId2"/>
              </a:rPr>
              <a:t>https</a:t>
            </a:r>
            <a:r>
              <a:rPr lang="en-US" sz="1600" spc="-1" dirty="0">
                <a:solidFill>
                  <a:srgbClr val="000000"/>
                </a:solidFill>
                <a:hlinkClick r:id="rId2"/>
              </a:rPr>
              <a:t>://github.com/qi-yu/teaching_materials_python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Final assignment deadline: March 31, 2022 - feasible? </a:t>
            </a: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195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Why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Python?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For linguistic research: a large collection of libraries for computational linguistics / NLP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Portability: Python runs on almost every major operating system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Readability; Relatively easy to learn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A large community for support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70277DF-C88D-D443-8289-BF30886EE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420" y="2093517"/>
            <a:ext cx="4790205" cy="287412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A89E698-A15C-0F45-9717-083206989BDA}"/>
              </a:ext>
            </a:extLst>
          </p:cNvPr>
          <p:cNvSpPr txBox="1"/>
          <p:nvPr/>
        </p:nvSpPr>
        <p:spPr>
          <a:xfrm>
            <a:off x="5840370" y="4967096"/>
            <a:ext cx="3042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Source: https://9gag.com/gag/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aWZXKyx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AF58A0A-21AC-9340-BE22-1466D0386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084" y="128185"/>
            <a:ext cx="3108541" cy="1046389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D5AC66C-2498-0E42-980B-6F30F596FF48}"/>
              </a:ext>
            </a:extLst>
          </p:cNvPr>
          <p:cNvSpPr txBox="1"/>
          <p:nvPr/>
        </p:nvSpPr>
        <p:spPr>
          <a:xfrm>
            <a:off x="6233624" y="861560"/>
            <a:ext cx="3523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Source:https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://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www.python.org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/community/logos/</a:t>
            </a:r>
          </a:p>
        </p:txBody>
      </p:sp>
    </p:spTree>
    <p:extLst>
      <p:ext uri="{BB962C8B-B14F-4D97-AF65-F5344CB8AC3E}">
        <p14:creationId xmlns:p14="http://schemas.microsoft.com/office/powerpoint/2010/main" val="3771289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Interaction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with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Python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Command line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</a:rPr>
              <a:t>(DEMO)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IDE</a:t>
            </a:r>
            <a:r>
              <a:rPr lang="en-US" sz="1600" b="1" spc="-1" dirty="0">
                <a:solidFill>
                  <a:srgbClr val="000000"/>
                </a:solidFill>
              </a:rPr>
              <a:t>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</a:rPr>
              <a:t>(DEMO)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 err="1">
                <a:solidFill>
                  <a:srgbClr val="000000"/>
                </a:solidFill>
              </a:rPr>
              <a:t>Jupyter</a:t>
            </a:r>
            <a:r>
              <a:rPr lang="en-US" sz="1600" spc="-1" dirty="0">
                <a:solidFill>
                  <a:srgbClr val="000000"/>
                </a:solidFill>
              </a:rPr>
              <a:t> (</a:t>
            </a:r>
            <a:r>
              <a:rPr lang="en-US" sz="1600" spc="-1" dirty="0" err="1">
                <a:solidFill>
                  <a:srgbClr val="000000"/>
                </a:solidFill>
              </a:rPr>
              <a:t>Jupyter</a:t>
            </a:r>
            <a:r>
              <a:rPr lang="en-US" sz="1600" spc="-1" dirty="0">
                <a:solidFill>
                  <a:srgbClr val="000000"/>
                </a:solidFill>
              </a:rPr>
              <a:t> Lab, </a:t>
            </a:r>
            <a:r>
              <a:rPr lang="en-US" sz="1600" spc="-1" dirty="0" err="1">
                <a:solidFill>
                  <a:srgbClr val="000000"/>
                </a:solidFill>
              </a:rPr>
              <a:t>Jupyter</a:t>
            </a:r>
            <a:r>
              <a:rPr lang="en-US" sz="1600" spc="-1" dirty="0">
                <a:solidFill>
                  <a:srgbClr val="000000"/>
                </a:solidFill>
              </a:rPr>
              <a:t> Notebook, </a:t>
            </a:r>
            <a:r>
              <a:rPr lang="en-US" sz="1600" spc="-1" dirty="0" err="1">
                <a:solidFill>
                  <a:srgbClr val="000000"/>
                </a:solidFill>
              </a:rPr>
              <a:t>Jupyter</a:t>
            </a:r>
            <a:r>
              <a:rPr lang="en-US" sz="1600" spc="-1" dirty="0">
                <a:solidFill>
                  <a:srgbClr val="000000"/>
                </a:solidFill>
              </a:rPr>
              <a:t> Hub)</a:t>
            </a:r>
            <a:endParaRPr lang="en-US" sz="1600" spc="-1" dirty="0"/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		</a:t>
            </a: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 We will use </a:t>
            </a:r>
            <a:r>
              <a:rPr lang="en-US" sz="1600" b="1" spc="-1" dirty="0" err="1">
                <a:solidFill>
                  <a:srgbClr val="000000"/>
                </a:solidFill>
                <a:sym typeface="Wingdings" pitchFamily="2" charset="2"/>
              </a:rPr>
              <a:t>Jupyter</a:t>
            </a: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 for this course.</a:t>
            </a: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597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trike="noStrike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JupyterLab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 err="1"/>
              <a:t>JupyterLab</a:t>
            </a:r>
            <a:r>
              <a:rPr lang="en-US" sz="1600" b="1" spc="-1" dirty="0"/>
              <a:t>: 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A web-based application for creating and sharing computational documents 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Supports over 40 programming languages</a:t>
            </a:r>
            <a:endParaRPr lang="en-US" sz="1600" b="1" spc="-1" dirty="0"/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/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/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/>
              <a:t>The power of </a:t>
            </a:r>
            <a:r>
              <a:rPr lang="en-US" sz="1600" b="1" spc="-1" dirty="0" err="1"/>
              <a:t>JupyterLab</a:t>
            </a:r>
            <a:r>
              <a:rPr lang="en-US" sz="1600" b="1" spc="-1" dirty="0"/>
              <a:t>: 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It allows interactive coding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It integrates many things into a single script: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Code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Output of the code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Visualizations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Your notes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…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1B131DD-2056-E141-B4D0-FD90F953B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006" y="2754993"/>
            <a:ext cx="1342735" cy="155533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29288DD-BA94-AF46-A622-D93E61672A9C}"/>
              </a:ext>
            </a:extLst>
          </p:cNvPr>
          <p:cNvSpPr txBox="1"/>
          <p:nvPr/>
        </p:nvSpPr>
        <p:spPr>
          <a:xfrm>
            <a:off x="7464741" y="3800219"/>
            <a:ext cx="2205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Source: https://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</a:rPr>
              <a:t>commons.wikimedia.org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/wiki/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</a:rPr>
              <a:t>File:Jupyter_logo.svg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476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trike="noStrike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JupyterLab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067886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/>
              <a:t>Install </a:t>
            </a:r>
            <a:r>
              <a:rPr lang="en-US" sz="1600" b="1" spc="-1" dirty="0" err="1"/>
              <a:t>Jupyter</a:t>
            </a:r>
            <a:r>
              <a:rPr lang="en-US" sz="1600" b="1" spc="-1" dirty="0"/>
              <a:t>: </a:t>
            </a:r>
            <a:r>
              <a:rPr lang="en-US" sz="1600" spc="-1" dirty="0">
                <a:hlinkClick r:id="rId2"/>
              </a:rPr>
              <a:t>https://jupyter.org/install</a:t>
            </a:r>
            <a:endParaRPr lang="en-US" sz="1600" spc="-1" dirty="0"/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/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/>
              <a:t>Launch </a:t>
            </a:r>
            <a:r>
              <a:rPr lang="en-US" sz="1600" b="1" spc="-1" dirty="0" err="1"/>
              <a:t>JupyterLab</a:t>
            </a:r>
            <a:r>
              <a:rPr lang="en-US" sz="1600" b="1" spc="-1" dirty="0"/>
              <a:t>: 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Type in terminal (Linux/Unix, Mac OS) / command prompt (Windows):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-lab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Windows: </a:t>
            </a:r>
            <a:r>
              <a:rPr lang="en-US" sz="1600" spc="-1" dirty="0">
                <a:solidFill>
                  <a:srgbClr val="000000"/>
                </a:solidFill>
                <a:hlinkClick r:id="rId3"/>
              </a:rPr>
              <a:t>https://www.howtogeek.com/235101/10-ways-to-open-the-command-prompt-in-windows-10/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</a:rPr>
              <a:t>(DEMO)</a:t>
            </a: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r>
              <a:rPr lang="en-US" sz="1600" b="1" spc="-1" dirty="0"/>
              <a:t>Shut down the </a:t>
            </a:r>
            <a:r>
              <a:rPr lang="en-US" sz="1600" b="1" spc="-1" dirty="0" err="1"/>
              <a:t>Jupyter</a:t>
            </a:r>
            <a:r>
              <a:rPr lang="en-US" sz="1600" b="1" spc="-1" dirty="0"/>
              <a:t> server: 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Type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ctrl+c</a:t>
            </a:r>
            <a:r>
              <a:rPr lang="en-US" sz="1600" spc="-1" dirty="0">
                <a:solidFill>
                  <a:srgbClr val="000000"/>
                </a:solidFill>
              </a:rPr>
              <a:t> in terminal/command prompt :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-lab</a:t>
            </a: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/>
              <a:t>Use </a:t>
            </a:r>
            <a:r>
              <a:rPr lang="en-US" sz="1600" b="1" spc="-1" dirty="0" err="1"/>
              <a:t>JupyterLab</a:t>
            </a:r>
            <a:r>
              <a:rPr lang="en-US" sz="1600" b="1" spc="-1" dirty="0"/>
              <a:t> to open an existing .</a:t>
            </a:r>
            <a:r>
              <a:rPr lang="en-US" sz="1600" b="1" spc="-1" dirty="0" err="1"/>
              <a:t>ipynb</a:t>
            </a:r>
            <a:r>
              <a:rPr lang="en-US" sz="1600" b="1" spc="-1" dirty="0"/>
              <a:t> file: 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Type in terminal/command prompt :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-lab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name_of_your_file.ipynb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</a:rPr>
              <a:t>(DEMO)</a:t>
            </a: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438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476</Words>
  <Application>Microsoft Macintosh PowerPoint</Application>
  <PresentationFormat>Benutzerdefiniert</PresentationFormat>
  <Paragraphs>83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Symbol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Qi Yu</dc:creator>
  <dc:description>Vorlage Praesentation – Office 2010;_x005f_x000d_
Version 010;_x005f_x000d_
2015-03-03;</dc:description>
  <cp:lastModifiedBy>Qi Yu</cp:lastModifiedBy>
  <cp:revision>1525</cp:revision>
  <dcterms:created xsi:type="dcterms:W3CDTF">2021-11-19T08:48:43Z</dcterms:created>
  <dcterms:modified xsi:type="dcterms:W3CDTF">2022-03-01T16:32:23Z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Bearbeiter">
    <vt:lpwstr>gadamovich | office implementation</vt:lpwstr>
  </property>
  <property fmtid="{D5CDD505-2E9C-101B-9397-08002B2CF9AE}" pid="4" name="Company">
    <vt:lpwstr>Universitaet Konstanz - Zentrale Verwaltung</vt:lpwstr>
  </property>
  <property fmtid="{D5CDD505-2E9C-101B-9397-08002B2CF9AE}" pid="5" name="Erstellt am">
    <vt:lpwstr>10.10.2014</vt:lpwstr>
  </property>
  <property fmtid="{D5CDD505-2E9C-101B-9397-08002B2CF9AE}" pid="6" name="Erstellt von">
    <vt:lpwstr>STRICHPUNKT</vt:lpwstr>
  </property>
  <property fmtid="{D5CDD505-2E9C-101B-9397-08002B2CF9AE}" pid="7" name="HiddenSlides">
    <vt:i4>0</vt:i4>
  </property>
  <property fmtid="{D5CDD505-2E9C-101B-9397-08002B2CF9AE}" pid="8" name="HyperlinksChanged">
    <vt:bool>false</vt:bool>
  </property>
  <property fmtid="{D5CDD505-2E9C-101B-9397-08002B2CF9AE}" pid="9" name="LinksUpToDate">
    <vt:bool>false</vt:bool>
  </property>
  <property fmtid="{D5CDD505-2E9C-101B-9397-08002B2CF9AE}" pid="10" name="MMClips">
    <vt:i4>0</vt:i4>
  </property>
  <property fmtid="{D5CDD505-2E9C-101B-9397-08002B2CF9AE}" pid="11" name="Notes">
    <vt:i4>0</vt:i4>
  </property>
  <property fmtid="{D5CDD505-2E9C-101B-9397-08002B2CF9AE}" pid="12" name="PresentationFormat">
    <vt:lpwstr>Bildschirmpräsentation (4:3)</vt:lpwstr>
  </property>
  <property fmtid="{D5CDD505-2E9C-101B-9397-08002B2CF9AE}" pid="13" name="ScaleCrop">
    <vt:bool>false</vt:bool>
  </property>
  <property fmtid="{D5CDD505-2E9C-101B-9397-08002B2CF9AE}" pid="14" name="ShareDoc">
    <vt:bool>false</vt:bool>
  </property>
  <property fmtid="{D5CDD505-2E9C-101B-9397-08002B2CF9AE}" pid="15" name="Slides">
    <vt:i4>17</vt:i4>
  </property>
  <property fmtid="{D5CDD505-2E9C-101B-9397-08002B2CF9AE}" pid="16" name="Version">
    <vt:lpwstr>010</vt:lpwstr>
  </property>
  <property fmtid="{D5CDD505-2E9C-101B-9397-08002B2CF9AE}" pid="17" name="Version vom">
    <vt:lpwstr>03.03.2015</vt:lpwstr>
  </property>
</Properties>
</file>