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</p:sldMasterIdLst>
  <p:sldIdLst>
    <p:sldId id="258" r:id="rId3"/>
    <p:sldId id="294" r:id="rId4"/>
    <p:sldId id="295" r:id="rId5"/>
    <p:sldId id="297" r:id="rId6"/>
    <p:sldId id="298" r:id="rId7"/>
    <p:sldId id="299" r:id="rId8"/>
    <p:sldId id="301" r:id="rId9"/>
    <p:sldId id="280" r:id="rId10"/>
    <p:sldId id="284" r:id="rId11"/>
    <p:sldId id="300" r:id="rId12"/>
    <p:sldId id="302" r:id="rId13"/>
    <p:sldId id="303" r:id="rId14"/>
    <p:sldId id="276" r:id="rId15"/>
    <p:sldId id="281" r:id="rId16"/>
    <p:sldId id="304" r:id="rId17"/>
    <p:sldId id="343" r:id="rId18"/>
  </p:sldIdLst>
  <p:sldSz cx="10080625" cy="567055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6"/>
    <p:restoredTop sz="96327"/>
  </p:normalViewPr>
  <p:slideViewPr>
    <p:cSldViewPr snapToGrid="0" snapToObjects="1">
      <p:cViewPr varScale="1">
        <p:scale>
          <a:sx n="155" d="100"/>
          <a:sy n="155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5"/>
          <p:cNvPicPr/>
          <p:nvPr/>
        </p:nvPicPr>
        <p:blipFill>
          <a:blip r:embed="rId14"/>
          <a:stretch/>
        </p:blipFill>
        <p:spPr>
          <a:xfrm>
            <a:off x="6390720" y="360"/>
            <a:ext cx="3688920" cy="2022480"/>
          </a:xfrm>
          <a:prstGeom prst="rect">
            <a:avLst/>
          </a:prstGeom>
          <a:ln>
            <a:noFill/>
          </a:ln>
        </p:spPr>
      </p:pic>
      <p:sp>
        <p:nvSpPr>
          <p:cNvPr id="42" name="Line 1"/>
          <p:cNvSpPr/>
          <p:nvPr/>
        </p:nvSpPr>
        <p:spPr>
          <a:xfrm>
            <a:off x="325080" y="5324760"/>
            <a:ext cx="9396360" cy="0"/>
          </a:xfrm>
          <a:prstGeom prst="line">
            <a:avLst/>
          </a:prstGeom>
          <a:ln w="12600">
            <a:solidFill>
              <a:srgbClr val="0096C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7345440" y="5324760"/>
            <a:ext cx="237564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54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700" b="1" strike="noStrike" spc="-1">
                <a:solidFill>
                  <a:srgbClr val="000000"/>
                </a:solidFill>
                <a:latin typeface="Arial"/>
                <a:ea typeface="DejaVu Sans"/>
              </a:rPr>
              <a:t>Universität Konstanz</a:t>
            </a:r>
            <a:endParaRPr lang="de-DE" sz="700" b="0" strike="noStrike" spc="-1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 1"/>
          <p:cNvSpPr/>
          <p:nvPr/>
        </p:nvSpPr>
        <p:spPr>
          <a:xfrm>
            <a:off x="325080" y="5324760"/>
            <a:ext cx="9396360" cy="0"/>
          </a:xfrm>
          <a:prstGeom prst="line">
            <a:avLst/>
          </a:prstGeom>
          <a:ln w="12600">
            <a:solidFill>
              <a:srgbClr val="0096C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7345440" y="5324760"/>
            <a:ext cx="237564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54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700" b="1" strike="noStrike" spc="-1">
                <a:solidFill>
                  <a:srgbClr val="000000"/>
                </a:solidFill>
                <a:latin typeface="Arial"/>
                <a:ea typeface="DejaVu Sans"/>
              </a:rPr>
              <a:t>Universität Konstanz</a:t>
            </a:r>
            <a:endParaRPr lang="de-DE" sz="7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CustomShape 2"/>
          <p:cNvSpPr/>
          <p:nvPr/>
        </p:nvSpPr>
        <p:spPr>
          <a:xfrm>
            <a:off x="3696719" y="2407418"/>
            <a:ext cx="2434568" cy="5749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500" b="1" strike="noStrike" spc="-1" dirty="0">
                <a:solidFill>
                  <a:srgbClr val="000000"/>
                </a:solidFill>
                <a:latin typeface="Arial"/>
              </a:rPr>
              <a:t>Data Types</a:t>
            </a:r>
            <a:endParaRPr lang="en-US" sz="35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C5D07091-7DF9-2145-A9BE-2DD1D740FF0C}"/>
              </a:ext>
            </a:extLst>
          </p:cNvPr>
          <p:cNvSpPr/>
          <p:nvPr/>
        </p:nvSpPr>
        <p:spPr>
          <a:xfrm>
            <a:off x="1596677" y="3204460"/>
            <a:ext cx="69143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10000"/>
              </a:lnSpc>
              <a:tabLst>
                <a:tab pos="0" algn="l"/>
              </a:tabLst>
            </a:pPr>
            <a:r>
              <a:rPr lang="de-DE" spc="-1" dirty="0" err="1">
                <a:solidFill>
                  <a:schemeClr val="bg1">
                    <a:lumMod val="50000"/>
                  </a:schemeClr>
                </a:solidFill>
                <a:latin typeface="Arial"/>
              </a:rPr>
              <a:t>PhD</a:t>
            </a:r>
            <a:r>
              <a:rPr lang="de-DE" spc="-1" dirty="0">
                <a:solidFill>
                  <a:schemeClr val="bg1">
                    <a:lumMod val="50000"/>
                  </a:schemeClr>
                </a:solidFill>
                <a:latin typeface="Arial"/>
              </a:rPr>
              <a:t> </a:t>
            </a: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Seminar „Python </a:t>
            </a:r>
            <a:r>
              <a:rPr lang="de-DE" spc="-1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pc="-1" dirty="0" err="1">
                <a:solidFill>
                  <a:schemeClr val="bg1">
                    <a:lumMod val="50000"/>
                  </a:schemeClr>
                </a:solidFill>
              </a:rPr>
              <a:t>Linguists</a:t>
            </a: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“ @ ZHAW, March 3-4, 2022</a:t>
            </a:r>
            <a:endParaRPr lang="de-D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 algn="ctr">
              <a:lnSpc>
                <a:spcPct val="110000"/>
              </a:lnSpc>
              <a:tabLst>
                <a:tab pos="0" algn="l"/>
              </a:tabLst>
            </a:pP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Qi </a:t>
            </a:r>
            <a:r>
              <a:rPr lang="de-DE" spc="-1" dirty="0" err="1">
                <a:solidFill>
                  <a:schemeClr val="bg1">
                    <a:lumMod val="50000"/>
                  </a:schemeClr>
                </a:solidFill>
              </a:rPr>
              <a:t>Yu</a:t>
            </a:r>
            <a:endParaRPr lang="de-DE" sz="18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FD7D83-B24B-244F-8265-C023EC143D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63" y="484659"/>
            <a:ext cx="3959523" cy="9097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Data Type 4: Lists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038023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Lists are a structure for holding a sequence of elements. The elements can be of different data types.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In Python, lists are denoted by using square brackets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[]</a:t>
            </a: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Elements of a list can be changed.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(We will learn more about </a:t>
            </a:r>
            <a:r>
              <a:rPr lang="en-US" sz="1600" i="1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mutability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in the coming part.)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  <a:cs typeface="Courier New" panose="02070309020205020404" pitchFamily="49" charset="0"/>
                <a:sym typeface="Wingdings" pitchFamily="2" charset="2"/>
              </a:rPr>
              <a:t>Demo: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data_types.ipynb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(Section 4)</a:t>
            </a: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409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Data Type 5: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Tuples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038023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Tuples are also a structure for holding a sequence of elements. The elements can be of different data types.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In Python, tuples are denoted by using round brackets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()</a:t>
            </a: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Different from lists: Elements of a tuple can </a:t>
            </a:r>
            <a:r>
              <a:rPr lang="en-US" sz="1600" spc="-1" dirty="0">
                <a:cs typeface="Courier New" panose="02070309020205020404" pitchFamily="49" charset="0"/>
                <a:sym typeface="Wingdings" pitchFamily="2" charset="2"/>
              </a:rPr>
              <a:t>NOT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be changed.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  <a:cs typeface="Courier New" panose="02070309020205020404" pitchFamily="49" charset="0"/>
                <a:sym typeface="Wingdings" pitchFamily="2" charset="2"/>
              </a:rPr>
              <a:t>Demo: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data_types.ipynb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(Section 5)</a:t>
            </a: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278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Data Type 6: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Dictionaries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038023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Dictionaries are sets of key-element pairs.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     (Just like a real dictionary)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In Python, dictionaries are denoted by using curly brackets: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{	key1: value1,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	key2: value2,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	key3: value3 }</a:t>
            </a: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Items in a dictionary can be changed.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  <a:cs typeface="Courier New" panose="02070309020205020404" pitchFamily="49" charset="0"/>
                <a:sym typeface="Wingdings" pitchFamily="2" charset="2"/>
              </a:rPr>
              <a:t>Demo: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data_types.ipynb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(Section 6)</a:t>
            </a: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B7828D0-444C-E142-9A92-B3BEDEC1AD40}"/>
              </a:ext>
            </a:extLst>
          </p:cNvPr>
          <p:cNvSpPr txBox="1"/>
          <p:nvPr/>
        </p:nvSpPr>
        <p:spPr>
          <a:xfrm>
            <a:off x="6639353" y="3657987"/>
            <a:ext cx="311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Source: https://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www.teachingenglish.org.uk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/article/dictionary-skills-secondary-students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A5D8452-BC1B-A249-8D81-3DE09BE9A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352" y="1331954"/>
            <a:ext cx="3117273" cy="20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86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Important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 Notion: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Mutability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 </a:t>
            </a:r>
            <a:endParaRPr lang="de-DE" sz="2000" spc="-1" dirty="0"/>
          </a:p>
        </p:txBody>
      </p:sp>
      <p:sp>
        <p:nvSpPr>
          <p:cNvPr id="575" name="CustomShape 2"/>
          <p:cNvSpPr/>
          <p:nvPr/>
        </p:nvSpPr>
        <p:spPr>
          <a:xfrm>
            <a:off x="324000" y="1009812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Mutability:</a:t>
            </a:r>
            <a:r>
              <a:rPr lang="en-US" sz="1600" spc="-1" dirty="0">
                <a:solidFill>
                  <a:srgbClr val="000000"/>
                </a:solidFill>
              </a:rPr>
              <a:t> The property of being/not being able to changed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i="1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Mutable: can be changed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Immutable: cannot be changed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A3DF9F04-2FD4-4C49-84B2-852BD48E4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417426"/>
              </p:ext>
            </p:extLst>
          </p:nvPr>
        </p:nvGraphicFramePr>
        <p:xfrm>
          <a:off x="1211611" y="2357930"/>
          <a:ext cx="67204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209">
                  <a:extLst>
                    <a:ext uri="{9D8B030D-6E8A-4147-A177-3AD203B41FA5}">
                      <a16:colId xmlns:a16="http://schemas.microsoft.com/office/drawing/2014/main" val="771486882"/>
                    </a:ext>
                  </a:extLst>
                </a:gridCol>
                <a:gridCol w="3360209">
                  <a:extLst>
                    <a:ext uri="{9D8B030D-6E8A-4147-A177-3AD203B41FA5}">
                      <a16:colId xmlns:a16="http://schemas.microsoft.com/office/drawing/2014/main" val="153989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Mutable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Immutable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594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list, dictionary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string, tuple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8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905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Important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 Notion: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Mutability</a:t>
            </a:r>
            <a:endParaRPr lang="de-DE" sz="2000" spc="-1" dirty="0"/>
          </a:p>
        </p:txBody>
      </p:sp>
      <p:sp>
        <p:nvSpPr>
          <p:cNvPr id="575" name="CustomShape 2"/>
          <p:cNvSpPr/>
          <p:nvPr/>
        </p:nvSpPr>
        <p:spPr>
          <a:xfrm>
            <a:off x="324000" y="92965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Caveat of mutability: 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  <a:sym typeface="Wingdings" pitchFamily="2" charset="2"/>
              </a:rPr>
              <a:t>A variable can be re-assigned new values ≠ The variable is mutable!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  <a:cs typeface="Courier New" panose="02070309020205020404" pitchFamily="49" charset="0"/>
                <a:sym typeface="Wingdings" pitchFamily="2" charset="2"/>
              </a:rPr>
              <a:t>Demo: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data_types.ipynb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(Section 7)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  <a:sym typeface="Wingdings" pitchFamily="2" charset="2"/>
              </a:rPr>
              <a:t>	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4BE38E2-37D4-BC44-99EF-CB5813250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887" y="1993010"/>
            <a:ext cx="2426781" cy="136995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5F0A698F-AC82-804C-9B6D-F58B160B51B3}"/>
              </a:ext>
            </a:extLst>
          </p:cNvPr>
          <p:cNvSpPr/>
          <p:nvPr/>
        </p:nvSpPr>
        <p:spPr>
          <a:xfrm>
            <a:off x="4645920" y="1784745"/>
            <a:ext cx="1228436" cy="1732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BD70080-06B7-9C40-B420-507A4CA60DCE}"/>
              </a:ext>
            </a:extLst>
          </p:cNvPr>
          <p:cNvSpPr txBox="1"/>
          <p:nvPr/>
        </p:nvSpPr>
        <p:spPr>
          <a:xfrm>
            <a:off x="5874355" y="2298410"/>
            <a:ext cx="36354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THE STRINGS STAY UNCHANGED:</a:t>
            </a:r>
          </a:p>
          <a:p>
            <a:r>
              <a:rPr lang="en-US" sz="1400" dirty="0">
                <a:solidFill>
                  <a:srgbClr val="C00000"/>
                </a:solidFill>
              </a:rPr>
              <a:t>“Chris” stays “Chris”,</a:t>
            </a:r>
          </a:p>
          <a:p>
            <a:r>
              <a:rPr lang="en-US" sz="1400" dirty="0">
                <a:solidFill>
                  <a:srgbClr val="C00000"/>
                </a:solidFill>
              </a:rPr>
              <a:t>“Johnson” stays “Johnson”.</a:t>
            </a:r>
          </a:p>
          <a:p>
            <a:r>
              <a:rPr lang="en-US" sz="1400" dirty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C00000"/>
                </a:solidFill>
              </a:rPr>
              <a:t> “IMMUTABLE”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3170F97-1A73-304B-9964-939811E7A580}"/>
              </a:ext>
            </a:extLst>
          </p:cNvPr>
          <p:cNvSpPr/>
          <p:nvPr/>
        </p:nvSpPr>
        <p:spPr>
          <a:xfrm>
            <a:off x="3400545" y="1784745"/>
            <a:ext cx="1206064" cy="17325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D06EEF1-BD44-9E47-981A-A225F3F96D4D}"/>
              </a:ext>
            </a:extLst>
          </p:cNvPr>
          <p:cNvSpPr txBox="1"/>
          <p:nvPr/>
        </p:nvSpPr>
        <p:spPr>
          <a:xfrm>
            <a:off x="3336916" y="3542753"/>
            <a:ext cx="4912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THE POINTERS CHANGED:</a:t>
            </a:r>
          </a:p>
          <a:p>
            <a:r>
              <a:rPr lang="en-US" sz="1400" dirty="0">
                <a:solidFill>
                  <a:srgbClr val="00B050"/>
                </a:solidFill>
              </a:rPr>
              <a:t>“reassign”; has nothing to do with “mutability”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8001487-AB2B-604C-94D9-9B890B12D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72" y="1977446"/>
            <a:ext cx="21336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77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Basic Data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Types</a:t>
            </a:r>
            <a:endParaRPr lang="de-DE" sz="2000" spc="-1" dirty="0"/>
          </a:p>
        </p:txBody>
      </p:sp>
      <p:sp>
        <p:nvSpPr>
          <p:cNvPr id="575" name="CustomShape 2"/>
          <p:cNvSpPr/>
          <p:nvPr/>
        </p:nvSpPr>
        <p:spPr>
          <a:xfrm>
            <a:off x="324000" y="1009812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Hands-On:</a:t>
            </a:r>
            <a:r>
              <a:rPr lang="en-US" sz="1600" spc="-1" dirty="0">
                <a:solidFill>
                  <a:schemeClr val="accent1"/>
                </a:solidFill>
              </a:rPr>
              <a:t> </a:t>
            </a:r>
            <a:r>
              <a:rPr lang="en-US" sz="1600" spc="-1" dirty="0">
                <a:solidFill>
                  <a:srgbClr val="000000"/>
                </a:solidFill>
              </a:rPr>
              <a:t>Write a program that asks the </a:t>
            </a:r>
            <a:r>
              <a:rPr lang="en-US" sz="1600" spc="-1">
                <a:solidFill>
                  <a:srgbClr val="000000"/>
                </a:solidFill>
              </a:rPr>
              <a:t>user…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1) for their given name;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2) for their family name;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3) print out the full name the user. E.g., if the user entered “Amy” as given name and “Smith” as family name, your program should print out “Amy Smith”.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528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Reference</a:t>
            </a:r>
            <a:endParaRPr lang="de-DE" sz="2000" spc="-1" dirty="0"/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E1BC5B5A-CD45-6549-A153-0A5B128A8D07}"/>
              </a:ext>
            </a:extLst>
          </p:cNvPr>
          <p:cNvSpPr/>
          <p:nvPr/>
        </p:nvSpPr>
        <p:spPr>
          <a:xfrm>
            <a:off x="324000" y="878168"/>
            <a:ext cx="8963692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200" spc="-1" dirty="0"/>
              <a:t>Hammond, Michael. 2020. </a:t>
            </a:r>
            <a:r>
              <a:rPr lang="en-US" sz="1200" i="1" spc="-1" dirty="0"/>
              <a:t>Python for Linguists.</a:t>
            </a:r>
            <a:r>
              <a:rPr lang="en-US" sz="1200" spc="-1" dirty="0"/>
              <a:t> Cambridge University Press.</a:t>
            </a:r>
            <a:endParaRPr lang="en-US" sz="1600" spc="-1" dirty="0"/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/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19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Basi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c </a:t>
            </a: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Data </a:t>
            </a: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Types</a:t>
            </a: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in Python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038023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Numbers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Booleans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Strings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Lists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Tuples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Dictionaries</a:t>
            </a: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3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Data Type 1: Numbers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038023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Three basic types of numbers: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Integers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E.g., 0, 2, 389, …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Floating point numbers 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E.g., 3.23, 0.00001, 7.2 …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Complex numbers: Consist of a real part and an imaginary part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4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(They are not likely to be used in linguistic researches, so we won’t focus on them. See Python Documentation for more information: </a:t>
            </a:r>
            <a:r>
              <a:rPr lang="en-US" sz="14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  <a:hlinkClick r:id="rId2"/>
              </a:rPr>
              <a:t>https://docs.python.org/3/library/stdtypes.html</a:t>
            </a:r>
            <a:r>
              <a:rPr lang="en-US" sz="14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)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  <a:cs typeface="Courier New" panose="02070309020205020404" pitchFamily="49" charset="0"/>
                <a:sym typeface="Wingdings" pitchFamily="2" charset="2"/>
              </a:rPr>
              <a:t>Demo: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data_types.ipynb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(Section 1)</a:t>
            </a: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345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Data Type 2: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Booleans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038023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The data type </a:t>
            </a:r>
            <a:r>
              <a:rPr lang="en-US" sz="1600" i="1" spc="-1" dirty="0" err="1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booleans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has only two values: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True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False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  <a:cs typeface="Courier New" panose="02070309020205020404" pitchFamily="49" charset="0"/>
                <a:sym typeface="Wingdings" pitchFamily="2" charset="2"/>
              </a:rPr>
              <a:t>Demo: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data_types.ipynb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(Section 2.1)</a:t>
            </a: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96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Data Type 2: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Booleans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038023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Doing comparisons with logical operators also results in </a:t>
            </a:r>
            <a:r>
              <a:rPr lang="en-US" sz="1600" spc="-1" dirty="0" err="1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booleans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: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chemeClr val="accent1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  <a:cs typeface="Courier New" panose="02070309020205020404" pitchFamily="49" charset="0"/>
                <a:sym typeface="Wingdings" pitchFamily="2" charset="2"/>
              </a:rPr>
              <a:t>Demo: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data_types.ipynb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(Section 2.2)</a:t>
            </a: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1C2EB2D6-9118-F94D-AB0C-383AFFC4E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51030"/>
              </p:ext>
            </p:extLst>
          </p:nvPr>
        </p:nvGraphicFramePr>
        <p:xfrm>
          <a:off x="1378940" y="1429639"/>
          <a:ext cx="6623728" cy="2646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6465">
                  <a:extLst>
                    <a:ext uri="{9D8B030D-6E8A-4147-A177-3AD203B41FA5}">
                      <a16:colId xmlns:a16="http://schemas.microsoft.com/office/drawing/2014/main" val="3532708281"/>
                    </a:ext>
                  </a:extLst>
                </a:gridCol>
                <a:gridCol w="2287263">
                  <a:extLst>
                    <a:ext uri="{9D8B030D-6E8A-4147-A177-3AD203B41FA5}">
                      <a16:colId xmlns:a16="http://schemas.microsoft.com/office/drawing/2014/main" val="1124598636"/>
                    </a:ext>
                  </a:extLst>
                </a:gridCol>
              </a:tblGrid>
              <a:tr h="352440">
                <a:tc>
                  <a:txBody>
                    <a:bodyPr/>
                    <a:lstStyle/>
                    <a:p>
                      <a:r>
                        <a:rPr lang="en-US" sz="1400" dirty="0"/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Denoted in Python as..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48865"/>
                  </a:ext>
                </a:extLst>
              </a:tr>
              <a:tr h="272445">
                <a:tc>
                  <a:txBody>
                    <a:bodyPr/>
                    <a:lstStyle/>
                    <a:p>
                      <a:r>
                        <a:rPr lang="en-US" sz="1400" spc="-1" dirty="0">
                          <a:solidFill>
                            <a:srgbClr val="000000"/>
                          </a:solidFill>
                          <a:cs typeface="Courier New" panose="02070309020205020404" pitchFamily="49" charset="0"/>
                          <a:sym typeface="Wingdings" pitchFamily="2" charset="2"/>
                        </a:rPr>
                        <a:t>Equal to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itchFamily="2" charset="2"/>
                        </a:rPr>
                        <a:t>==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71350"/>
                  </a:ext>
                </a:extLst>
              </a:tr>
              <a:tr h="272445">
                <a:tc>
                  <a:txBody>
                    <a:bodyPr/>
                    <a:lstStyle/>
                    <a:p>
                      <a:r>
                        <a:rPr lang="en-US" sz="1400" spc="-1" dirty="0">
                          <a:solidFill>
                            <a:srgbClr val="000000"/>
                          </a:solidFill>
                          <a:cs typeface="Courier New" panose="02070309020205020404" pitchFamily="49" charset="0"/>
                          <a:sym typeface="Wingdings" pitchFamily="2" charset="2"/>
                        </a:rPr>
                        <a:t>Not equal to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itchFamily="2" charset="2"/>
                        </a:rPr>
                        <a:t>!=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497352"/>
                  </a:ext>
                </a:extLst>
              </a:tr>
              <a:tr h="3432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pc="-1" dirty="0">
                          <a:solidFill>
                            <a:srgbClr val="000000"/>
                          </a:solidFill>
                          <a:cs typeface="Courier New" panose="02070309020205020404" pitchFamily="49" charset="0"/>
                          <a:sym typeface="Wingdings" pitchFamily="2" charset="2"/>
                        </a:rPr>
                        <a:t>Greater than / follows alphabetically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itchFamily="2" charset="2"/>
                        </a:rPr>
                        <a:t>&gt;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612129"/>
                  </a:ext>
                </a:extLst>
              </a:tr>
              <a:tr h="272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pc="-1" dirty="0">
                          <a:solidFill>
                            <a:srgbClr val="000000"/>
                          </a:solidFill>
                          <a:cs typeface="Courier New" panose="02070309020205020404" pitchFamily="49" charset="0"/>
                          <a:sym typeface="Wingdings" pitchFamily="2" charset="2"/>
                        </a:rPr>
                        <a:t>Greater than or equal / follows alphabetically or equal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itchFamily="2" charset="2"/>
                        </a:rPr>
                        <a:t>&gt;=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615031"/>
                  </a:ext>
                </a:extLst>
              </a:tr>
              <a:tr h="272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pc="-1" dirty="0">
                          <a:solidFill>
                            <a:srgbClr val="000000"/>
                          </a:solidFill>
                          <a:cs typeface="Courier New" panose="02070309020205020404" pitchFamily="49" charset="0"/>
                          <a:sym typeface="Wingdings" pitchFamily="2" charset="2"/>
                        </a:rPr>
                        <a:t>Smaller than / precedes alphabetically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itchFamily="2" charset="2"/>
                        </a:rPr>
                        <a:t>&lt;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40235"/>
                  </a:ext>
                </a:extLst>
              </a:tr>
              <a:tr h="272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pc="-1" dirty="0">
                          <a:solidFill>
                            <a:srgbClr val="000000"/>
                          </a:solidFill>
                          <a:cs typeface="Courier New" panose="02070309020205020404" pitchFamily="49" charset="0"/>
                          <a:sym typeface="Wingdings" pitchFamily="2" charset="2"/>
                        </a:rPr>
                        <a:t>Smaller than or equal / precedes alphabetically or equal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itchFamily="2" charset="2"/>
                        </a:rPr>
                        <a:t>&lt;=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042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55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Data Type 3: String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038023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Strings are denoted by quotation marks - We have seen them in the intro-session.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Different quotation marks can be used for different cases – see the demo.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  <a:cs typeface="Courier New" panose="02070309020205020404" pitchFamily="49" charset="0"/>
                <a:sym typeface="Wingdings" pitchFamily="2" charset="2"/>
              </a:rPr>
              <a:t>Demo: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data_types.ipynb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(Section 3.1)</a:t>
            </a: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66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Data Type 3: Strings –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Functions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and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Operators</a:t>
            </a:r>
            <a:endParaRPr lang="de-DE" sz="2000" b="0" i="1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038023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b="1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spc="-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  <a:sym typeface="Wingdings" pitchFamily="2" charset="2"/>
              </a:rPr>
              <a:t># A function for checking the length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   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# An operator checking if an element is a member of a sequence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  <a:cs typeface="Courier New" panose="02070309020205020404" pitchFamily="49" charset="0"/>
                <a:sym typeface="Wingdings" pitchFamily="2" charset="2"/>
              </a:rPr>
              <a:t>Demo: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data_types.ipynb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(Section 3.2.1)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984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Data Type 3: Strings –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Functions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and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Operators</a:t>
            </a:r>
            <a:endParaRPr lang="de-DE" sz="2000" b="0" i="1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038023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Indexing: Grab certain element(s) of a sequence directly by using its index/their indices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Two possibilities of indexing: </a:t>
            </a: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Positive position numbers </a:t>
            </a: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Negative position numbers</a:t>
            </a: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9AD1"/>
                </a:solidFill>
                <a:cs typeface="Courier New" panose="02070309020205020404" pitchFamily="49" charset="0"/>
                <a:sym typeface="Wingdings" pitchFamily="2" charset="2"/>
              </a:rPr>
              <a:t>Demo: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data_types.ipynb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(Section 3.2.2)</a:t>
            </a: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Grafik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A75663A3-9EFE-2042-9F52-88447FF5B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83" y="2614990"/>
            <a:ext cx="3317789" cy="132075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9406C1E4-586E-1447-AB53-5B3A5FA6748A}"/>
              </a:ext>
            </a:extLst>
          </p:cNvPr>
          <p:cNvSpPr txBox="1"/>
          <p:nvPr/>
        </p:nvSpPr>
        <p:spPr>
          <a:xfrm>
            <a:off x="6379672" y="3320750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Source: Dawson (2003)</a:t>
            </a:r>
          </a:p>
        </p:txBody>
      </p:sp>
    </p:spTree>
    <p:extLst>
      <p:ext uri="{BB962C8B-B14F-4D97-AF65-F5344CB8AC3E}">
        <p14:creationId xmlns:p14="http://schemas.microsoft.com/office/powerpoint/2010/main" val="1916602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Data Type 3: Strings –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Functions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and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 Operators</a:t>
            </a:r>
            <a:endParaRPr lang="de-DE" sz="2000" i="1" spc="-1" dirty="0"/>
          </a:p>
          <a:p>
            <a:pPr>
              <a:lnSpc>
                <a:spcPct val="95000"/>
              </a:lnSpc>
            </a:pPr>
            <a:endParaRPr lang="de-DE" sz="2000" b="0" i="1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038023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Slicing: “Cut” a piece of a string by specifying the starting position and ending position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Note the different numbering system between indexing and slicing (see last slide)!</a:t>
            </a: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9AD1"/>
                </a:solidFill>
                <a:cs typeface="Courier New" panose="02070309020205020404" pitchFamily="49" charset="0"/>
                <a:sym typeface="Wingdings" pitchFamily="2" charset="2"/>
              </a:rPr>
              <a:t>Demo: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data_types.ipynb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(Section 3.2.3)</a:t>
            </a: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Grafik 2" descr="Ein Bild, das Essen, Gericht, Teller, Pizza enthält.&#10;&#10;Automatisch generierte Beschreibung">
            <a:extLst>
              <a:ext uri="{FF2B5EF4-FFF2-40B4-BE49-F238E27FC236}">
                <a16:creationId xmlns:a16="http://schemas.microsoft.com/office/drawing/2014/main" id="{0C82C2F8-49D4-8D4D-A165-8E16A1012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32" y="1605744"/>
            <a:ext cx="2248126" cy="168609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C0E123D-3C84-E842-B427-36174529EC75}"/>
              </a:ext>
            </a:extLst>
          </p:cNvPr>
          <p:cNvSpPr txBox="1"/>
          <p:nvPr/>
        </p:nvSpPr>
        <p:spPr>
          <a:xfrm>
            <a:off x="7767032" y="2558276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Source: Dawson (2003)</a:t>
            </a:r>
          </a:p>
        </p:txBody>
      </p:sp>
      <p:pic>
        <p:nvPicPr>
          <p:cNvPr id="16" name="Grafik 15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40BD5F52-2D8E-F642-90FD-F5DCDD124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165" y="1825125"/>
            <a:ext cx="3695867" cy="202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14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828</Words>
  <Application>Microsoft Macintosh PowerPoint</Application>
  <PresentationFormat>Benutzerdefiniert</PresentationFormat>
  <Paragraphs>204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Courier New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Qi Yu</dc:creator>
  <dc:description>Vorlage Praesentation – Office 2010;_x005f_x000d_
Version 010;_x005f_x000d_
2015-03-03;</dc:description>
  <cp:lastModifiedBy>Qi Yu</cp:lastModifiedBy>
  <cp:revision>579</cp:revision>
  <dcterms:created xsi:type="dcterms:W3CDTF">2021-11-19T08:48:43Z</dcterms:created>
  <dcterms:modified xsi:type="dcterms:W3CDTF">2022-03-01T16:25:02Z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Bearbeiter">
    <vt:lpwstr>gadamovich | office implementation</vt:lpwstr>
  </property>
  <property fmtid="{D5CDD505-2E9C-101B-9397-08002B2CF9AE}" pid="4" name="Company">
    <vt:lpwstr>Universitaet Konstanz - Zentrale Verwaltung</vt:lpwstr>
  </property>
  <property fmtid="{D5CDD505-2E9C-101B-9397-08002B2CF9AE}" pid="5" name="Erstellt am">
    <vt:lpwstr>10.10.2014</vt:lpwstr>
  </property>
  <property fmtid="{D5CDD505-2E9C-101B-9397-08002B2CF9AE}" pid="6" name="Erstellt von">
    <vt:lpwstr>STRICHPUNKT</vt:lpwstr>
  </property>
  <property fmtid="{D5CDD505-2E9C-101B-9397-08002B2CF9AE}" pid="7" name="HiddenSlides">
    <vt:i4>0</vt:i4>
  </property>
  <property fmtid="{D5CDD505-2E9C-101B-9397-08002B2CF9AE}" pid="8" name="HyperlinksChanged">
    <vt:bool>false</vt:bool>
  </property>
  <property fmtid="{D5CDD505-2E9C-101B-9397-08002B2CF9AE}" pid="9" name="LinksUpToDate">
    <vt:bool>false</vt:bool>
  </property>
  <property fmtid="{D5CDD505-2E9C-101B-9397-08002B2CF9AE}" pid="10" name="MMClips">
    <vt:i4>0</vt:i4>
  </property>
  <property fmtid="{D5CDD505-2E9C-101B-9397-08002B2CF9AE}" pid="11" name="Notes">
    <vt:i4>0</vt:i4>
  </property>
  <property fmtid="{D5CDD505-2E9C-101B-9397-08002B2CF9AE}" pid="12" name="PresentationFormat">
    <vt:lpwstr>Bildschirmpräsentation (4:3)</vt:lpwstr>
  </property>
  <property fmtid="{D5CDD505-2E9C-101B-9397-08002B2CF9AE}" pid="13" name="ScaleCrop">
    <vt:bool>false</vt:bool>
  </property>
  <property fmtid="{D5CDD505-2E9C-101B-9397-08002B2CF9AE}" pid="14" name="ShareDoc">
    <vt:bool>false</vt:bool>
  </property>
  <property fmtid="{D5CDD505-2E9C-101B-9397-08002B2CF9AE}" pid="15" name="Slides">
    <vt:i4>17</vt:i4>
  </property>
  <property fmtid="{D5CDD505-2E9C-101B-9397-08002B2CF9AE}" pid="16" name="Version">
    <vt:lpwstr>010</vt:lpwstr>
  </property>
  <property fmtid="{D5CDD505-2E9C-101B-9397-08002B2CF9AE}" pid="17" name="Version vom">
    <vt:lpwstr>03.03.2015</vt:lpwstr>
  </property>
</Properties>
</file>