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58" r:id="rId3"/>
    <p:sldId id="311" r:id="rId4"/>
    <p:sldId id="312" r:id="rId5"/>
    <p:sldId id="307" r:id="rId6"/>
    <p:sldId id="308" r:id="rId7"/>
    <p:sldId id="309" r:id="rId8"/>
    <p:sldId id="310" r:id="rId9"/>
    <p:sldId id="313" r:id="rId10"/>
    <p:sldId id="343" r:id="rId11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3932128" y="2547794"/>
            <a:ext cx="2216367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Functions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30B81BF8-1A0B-8643-AAE8-582EE0A81374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PhD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 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Seminar „Python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Linguists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“ @ 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8C2026-1889-0F4A-84A9-FE56ED1899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3" y="484659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 err="1"/>
              <a:t>Functions</a:t>
            </a:r>
            <a:r>
              <a:rPr lang="de-DE" sz="1600" b="1" spc="-1" dirty="0"/>
              <a:t> </a:t>
            </a:r>
            <a:r>
              <a:rPr lang="de-DE" sz="1600" spc="-1" dirty="0" err="1"/>
              <a:t>are</a:t>
            </a:r>
            <a:r>
              <a:rPr lang="de-DE" sz="1600" spc="-1" dirty="0"/>
              <a:t> </a:t>
            </a:r>
            <a:r>
              <a:rPr lang="de-DE" sz="1600" spc="-1" dirty="0" err="1"/>
              <a:t>used</a:t>
            </a:r>
            <a:r>
              <a:rPr lang="de-DE" sz="1600" spc="-1" dirty="0"/>
              <a:t> </a:t>
            </a:r>
            <a:r>
              <a:rPr lang="de-DE" sz="1600" spc="-1" dirty="0" err="1"/>
              <a:t>to</a:t>
            </a:r>
            <a:r>
              <a:rPr lang="de-DE" sz="1600" spc="-1" dirty="0"/>
              <a:t>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avoid the repetition of code blocks and organize the code in a more efficient way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maximize the code reusability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1)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spc="-1" dirty="0" err="1"/>
              <a:t>We</a:t>
            </a:r>
            <a:r>
              <a:rPr lang="de-DE" sz="1600" spc="-1" dirty="0"/>
              <a:t> will </a:t>
            </a:r>
            <a:r>
              <a:rPr lang="de-DE" sz="1600" spc="-1" dirty="0" err="1"/>
              <a:t>learn</a:t>
            </a:r>
            <a:r>
              <a:rPr lang="de-DE" sz="1600" spc="-1" dirty="0"/>
              <a:t> </a:t>
            </a:r>
            <a:r>
              <a:rPr lang="de-DE" sz="1600" spc="-1" dirty="0" err="1"/>
              <a:t>about</a:t>
            </a:r>
            <a:r>
              <a:rPr lang="de-DE" sz="1600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Simple functions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Functions that return values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Functions that take arguments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8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Simple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&amp;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that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return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values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Simple functions: What we have seen in the demo is a simple function. It does not return values, nor does it take arguments (nothing is specified in the bracket in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dice_game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spc="-1" dirty="0">
                <a:solidFill>
                  <a:srgbClr val="000000"/>
                </a:solidFill>
              </a:rPr>
              <a:t>).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However, functions can be constructed to return values.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2)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2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that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Take Arguments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/>
              <a:t>Building a </a:t>
            </a:r>
            <a:r>
              <a:rPr lang="de-DE" sz="1600" b="1" spc="-1" dirty="0" err="1"/>
              <a:t>function</a:t>
            </a:r>
            <a:r>
              <a:rPr lang="de-DE" sz="1600" b="1" spc="-1" dirty="0"/>
              <a:t> </a:t>
            </a:r>
            <a:r>
              <a:rPr lang="de-DE" sz="1600" b="1" spc="-1" dirty="0" err="1"/>
              <a:t>that</a:t>
            </a:r>
            <a:r>
              <a:rPr lang="de-DE" sz="1600" b="1" spc="-1" dirty="0"/>
              <a:t> </a:t>
            </a:r>
            <a:r>
              <a:rPr lang="de-DE" sz="1600" b="1" spc="-1" dirty="0" err="1"/>
              <a:t>take</a:t>
            </a:r>
            <a:r>
              <a:rPr lang="de-DE" sz="1600" b="1" spc="-1" dirty="0"/>
              <a:t> </a:t>
            </a:r>
            <a:r>
              <a:rPr lang="de-DE" sz="1600" b="1" spc="-1" dirty="0" err="1"/>
              <a:t>arguments</a:t>
            </a:r>
            <a:r>
              <a:rPr lang="de-DE" sz="1600" b="1" spc="-1" dirty="0"/>
              <a:t>:</a:t>
            </a:r>
            <a:endParaRPr lang="de-DE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i="1" spc="-1" dirty="0">
                <a:solidFill>
                  <a:srgbClr val="000000"/>
                </a:solidFill>
              </a:rPr>
              <a:t>Arguments</a:t>
            </a:r>
            <a:r>
              <a:rPr lang="en-US" sz="1600" spc="-1" dirty="0">
                <a:solidFill>
                  <a:srgbClr val="000000"/>
                </a:solidFill>
              </a:rPr>
              <a:t>: imagine a real mathematical function…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Syntax: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def(arg1, arg2, …)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3.1)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de-DE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8F3599-5CD4-0441-9083-E78A01AA5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67" y="1195919"/>
            <a:ext cx="2500647" cy="24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that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Take Arguments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Different ways of invoking functions with arguments: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Specifying the names of the arguments: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Syntax: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func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arg1=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val1,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arg2=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val2, …)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This allows the arguments to be passed in any order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Not specifying the names of the arguments: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Syntax: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func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(val1, val2, …)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The arguments are interpreted in same order as defined in the function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9AD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3.2)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that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Take Arguments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Using “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=</a:t>
            </a:r>
            <a:r>
              <a:rPr lang="en-US" sz="1600" b="1" spc="-1" dirty="0">
                <a:solidFill>
                  <a:srgbClr val="000000"/>
                </a:solidFill>
              </a:rPr>
              <a:t>” in function definition: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Syntax: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def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func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(arg1, arg2=val2, …)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This means: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arg2 </a:t>
            </a:r>
            <a:r>
              <a:rPr lang="en-US" sz="1600" spc="-1" dirty="0">
                <a:solidFill>
                  <a:srgbClr val="000000"/>
                </a:solidFill>
              </a:rPr>
              <a:t>take the value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val2 </a:t>
            </a:r>
            <a:r>
              <a:rPr lang="en-US" sz="1600" spc="-1" dirty="0">
                <a:solidFill>
                  <a:srgbClr val="000000"/>
                </a:solidFill>
              </a:rPr>
              <a:t>by default, but this default value can be overwritten if user passes a new value.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9AD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3.3)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8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that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Take Arguments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Functions with unspecified number of arguments: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Syntax: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def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func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args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,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**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kwargs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sz="1600" spc="-1" dirty="0">
                <a:solidFill>
                  <a:srgbClr val="000000"/>
                </a:solidFill>
              </a:rPr>
              <a:t> : stands for unspecified number of unnamed arguments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**</a:t>
            </a:r>
            <a:r>
              <a:rPr lang="en-US" sz="1600" spc="-1" dirty="0">
                <a:solidFill>
                  <a:srgbClr val="000000"/>
                </a:solidFill>
              </a:rPr>
              <a:t> : stands for unspecified number of named arguments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kwargs</a:t>
            </a:r>
            <a:r>
              <a:rPr lang="en-US" sz="1600" spc="-1" dirty="0">
                <a:solidFill>
                  <a:srgbClr val="000000"/>
                </a:solidFill>
              </a:rPr>
              <a:t> : abbreviation of “</a:t>
            </a:r>
            <a:r>
              <a:rPr lang="en-US" sz="1600" u="sng" spc="-1" dirty="0">
                <a:solidFill>
                  <a:srgbClr val="000000"/>
                </a:solidFill>
              </a:rPr>
              <a:t>k</a:t>
            </a:r>
            <a:r>
              <a:rPr lang="en-US" sz="1600" spc="-1" dirty="0">
                <a:solidFill>
                  <a:srgbClr val="000000"/>
                </a:solidFill>
              </a:rPr>
              <a:t>ey</a:t>
            </a:r>
            <a:r>
              <a:rPr lang="en-US" sz="1600" u="sng" spc="-1" dirty="0">
                <a:solidFill>
                  <a:srgbClr val="000000"/>
                </a:solidFill>
              </a:rPr>
              <a:t>w</a:t>
            </a:r>
            <a:r>
              <a:rPr lang="en-US" sz="1600" spc="-1" dirty="0">
                <a:solidFill>
                  <a:srgbClr val="000000"/>
                </a:solidFill>
              </a:rPr>
              <a:t>ord </a:t>
            </a:r>
            <a:r>
              <a:rPr lang="en-US" sz="1600" u="sng" spc="-1" dirty="0">
                <a:solidFill>
                  <a:srgbClr val="000000"/>
                </a:solidFill>
              </a:rPr>
              <a:t>arg</a:t>
            </a:r>
            <a:r>
              <a:rPr lang="en-US" sz="1600" spc="-1" dirty="0">
                <a:solidFill>
                  <a:srgbClr val="000000"/>
                </a:solidFill>
              </a:rPr>
              <a:t>ument</a:t>
            </a:r>
            <a:r>
              <a:rPr lang="en-US" sz="1600" u="sng" spc="-1" dirty="0">
                <a:solidFill>
                  <a:srgbClr val="000000"/>
                </a:solidFill>
              </a:rPr>
              <a:t>s</a:t>
            </a:r>
            <a:r>
              <a:rPr lang="en-US" sz="1600" spc="-1" dirty="0">
                <a:solidFill>
                  <a:srgbClr val="000000"/>
                </a:solidFill>
              </a:rPr>
              <a:t>”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The keyword arguments are stored as dictionaries, with the names as keys and values passed by users as values.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9AD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3.4)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Note: The arguments can be given different names than than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arg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kwargs</a:t>
            </a:r>
            <a:r>
              <a:rPr lang="en-US" sz="1600" spc="-1" dirty="0">
                <a:solidFill>
                  <a:srgbClr val="000000"/>
                </a:solidFill>
              </a:rPr>
              <a:t>, but calling them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args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kwargs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is the convention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9AD1"/>
                </a:solidFill>
              </a:rPr>
              <a:t>Hands-On: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exercise_functions.ipynb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0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Reference</a:t>
            </a:r>
            <a:endParaRPr lang="de-DE" sz="2000" spc="-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1BC5B5A-CD45-6549-A153-0A5B128A8D07}"/>
              </a:ext>
            </a:extLst>
          </p:cNvPr>
          <p:cNvSpPr/>
          <p:nvPr/>
        </p:nvSpPr>
        <p:spPr>
          <a:xfrm>
            <a:off x="324000" y="878168"/>
            <a:ext cx="8963692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Hammond, Michael. 2020. </a:t>
            </a:r>
            <a:r>
              <a:rPr lang="en-US" sz="1200" i="1" spc="-1" dirty="0"/>
              <a:t>Python for Linguists.</a:t>
            </a:r>
            <a:r>
              <a:rPr lang="en-US" sz="1200" spc="-1" dirty="0"/>
              <a:t> Cambridge University Press.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Lutz, Mark. 2013. </a:t>
            </a:r>
            <a:r>
              <a:rPr lang="en-US" sz="1200" i="1" spc="-1" dirty="0"/>
              <a:t>Learning Python </a:t>
            </a:r>
            <a:r>
              <a:rPr lang="en-US" sz="1200" spc="-1" dirty="0"/>
              <a:t>(5</a:t>
            </a:r>
            <a:r>
              <a:rPr lang="en-US" sz="1200" spc="-1" baseline="30000" dirty="0"/>
              <a:t>th</a:t>
            </a:r>
            <a:r>
              <a:rPr lang="en-US" sz="1200" spc="-1" dirty="0"/>
              <a:t> Edition). O’Reilly.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441</Words>
  <Application>Microsoft Macintosh PowerPoint</Application>
  <PresentationFormat>Benutzerdefiniert</PresentationFormat>
  <Paragraphs>63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821</cp:revision>
  <dcterms:created xsi:type="dcterms:W3CDTF">2021-11-19T08:48:43Z</dcterms:created>
  <dcterms:modified xsi:type="dcterms:W3CDTF">2022-03-01T16:25:15Z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