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0"/>
  </p:notesMasterIdLst>
  <p:sldIdLst>
    <p:sldId id="258" r:id="rId3"/>
    <p:sldId id="319" r:id="rId4"/>
    <p:sldId id="328" r:id="rId5"/>
    <p:sldId id="273" r:id="rId6"/>
    <p:sldId id="324" r:id="rId7"/>
    <p:sldId id="323" r:id="rId8"/>
    <p:sldId id="331" r:id="rId9"/>
    <p:sldId id="322" r:id="rId10"/>
    <p:sldId id="337" r:id="rId11"/>
    <p:sldId id="338" r:id="rId12"/>
    <p:sldId id="326" r:id="rId13"/>
    <p:sldId id="325" r:id="rId14"/>
    <p:sldId id="339" r:id="rId15"/>
    <p:sldId id="332" r:id="rId16"/>
    <p:sldId id="329" r:id="rId17"/>
    <p:sldId id="336" r:id="rId18"/>
    <p:sldId id="343" r:id="rId1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xegg.com/regex-quickstart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gex101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885446" y="2406162"/>
            <a:ext cx="6309732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Regular Expressions (Regex)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4DB48B0-AA5B-9E48-9BC5-D403AA436A4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71EA69-96D6-1D4B-A011-BC45E7482B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  </a:t>
            </a:r>
            <a:r>
              <a:rPr lang="en-US" sz="1600" spc="-1" dirty="0">
                <a:solidFill>
                  <a:srgbClr val="000000"/>
                </a:solidFill>
              </a:rPr>
              <a:t>Write a regex which matches float numbers.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should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3.54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1364.2</a:t>
            </a:r>
            <a:r>
              <a:rPr lang="en-US" sz="1600" spc="-1" dirty="0">
                <a:solidFill>
                  <a:srgbClr val="000000"/>
                </a:solidFill>
              </a:rPr>
              <a:t>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.348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And not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879.a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Sample solution: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\d*\.\d+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427"/>
              </p:ext>
            </p:extLst>
          </p:nvPr>
        </p:nvGraphicFramePr>
        <p:xfrm>
          <a:off x="323999" y="1325877"/>
          <a:ext cx="9375170" cy="168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95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2403451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979138">
                  <a:extLst>
                    <a:ext uri="{9D8B030D-6E8A-4147-A177-3AD203B41FA5}">
                      <a16:colId xmlns:a16="http://schemas.microsoft.com/office/drawing/2014/main" val="2047590046"/>
                    </a:ext>
                  </a:extLst>
                </a:gridCol>
                <a:gridCol w="3925386">
                  <a:extLst>
                    <a:ext uri="{9D8B030D-6E8A-4147-A177-3AD203B41FA5}">
                      <a16:colId xmlns:a16="http://schemas.microsoft.com/office/drawing/2014/main" val="853414535"/>
                    </a:ext>
                  </a:extLst>
                </a:gridCol>
              </a:tblGrid>
              <a:tr h="306980">
                <a:tc>
                  <a:txBody>
                    <a:bodyPr/>
                    <a:lstStyle/>
                    <a:p>
                      <a:r>
                        <a:rPr lang="en-US" sz="16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^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Beginning of the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^</a:t>
                      </a:r>
                      <a:r>
                        <a:rPr lang="en-US" sz="1600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sh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oes and cash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22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$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of the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sh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 speaks Engli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320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\bin\b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</a:t>
                      </a: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93449"/>
                  </a:ext>
                </a:extLst>
              </a:tr>
              <a:tr h="34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 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\Bin\B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04477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0F3253F9-83DF-954C-8631-9AAC6182D772}"/>
              </a:ext>
            </a:extLst>
          </p:cNvPr>
          <p:cNvSpPr/>
          <p:nvPr/>
        </p:nvSpPr>
        <p:spPr>
          <a:xfrm>
            <a:off x="324000" y="103023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Boundaries: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5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strings in A-F. Which ones can be matched by the regex below?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^\w*[^2-5](89|70)-[a-z0-9]$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A.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TAS489-9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€270-a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C.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12D870-a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D.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TA2S89-9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E.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S689-a9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F.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€70-a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strings in A-F. Which ones can be matched by the regex below?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^\w*[^2-5](89|70)-[a-z0-9]$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A.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TAS489-9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€270-a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C.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12D870-a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D.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TA2S89-9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E.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S689-a9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F.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€70-a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Solution: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 C, D and F can be matched (and no one else can be matched). 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strings in A-F. Which ones can be matched by the regex below?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^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\w*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[^2-5]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(89|70)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[a-z0-9]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A.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TAS4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[^2-5]</a:t>
            </a:r>
            <a:r>
              <a:rPr lang="en-US" sz="1600" spc="-1" dirty="0">
                <a:solidFill>
                  <a:srgbClr val="000000"/>
                </a:solidFill>
              </a:rPr>
              <a:t> is missing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	B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€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pc="-1" dirty="0">
                <a:solidFill>
                  <a:srgbClr val="000000"/>
                </a:solidFill>
              </a:rPr>
              <a:t> cannot be matched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C.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12D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Yes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D.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TA2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Yes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E.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</a:rPr>
              <a:t>The last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</a:rPr>
              <a:t> cannot be matched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F.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€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\w*</a:t>
            </a:r>
            <a:r>
              <a:rPr lang="en-US" sz="1600" spc="-1" dirty="0">
                <a:solidFill>
                  <a:srgbClr val="000000"/>
                </a:solidFill>
              </a:rPr>
              <a:t> is obligatory (note the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spc="-1" dirty="0">
                <a:solidFill>
                  <a:srgbClr val="000000"/>
                </a:solidFill>
              </a:rPr>
              <a:t>)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Yes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1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Using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Python module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re.fullmatch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regex.ipynb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dirty="0"/>
              <a:t>(</a:t>
            </a:r>
            <a:r>
              <a:rPr lang="de-DE" sz="1600" dirty="0" err="1"/>
              <a:t>Section</a:t>
            </a:r>
            <a:r>
              <a:rPr lang="de-DE" sz="1600" dirty="0"/>
              <a:t> 2)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3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Regular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Python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Python module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Many other methods: check the Python documentation 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https://docs.python.org/3/library/re.html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Some frequently used functions: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Some useful sources: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Regex cheat sheet: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https://www.rexegg.com/regex-quickstart.html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regex101: a website for testing out and debugging regex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https://regex101.com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</a:t>
            </a:r>
            <a:r>
              <a:rPr lang="en-US" sz="1200" spc="-1" dirty="0"/>
              <a:t>.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What are regular expressions, and when/why do we need them?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What we have learned until now: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following tasks: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Check if a string contains the sequence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“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</a:t>
            </a:r>
            <a:r>
              <a:rPr lang="en-US" sz="1600" spc="-1" dirty="0">
                <a:solidFill>
                  <a:srgbClr val="000000"/>
                </a:solidFill>
              </a:rPr>
              <a:t>”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mystring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Check if a string contains the sequence 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</a:rPr>
              <a:t>”: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</a:rPr>
              <a:t>”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mystring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Check if a string contains the following sequence: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, which is either directly followed by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or followed first by any number of random characters and then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e.g.,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adverb, a034deb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		Doable by using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, but tedious.  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Why do we need regular expressions?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Check if a string contains the following sequence: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, which is either directly followed by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or followed first by any number of random characters and then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e.g.,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adverb, a034deb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	Doable by using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, but tedious.   </a:t>
            </a:r>
          </a:p>
          <a:p>
            <a:pPr marL="1200870" lvl="4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Regular expression helps.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Regular expression: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dirty="0"/>
              <a:t>A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characters</a:t>
            </a:r>
            <a:r>
              <a:rPr lang="de-DE" sz="1600" dirty="0"/>
              <a:t> 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specifies</a:t>
            </a:r>
            <a:r>
              <a:rPr lang="de-DE" sz="1600" dirty="0"/>
              <a:t> a </a:t>
            </a:r>
            <a:r>
              <a:rPr lang="de-DE" sz="1600" i="1" dirty="0" err="1"/>
              <a:t>search</a:t>
            </a:r>
            <a:r>
              <a:rPr lang="de-DE" sz="1600" i="1" dirty="0"/>
              <a:t> </a:t>
            </a:r>
            <a:r>
              <a:rPr lang="de-DE" sz="1600" i="1" dirty="0" err="1"/>
              <a:t>pattern</a:t>
            </a:r>
            <a:r>
              <a:rPr lang="de-DE" sz="1600" i="1" dirty="0"/>
              <a:t> </a:t>
            </a:r>
            <a:r>
              <a:rPr lang="de-DE" sz="1600" dirty="0"/>
              <a:t>in </a:t>
            </a:r>
            <a:r>
              <a:rPr lang="de-DE" sz="1600" dirty="0" err="1"/>
              <a:t>text</a:t>
            </a:r>
            <a:endParaRPr lang="de-DE" sz="1600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regex.ipynb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dirty="0"/>
              <a:t>(</a:t>
            </a:r>
            <a:r>
              <a:rPr lang="de-DE" sz="1600" dirty="0" err="1"/>
              <a:t>Section</a:t>
            </a:r>
            <a:r>
              <a:rPr lang="de-DE" sz="1600" dirty="0"/>
              <a:t> 1)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9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Regular expression: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Allows the search of patterns in text in a flexible and efficient way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regular expression in Python: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b="1" spc="-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474"/>
              </p:ext>
            </p:extLst>
          </p:nvPr>
        </p:nvGraphicFramePr>
        <p:xfrm>
          <a:off x="324000" y="1296956"/>
          <a:ext cx="9432624" cy="308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22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3751847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468187">
                  <a:extLst>
                    <a:ext uri="{9D8B030D-6E8A-4147-A177-3AD203B41FA5}">
                      <a16:colId xmlns:a16="http://schemas.microsoft.com/office/drawing/2014/main" val="2495722304"/>
                    </a:ext>
                  </a:extLst>
                </a:gridCol>
                <a:gridCol w="3265768">
                  <a:extLst>
                    <a:ext uri="{9D8B030D-6E8A-4147-A177-3AD203B41FA5}">
                      <a16:colId xmlns:a16="http://schemas.microsoft.com/office/drawing/2014/main" val="515544507"/>
                    </a:ext>
                  </a:extLst>
                </a:gridCol>
              </a:tblGrid>
              <a:tr h="318761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any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a2b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21941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 characters (letter, digit or underscore)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a2b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99516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Non-word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a\Wb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a’b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a€b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23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\d</a:t>
                      </a:r>
                      <a:endParaRPr lang="en-US" sz="14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ab_5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ab_8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3278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ab_’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45288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719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Non-whitespace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abecd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ab_cd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ab8cd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35025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Escapes a special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93680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90BA5035-E302-A344-86C4-4ADB751690B4}"/>
              </a:ext>
            </a:extLst>
          </p:cNvPr>
          <p:cNvSpPr/>
          <p:nvPr/>
        </p:nvSpPr>
        <p:spPr>
          <a:xfrm>
            <a:off x="324000" y="89961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Characters: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2601"/>
              </p:ext>
            </p:extLst>
          </p:nvPr>
        </p:nvGraphicFramePr>
        <p:xfrm>
          <a:off x="324000" y="1378800"/>
          <a:ext cx="9375172" cy="153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83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7811589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</a:tblGrid>
              <a:tr h="316134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2066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45288"/>
                  </a:ext>
                </a:extLst>
              </a:tr>
              <a:tr h="34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[a-c]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</a:t>
                      </a:r>
                      <a:r>
                        <a:rPr lang="en-US" sz="1400" dirty="0"/>
                        <a:t>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719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single character which is </a:t>
                      </a:r>
                      <a:r>
                        <a:rPr lang="en-US" sz="1400" b="1" dirty="0"/>
                        <a:t>not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dirty="0"/>
                        <a:t>,   e.g.,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64423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4DD17F65-75A2-B349-889D-CD79F6D0C2DD}"/>
              </a:ext>
            </a:extLst>
          </p:cNvPr>
          <p:cNvSpPr/>
          <p:nvPr/>
        </p:nvSpPr>
        <p:spPr>
          <a:xfrm>
            <a:off x="324000" y="103676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Character classes: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81E50E3-6DED-2C47-AE3D-66BEDFF5061F}"/>
              </a:ext>
            </a:extLst>
          </p:cNvPr>
          <p:cNvSpPr/>
          <p:nvPr/>
        </p:nvSpPr>
        <p:spPr>
          <a:xfrm>
            <a:off x="324000" y="31239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1600" dirty="0"/>
              <a:t>is equivalent to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1600" dirty="0"/>
              <a:t>is equivalent to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[^0-9]</a:t>
            </a:r>
          </a:p>
        </p:txBody>
      </p:sp>
    </p:spTree>
    <p:extLst>
      <p:ext uri="{BB962C8B-B14F-4D97-AF65-F5344CB8AC3E}">
        <p14:creationId xmlns:p14="http://schemas.microsoft.com/office/powerpoint/2010/main" val="407430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64014"/>
              </p:ext>
            </p:extLst>
          </p:nvPr>
        </p:nvGraphicFramePr>
        <p:xfrm>
          <a:off x="324000" y="1450644"/>
          <a:ext cx="9375172" cy="83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60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7504612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</a:tblGrid>
              <a:tr h="316134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Description: Matches…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4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abc|bcd|cde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a|c|e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bcd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dirty="0"/>
                        <a:t> (equivalent to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[ace]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35025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4DD17F65-75A2-B349-889D-CD79F6D0C2DD}"/>
              </a:ext>
            </a:extLst>
          </p:cNvPr>
          <p:cNvSpPr/>
          <p:nvPr/>
        </p:nvSpPr>
        <p:spPr>
          <a:xfrm>
            <a:off x="324000" y="958387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Disjunction and grouping: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7B1697E-E0AE-8B49-8829-969873BCC04C}"/>
              </a:ext>
            </a:extLst>
          </p:cNvPr>
          <p:cNvSpPr/>
          <p:nvPr/>
        </p:nvSpPr>
        <p:spPr>
          <a:xfrm>
            <a:off x="369720" y="273419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</a:t>
            </a:r>
            <a:r>
              <a:rPr lang="en-US" sz="1600" b="1" spc="-1" dirty="0"/>
              <a:t> </a:t>
            </a:r>
            <a:r>
              <a:rPr lang="en-US" sz="1600" spc="-1" dirty="0"/>
              <a:t>What do the following regular expressions match?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[3-9]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s|nt|pple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[Aa]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A[^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\(\d\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\s(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juice|pie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)\)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 apple juice)</a:t>
            </a:r>
          </a:p>
        </p:txBody>
      </p:sp>
    </p:spTree>
    <p:extLst>
      <p:ext uri="{BB962C8B-B14F-4D97-AF65-F5344CB8AC3E}">
        <p14:creationId xmlns:p14="http://schemas.microsoft.com/office/powerpoint/2010/main" val="22441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60958"/>
              </p:ext>
            </p:extLst>
          </p:nvPr>
        </p:nvGraphicFramePr>
        <p:xfrm>
          <a:off x="324000" y="1503197"/>
          <a:ext cx="9403900" cy="266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29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113591994"/>
                    </a:ext>
                  </a:extLst>
                </a:gridCol>
                <a:gridCol w="4329008">
                  <a:extLst>
                    <a:ext uri="{9D8B030D-6E8A-4147-A177-3AD203B41FA5}">
                      <a16:colId xmlns:a16="http://schemas.microsoft.com/office/drawing/2014/main" val="3680047939"/>
                    </a:ext>
                  </a:extLst>
                </a:gridCol>
              </a:tblGrid>
              <a:tr h="315018">
                <a:tc>
                  <a:txBody>
                    <a:bodyPr/>
                    <a:lstStyle/>
                    <a:p>
                      <a:r>
                        <a:rPr lang="en-US" sz="16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4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ab*c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99516"/>
                  </a:ext>
                </a:extLst>
              </a:tr>
              <a:tr h="34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+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?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 or 1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ab?c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Matches only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ab{3}c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Matches only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to 10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ab{3, 10}c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44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ab{3, 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abbbbbbbbbbbbbbbbbbbbbbbbbbbbbbbc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90094"/>
                  </a:ext>
                </a:extLst>
              </a:tr>
            </a:tbl>
          </a:graphicData>
        </a:graphic>
      </p:graphicFrame>
      <p:sp>
        <p:nvSpPr>
          <p:cNvPr id="7" name="CustomShape 2">
            <a:extLst>
              <a:ext uri="{FF2B5EF4-FFF2-40B4-BE49-F238E27FC236}">
                <a16:creationId xmlns:a16="http://schemas.microsoft.com/office/drawing/2014/main" id="{F773CF0E-696D-9F43-B4FB-B3CC3174AB51}"/>
              </a:ext>
            </a:extLst>
          </p:cNvPr>
          <p:cNvSpPr/>
          <p:nvPr/>
        </p:nvSpPr>
        <p:spPr>
          <a:xfrm>
            <a:off x="324000" y="103023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Quantifiers: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7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  </a:t>
            </a:r>
            <a:r>
              <a:rPr lang="en-US" sz="1600" spc="-1" dirty="0">
                <a:solidFill>
                  <a:srgbClr val="000000"/>
                </a:solidFill>
              </a:rPr>
              <a:t>Write a regex which matches float numbers.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should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3.54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1364.2</a:t>
            </a:r>
            <a:r>
              <a:rPr lang="en-US" sz="1600" spc="-1" dirty="0">
                <a:solidFill>
                  <a:srgbClr val="000000"/>
                </a:solidFill>
              </a:rPr>
              <a:t>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.348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And not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879.a</a:t>
            </a:r>
          </a:p>
        </p:txBody>
      </p:sp>
    </p:spTree>
    <p:extLst>
      <p:ext uri="{BB962C8B-B14F-4D97-AF65-F5344CB8AC3E}">
        <p14:creationId xmlns:p14="http://schemas.microsoft.com/office/powerpoint/2010/main" val="208843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1197</Words>
  <Application>Microsoft Macintosh PowerPoint</Application>
  <PresentationFormat>Benutzerdefiniert</PresentationFormat>
  <Paragraphs>258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1369</cp:revision>
  <dcterms:created xsi:type="dcterms:W3CDTF">2021-11-19T08:48:43Z</dcterms:created>
  <dcterms:modified xsi:type="dcterms:W3CDTF">2022-03-01T16:25:20Z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