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311" r:id="rId4"/>
    <p:sldId id="344" r:id="rId5"/>
    <p:sldId id="312" r:id="rId6"/>
    <p:sldId id="345" r:id="rId7"/>
    <p:sldId id="347" r:id="rId8"/>
    <p:sldId id="348" r:id="rId9"/>
    <p:sldId id="350" r:id="rId10"/>
    <p:sldId id="349" r:id="rId11"/>
    <p:sldId id="351" r:id="rId12"/>
    <p:sldId id="343" r:id="rId13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089839" y="2547794"/>
            <a:ext cx="7927995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000000"/>
                </a:solidFill>
                <a:latin typeface="Arial"/>
              </a:rPr>
              <a:t>Object-Oriented Programming (OOP)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0B81BF8-1A0B-8643-AAE8-582EE0A81374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74FC36-37AD-B34C-A45D-EC2EDD2E8EC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More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About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OOP…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Python also allows </a:t>
            </a:r>
            <a:r>
              <a:rPr lang="en-US" sz="1600" b="1" spc="-1" dirty="0">
                <a:solidFill>
                  <a:srgbClr val="000000"/>
                </a:solidFill>
              </a:rPr>
              <a:t>multiple inheritance</a:t>
            </a:r>
            <a:r>
              <a:rPr lang="en-US" sz="1600" spc="-1" dirty="0">
                <a:solidFill>
                  <a:srgbClr val="000000"/>
                </a:solidFill>
              </a:rPr>
              <a:t>, see Hammond (2020), Chapter 9.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To control the accessibility, you can also create </a:t>
            </a:r>
            <a:r>
              <a:rPr lang="en-US" sz="1600" b="1" spc="-1" dirty="0">
                <a:solidFill>
                  <a:srgbClr val="000000"/>
                </a:solidFill>
              </a:rPr>
              <a:t>private</a:t>
            </a:r>
            <a:r>
              <a:rPr lang="en-US" sz="1600" spc="-1" dirty="0">
                <a:solidFill>
                  <a:srgbClr val="000000"/>
                </a:solidFill>
              </a:rPr>
              <a:t> classes, private methods and private attributes. See Dawson (2003), Chapter 8.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0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Dawson, Michael. 2003. </a:t>
            </a:r>
            <a:r>
              <a:rPr lang="en-US" sz="1200" i="1" spc="-1" dirty="0"/>
              <a:t>Python Programming for the Absolute Beginner </a:t>
            </a:r>
            <a:r>
              <a:rPr lang="en-US" sz="1200" spc="-1" dirty="0"/>
              <a:t>(3rd Edition). Thomson Course Technology.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Linguists.</a:t>
            </a:r>
            <a:r>
              <a:rPr lang="en-US" sz="1200" spc="-1" dirty="0"/>
              <a:t> Cambridge University Press.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Object-Oriented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Basics: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Classes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Instances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/>
              <a:t>Class: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The “blueprint”/”template”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 err="1"/>
              <a:t>Object</a:t>
            </a:r>
            <a:r>
              <a:rPr lang="de-DE" sz="1600" b="1" spc="-1" dirty="0"/>
              <a:t> (</a:t>
            </a:r>
            <a:r>
              <a:rPr lang="de-DE" sz="1600" b="1" spc="-1" dirty="0" err="1"/>
              <a:t>or</a:t>
            </a:r>
            <a:r>
              <a:rPr lang="de-DE" sz="1600" b="1" spc="-1" dirty="0"/>
              <a:t>: Instance):</a:t>
            </a:r>
            <a:r>
              <a:rPr lang="de-DE" sz="1600" spc="-1" dirty="0"/>
              <a:t> </a:t>
            </a:r>
            <a:r>
              <a:rPr lang="en-US" sz="1600" spc="-1" dirty="0">
                <a:solidFill>
                  <a:srgbClr val="000000"/>
                </a:solidFill>
              </a:rPr>
              <a:t>The specific realization of the “blueprint”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D3127-45D5-BE46-86E7-EDCEF369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10" y="2056488"/>
            <a:ext cx="5588000" cy="3149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2A11A34-5367-C040-8501-CF474EFCC530}"/>
              </a:ext>
            </a:extLst>
          </p:cNvPr>
          <p:cNvSpPr txBox="1"/>
          <p:nvPr/>
        </p:nvSpPr>
        <p:spPr>
          <a:xfrm>
            <a:off x="2640651" y="5005587"/>
            <a:ext cx="611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dev.to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charanrajgolla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/beginners-guide---object-oriented-programming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058CA7-A919-6648-BDD0-5B85CFBB814A}"/>
              </a:ext>
            </a:extLst>
          </p:cNvPr>
          <p:cNvSpPr txBox="1"/>
          <p:nvPr/>
        </p:nvSpPr>
        <p:spPr>
          <a:xfrm>
            <a:off x="2961622" y="2525764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class: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9F0B7-1362-314A-8BEF-7894584359F4}"/>
              </a:ext>
            </a:extLst>
          </p:cNvPr>
          <p:cNvSpPr txBox="1"/>
          <p:nvPr/>
        </p:nvSpPr>
        <p:spPr>
          <a:xfrm>
            <a:off x="902085" y="4137039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objects: </a:t>
            </a:r>
          </a:p>
        </p:txBody>
      </p:sp>
    </p:spTree>
    <p:extLst>
      <p:ext uri="{BB962C8B-B14F-4D97-AF65-F5344CB8AC3E}">
        <p14:creationId xmlns:p14="http://schemas.microsoft.com/office/powerpoint/2010/main" val="17663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Object-Oriented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Basics: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Classes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Instances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5171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/>
              <a:t>Class </a:t>
            </a:r>
            <a:r>
              <a:rPr lang="de-DE" sz="1600" spc="-1" dirty="0" err="1"/>
              <a:t>can</a:t>
            </a:r>
            <a:r>
              <a:rPr lang="de-DE" sz="1600" spc="-1" dirty="0"/>
              <a:t> </a:t>
            </a:r>
            <a:r>
              <a:rPr lang="de-DE" sz="1600" spc="-1" dirty="0" err="1"/>
              <a:t>have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 (i.e., properties) and </a:t>
            </a: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(i.e., behaviors) that describe them: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D3127-45D5-BE46-86E7-EDCEF369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10" y="1253125"/>
            <a:ext cx="5588000" cy="31496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D058CA7-A919-6648-BDD0-5B85CFBB814A}"/>
              </a:ext>
            </a:extLst>
          </p:cNvPr>
          <p:cNvSpPr txBox="1"/>
          <p:nvPr/>
        </p:nvSpPr>
        <p:spPr>
          <a:xfrm>
            <a:off x="2458702" y="1432205"/>
            <a:ext cx="196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class: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9F0B7-1362-314A-8BEF-7894584359F4}"/>
              </a:ext>
            </a:extLst>
          </p:cNvPr>
          <p:cNvSpPr txBox="1"/>
          <p:nvPr/>
        </p:nvSpPr>
        <p:spPr>
          <a:xfrm>
            <a:off x="758394" y="3385926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objects: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4D7184-0776-A24E-A493-788BB3F18C59}"/>
              </a:ext>
            </a:extLst>
          </p:cNvPr>
          <p:cNvSpPr txBox="1"/>
          <p:nvPr/>
        </p:nvSpPr>
        <p:spPr>
          <a:xfrm>
            <a:off x="2458702" y="1741767"/>
            <a:ext cx="168875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wallColor</a:t>
            </a:r>
            <a:endParaRPr lang="en-US" sz="1400" dirty="0">
              <a:solidFill>
                <a:srgbClr val="C98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hasHeating</a:t>
            </a:r>
            <a:endParaRPr lang="en-US" sz="1400" dirty="0">
              <a:solidFill>
                <a:srgbClr val="C98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3E7686-02B2-2943-926E-4FDB56EA779B}"/>
              </a:ext>
            </a:extLst>
          </p:cNvPr>
          <p:cNvSpPr txBox="1"/>
          <p:nvPr/>
        </p:nvSpPr>
        <p:spPr>
          <a:xfrm>
            <a:off x="2082527" y="4129708"/>
            <a:ext cx="211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=“yellow”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()=5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93BAA2-FFFD-A14D-A6B0-48E3629D9376}"/>
              </a:ext>
            </a:extLst>
          </p:cNvPr>
          <p:cNvSpPr txBox="1"/>
          <p:nvPr/>
        </p:nvSpPr>
        <p:spPr>
          <a:xfrm>
            <a:off x="4254327" y="4135215"/>
            <a:ext cx="2721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=“white”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ED041A-E18F-AA47-B616-D3B594235179}"/>
              </a:ext>
            </a:extLst>
          </p:cNvPr>
          <p:cNvSpPr txBox="1"/>
          <p:nvPr/>
        </p:nvSpPr>
        <p:spPr>
          <a:xfrm>
            <a:off x="6389982" y="4129708"/>
            <a:ext cx="2721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=“pink”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()=2.5 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893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Object-Oriented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Basics: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Many real-world systems can be modelled as classes and objects.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Class:</a:t>
            </a:r>
            <a:r>
              <a:rPr lang="en-US" sz="1600" spc="-1" dirty="0">
                <a:solidFill>
                  <a:srgbClr val="000000"/>
                </a:solidFill>
              </a:rPr>
              <a:t> Vehicle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Objects:</a:t>
            </a:r>
            <a:r>
              <a:rPr lang="en-US" sz="1600" spc="-1" dirty="0">
                <a:solidFill>
                  <a:srgbClr val="000000"/>
                </a:solidFill>
              </a:rPr>
              <a:t> cars, trains, trams, 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numOfWheels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: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speedup(), brake(),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Class:</a:t>
            </a:r>
            <a:r>
              <a:rPr lang="en-US" sz="1600" spc="-1" dirty="0">
                <a:solidFill>
                  <a:srgbClr val="000000"/>
                </a:solidFill>
              </a:rPr>
              <a:t>  Sentence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Objects</a:t>
            </a:r>
            <a:r>
              <a:rPr lang="en-US" sz="1600" spc="-1" dirty="0">
                <a:solidFill>
                  <a:srgbClr val="000000"/>
                </a:solidFill>
              </a:rPr>
              <a:t>: each sentence in a text / corpus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numOfWords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isQuestion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setSpeaker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setTimeStample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Construct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Python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object_oriented_programming.ipynb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1)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 Attributes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Class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Methods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 attributes:</a:t>
            </a:r>
            <a:r>
              <a:rPr lang="en-US" sz="1600" spc="-1" dirty="0">
                <a:solidFill>
                  <a:srgbClr val="000000"/>
                </a:solidFill>
              </a:rPr>
              <a:t> attributes/information relevant for an entire class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 methods: </a:t>
            </a:r>
            <a:r>
              <a:rPr lang="en-US" sz="1600" spc="-1" dirty="0">
                <a:solidFill>
                  <a:srgbClr val="000000"/>
                </a:solidFill>
              </a:rPr>
              <a:t>A method specific to a class, but not specific to any instance of the class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object_oriented_programming.ipynb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2.1-2.2)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2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783375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Methods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, Instance Attributes, Getters, Setters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Instance methods: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Methods specific to instances of a class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Always includes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spc="-1" dirty="0">
                <a:solidFill>
                  <a:srgbClr val="000000"/>
                </a:solidFill>
              </a:rPr>
              <a:t> as its first argument.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Instance attributes: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Attributes/information relevant for individual instances of a class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Always created and manipulated through instance methods (</a:t>
            </a:r>
            <a:r>
              <a:rPr lang="en-US" sz="1600" i="1" spc="-1" dirty="0">
                <a:solidFill>
                  <a:srgbClr val="000000"/>
                </a:solidFill>
              </a:rPr>
              <a:t>getter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i="1" spc="-1" dirty="0">
                <a:solidFill>
                  <a:srgbClr val="000000"/>
                </a:solidFill>
              </a:rPr>
              <a:t>setter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object_oriented_programming.ipynb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3.1-3.2)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Constructor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: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Constructor: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Used for instantiating a class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Constructor function: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()__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object_oriented_programming.ipynb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4)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Inheritance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Inheritance</a:t>
            </a:r>
            <a:r>
              <a:rPr lang="en-US" sz="1600" spc="-1" dirty="0">
                <a:solidFill>
                  <a:srgbClr val="000000"/>
                </a:solidFill>
              </a:rPr>
              <a:t> is a powerful feature of OOP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If some class is specified to </a:t>
            </a:r>
            <a:r>
              <a:rPr lang="en-US" sz="1600" b="1" spc="-1" dirty="0">
                <a:solidFill>
                  <a:srgbClr val="000000"/>
                </a:solidFill>
              </a:rPr>
              <a:t>inherit</a:t>
            </a:r>
            <a:r>
              <a:rPr lang="en-US" sz="1600" spc="-1" dirty="0">
                <a:solidFill>
                  <a:srgbClr val="000000"/>
                </a:solidFill>
              </a:rPr>
              <a:t> from some other class, then the methods and variables of that latter class are available to the former.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object_oriented_programming.ipynb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5)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6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496</Words>
  <Application>Microsoft Macintosh PowerPoint</Application>
  <PresentationFormat>Benutzerdefiniert</PresentationFormat>
  <Paragraphs>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1014</cp:revision>
  <dcterms:created xsi:type="dcterms:W3CDTF">2021-11-19T08:48:43Z</dcterms:created>
  <dcterms:modified xsi:type="dcterms:W3CDTF">2022-03-01T16:25:31Z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