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sldIdLst>
    <p:sldId id="258" r:id="rId3"/>
    <p:sldId id="273" r:id="rId4"/>
    <p:sldId id="306" r:id="rId5"/>
    <p:sldId id="319" r:id="rId6"/>
    <p:sldId id="318" r:id="rId7"/>
    <p:sldId id="322" r:id="rId8"/>
    <p:sldId id="323" r:id="rId9"/>
    <p:sldId id="325" r:id="rId10"/>
    <p:sldId id="326" r:id="rId11"/>
    <p:sldId id="327" r:id="rId12"/>
    <p:sldId id="331" r:id="rId13"/>
    <p:sldId id="329" r:id="rId14"/>
    <p:sldId id="330" r:id="rId15"/>
    <p:sldId id="332" r:id="rId16"/>
    <p:sldId id="324" r:id="rId17"/>
  </p:sldIdLst>
  <p:sldSz cx="10080625" cy="567055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6327"/>
  </p:normalViewPr>
  <p:slideViewPr>
    <p:cSldViewPr snapToGrid="0" snapToObjects="1">
      <p:cViewPr varScale="1">
        <p:scale>
          <a:sx n="149" d="100"/>
          <a:sy n="149" d="100"/>
        </p:scale>
        <p:origin x="1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7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7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4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de-DE" sz="3200" b="0" strike="noStrike" spc="-1">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de-DE" sz="3200" b="0" strike="noStrike" spc="-1">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de-DE" sz="3200" b="0" strike="noStrike" spc="-1">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4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5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5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5"/>
          <p:cNvPicPr/>
          <p:nvPr/>
        </p:nvPicPr>
        <p:blipFill>
          <a:blip r:embed="rId14"/>
          <a:stretch/>
        </p:blipFill>
        <p:spPr>
          <a:xfrm>
            <a:off x="6390720" y="360"/>
            <a:ext cx="3688920" cy="2022480"/>
          </a:xfrm>
          <a:prstGeom prst="rect">
            <a:avLst/>
          </a:prstGeom>
          <a:ln>
            <a:noFill/>
          </a:ln>
        </p:spPr>
      </p:pic>
      <p:sp>
        <p:nvSpPr>
          <p:cNvPr id="42" name="Line 1"/>
          <p:cNvSpPr/>
          <p:nvPr/>
        </p:nvSpPr>
        <p:spPr>
          <a:xfrm>
            <a:off x="325080" y="5324760"/>
            <a:ext cx="9396360" cy="0"/>
          </a:xfrm>
          <a:prstGeom prst="line">
            <a:avLst/>
          </a:prstGeom>
          <a:ln w="12600">
            <a:solidFill>
              <a:srgbClr val="0096CC"/>
            </a:solidFill>
            <a:round/>
          </a:ln>
        </p:spPr>
        <p:style>
          <a:lnRef idx="1">
            <a:schemeClr val="accent1"/>
          </a:lnRef>
          <a:fillRef idx="0">
            <a:schemeClr val="accent1"/>
          </a:fillRef>
          <a:effectRef idx="0">
            <a:schemeClr val="accent1"/>
          </a:effectRef>
          <a:fontRef idx="minor"/>
        </p:style>
      </p:sp>
      <p:sp>
        <p:nvSpPr>
          <p:cNvPr id="43" name="CustomShape 2"/>
          <p:cNvSpPr/>
          <p:nvPr/>
        </p:nvSpPr>
        <p:spPr>
          <a:xfrm>
            <a:off x="7345440" y="5324760"/>
            <a:ext cx="2375640" cy="215280"/>
          </a:xfrm>
          <a:prstGeom prst="rect">
            <a:avLst/>
          </a:prstGeom>
          <a:noFill/>
          <a:ln>
            <a:noFill/>
          </a:ln>
        </p:spPr>
        <p:style>
          <a:lnRef idx="0">
            <a:scrgbClr r="0" g="0" b="0"/>
          </a:lnRef>
          <a:fillRef idx="0">
            <a:scrgbClr r="0" g="0" b="0"/>
          </a:fillRef>
          <a:effectRef idx="0">
            <a:scrgbClr r="0" g="0" b="0"/>
          </a:effectRef>
          <a:fontRef idx="minor"/>
        </p:style>
        <p:txBody>
          <a:bodyPr lIns="0" tIns="0" rIns="0" bIns="54000" anchor="b">
            <a:noAutofit/>
          </a:bodyPr>
          <a:lstStyle/>
          <a:p>
            <a:pPr algn="r">
              <a:lnSpc>
                <a:spcPct val="100000"/>
              </a:lnSpc>
            </a:pPr>
            <a:r>
              <a:rPr lang="de-DE" sz="700" b="1" strike="noStrike" spc="-1">
                <a:solidFill>
                  <a:srgbClr val="000000"/>
                </a:solidFill>
                <a:latin typeface="Arial"/>
                <a:ea typeface="DejaVu Sans"/>
              </a:rPr>
              <a:t>Universität Konstanz</a:t>
            </a:r>
            <a:endParaRPr lang="de-DE" sz="700" b="0" strike="noStrike" spc="-1">
              <a:latin typeface="Arial"/>
            </a:endParaRPr>
          </a:p>
        </p:txBody>
      </p:sp>
      <p:sp>
        <p:nvSpPr>
          <p:cNvPr id="44"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Line 1"/>
          <p:cNvSpPr/>
          <p:nvPr/>
        </p:nvSpPr>
        <p:spPr>
          <a:xfrm>
            <a:off x="325080" y="5324760"/>
            <a:ext cx="9396360" cy="0"/>
          </a:xfrm>
          <a:prstGeom prst="line">
            <a:avLst/>
          </a:prstGeom>
          <a:ln w="12600">
            <a:solidFill>
              <a:srgbClr val="0096CC"/>
            </a:solidFill>
            <a:round/>
          </a:ln>
        </p:spPr>
        <p:style>
          <a:lnRef idx="1">
            <a:schemeClr val="accent1"/>
          </a:lnRef>
          <a:fillRef idx="0">
            <a:schemeClr val="accent1"/>
          </a:fillRef>
          <a:effectRef idx="0">
            <a:schemeClr val="accent1"/>
          </a:effectRef>
          <a:fontRef idx="minor"/>
        </p:style>
      </p:sp>
      <p:sp>
        <p:nvSpPr>
          <p:cNvPr id="83" name="CustomShape 2"/>
          <p:cNvSpPr/>
          <p:nvPr/>
        </p:nvSpPr>
        <p:spPr>
          <a:xfrm>
            <a:off x="7345440" y="5324760"/>
            <a:ext cx="2375640" cy="215280"/>
          </a:xfrm>
          <a:prstGeom prst="rect">
            <a:avLst/>
          </a:prstGeom>
          <a:noFill/>
          <a:ln>
            <a:noFill/>
          </a:ln>
        </p:spPr>
        <p:style>
          <a:lnRef idx="0">
            <a:scrgbClr r="0" g="0" b="0"/>
          </a:lnRef>
          <a:fillRef idx="0">
            <a:scrgbClr r="0" g="0" b="0"/>
          </a:fillRef>
          <a:effectRef idx="0">
            <a:scrgbClr r="0" g="0" b="0"/>
          </a:effectRef>
          <a:fontRef idx="minor"/>
        </p:style>
        <p:txBody>
          <a:bodyPr lIns="0" tIns="0" rIns="0" bIns="54000" anchor="b">
            <a:noAutofit/>
          </a:bodyPr>
          <a:lstStyle/>
          <a:p>
            <a:pPr algn="r">
              <a:lnSpc>
                <a:spcPct val="100000"/>
              </a:lnSpc>
            </a:pPr>
            <a:r>
              <a:rPr lang="de-DE" sz="700" b="1" strike="noStrike" spc="-1">
                <a:solidFill>
                  <a:srgbClr val="000000"/>
                </a:solidFill>
                <a:latin typeface="Arial"/>
                <a:ea typeface="DejaVu Sans"/>
              </a:rPr>
              <a:t>Universität Konstanz</a:t>
            </a:r>
            <a:endParaRPr lang="de-DE" sz="700" b="0" strike="noStrike" spc="-1">
              <a:latin typeface="Arial"/>
            </a:endParaRPr>
          </a:p>
        </p:txBody>
      </p:sp>
      <p:sp>
        <p:nvSpPr>
          <p:cNvPr id="84"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85"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niversaldependencies.org/#language-u"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spacy.io/" TargetMode="External"/><Relationship Id="rId2" Type="http://schemas.openxmlformats.org/officeDocument/2006/relationships/hyperlink" Target="https://stanfordnlp.github.io/stanza/" TargetMode="External"/><Relationship Id="rId1" Type="http://schemas.openxmlformats.org/officeDocument/2006/relationships/slideLayout" Target="../slideLayouts/slideLayout13.xml"/><Relationship Id="rId4" Type="http://schemas.openxmlformats.org/officeDocument/2006/relationships/hyperlink" Target="https://www.nltk.org/boo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matplotlib.org/" TargetMode="External"/><Relationship Id="rId1" Type="http://schemas.openxmlformats.org/officeDocument/2006/relationships/slideLayout" Target="../slideLayouts/slideLayout13.xml"/><Relationship Id="rId4" Type="http://schemas.openxmlformats.org/officeDocument/2006/relationships/hyperlink" Target="https://scipy.org/"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eb.stanford.edu/~jurafsky/slp3/"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nltk.or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g.upenn.edu/courses/Fall_2003/ling001/penn_treebank_pos.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2"/>
          <p:cNvSpPr/>
          <p:nvPr/>
        </p:nvSpPr>
        <p:spPr>
          <a:xfrm>
            <a:off x="1492674" y="2148614"/>
            <a:ext cx="7272816" cy="944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wrap="none" lIns="36000" tIns="18000" rIns="36000" bIns="18000" anchor="ctr">
            <a:spAutoFit/>
          </a:bodyPr>
          <a:lstStyle/>
          <a:p>
            <a:pPr>
              <a:lnSpc>
                <a:spcPct val="100000"/>
              </a:lnSpc>
            </a:pPr>
            <a:r>
              <a:rPr lang="en-US" sz="3500" b="1" spc="-1" dirty="0">
                <a:solidFill>
                  <a:srgbClr val="000000"/>
                </a:solidFill>
              </a:rPr>
              <a:t>Processing Text Data with Python</a:t>
            </a:r>
          </a:p>
          <a:p>
            <a:pPr algn="ctr">
              <a:lnSpc>
                <a:spcPct val="100000"/>
              </a:lnSpc>
            </a:pPr>
            <a:r>
              <a:rPr lang="en-US" sz="2400" spc="-1" dirty="0">
                <a:solidFill>
                  <a:srgbClr val="000000"/>
                </a:solidFill>
              </a:rPr>
              <a:t>(Using NLTK as Example)</a:t>
            </a:r>
            <a:endParaRPr lang="en-US" sz="2400" spc="-1" dirty="0"/>
          </a:p>
        </p:txBody>
      </p:sp>
      <p:sp>
        <p:nvSpPr>
          <p:cNvPr id="4" name="CustomShape 1">
            <a:extLst>
              <a:ext uri="{FF2B5EF4-FFF2-40B4-BE49-F238E27FC236}">
                <a16:creationId xmlns:a16="http://schemas.microsoft.com/office/drawing/2014/main" id="{D14D3CF1-3DD5-2545-8A3F-659630DCDE9A}"/>
              </a:ext>
            </a:extLst>
          </p:cNvPr>
          <p:cNvSpPr/>
          <p:nvPr/>
        </p:nvSpPr>
        <p:spPr>
          <a:xfrm>
            <a:off x="1596677" y="3204460"/>
            <a:ext cx="69143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10000"/>
              </a:lnSpc>
              <a:tabLst>
                <a:tab pos="0" algn="l"/>
              </a:tabLst>
            </a:pPr>
            <a:r>
              <a:rPr lang="de-DE" spc="-1" dirty="0" err="1">
                <a:solidFill>
                  <a:schemeClr val="bg1">
                    <a:lumMod val="50000"/>
                  </a:schemeClr>
                </a:solidFill>
                <a:latin typeface="Arial"/>
              </a:rPr>
              <a:t>PhD</a:t>
            </a:r>
            <a:r>
              <a:rPr lang="de-DE" spc="-1" dirty="0">
                <a:solidFill>
                  <a:schemeClr val="bg1">
                    <a:lumMod val="50000"/>
                  </a:schemeClr>
                </a:solidFill>
                <a:latin typeface="Arial"/>
              </a:rPr>
              <a:t> </a:t>
            </a:r>
            <a:r>
              <a:rPr lang="de-DE" spc="-1" dirty="0">
                <a:solidFill>
                  <a:schemeClr val="bg1">
                    <a:lumMod val="50000"/>
                  </a:schemeClr>
                </a:solidFill>
              </a:rPr>
              <a:t>Seminar „Python </a:t>
            </a:r>
            <a:r>
              <a:rPr lang="de-DE" spc="-1" dirty="0" err="1">
                <a:solidFill>
                  <a:schemeClr val="bg1">
                    <a:lumMod val="50000"/>
                  </a:schemeClr>
                </a:solidFill>
              </a:rPr>
              <a:t>for</a:t>
            </a:r>
            <a:r>
              <a:rPr lang="de-DE" spc="-1" dirty="0">
                <a:solidFill>
                  <a:schemeClr val="bg1">
                    <a:lumMod val="50000"/>
                  </a:schemeClr>
                </a:solidFill>
              </a:rPr>
              <a:t> </a:t>
            </a:r>
            <a:r>
              <a:rPr lang="de-DE" spc="-1" dirty="0" err="1">
                <a:solidFill>
                  <a:schemeClr val="bg1">
                    <a:lumMod val="50000"/>
                  </a:schemeClr>
                </a:solidFill>
              </a:rPr>
              <a:t>Linguists</a:t>
            </a:r>
            <a:r>
              <a:rPr lang="de-DE" spc="-1" dirty="0">
                <a:solidFill>
                  <a:schemeClr val="bg1">
                    <a:lumMod val="50000"/>
                  </a:schemeClr>
                </a:solidFill>
              </a:rPr>
              <a:t>“ @ ZHAW, March 3-4, 2022</a:t>
            </a:r>
            <a:endParaRPr lang="de-DE" spc="-1" dirty="0">
              <a:solidFill>
                <a:schemeClr val="bg1">
                  <a:lumMod val="50000"/>
                </a:schemeClr>
              </a:solidFill>
              <a:latin typeface="Arial"/>
            </a:endParaRPr>
          </a:p>
          <a:p>
            <a:pPr algn="ctr">
              <a:lnSpc>
                <a:spcPct val="110000"/>
              </a:lnSpc>
              <a:tabLst>
                <a:tab pos="0" algn="l"/>
              </a:tabLst>
            </a:pPr>
            <a:r>
              <a:rPr lang="de-DE" spc="-1" dirty="0">
                <a:solidFill>
                  <a:schemeClr val="bg1">
                    <a:lumMod val="50000"/>
                  </a:schemeClr>
                </a:solidFill>
              </a:rPr>
              <a:t>Qi </a:t>
            </a:r>
            <a:r>
              <a:rPr lang="de-DE" spc="-1" dirty="0" err="1">
                <a:solidFill>
                  <a:schemeClr val="bg1">
                    <a:lumMod val="50000"/>
                  </a:schemeClr>
                </a:solidFill>
              </a:rPr>
              <a:t>Yu</a:t>
            </a:r>
            <a:endParaRPr lang="de-DE" sz="1800" b="0" strike="noStrike" spc="-1" dirty="0">
              <a:solidFill>
                <a:schemeClr val="bg1">
                  <a:lumMod val="50000"/>
                </a:schemeClr>
              </a:solidFill>
              <a:latin typeface="Arial"/>
            </a:endParaRPr>
          </a:p>
        </p:txBody>
      </p:sp>
      <p:pic>
        <p:nvPicPr>
          <p:cNvPr id="5" name="Grafik 4">
            <a:extLst>
              <a:ext uri="{FF2B5EF4-FFF2-40B4-BE49-F238E27FC236}">
                <a16:creationId xmlns:a16="http://schemas.microsoft.com/office/drawing/2014/main" id="{91EBDE4E-2830-B344-AB27-31C924B800B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8463" y="484659"/>
            <a:ext cx="3959523" cy="9097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Dependency</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Parsing</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1067580"/>
            <a:ext cx="8963692" cy="4536383"/>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spc="-1" dirty="0"/>
              <a:t>To understand </a:t>
            </a:r>
            <a:r>
              <a:rPr lang="en-US" sz="1600" i="1" spc="-1" dirty="0"/>
              <a:t>dependency parsing</a:t>
            </a:r>
            <a:r>
              <a:rPr lang="en-US" sz="1600" spc="-1" dirty="0"/>
              <a:t>, the </a:t>
            </a:r>
            <a:r>
              <a:rPr lang="en-US" sz="1600" i="1" spc="-1" dirty="0"/>
              <a:t>dependency grammar </a:t>
            </a:r>
            <a:r>
              <a:rPr lang="en-US" sz="1600" spc="-1" dirty="0"/>
              <a:t>should be introduced first:</a:t>
            </a:r>
            <a:endParaRPr lang="en-US" sz="1600" b="1" spc="-1" dirty="0"/>
          </a:p>
          <a:p>
            <a:pPr marL="720" lvl="2">
              <a:lnSpc>
                <a:spcPct val="110000"/>
              </a:lnSpc>
              <a:buClr>
                <a:srgbClr val="009AD1"/>
              </a:buClr>
              <a:tabLst>
                <a:tab pos="0" algn="l"/>
              </a:tabLst>
            </a:pPr>
            <a:endParaRPr lang="en-US" sz="1600" b="1" spc="-1" dirty="0"/>
          </a:p>
          <a:p>
            <a:pPr marL="324000" lvl="2" indent="-323280">
              <a:lnSpc>
                <a:spcPct val="110000"/>
              </a:lnSpc>
              <a:buClr>
                <a:srgbClr val="009AD1"/>
              </a:buClr>
              <a:buFont typeface="Arial"/>
              <a:buChar char="−"/>
              <a:tabLst>
                <a:tab pos="0" algn="l"/>
              </a:tabLst>
            </a:pPr>
            <a:r>
              <a:rPr lang="en-US" sz="1600" spc="-1" dirty="0"/>
              <a:t>Dependency grammar:</a:t>
            </a:r>
            <a:r>
              <a:rPr lang="en-US" sz="1600" b="1" spc="-1" dirty="0"/>
              <a:t> </a:t>
            </a:r>
            <a:r>
              <a:rPr lang="en-US" sz="1600" spc="-1" dirty="0"/>
              <a:t>a class of grammatical theory in which</a:t>
            </a:r>
            <a:r>
              <a:rPr lang="en-US" sz="1600" b="1" spc="-1" dirty="0"/>
              <a:t> </a:t>
            </a:r>
            <a:r>
              <a:rPr lang="en-US" sz="1600" spc="-1" dirty="0"/>
              <a:t>the syntactic structure of a sentence is described solely in terms of directed binary grammatical relations between the words.</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pic>
        <p:nvPicPr>
          <p:cNvPr id="5" name="Grafik 4">
            <a:extLst>
              <a:ext uri="{FF2B5EF4-FFF2-40B4-BE49-F238E27FC236}">
                <a16:creationId xmlns:a16="http://schemas.microsoft.com/office/drawing/2014/main" id="{A1F24649-6E8E-6D4D-9435-1EF9F7474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820" y="2835275"/>
            <a:ext cx="3416437" cy="1240640"/>
          </a:xfrm>
          <a:prstGeom prst="rect">
            <a:avLst/>
          </a:prstGeom>
        </p:spPr>
      </p:pic>
      <p:sp>
        <p:nvSpPr>
          <p:cNvPr id="8" name="Textfeld 7">
            <a:extLst>
              <a:ext uri="{FF2B5EF4-FFF2-40B4-BE49-F238E27FC236}">
                <a16:creationId xmlns:a16="http://schemas.microsoft.com/office/drawing/2014/main" id="{ACE72B9A-0A10-EC48-B66F-FB7AED7139CF}"/>
              </a:ext>
            </a:extLst>
          </p:cNvPr>
          <p:cNvSpPr txBox="1"/>
          <p:nvPr/>
        </p:nvSpPr>
        <p:spPr>
          <a:xfrm>
            <a:off x="5976257" y="3749961"/>
            <a:ext cx="2808514"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solidFill>
                  <a:schemeClr val="bg1">
                    <a:lumMod val="50000"/>
                  </a:schemeClr>
                </a:solidFill>
              </a:rPr>
              <a:t>(Source: </a:t>
            </a:r>
            <a:r>
              <a:rPr lang="en-US" sz="1200" dirty="0" err="1">
                <a:solidFill>
                  <a:schemeClr val="bg1">
                    <a:lumMod val="50000"/>
                  </a:schemeClr>
                </a:solidFill>
              </a:rPr>
              <a:t>Jurafsky</a:t>
            </a:r>
            <a:r>
              <a:rPr lang="en-US" sz="1200" dirty="0">
                <a:solidFill>
                  <a:schemeClr val="bg1">
                    <a:lumMod val="50000"/>
                  </a:schemeClr>
                </a:solidFill>
              </a:rPr>
              <a:t> &amp; Martin 2021)</a:t>
            </a:r>
          </a:p>
        </p:txBody>
      </p:sp>
    </p:spTree>
    <p:extLst>
      <p:ext uri="{BB962C8B-B14F-4D97-AF65-F5344CB8AC3E}">
        <p14:creationId xmlns:p14="http://schemas.microsoft.com/office/powerpoint/2010/main" val="392754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Dependency</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Parsing</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767138"/>
            <a:ext cx="8963692" cy="4536383"/>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endParaRPr lang="en-US" sz="1600" b="1" spc="-1" dirty="0"/>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720" lvl="2">
              <a:lnSpc>
                <a:spcPct val="110000"/>
              </a:lnSpc>
              <a:buClr>
                <a:srgbClr val="009AD1"/>
              </a:buClr>
              <a:tabLst>
                <a:tab pos="0" algn="l"/>
              </a:tabLst>
            </a:pPr>
            <a:endParaRPr lang="en-US" sz="1600" spc="-1" dirty="0">
              <a:solidFill>
                <a:prstClr val="black"/>
              </a:solidFill>
            </a:endParaRPr>
          </a:p>
          <a:p>
            <a:pPr marL="324000" lvl="2" indent="-323280">
              <a:lnSpc>
                <a:spcPct val="110000"/>
              </a:lnSpc>
              <a:buClr>
                <a:srgbClr val="009AD1"/>
              </a:buClr>
              <a:buFont typeface="Arial"/>
              <a:buChar char="−"/>
              <a:tabLst>
                <a:tab pos="0" algn="l"/>
              </a:tabLst>
            </a:pPr>
            <a:r>
              <a:rPr lang="en-US" sz="1600" spc="-1" dirty="0">
                <a:solidFill>
                  <a:prstClr val="black"/>
                </a:solidFill>
              </a:rPr>
              <a:t>Notions in dependency grammar: </a:t>
            </a:r>
            <a:endParaRPr lang="en-US" sz="1600" spc="-1" dirty="0"/>
          </a:p>
          <a:p>
            <a:pPr marL="781200" lvl="3" indent="-323280">
              <a:lnSpc>
                <a:spcPct val="110000"/>
              </a:lnSpc>
              <a:buClr>
                <a:srgbClr val="009AD1"/>
              </a:buClr>
              <a:buFont typeface="Arial"/>
              <a:buChar char="−"/>
              <a:tabLst>
                <a:tab pos="0" algn="l"/>
              </a:tabLst>
            </a:pPr>
            <a:r>
              <a:rPr lang="en-US" sz="1600" spc="-1" dirty="0">
                <a:solidFill>
                  <a:prstClr val="black"/>
                </a:solidFill>
              </a:rPr>
              <a:t>head: the word being modified (the “governor”)</a:t>
            </a:r>
          </a:p>
          <a:p>
            <a:pPr marL="781200" lvl="3" indent="-323280">
              <a:lnSpc>
                <a:spcPct val="110000"/>
              </a:lnSpc>
              <a:buClr>
                <a:srgbClr val="009AD1"/>
              </a:buClr>
              <a:buFont typeface="Arial"/>
              <a:buChar char="−"/>
              <a:tabLst>
                <a:tab pos="0" algn="l"/>
              </a:tabLst>
            </a:pPr>
            <a:r>
              <a:rPr lang="en-US" sz="1600" spc="-1" dirty="0">
                <a:solidFill>
                  <a:prstClr val="black"/>
                </a:solidFill>
              </a:rPr>
              <a:t>dependent: the modifier of a head </a:t>
            </a:r>
          </a:p>
          <a:p>
            <a:pPr marL="781200" lvl="3" indent="-323280">
              <a:lnSpc>
                <a:spcPct val="110000"/>
              </a:lnSpc>
              <a:buClr>
                <a:srgbClr val="009AD1"/>
              </a:buClr>
              <a:buFont typeface="Arial"/>
              <a:buChar char="−"/>
              <a:tabLst>
                <a:tab pos="0" algn="l"/>
              </a:tabLst>
            </a:pPr>
            <a:endParaRPr lang="en-US" sz="1600" spc="-1" dirty="0">
              <a:solidFill>
                <a:prstClr val="black"/>
              </a:solidFill>
            </a:endParaRPr>
          </a:p>
          <a:p>
            <a:pPr marL="1238400" lvl="4" indent="-323280">
              <a:lnSpc>
                <a:spcPct val="110000"/>
              </a:lnSpc>
              <a:buClr>
                <a:srgbClr val="009AD1"/>
              </a:buClr>
              <a:buFont typeface="Arial"/>
              <a:buChar char="−"/>
              <a:tabLst>
                <a:tab pos="0" algn="l"/>
              </a:tabLst>
            </a:pPr>
            <a:r>
              <a:rPr lang="en-US" sz="1600" spc="-1" dirty="0">
                <a:solidFill>
                  <a:prstClr val="black"/>
                </a:solidFill>
              </a:rPr>
              <a:t>E.g., in the figure above:</a:t>
            </a:r>
          </a:p>
          <a:p>
            <a:pPr marL="1695600" lvl="5" indent="-323280">
              <a:lnSpc>
                <a:spcPct val="110000"/>
              </a:lnSpc>
              <a:buClr>
                <a:srgbClr val="009AD1"/>
              </a:buClr>
              <a:buFont typeface="Arial"/>
              <a:buChar char="−"/>
              <a:tabLst>
                <a:tab pos="0" algn="l"/>
              </a:tabLst>
            </a:pPr>
            <a:r>
              <a:rPr lang="en-US" sz="1600" i="1" spc="-1" dirty="0">
                <a:solidFill>
                  <a:prstClr val="black"/>
                </a:solidFill>
              </a:rPr>
              <a:t>flight</a:t>
            </a:r>
            <a:r>
              <a:rPr lang="en-US" sz="1600" spc="-1" dirty="0">
                <a:solidFill>
                  <a:prstClr val="black"/>
                </a:solidFill>
              </a:rPr>
              <a:t>: a head</a:t>
            </a:r>
          </a:p>
          <a:p>
            <a:pPr marL="1695600" lvl="5" indent="-323280">
              <a:lnSpc>
                <a:spcPct val="110000"/>
              </a:lnSpc>
              <a:buClr>
                <a:srgbClr val="009AD1"/>
              </a:buClr>
              <a:buFont typeface="Arial"/>
              <a:buChar char="−"/>
              <a:tabLst>
                <a:tab pos="0" algn="l"/>
              </a:tabLst>
            </a:pPr>
            <a:r>
              <a:rPr lang="en-US" sz="1600" i="1" spc="-1" dirty="0">
                <a:solidFill>
                  <a:prstClr val="black"/>
                </a:solidFill>
              </a:rPr>
              <a:t>morning</a:t>
            </a:r>
            <a:r>
              <a:rPr lang="en-US" sz="1600" spc="-1" dirty="0">
                <a:solidFill>
                  <a:prstClr val="black"/>
                </a:solidFill>
              </a:rPr>
              <a:t>: a dependents of the head </a:t>
            </a:r>
            <a:r>
              <a:rPr lang="en-US" sz="1600" i="1" spc="-1" dirty="0">
                <a:solidFill>
                  <a:prstClr val="black"/>
                </a:solidFill>
              </a:rPr>
              <a:t>flight</a:t>
            </a:r>
            <a:r>
              <a:rPr lang="en-US" sz="1600" spc="-1" dirty="0">
                <a:solidFill>
                  <a:prstClr val="black"/>
                </a:solidFill>
              </a:rPr>
              <a:t> </a:t>
            </a:r>
          </a:p>
          <a:p>
            <a:pPr marL="1695600" lvl="5" indent="-323280">
              <a:lnSpc>
                <a:spcPct val="110000"/>
              </a:lnSpc>
              <a:buClr>
                <a:srgbClr val="009AD1"/>
              </a:buClr>
              <a:buFont typeface="Arial"/>
              <a:buChar char="−"/>
              <a:tabLst>
                <a:tab pos="0" algn="l"/>
              </a:tabLst>
            </a:pPr>
            <a:r>
              <a:rPr lang="en-US" sz="1600" i="1" spc="-1" dirty="0" err="1">
                <a:solidFill>
                  <a:prstClr val="black"/>
                </a:solidFill>
              </a:rPr>
              <a:t>nmod</a:t>
            </a:r>
            <a:r>
              <a:rPr lang="en-US" sz="1600" spc="-1" dirty="0">
                <a:solidFill>
                  <a:prstClr val="black"/>
                </a:solidFill>
              </a:rPr>
              <a:t> (‘nominal modifier’): the dependency relation between </a:t>
            </a:r>
            <a:r>
              <a:rPr lang="en-US" sz="1600" i="1" spc="-1" dirty="0">
                <a:solidFill>
                  <a:prstClr val="black"/>
                </a:solidFill>
              </a:rPr>
              <a:t>flight</a:t>
            </a:r>
            <a:r>
              <a:rPr lang="en-US" sz="1600" spc="-1" dirty="0">
                <a:solidFill>
                  <a:prstClr val="black"/>
                </a:solidFill>
              </a:rPr>
              <a:t> and </a:t>
            </a:r>
            <a:r>
              <a:rPr lang="en-US" sz="1600" i="1" spc="-1" dirty="0">
                <a:solidFill>
                  <a:prstClr val="black"/>
                </a:solidFill>
              </a:rPr>
              <a:t>morning</a:t>
            </a:r>
            <a:endParaRPr lang="en-US" sz="1600" spc="-1" dirty="0">
              <a:solidFill>
                <a:prstClr val="black"/>
              </a:solidFill>
            </a:endParaRPr>
          </a:p>
          <a:p>
            <a:pPr marL="720" lvl="2">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spc="-1" dirty="0">
                <a:solidFill>
                  <a:prstClr val="black"/>
                </a:solidFill>
              </a:rPr>
              <a:t>Universal Dependencies: </a:t>
            </a:r>
            <a:r>
              <a:rPr lang="en-US" sz="1600" spc="-1" dirty="0">
                <a:solidFill>
                  <a:prstClr val="black"/>
                </a:solidFill>
                <a:hlinkClick r:id="rId2"/>
              </a:rPr>
              <a:t>https://universaldependencies.org/#language-u</a:t>
            </a:r>
            <a:endParaRPr lang="en-US" sz="1600" spc="-1" dirty="0">
              <a:solidFill>
                <a:prstClr val="black"/>
              </a:solidFill>
            </a:endParaRPr>
          </a:p>
          <a:p>
            <a:pPr marL="720" lvl="2">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pic>
        <p:nvPicPr>
          <p:cNvPr id="5" name="Grafik 4">
            <a:extLst>
              <a:ext uri="{FF2B5EF4-FFF2-40B4-BE49-F238E27FC236}">
                <a16:creationId xmlns:a16="http://schemas.microsoft.com/office/drawing/2014/main" id="{A1F24649-6E8E-6D4D-9435-1EF9F7474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344" y="887183"/>
            <a:ext cx="3416437" cy="1240640"/>
          </a:xfrm>
          <a:prstGeom prst="rect">
            <a:avLst/>
          </a:prstGeom>
        </p:spPr>
      </p:pic>
      <p:sp>
        <p:nvSpPr>
          <p:cNvPr id="8" name="Textfeld 7">
            <a:extLst>
              <a:ext uri="{FF2B5EF4-FFF2-40B4-BE49-F238E27FC236}">
                <a16:creationId xmlns:a16="http://schemas.microsoft.com/office/drawing/2014/main" id="{ACE72B9A-0A10-EC48-B66F-FB7AED7139CF}"/>
              </a:ext>
            </a:extLst>
          </p:cNvPr>
          <p:cNvSpPr txBox="1"/>
          <p:nvPr/>
        </p:nvSpPr>
        <p:spPr>
          <a:xfrm>
            <a:off x="5773781" y="1850824"/>
            <a:ext cx="2808514"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solidFill>
                  <a:schemeClr val="bg1">
                    <a:lumMod val="50000"/>
                  </a:schemeClr>
                </a:solidFill>
              </a:rPr>
              <a:t>(Source: </a:t>
            </a:r>
            <a:r>
              <a:rPr lang="en-US" sz="1200" dirty="0" err="1">
                <a:solidFill>
                  <a:schemeClr val="bg1">
                    <a:lumMod val="50000"/>
                  </a:schemeClr>
                </a:solidFill>
              </a:rPr>
              <a:t>Jurafsky</a:t>
            </a:r>
            <a:r>
              <a:rPr lang="en-US" sz="1200" dirty="0">
                <a:solidFill>
                  <a:schemeClr val="bg1">
                    <a:lumMod val="50000"/>
                  </a:schemeClr>
                </a:solidFill>
              </a:rPr>
              <a:t> &amp; Martin 2021)</a:t>
            </a:r>
          </a:p>
        </p:txBody>
      </p:sp>
    </p:spTree>
    <p:extLst>
      <p:ext uri="{BB962C8B-B14F-4D97-AF65-F5344CB8AC3E}">
        <p14:creationId xmlns:p14="http://schemas.microsoft.com/office/powerpoint/2010/main" val="44831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Dependency</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Parsing</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891231"/>
            <a:ext cx="8963692" cy="4536383"/>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b="1" spc="-1" dirty="0">
                <a:solidFill>
                  <a:prstClr val="black"/>
                </a:solidFill>
              </a:rPr>
              <a:t>Dependency parsing: </a:t>
            </a:r>
            <a:r>
              <a:rPr lang="en-US" sz="1600" spc="-1" dirty="0">
                <a:solidFill>
                  <a:prstClr val="black"/>
                </a:solidFill>
              </a:rPr>
              <a:t>the task of assigning the dependency grammar structure of a sentence.</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spc="-1" dirty="0"/>
              <a:t>Difference between dependency parsing and constituency parsing </a:t>
            </a:r>
            <a:r>
              <a:rPr lang="en-US" sz="1200" spc="-1" dirty="0"/>
              <a:t>(</a:t>
            </a:r>
            <a:r>
              <a:rPr lang="en-US" sz="1200" spc="-1" dirty="0" err="1"/>
              <a:t>Jurafsky</a:t>
            </a:r>
            <a:r>
              <a:rPr lang="en-US" sz="1200" spc="-1" dirty="0"/>
              <a:t> &amp; Martin 2021)</a:t>
            </a:r>
            <a:r>
              <a:rPr lang="en-US" sz="1600" spc="-1" dirty="0"/>
              <a:t>: </a:t>
            </a:r>
          </a:p>
          <a:p>
            <a:pPr marL="781200" lvl="3" indent="-323280">
              <a:lnSpc>
                <a:spcPct val="110000"/>
              </a:lnSpc>
              <a:buClr>
                <a:srgbClr val="009AD1"/>
              </a:buClr>
              <a:buFont typeface="Arial"/>
              <a:buChar char="−"/>
              <a:tabLst>
                <a:tab pos="0" algn="l"/>
              </a:tabLst>
            </a:pPr>
            <a:r>
              <a:rPr lang="en-US" sz="1600" spc="-1" dirty="0"/>
              <a:t>Phrasal constituents and phrase-structure rules do not play a direct role; </a:t>
            </a:r>
          </a:p>
          <a:p>
            <a:pPr marL="781200" lvl="3" indent="-323280">
              <a:lnSpc>
                <a:spcPct val="110000"/>
              </a:lnSpc>
              <a:buClr>
                <a:srgbClr val="009AD1"/>
              </a:buClr>
              <a:buFont typeface="Arial"/>
              <a:buChar char="−"/>
              <a:tabLst>
                <a:tab pos="0" algn="l"/>
              </a:tabLst>
            </a:pPr>
            <a:r>
              <a:rPr lang="en-US" sz="1600" spc="-1" dirty="0"/>
              <a:t>The syntactic structure of a sentence is described solely in terms of directed binary grammatical relations between the words. </a:t>
            </a:r>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r>
              <a:rPr lang="en-US" b="1" spc="-1" dirty="0">
                <a:solidFill>
                  <a:schemeClr val="accent1"/>
                </a:solidFill>
              </a:rPr>
              <a:t>Demo: </a:t>
            </a:r>
            <a:r>
              <a:rPr lang="en-US" spc="-1" dirty="0" err="1">
                <a:latin typeface="Courier New" panose="02070309020205020404" pitchFamily="49" charset="0"/>
                <a:cs typeface="Courier New" panose="02070309020205020404" pitchFamily="49" charset="0"/>
              </a:rPr>
              <a:t>nltk.ipynb</a:t>
            </a:r>
            <a:r>
              <a:rPr lang="en-US" spc="-1" dirty="0"/>
              <a:t> (Section 4.2)</a:t>
            </a:r>
          </a:p>
          <a:p>
            <a:pPr marL="720" lvl="2">
              <a:lnSpc>
                <a:spcPct val="110000"/>
              </a:lnSpc>
              <a:buClr>
                <a:srgbClr val="009AD1"/>
              </a:buClr>
              <a:tabLst>
                <a:tab pos="0" algn="l"/>
              </a:tabLst>
            </a:pPr>
            <a:r>
              <a:rPr lang="en-US" sz="1600" spc="-1" dirty="0"/>
              <a:t>Further reading on Syntactic parsing: </a:t>
            </a:r>
            <a:r>
              <a:rPr lang="en-US" sz="1600" spc="-1" dirty="0" err="1"/>
              <a:t>Jurafsky</a:t>
            </a:r>
            <a:r>
              <a:rPr lang="en-US" sz="1600" spc="-1" dirty="0"/>
              <a:t> &amp; Martin (2021), Chapter 14</a:t>
            </a:r>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pic>
        <p:nvPicPr>
          <p:cNvPr id="5" name="Grafik 4">
            <a:extLst>
              <a:ext uri="{FF2B5EF4-FFF2-40B4-BE49-F238E27FC236}">
                <a16:creationId xmlns:a16="http://schemas.microsoft.com/office/drawing/2014/main" id="{A1F24649-6E8E-6D4D-9435-1EF9F7474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665" y="1450807"/>
            <a:ext cx="3416437" cy="1240640"/>
          </a:xfrm>
          <a:prstGeom prst="rect">
            <a:avLst/>
          </a:prstGeom>
        </p:spPr>
      </p:pic>
      <p:sp>
        <p:nvSpPr>
          <p:cNvPr id="8" name="Textfeld 7">
            <a:extLst>
              <a:ext uri="{FF2B5EF4-FFF2-40B4-BE49-F238E27FC236}">
                <a16:creationId xmlns:a16="http://schemas.microsoft.com/office/drawing/2014/main" id="{ACE72B9A-0A10-EC48-B66F-FB7AED7139CF}"/>
              </a:ext>
            </a:extLst>
          </p:cNvPr>
          <p:cNvSpPr txBox="1"/>
          <p:nvPr/>
        </p:nvSpPr>
        <p:spPr>
          <a:xfrm>
            <a:off x="6048102" y="2356056"/>
            <a:ext cx="2808514"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solidFill>
                  <a:schemeClr val="bg1">
                    <a:lumMod val="50000"/>
                  </a:schemeClr>
                </a:solidFill>
              </a:rPr>
              <a:t>(Source: </a:t>
            </a:r>
            <a:r>
              <a:rPr lang="en-US" sz="1200" dirty="0" err="1">
                <a:solidFill>
                  <a:schemeClr val="bg1">
                    <a:lumMod val="50000"/>
                  </a:schemeClr>
                </a:solidFill>
              </a:rPr>
              <a:t>Jurafsky</a:t>
            </a:r>
            <a:r>
              <a:rPr lang="en-US" sz="1200" dirty="0">
                <a:solidFill>
                  <a:schemeClr val="bg1">
                    <a:lumMod val="50000"/>
                  </a:schemeClr>
                </a:solidFill>
              </a:rPr>
              <a:t> &amp; Martin 2021)</a:t>
            </a:r>
          </a:p>
        </p:txBody>
      </p:sp>
    </p:spTree>
    <p:extLst>
      <p:ext uri="{BB962C8B-B14F-4D97-AF65-F5344CB8AC3E}">
        <p14:creationId xmlns:p14="http://schemas.microsoft.com/office/powerpoint/2010/main" val="302031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rPr>
              <a:t>Concluding</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Remark</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1100235"/>
            <a:ext cx="8963692" cy="3765679"/>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solidFill>
                  <a:prstClr val="black"/>
                </a:solidFill>
              </a:rPr>
              <a:t>We have learned how to build a pipeline for text preprocessing using the Python module NLTK.</a:t>
            </a: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324000" lvl="2" indent="-323280">
              <a:lnSpc>
                <a:spcPct val="110000"/>
              </a:lnSpc>
              <a:buClr>
                <a:srgbClr val="009AD1"/>
              </a:buClr>
              <a:buFont typeface="Arial"/>
              <a:buChar char="−"/>
              <a:tabLst>
                <a:tab pos="0" algn="l"/>
              </a:tabLst>
            </a:pPr>
            <a:r>
              <a:rPr lang="en-US" sz="1600" spc="-1" dirty="0">
                <a:solidFill>
                  <a:prstClr val="black"/>
                </a:solidFill>
              </a:rPr>
              <a:t>However, NLTK is not the only choice for text preprocessing. There are various state-of-the-art modules using different techniques (e.g., neural networks). </a:t>
            </a:r>
          </a:p>
          <a:p>
            <a:pPr marL="457920" lvl="3">
              <a:lnSpc>
                <a:spcPct val="110000"/>
              </a:lnSpc>
              <a:buClr>
                <a:srgbClr val="009AD1"/>
              </a:buClr>
              <a:tabLst>
                <a:tab pos="0" algn="l"/>
              </a:tabLst>
            </a:pPr>
            <a:endParaRPr lang="en-US" sz="1600" spc="-1" dirty="0">
              <a:solidFill>
                <a:prstClr val="black"/>
              </a:solidFill>
            </a:endParaRPr>
          </a:p>
          <a:p>
            <a:pPr marL="457920" lvl="3">
              <a:lnSpc>
                <a:spcPct val="110000"/>
              </a:lnSpc>
              <a:buClr>
                <a:srgbClr val="009AD1"/>
              </a:buClr>
              <a:tabLst>
                <a:tab pos="0" algn="l"/>
              </a:tabLst>
            </a:pPr>
            <a:r>
              <a:rPr lang="en-US" sz="1600" spc="-1" dirty="0">
                <a:solidFill>
                  <a:prstClr val="black"/>
                </a:solidFill>
              </a:rPr>
              <a:t>E.g.:</a:t>
            </a:r>
          </a:p>
          <a:p>
            <a:pPr marL="781200" lvl="3" indent="-323280">
              <a:lnSpc>
                <a:spcPct val="110000"/>
              </a:lnSpc>
              <a:buClr>
                <a:srgbClr val="009AD1"/>
              </a:buClr>
              <a:buFont typeface="Arial"/>
              <a:buChar char="−"/>
              <a:tabLst>
                <a:tab pos="0" algn="l"/>
              </a:tabLst>
            </a:pPr>
            <a:r>
              <a:rPr lang="en-US" sz="1600" spc="-1" dirty="0">
                <a:solidFill>
                  <a:prstClr val="black"/>
                </a:solidFill>
              </a:rPr>
              <a:t>Stanza: </a:t>
            </a:r>
            <a:r>
              <a:rPr lang="en-US" sz="1600" spc="-1" dirty="0">
                <a:solidFill>
                  <a:prstClr val="black"/>
                </a:solidFill>
                <a:hlinkClick r:id="rId2"/>
              </a:rPr>
              <a:t>https://stanfordnlp.github.io/stanza/</a:t>
            </a:r>
            <a:endParaRPr lang="en-US" sz="1600" spc="-1" dirty="0">
              <a:solidFill>
                <a:prstClr val="black"/>
              </a:solidFill>
            </a:endParaRPr>
          </a:p>
          <a:p>
            <a:pPr marL="781200" lvl="3" indent="-323280">
              <a:lnSpc>
                <a:spcPct val="110000"/>
              </a:lnSpc>
              <a:buClr>
                <a:srgbClr val="009AD1"/>
              </a:buClr>
              <a:buFont typeface="Arial"/>
              <a:buChar char="−"/>
              <a:tabLst>
                <a:tab pos="0" algn="l"/>
              </a:tabLst>
            </a:pPr>
            <a:r>
              <a:rPr lang="en-US" sz="1600" spc="-1" dirty="0" err="1">
                <a:solidFill>
                  <a:prstClr val="black"/>
                </a:solidFill>
              </a:rPr>
              <a:t>spaCy</a:t>
            </a:r>
            <a:r>
              <a:rPr lang="en-US" sz="1600" spc="-1" dirty="0">
                <a:solidFill>
                  <a:prstClr val="black"/>
                </a:solidFill>
              </a:rPr>
              <a:t>: </a:t>
            </a:r>
            <a:r>
              <a:rPr lang="en-US" sz="1600" spc="-1" dirty="0">
                <a:solidFill>
                  <a:prstClr val="black"/>
                </a:solidFill>
                <a:hlinkClick r:id="rId3"/>
              </a:rPr>
              <a:t>https://spacy.io</a:t>
            </a:r>
            <a:endParaRPr lang="en-US" sz="1600" spc="-1" dirty="0">
              <a:solidFill>
                <a:prstClr val="black"/>
              </a:solidFill>
            </a:endParaRPr>
          </a:p>
          <a:p>
            <a:pPr marL="720" lvl="2">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spc="-1" dirty="0">
                <a:solidFill>
                  <a:prstClr val="black"/>
                </a:solidFill>
              </a:rPr>
              <a:t>Moreover, NLTK provides a whole range of different stemmers, parsers etc. which are realized using different algorithms, i.e., the ones shown in the demo file are not the only choices. See the NLTK book for details: </a:t>
            </a:r>
            <a:r>
              <a:rPr lang="en-US" sz="1600" spc="-1" dirty="0">
                <a:solidFill>
                  <a:prstClr val="black"/>
                </a:solidFill>
                <a:hlinkClick r:id="rId4"/>
              </a:rPr>
              <a:t>https://www.nltk.org/book/</a:t>
            </a:r>
            <a:endParaRPr lang="en-US" sz="1600" spc="-1" dirty="0">
              <a:solidFill>
                <a:prstClr val="black"/>
              </a:solidFill>
            </a:endParaRP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360680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rPr>
              <a:t>Excursion</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1100235"/>
            <a:ext cx="8963692" cy="3765679"/>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solidFill>
                  <a:prstClr val="black"/>
                </a:solidFill>
              </a:rPr>
              <a:t>There are several other Python modules that are often used in computational linguistic researches:</a:t>
            </a: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781200" lvl="3" indent="-323280">
              <a:lnSpc>
                <a:spcPct val="110000"/>
              </a:lnSpc>
              <a:buClr>
                <a:srgbClr val="009AD1"/>
              </a:buClr>
              <a:buFont typeface="Arial"/>
              <a:buChar char="−"/>
              <a:tabLst>
                <a:tab pos="0" algn="l"/>
              </a:tabLst>
            </a:pPr>
            <a:r>
              <a:rPr lang="en-US" sz="1600" spc="-1" dirty="0">
                <a:solidFill>
                  <a:prstClr val="black"/>
                </a:solidFill>
                <a:latin typeface="Courier New" panose="02070309020205020404" pitchFamily="49" charset="0"/>
                <a:cs typeface="Courier New" panose="02070309020205020404" pitchFamily="49" charset="0"/>
              </a:rPr>
              <a:t>matplotlib</a:t>
            </a:r>
            <a:r>
              <a:rPr lang="en-US" sz="1600" spc="-1" dirty="0">
                <a:solidFill>
                  <a:prstClr val="black"/>
                </a:solidFill>
              </a:rPr>
              <a:t>: for data visualization (make plots etc.)</a:t>
            </a:r>
          </a:p>
          <a:p>
            <a:pPr marL="1238400" lvl="4" indent="-323280">
              <a:lnSpc>
                <a:spcPct val="110000"/>
              </a:lnSpc>
              <a:buClr>
                <a:srgbClr val="009AD1"/>
              </a:buClr>
              <a:buFont typeface="Arial"/>
              <a:buChar char="−"/>
              <a:tabLst>
                <a:tab pos="0" algn="l"/>
              </a:tabLst>
            </a:pPr>
            <a:r>
              <a:rPr lang="en-US" sz="1600" spc="-1" dirty="0">
                <a:solidFill>
                  <a:prstClr val="black"/>
                </a:solidFill>
                <a:hlinkClick r:id="rId2"/>
              </a:rPr>
              <a:t>https://matplotlib.org</a:t>
            </a:r>
            <a:endParaRPr lang="en-US" sz="1600" spc="-1" dirty="0">
              <a:solidFill>
                <a:prstClr val="black"/>
              </a:solidFill>
            </a:endParaRPr>
          </a:p>
          <a:p>
            <a:pPr marL="1238400" lvl="4" indent="-323280">
              <a:lnSpc>
                <a:spcPct val="110000"/>
              </a:lnSpc>
              <a:buClr>
                <a:srgbClr val="009AD1"/>
              </a:buClr>
              <a:buFont typeface="Arial"/>
              <a:buChar char="−"/>
              <a:tabLst>
                <a:tab pos="0" algn="l"/>
              </a:tabLst>
            </a:pPr>
            <a:endParaRPr lang="en-US" sz="1600" spc="-1" dirty="0">
              <a:solidFill>
                <a:prstClr val="black"/>
              </a:solidFill>
            </a:endParaRPr>
          </a:p>
          <a:p>
            <a:pPr marL="781200" lvl="3" indent="-323280">
              <a:lnSpc>
                <a:spcPct val="110000"/>
              </a:lnSpc>
              <a:buClr>
                <a:srgbClr val="009AD1"/>
              </a:buClr>
              <a:buFont typeface="Arial"/>
              <a:buChar char="−"/>
              <a:tabLst>
                <a:tab pos="0" algn="l"/>
              </a:tabLst>
            </a:pPr>
            <a:r>
              <a:rPr lang="en-US" sz="1600" spc="-1" dirty="0">
                <a:solidFill>
                  <a:prstClr val="black"/>
                </a:solidFill>
                <a:latin typeface="Courier New" panose="02070309020205020404" pitchFamily="49" charset="0"/>
                <a:cs typeface="Courier New" panose="02070309020205020404" pitchFamily="49" charset="0"/>
              </a:rPr>
              <a:t>pandas</a:t>
            </a:r>
            <a:r>
              <a:rPr lang="en-US" sz="1600" spc="-1" dirty="0">
                <a:solidFill>
                  <a:prstClr val="black"/>
                </a:solidFill>
              </a:rPr>
              <a:t>: for manipulating data in table-form, such as .csv-files</a:t>
            </a:r>
          </a:p>
          <a:p>
            <a:pPr marL="1238400" lvl="4" indent="-323280">
              <a:lnSpc>
                <a:spcPct val="110000"/>
              </a:lnSpc>
              <a:buClr>
                <a:srgbClr val="009AD1"/>
              </a:buClr>
              <a:buFont typeface="Arial"/>
              <a:buChar char="−"/>
              <a:tabLst>
                <a:tab pos="0" algn="l"/>
              </a:tabLst>
            </a:pPr>
            <a:r>
              <a:rPr lang="en-US" sz="1600" spc="-1" dirty="0">
                <a:solidFill>
                  <a:prstClr val="black"/>
                </a:solidFill>
                <a:hlinkClick r:id="rId3"/>
              </a:rPr>
              <a:t>https://pandas.pydata.org</a:t>
            </a:r>
            <a:endParaRPr lang="en-US" sz="1600" spc="-1" dirty="0">
              <a:solidFill>
                <a:prstClr val="black"/>
              </a:solidFill>
            </a:endParaRPr>
          </a:p>
          <a:p>
            <a:pPr marL="1238400" lvl="4" indent="-323280">
              <a:lnSpc>
                <a:spcPct val="110000"/>
              </a:lnSpc>
              <a:buClr>
                <a:srgbClr val="009AD1"/>
              </a:buClr>
              <a:buFont typeface="Arial"/>
              <a:buChar char="−"/>
              <a:tabLst>
                <a:tab pos="0" algn="l"/>
              </a:tabLst>
            </a:pPr>
            <a:endParaRPr lang="en-US" sz="1600" spc="-1" dirty="0">
              <a:solidFill>
                <a:prstClr val="black"/>
              </a:solidFill>
            </a:endParaRPr>
          </a:p>
          <a:p>
            <a:pPr marL="781200" lvl="3" indent="-323280">
              <a:lnSpc>
                <a:spcPct val="110000"/>
              </a:lnSpc>
              <a:buClr>
                <a:srgbClr val="009AD1"/>
              </a:buClr>
              <a:buFont typeface="Arial"/>
              <a:buChar char="−"/>
              <a:tabLst>
                <a:tab pos="0" algn="l"/>
              </a:tabLst>
            </a:pPr>
            <a:r>
              <a:rPr lang="en-US" sz="1600" spc="-1" dirty="0">
                <a:solidFill>
                  <a:prstClr val="black"/>
                </a:solidFill>
                <a:latin typeface="Courier New" panose="02070309020205020404" pitchFamily="49" charset="0"/>
                <a:cs typeface="Courier New" panose="02070309020205020404" pitchFamily="49" charset="0"/>
              </a:rPr>
              <a:t>SciPy</a:t>
            </a:r>
            <a:r>
              <a:rPr lang="en-US" sz="1600" spc="-1" dirty="0">
                <a:solidFill>
                  <a:prstClr val="black"/>
                </a:solidFill>
              </a:rPr>
              <a:t>: for statistical analysis, e.g., statistical tests</a:t>
            </a:r>
          </a:p>
          <a:p>
            <a:pPr marL="1238400" lvl="4" indent="-323280">
              <a:lnSpc>
                <a:spcPct val="110000"/>
              </a:lnSpc>
              <a:buClr>
                <a:srgbClr val="009AD1"/>
              </a:buClr>
              <a:buFont typeface="Arial"/>
              <a:buChar char="−"/>
              <a:tabLst>
                <a:tab pos="0" algn="l"/>
              </a:tabLst>
            </a:pPr>
            <a:r>
              <a:rPr lang="en-US" sz="1600" spc="-1" dirty="0">
                <a:solidFill>
                  <a:prstClr val="black"/>
                </a:solidFill>
                <a:hlinkClick r:id="rId4"/>
              </a:rPr>
              <a:t>https://scipy.org</a:t>
            </a:r>
            <a:endParaRPr lang="en-US" sz="1600" spc="-1" dirty="0">
              <a:solidFill>
                <a:prstClr val="black"/>
              </a:solidFill>
            </a:endParaRPr>
          </a:p>
          <a:p>
            <a:pPr marL="1238400" lvl="4" indent="-323280">
              <a:lnSpc>
                <a:spcPct val="110000"/>
              </a:lnSpc>
              <a:buClr>
                <a:srgbClr val="009AD1"/>
              </a:buClr>
              <a:buFont typeface="Arial"/>
              <a:buChar char="−"/>
              <a:tabLst>
                <a:tab pos="0" algn="l"/>
              </a:tabLst>
            </a:pPr>
            <a:endParaRPr lang="en-US" sz="1600" spc="-1" dirty="0">
              <a:solidFill>
                <a:prstClr val="black"/>
              </a:solidFill>
            </a:endParaRPr>
          </a:p>
          <a:p>
            <a:pPr marL="720" lvl="2">
              <a:lnSpc>
                <a:spcPct val="110000"/>
              </a:lnSpc>
              <a:buClr>
                <a:srgbClr val="009AD1"/>
              </a:buClr>
              <a:tabLst>
                <a:tab pos="0" algn="l"/>
              </a:tabLst>
            </a:pPr>
            <a:r>
              <a:rPr lang="en-US" sz="1600" b="1" spc="-1" dirty="0">
                <a:solidFill>
                  <a:schemeClr val="accent1"/>
                </a:solidFill>
              </a:rPr>
              <a:t>Demo: </a:t>
            </a:r>
            <a:r>
              <a:rPr lang="en-US" sz="1600" spc="-1" dirty="0" err="1">
                <a:latin typeface="Courier New" panose="02070309020205020404" pitchFamily="49" charset="0"/>
                <a:cs typeface="Courier New" panose="02070309020205020404" pitchFamily="49" charset="0"/>
              </a:rPr>
              <a:t>other_useful_libraries.ipynb</a:t>
            </a:r>
            <a:endParaRPr lang="en-US" sz="1600" spc="-1" dirty="0">
              <a:solidFill>
                <a:prstClr val="black"/>
              </a:solidFill>
            </a:endParaRP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324000" lvl="2" indent="-323280">
              <a:lnSpc>
                <a:spcPct val="110000"/>
              </a:lnSpc>
              <a:buClr>
                <a:srgbClr val="009AD1"/>
              </a:buClr>
              <a:buFont typeface="Arial"/>
              <a:buChar char="−"/>
              <a:tabLst>
                <a:tab pos="0" algn="l"/>
              </a:tabLst>
            </a:pPr>
            <a:endParaRPr lang="en-US" sz="1600" spc="-1" dirty="0">
              <a:solidFill>
                <a:prstClr val="black"/>
              </a:solidFill>
            </a:endParaRPr>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281198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References</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878168"/>
            <a:ext cx="8963692"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200" spc="-1" dirty="0" err="1"/>
              <a:t>Jurafsky</a:t>
            </a:r>
            <a:r>
              <a:rPr lang="en-US" sz="1200" spc="-1" dirty="0"/>
              <a:t>, Dan, and James H. Martin. 2021. </a:t>
            </a:r>
            <a:r>
              <a:rPr lang="en-US" sz="1200" i="1" spc="-1" dirty="0"/>
              <a:t>Speech and language processing</a:t>
            </a:r>
            <a:r>
              <a:rPr lang="en-US" sz="1200" spc="-1" dirty="0"/>
              <a:t> (3rd ed. draft). </a:t>
            </a:r>
            <a:r>
              <a:rPr lang="en-US" sz="1200" spc="-1" dirty="0">
                <a:hlinkClick r:id="rId2"/>
              </a:rPr>
              <a:t>https://web.stanford.edu/~jurafsky/slp3/</a:t>
            </a:r>
            <a:r>
              <a:rPr lang="en-US" sz="1200" spc="-1" dirty="0"/>
              <a:t>.</a:t>
            </a:r>
          </a:p>
          <a:p>
            <a:pPr marL="720" lvl="2">
              <a:lnSpc>
                <a:spcPct val="110000"/>
              </a:lnSpc>
              <a:buClr>
                <a:srgbClr val="009AD1"/>
              </a:buClr>
              <a:tabLst>
                <a:tab pos="0" algn="l"/>
              </a:tabLst>
            </a:pPr>
            <a:endParaRPr lang="en-US" sz="1200" spc="-1" dirty="0"/>
          </a:p>
          <a:p>
            <a:pPr marL="720" lvl="2">
              <a:lnSpc>
                <a:spcPct val="110000"/>
              </a:lnSpc>
              <a:buClr>
                <a:srgbClr val="009AD1"/>
              </a:buClr>
              <a:tabLst>
                <a:tab pos="0" algn="l"/>
              </a:tabLst>
            </a:pPr>
            <a:r>
              <a:rPr lang="en-US" sz="1200" spc="-1" dirty="0"/>
              <a:t>Singh, Jasmeet, and Vishal Gupta. 2016. </a:t>
            </a:r>
            <a:r>
              <a:rPr lang="en-US" sz="1200" i="1" spc="-1" dirty="0"/>
              <a:t>Text stemming: Approaches, applications, and challenges. </a:t>
            </a:r>
            <a:r>
              <a:rPr lang="en-US" sz="1200" spc="-1" dirty="0"/>
              <a:t>ACM Computing Surveys (CSUR) 49(3): 1-46.</a:t>
            </a:r>
          </a:p>
          <a:p>
            <a:pPr marL="457920" lvl="3">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15041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NLTK (</a:t>
            </a:r>
            <a:r>
              <a:rPr lang="de-DE" sz="2000" b="1" i="1" u="sng" spc="-1" dirty="0">
                <a:solidFill>
                  <a:srgbClr val="000000"/>
                </a:solidFill>
                <a:uFill>
                  <a:solidFill>
                    <a:srgbClr val="009AD1"/>
                  </a:solidFill>
                </a:uFill>
              </a:rPr>
              <a:t>N</a:t>
            </a:r>
            <a:r>
              <a:rPr lang="de-DE" sz="2000" i="1" u="sng" spc="-1" dirty="0">
                <a:solidFill>
                  <a:srgbClr val="000000"/>
                </a:solidFill>
                <a:uFill>
                  <a:solidFill>
                    <a:srgbClr val="009AD1"/>
                  </a:solidFill>
                </a:uFill>
              </a:rPr>
              <a:t>atural</a:t>
            </a:r>
            <a:r>
              <a:rPr lang="de-DE" sz="2000" b="1" i="1" u="sng" spc="-1" dirty="0">
                <a:solidFill>
                  <a:srgbClr val="000000"/>
                </a:solidFill>
                <a:uFill>
                  <a:solidFill>
                    <a:srgbClr val="009AD1"/>
                  </a:solidFill>
                </a:uFill>
              </a:rPr>
              <a:t> L</a:t>
            </a:r>
            <a:r>
              <a:rPr lang="de-DE" sz="2000" i="1" u="sng" spc="-1" dirty="0">
                <a:solidFill>
                  <a:srgbClr val="000000"/>
                </a:solidFill>
                <a:uFill>
                  <a:solidFill>
                    <a:srgbClr val="009AD1"/>
                  </a:solidFill>
                </a:uFill>
              </a:rPr>
              <a:t>anguage</a:t>
            </a:r>
            <a:r>
              <a:rPr lang="de-DE" sz="2000" b="1" i="1" u="sng" spc="-1" dirty="0">
                <a:solidFill>
                  <a:srgbClr val="000000"/>
                </a:solidFill>
                <a:uFill>
                  <a:solidFill>
                    <a:srgbClr val="009AD1"/>
                  </a:solidFill>
                </a:uFill>
              </a:rPr>
              <a:t> T</a:t>
            </a:r>
            <a:r>
              <a:rPr lang="de-DE" sz="2000" i="1" u="sng" spc="-1" dirty="0">
                <a:solidFill>
                  <a:srgbClr val="000000"/>
                </a:solidFill>
                <a:uFill>
                  <a:solidFill>
                    <a:srgbClr val="009AD1"/>
                  </a:solidFill>
                </a:uFill>
              </a:rPr>
              <a:t>ool</a:t>
            </a:r>
            <a:r>
              <a:rPr lang="de-DE" sz="2000" b="1" i="1" u="sng" spc="-1" dirty="0">
                <a:solidFill>
                  <a:srgbClr val="000000"/>
                </a:solidFill>
                <a:uFill>
                  <a:solidFill>
                    <a:srgbClr val="009AD1"/>
                  </a:solidFill>
                </a:uFill>
              </a:rPr>
              <a:t>k</a:t>
            </a:r>
            <a:r>
              <a:rPr lang="de-DE" sz="2000" i="1" u="sng" spc="-1" dirty="0">
                <a:solidFill>
                  <a:srgbClr val="000000"/>
                </a:solidFill>
                <a:uFill>
                  <a:solidFill>
                    <a:srgbClr val="009AD1"/>
                  </a:solidFill>
                </a:uFill>
              </a:rPr>
              <a:t>it</a:t>
            </a:r>
            <a:r>
              <a:rPr lang="de-DE" sz="2000" b="1" u="sng" spc="-1" dirty="0">
                <a:solidFill>
                  <a:srgbClr val="000000"/>
                </a:solidFill>
                <a:uFill>
                  <a:solidFill>
                    <a:srgbClr val="009AD1"/>
                  </a:solidFill>
                </a:uFill>
              </a:rPr>
              <a:t>)</a:t>
            </a:r>
            <a:endParaRPr lang="de-DE" sz="2000" spc="-1" dirty="0"/>
          </a:p>
        </p:txBody>
      </p:sp>
      <p:sp>
        <p:nvSpPr>
          <p:cNvPr id="4" name="CustomShape 2">
            <a:extLst>
              <a:ext uri="{FF2B5EF4-FFF2-40B4-BE49-F238E27FC236}">
                <a16:creationId xmlns:a16="http://schemas.microsoft.com/office/drawing/2014/main" id="{F6B60461-4ECF-6A4D-ADF2-5E3C9845C2F1}"/>
              </a:ext>
            </a:extLst>
          </p:cNvPr>
          <p:cNvSpPr/>
          <p:nvPr/>
        </p:nvSpPr>
        <p:spPr>
          <a:xfrm>
            <a:off x="324000" y="1224000"/>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spc="-1" dirty="0"/>
              <a:t>We will use the Python module </a:t>
            </a:r>
            <a:r>
              <a:rPr lang="en-US" sz="1600" b="1" spc="-1" dirty="0">
                <a:solidFill>
                  <a:srgbClr val="000000"/>
                </a:solidFill>
                <a:latin typeface="Courier New" panose="02070309020205020404" pitchFamily="49" charset="0"/>
                <a:cs typeface="Courier New" panose="02070309020205020404" pitchFamily="49" charset="0"/>
                <a:sym typeface="Wingdings" pitchFamily="2" charset="2"/>
              </a:rPr>
              <a:t>NLTK</a:t>
            </a:r>
            <a:r>
              <a:rPr lang="en-US" sz="1600" spc="-1" dirty="0"/>
              <a:t> as an example, and build a text preprocessing pipeline step by step.</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spc="-1" dirty="0"/>
              <a:t>NLTK: A publicly available module with useful tools for processing text data</a:t>
            </a:r>
          </a:p>
          <a:p>
            <a:pPr marL="324000" lvl="2" indent="-323280">
              <a:lnSpc>
                <a:spcPct val="110000"/>
              </a:lnSpc>
              <a:buClr>
                <a:srgbClr val="009AD1"/>
              </a:buClr>
              <a:buFont typeface="Arial"/>
              <a:buChar char="−"/>
              <a:tabLst>
                <a:tab pos="0" algn="l"/>
              </a:tabLst>
            </a:pPr>
            <a:r>
              <a:rPr lang="en-US" sz="1600" spc="-1" dirty="0">
                <a:hlinkClick r:id="rId2"/>
              </a:rPr>
              <a:t>https://www.nltk.org</a:t>
            </a: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r>
              <a:rPr lang="en-US" sz="1600" b="1" spc="-1" dirty="0">
                <a:solidFill>
                  <a:schemeClr val="accent1"/>
                </a:solidFill>
              </a:rPr>
              <a:t>Demo: </a:t>
            </a:r>
            <a:r>
              <a:rPr lang="en-US" sz="1600" spc="-1" dirty="0" err="1">
                <a:latin typeface="Courier New" panose="02070309020205020404" pitchFamily="49" charset="0"/>
                <a:cs typeface="Courier New" panose="02070309020205020404" pitchFamily="49" charset="0"/>
              </a:rPr>
              <a:t>nltk.ipynb</a:t>
            </a:r>
            <a:r>
              <a:rPr lang="en-US" sz="1600" spc="-1" dirty="0"/>
              <a:t> (Section 1-2)</a:t>
            </a:r>
          </a:p>
          <a:p>
            <a:pPr marL="720" lvl="2">
              <a:lnSpc>
                <a:spcPct val="110000"/>
              </a:lnSpc>
              <a:buClr>
                <a:srgbClr val="009AD1"/>
              </a:buClr>
              <a:tabLst>
                <a:tab pos="0" algn="l"/>
              </a:tabLst>
            </a:pPr>
            <a:endParaRPr lang="en-US" sz="1600" b="1"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15948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786732"/>
            <a:ext cx="8963692"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t>For (almost) any computational tasks on text data, the texts need to be preprocessed.</a:t>
            </a:r>
          </a:p>
          <a:p>
            <a:pPr marL="324000" lvl="2" indent="-323280">
              <a:lnSpc>
                <a:spcPct val="110000"/>
              </a:lnSpc>
              <a:buClr>
                <a:srgbClr val="009AD1"/>
              </a:buClr>
              <a:buFont typeface="Arial"/>
              <a:buChar char="−"/>
              <a:tabLst>
                <a:tab pos="0" algn="l"/>
              </a:tabLst>
            </a:pPr>
            <a:r>
              <a:rPr lang="en-US" sz="1600" spc="-1" dirty="0">
                <a:solidFill>
                  <a:srgbClr val="000000"/>
                </a:solidFill>
              </a:rPr>
              <a:t>In computational linguistics / natural language processing, text preprocessing includes normally the following tasks:</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781200" lvl="3" indent="-323280">
              <a:lnSpc>
                <a:spcPct val="110000"/>
              </a:lnSpc>
              <a:buClr>
                <a:srgbClr val="009AD1"/>
              </a:buClr>
              <a:buFont typeface="Arial"/>
              <a:buChar char="−"/>
              <a:tabLst>
                <a:tab pos="0" algn="l"/>
              </a:tabLst>
            </a:pPr>
            <a:r>
              <a:rPr lang="en-US" sz="1600" spc="-1" dirty="0">
                <a:solidFill>
                  <a:srgbClr val="000000"/>
                </a:solidFill>
              </a:rPr>
              <a:t>Tokenization</a:t>
            </a:r>
          </a:p>
          <a:p>
            <a:pPr marL="781200" lvl="3" indent="-323280">
              <a:lnSpc>
                <a:spcPct val="110000"/>
              </a:lnSpc>
              <a:buClr>
                <a:srgbClr val="009AD1"/>
              </a:buClr>
              <a:buFont typeface="Arial"/>
              <a:buChar char="−"/>
              <a:tabLst>
                <a:tab pos="0" algn="l"/>
              </a:tabLst>
            </a:pPr>
            <a:r>
              <a:rPr lang="en-US" sz="1600" spc="-1" dirty="0">
                <a:solidFill>
                  <a:srgbClr val="000000"/>
                </a:solidFill>
              </a:rPr>
              <a:t>Part-of-speech tagging</a:t>
            </a:r>
          </a:p>
          <a:p>
            <a:pPr marL="781200" lvl="3" indent="-323280">
              <a:lnSpc>
                <a:spcPct val="110000"/>
              </a:lnSpc>
              <a:buClr>
                <a:srgbClr val="009AD1"/>
              </a:buClr>
              <a:buFont typeface="Arial"/>
              <a:buChar char="−"/>
              <a:tabLst>
                <a:tab pos="0" algn="l"/>
              </a:tabLst>
            </a:pPr>
            <a:r>
              <a:rPr lang="en-US" sz="1600" spc="-1" dirty="0">
                <a:solidFill>
                  <a:srgbClr val="000000"/>
                </a:solidFill>
              </a:rPr>
              <a:t>Lemmatization / stemming</a:t>
            </a:r>
          </a:p>
          <a:p>
            <a:pPr marL="781200" lvl="3" indent="-323280">
              <a:lnSpc>
                <a:spcPct val="110000"/>
              </a:lnSpc>
              <a:buClr>
                <a:srgbClr val="009AD1"/>
              </a:buClr>
              <a:buFont typeface="Arial"/>
              <a:buChar char="−"/>
              <a:tabLst>
                <a:tab pos="0" algn="l"/>
              </a:tabLst>
            </a:pPr>
            <a:r>
              <a:rPr lang="en-US" sz="1600" spc="-1" dirty="0">
                <a:solidFill>
                  <a:srgbClr val="000000"/>
                </a:solidFill>
              </a:rPr>
              <a:t>Removing </a:t>
            </a:r>
            <a:r>
              <a:rPr lang="en-US" sz="1600" spc="-1" dirty="0" err="1">
                <a:solidFill>
                  <a:srgbClr val="000000"/>
                </a:solidFill>
              </a:rPr>
              <a:t>stopwords</a:t>
            </a:r>
            <a:r>
              <a:rPr lang="en-US" sz="1600" spc="-1" dirty="0">
                <a:solidFill>
                  <a:srgbClr val="000000"/>
                </a:solidFill>
              </a:rPr>
              <a:t> / punctuations</a:t>
            </a:r>
          </a:p>
          <a:p>
            <a:pPr marL="781200" lvl="3" indent="-323280">
              <a:lnSpc>
                <a:spcPct val="110000"/>
              </a:lnSpc>
              <a:buClr>
                <a:srgbClr val="009AD1"/>
              </a:buClr>
              <a:buFont typeface="Arial"/>
              <a:buChar char="−"/>
              <a:tabLst>
                <a:tab pos="0" algn="l"/>
              </a:tabLst>
            </a:pPr>
            <a:r>
              <a:rPr lang="en-US" sz="1600" spc="-1" dirty="0">
                <a:solidFill>
                  <a:srgbClr val="000000"/>
                </a:solidFill>
              </a:rPr>
              <a:t>Syntax parsing</a:t>
            </a:r>
          </a:p>
          <a:p>
            <a:pPr marL="781200" lvl="3" indent="-323280">
              <a:lnSpc>
                <a:spcPct val="110000"/>
              </a:lnSpc>
              <a:buClr>
                <a:srgbClr val="009AD1"/>
              </a:buClr>
              <a:buFont typeface="Arial"/>
              <a:buChar char="−"/>
              <a:tabLst>
                <a:tab pos="0" algn="l"/>
              </a:tabLst>
            </a:pPr>
            <a:r>
              <a:rPr lang="en-US" sz="1600" spc="-1" dirty="0">
                <a:solidFill>
                  <a:srgbClr val="000000"/>
                </a:solidFill>
              </a:rPr>
              <a:t>Dependency parsing</a:t>
            </a:r>
          </a:p>
          <a:p>
            <a:pPr marL="781200" lvl="3" indent="-323280">
              <a:lnSpc>
                <a:spcPct val="110000"/>
              </a:lnSpc>
              <a:buClr>
                <a:srgbClr val="009AD1"/>
              </a:buClr>
              <a:buFont typeface="Arial"/>
              <a:buChar char="−"/>
              <a:tabLst>
                <a:tab pos="0" algn="l"/>
              </a:tabLst>
            </a:pPr>
            <a:r>
              <a:rPr lang="en-US" sz="1600" spc="-1" dirty="0">
                <a:solidFill>
                  <a:schemeClr val="bg1">
                    <a:lumMod val="65000"/>
                  </a:schemeClr>
                </a:solidFill>
              </a:rPr>
              <a:t>Named entity recognition</a:t>
            </a:r>
          </a:p>
          <a:p>
            <a:pPr marL="781200" lvl="3" indent="-323280">
              <a:lnSpc>
                <a:spcPct val="110000"/>
              </a:lnSpc>
              <a:buClr>
                <a:srgbClr val="009AD1"/>
              </a:buClr>
              <a:buFont typeface="Arial"/>
              <a:buChar char="−"/>
              <a:tabLst>
                <a:tab pos="0" algn="l"/>
              </a:tabLst>
            </a:pPr>
            <a:r>
              <a:rPr lang="en-US" sz="1600" spc="-1" dirty="0">
                <a:solidFill>
                  <a:schemeClr val="bg1">
                    <a:lumMod val="65000"/>
                  </a:schemeClr>
                </a:solidFill>
              </a:rPr>
              <a:t>Coreference resolution</a:t>
            </a:r>
          </a:p>
          <a:p>
            <a:pPr marL="781200" lvl="3" indent="-323280">
              <a:lnSpc>
                <a:spcPct val="110000"/>
              </a:lnSpc>
              <a:buClr>
                <a:srgbClr val="009AD1"/>
              </a:buClr>
              <a:buFont typeface="Arial"/>
              <a:buChar char="−"/>
              <a:tabLst>
                <a:tab pos="0" algn="l"/>
              </a:tabLst>
            </a:pPr>
            <a:r>
              <a:rPr lang="en-US" sz="1600" spc="-1" dirty="0">
                <a:solidFill>
                  <a:schemeClr val="bg1">
                    <a:lumMod val="65000"/>
                  </a:schemeClr>
                </a:solidFill>
              </a:rPr>
              <a:t>…</a:t>
            </a:r>
          </a:p>
          <a:p>
            <a:pPr marL="781200" lvl="3" indent="-323280">
              <a:lnSpc>
                <a:spcPct val="110000"/>
              </a:lnSpc>
              <a:buClr>
                <a:srgbClr val="009AD1"/>
              </a:buClr>
              <a:buFont typeface="Arial"/>
              <a:buChar char="−"/>
              <a:tabLst>
                <a:tab pos="0" algn="l"/>
              </a:tabLst>
            </a:pPr>
            <a:endParaRPr lang="en-US" sz="1600" spc="-1" dirty="0">
              <a:solidFill>
                <a:srgbClr val="000000"/>
              </a:solidFill>
            </a:endParaRPr>
          </a:p>
          <a:p>
            <a:pPr marL="457920" lvl="3">
              <a:lnSpc>
                <a:spcPct val="110000"/>
              </a:lnSpc>
              <a:buClr>
                <a:srgbClr val="009AD1"/>
              </a:buClr>
              <a:tabLst>
                <a:tab pos="0" algn="l"/>
              </a:tabLst>
            </a:pPr>
            <a:r>
              <a:rPr lang="en-US" sz="1600" b="1" spc="-1" dirty="0">
                <a:solidFill>
                  <a:srgbClr val="000000"/>
                </a:solidFill>
              </a:rPr>
              <a:t>Note: </a:t>
            </a:r>
          </a:p>
          <a:p>
            <a:pPr marL="800820" lvl="3" indent="-342900">
              <a:lnSpc>
                <a:spcPct val="110000"/>
              </a:lnSpc>
              <a:buClr>
                <a:srgbClr val="009AD1"/>
              </a:buClr>
              <a:buAutoNum type="arabicParenR"/>
              <a:tabLst>
                <a:tab pos="0" algn="l"/>
              </a:tabLst>
            </a:pPr>
            <a:r>
              <a:rPr lang="en-US" sz="1600" spc="-1" dirty="0">
                <a:solidFill>
                  <a:srgbClr val="000000"/>
                </a:solidFill>
              </a:rPr>
              <a:t>Not all the tasks are always needed; The choice of the tasks depends on the use case.</a:t>
            </a:r>
          </a:p>
          <a:p>
            <a:pPr marL="800820" lvl="3" indent="-342900">
              <a:lnSpc>
                <a:spcPct val="110000"/>
              </a:lnSpc>
              <a:buClr>
                <a:srgbClr val="009AD1"/>
              </a:buClr>
              <a:buAutoNum type="arabicParenR"/>
              <a:tabLst>
                <a:tab pos="0" algn="l"/>
              </a:tabLst>
            </a:pPr>
            <a:r>
              <a:rPr lang="en-US" sz="1600" spc="-1" dirty="0">
                <a:solidFill>
                  <a:srgbClr val="000000"/>
                </a:solidFill>
              </a:rPr>
              <a:t>Nor do the tasks need to be performed exactly in the order above.</a:t>
            </a:r>
          </a:p>
          <a:p>
            <a:pPr marL="781200" lvl="3"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229597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Tokenization</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878168"/>
            <a:ext cx="8963692"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b="1" spc="-1" dirty="0"/>
              <a:t>Tokenization: </a:t>
            </a:r>
            <a:r>
              <a:rPr lang="en-US" sz="1600" spc="-1" dirty="0"/>
              <a:t>The task of splitting a text chunk into smaller units</a:t>
            </a:r>
          </a:p>
          <a:p>
            <a:pPr marL="457920" lvl="3">
              <a:lnSpc>
                <a:spcPct val="110000"/>
              </a:lnSpc>
              <a:buClr>
                <a:srgbClr val="009AD1"/>
              </a:buClr>
              <a:tabLst>
                <a:tab pos="0" algn="l"/>
              </a:tabLst>
            </a:pPr>
            <a:endParaRPr lang="en-US" sz="1600" spc="-1" dirty="0"/>
          </a:p>
          <a:p>
            <a:pPr marL="457920" lvl="3">
              <a:lnSpc>
                <a:spcPct val="110000"/>
              </a:lnSpc>
              <a:buClr>
                <a:srgbClr val="009AD1"/>
              </a:buClr>
              <a:tabLst>
                <a:tab pos="0" algn="l"/>
              </a:tabLst>
            </a:pPr>
            <a:r>
              <a:rPr lang="en-US" sz="1600" spc="-1" dirty="0"/>
              <a:t>E.g.: </a:t>
            </a:r>
          </a:p>
          <a:p>
            <a:pPr marL="781200" lvl="3" indent="-323280">
              <a:lnSpc>
                <a:spcPct val="110000"/>
              </a:lnSpc>
              <a:buClr>
                <a:srgbClr val="009AD1"/>
              </a:buClr>
              <a:buFont typeface="Arial"/>
              <a:buChar char="−"/>
              <a:tabLst>
                <a:tab pos="0" algn="l"/>
              </a:tabLst>
            </a:pPr>
            <a:r>
              <a:rPr lang="en-US" sz="1600" spc="-1" dirty="0"/>
              <a:t>Splitting a text into sentences</a:t>
            </a:r>
          </a:p>
          <a:p>
            <a:pPr marL="1238400" lvl="4" indent="-323280">
              <a:lnSpc>
                <a:spcPct val="110000"/>
              </a:lnSpc>
              <a:buClr>
                <a:srgbClr val="009AD1"/>
              </a:buClr>
              <a:buFont typeface="Arial"/>
              <a:buChar char="−"/>
              <a:tabLst>
                <a:tab pos="0" algn="l"/>
              </a:tabLst>
            </a:pPr>
            <a:endParaRPr lang="en-US" sz="1600" spc="-1" dirty="0"/>
          </a:p>
          <a:p>
            <a:pPr marL="1238400" lvl="4" indent="-323280">
              <a:lnSpc>
                <a:spcPct val="110000"/>
              </a:lnSpc>
              <a:buClr>
                <a:srgbClr val="009AD1"/>
              </a:buClr>
              <a:buFont typeface="Arial"/>
              <a:buChar char="−"/>
              <a:tabLst>
                <a:tab pos="0" algn="l"/>
              </a:tabLst>
            </a:pPr>
            <a:endParaRPr lang="en-US" sz="1600" spc="-1" dirty="0"/>
          </a:p>
          <a:p>
            <a:pPr marL="1238400" lvl="4" indent="-323280">
              <a:lnSpc>
                <a:spcPct val="110000"/>
              </a:lnSpc>
              <a:buClr>
                <a:srgbClr val="009AD1"/>
              </a:buClr>
              <a:buFont typeface="Arial"/>
              <a:buChar char="−"/>
              <a:tabLst>
                <a:tab pos="0" algn="l"/>
              </a:tabLst>
            </a:pPr>
            <a:endParaRPr lang="en-US" sz="1600" spc="-1" dirty="0"/>
          </a:p>
          <a:p>
            <a:pPr marL="1238400" lvl="4" indent="-323280">
              <a:lnSpc>
                <a:spcPct val="110000"/>
              </a:lnSpc>
              <a:buClr>
                <a:srgbClr val="009AD1"/>
              </a:buClr>
              <a:buFont typeface="Arial"/>
              <a:buChar char="−"/>
              <a:tabLst>
                <a:tab pos="0" algn="l"/>
              </a:tabLst>
            </a:pPr>
            <a:endParaRPr lang="en-US" sz="1600" spc="-1" dirty="0"/>
          </a:p>
          <a:p>
            <a:pPr marL="915120" lvl="4">
              <a:lnSpc>
                <a:spcPct val="110000"/>
              </a:lnSpc>
              <a:buClr>
                <a:srgbClr val="009AD1"/>
              </a:buClr>
              <a:tabLst>
                <a:tab pos="0" algn="l"/>
              </a:tabLst>
            </a:pPr>
            <a:endParaRPr lang="en-US" sz="1600" spc="-1" dirty="0"/>
          </a:p>
          <a:p>
            <a:pPr marL="915120" lvl="4">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r>
              <a:rPr lang="en-US" sz="1600" spc="-1" dirty="0"/>
              <a:t>Splitting a text/sentence/phrase into words</a:t>
            </a:r>
          </a:p>
          <a:p>
            <a:pPr marL="781200" lvl="3"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b="1" spc="-1" dirty="0">
              <a:solidFill>
                <a:prstClr val="black"/>
              </a:solidFill>
            </a:endParaRPr>
          </a:p>
          <a:p>
            <a:pPr marL="720" lvl="2">
              <a:lnSpc>
                <a:spcPct val="110000"/>
              </a:lnSpc>
              <a:buClr>
                <a:srgbClr val="009AD1"/>
              </a:buClr>
              <a:tabLst>
                <a:tab pos="0" algn="l"/>
              </a:tabLst>
            </a:pPr>
            <a:r>
              <a:rPr lang="en-US" sz="1600" b="1" spc="-1" dirty="0">
                <a:solidFill>
                  <a:schemeClr val="accent1"/>
                </a:solidFill>
              </a:rPr>
              <a:t>Demo: </a:t>
            </a:r>
            <a:r>
              <a:rPr lang="en-US" sz="1600" spc="-1" dirty="0" err="1">
                <a:latin typeface="Courier New" panose="02070309020205020404" pitchFamily="49" charset="0"/>
                <a:cs typeface="Courier New" panose="02070309020205020404" pitchFamily="49" charset="0"/>
              </a:rPr>
              <a:t>nltk.ipynb</a:t>
            </a:r>
            <a:r>
              <a:rPr lang="en-US" sz="1600" spc="-1" dirty="0"/>
              <a:t> (Section 3.1)</a:t>
            </a:r>
          </a:p>
          <a:p>
            <a:pPr marL="457920" lvl="3">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
        <p:nvSpPr>
          <p:cNvPr id="2" name="Textfeld 1">
            <a:extLst>
              <a:ext uri="{FF2B5EF4-FFF2-40B4-BE49-F238E27FC236}">
                <a16:creationId xmlns:a16="http://schemas.microsoft.com/office/drawing/2014/main" id="{A603D487-C840-B047-8BDD-19D0C2ACBCC9}"/>
              </a:ext>
            </a:extLst>
          </p:cNvPr>
          <p:cNvSpPr txBox="1"/>
          <p:nvPr/>
        </p:nvSpPr>
        <p:spPr>
          <a:xfrm>
            <a:off x="1015768" y="2019449"/>
            <a:ext cx="7485016" cy="461665"/>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1200" dirty="0"/>
              <a:t>“Winterthur is a city in Switzerland. It is the country's sixth-largest city by population. The official language of Winterthur is German.”</a:t>
            </a:r>
          </a:p>
        </p:txBody>
      </p:sp>
      <p:sp>
        <p:nvSpPr>
          <p:cNvPr id="5" name="Textfeld 4">
            <a:extLst>
              <a:ext uri="{FF2B5EF4-FFF2-40B4-BE49-F238E27FC236}">
                <a16:creationId xmlns:a16="http://schemas.microsoft.com/office/drawing/2014/main" id="{2F486F11-DA46-8E4E-B465-AFE8BEAF5DB1}"/>
              </a:ext>
            </a:extLst>
          </p:cNvPr>
          <p:cNvSpPr txBox="1"/>
          <p:nvPr/>
        </p:nvSpPr>
        <p:spPr>
          <a:xfrm>
            <a:off x="2606040" y="2679128"/>
            <a:ext cx="4052880" cy="646331"/>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t>[  “Winterthur is a city in Switzerland.”,</a:t>
            </a:r>
          </a:p>
          <a:p>
            <a:pPr algn="ctr"/>
            <a:r>
              <a:rPr lang="en-US" sz="1200" dirty="0"/>
              <a:t>  “It is the country's sixth-largest city by population.”, </a:t>
            </a:r>
          </a:p>
          <a:p>
            <a:pPr algn="ctr"/>
            <a:r>
              <a:rPr lang="en-US" sz="1200" dirty="0"/>
              <a:t>  “The official language of Winterthur is German.”  ]</a:t>
            </a:r>
            <a:endParaRPr lang="en-US" sz="1400" dirty="0"/>
          </a:p>
        </p:txBody>
      </p:sp>
      <p:sp>
        <p:nvSpPr>
          <p:cNvPr id="3" name="Pfeil nach unten 2">
            <a:extLst>
              <a:ext uri="{FF2B5EF4-FFF2-40B4-BE49-F238E27FC236}">
                <a16:creationId xmlns:a16="http://schemas.microsoft.com/office/drawing/2014/main" id="{9D815991-245D-5042-9C50-3E82222EB38B}"/>
              </a:ext>
            </a:extLst>
          </p:cNvPr>
          <p:cNvSpPr/>
          <p:nvPr/>
        </p:nvSpPr>
        <p:spPr>
          <a:xfrm>
            <a:off x="4521446" y="2505947"/>
            <a:ext cx="222068" cy="16940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feld 6">
            <a:extLst>
              <a:ext uri="{FF2B5EF4-FFF2-40B4-BE49-F238E27FC236}">
                <a16:creationId xmlns:a16="http://schemas.microsoft.com/office/drawing/2014/main" id="{06E82728-7933-F14C-BAFD-437BCBE0F820}"/>
              </a:ext>
            </a:extLst>
          </p:cNvPr>
          <p:cNvSpPr txBox="1"/>
          <p:nvPr/>
        </p:nvSpPr>
        <p:spPr>
          <a:xfrm>
            <a:off x="2606041" y="3939605"/>
            <a:ext cx="4052880" cy="276999"/>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t>“Winterthur is a city in Switzerland.”</a:t>
            </a:r>
          </a:p>
        </p:txBody>
      </p:sp>
      <p:sp>
        <p:nvSpPr>
          <p:cNvPr id="8" name="Textfeld 7">
            <a:extLst>
              <a:ext uri="{FF2B5EF4-FFF2-40B4-BE49-F238E27FC236}">
                <a16:creationId xmlns:a16="http://schemas.microsoft.com/office/drawing/2014/main" id="{4AD43922-F53F-4845-9A42-26385BC41228}"/>
              </a:ext>
            </a:extLst>
          </p:cNvPr>
          <p:cNvSpPr txBox="1"/>
          <p:nvPr/>
        </p:nvSpPr>
        <p:spPr>
          <a:xfrm>
            <a:off x="2606040" y="4410838"/>
            <a:ext cx="4052880" cy="276999"/>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t>[  “Winterthur”, “is”, “a”, “city”, “in”,  “ Switzerland”, “.”]</a:t>
            </a:r>
          </a:p>
        </p:txBody>
      </p:sp>
      <p:sp>
        <p:nvSpPr>
          <p:cNvPr id="9" name="Pfeil nach unten 8">
            <a:extLst>
              <a:ext uri="{FF2B5EF4-FFF2-40B4-BE49-F238E27FC236}">
                <a16:creationId xmlns:a16="http://schemas.microsoft.com/office/drawing/2014/main" id="{C3D60F62-C665-5840-810B-5871CB65EBC3}"/>
              </a:ext>
            </a:extLst>
          </p:cNvPr>
          <p:cNvSpPr/>
          <p:nvPr/>
        </p:nvSpPr>
        <p:spPr>
          <a:xfrm>
            <a:off x="4521446" y="4242595"/>
            <a:ext cx="222068" cy="1422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524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Part-</a:t>
            </a:r>
            <a:r>
              <a:rPr lang="de-DE" sz="2000" b="1" u="sng" spc="-1" dirty="0" err="1">
                <a:solidFill>
                  <a:srgbClr val="000000"/>
                </a:solidFill>
                <a:uFill>
                  <a:solidFill>
                    <a:srgbClr val="009AD1"/>
                  </a:solidFill>
                </a:uFill>
              </a:rPr>
              <a:t>of</a:t>
            </a:r>
            <a:r>
              <a:rPr lang="de-DE" sz="2000" b="1" u="sng" spc="-1" dirty="0">
                <a:solidFill>
                  <a:srgbClr val="000000"/>
                </a:solidFill>
                <a:uFill>
                  <a:solidFill>
                    <a:srgbClr val="009AD1"/>
                  </a:solidFill>
                </a:uFill>
              </a:rPr>
              <a:t>-Speech </a:t>
            </a:r>
            <a:r>
              <a:rPr lang="de-DE" sz="2000" b="1" u="sng" spc="-1" dirty="0" err="1">
                <a:solidFill>
                  <a:srgbClr val="000000"/>
                </a:solidFill>
                <a:uFill>
                  <a:solidFill>
                    <a:srgbClr val="009AD1"/>
                  </a:solidFill>
                </a:uFill>
              </a:rPr>
              <a:t>Tagging</a:t>
            </a:r>
            <a:endParaRPr lang="de-DE" sz="2000" spc="-1" dirty="0"/>
          </a:p>
        </p:txBody>
      </p:sp>
      <p:sp>
        <p:nvSpPr>
          <p:cNvPr id="575" name="CustomShape 2"/>
          <p:cNvSpPr/>
          <p:nvPr/>
        </p:nvSpPr>
        <p:spPr>
          <a:xfrm>
            <a:off x="324000" y="982339"/>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solidFill>
                  <a:srgbClr val="000000"/>
                </a:solidFill>
              </a:rPr>
              <a:t>Part-of-speech (POS) ≈ word class</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b="1" spc="-1" dirty="0">
                <a:solidFill>
                  <a:srgbClr val="000000"/>
                </a:solidFill>
              </a:rPr>
              <a:t>POS-tagging:</a:t>
            </a:r>
            <a:r>
              <a:rPr lang="en-US" sz="1600" spc="-1" dirty="0">
                <a:solidFill>
                  <a:srgbClr val="000000"/>
                </a:solidFill>
              </a:rPr>
              <a:t> The task of assigning a POS to each word in a text.</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720" lvl="2">
              <a:lnSpc>
                <a:spcPct val="110000"/>
              </a:lnSpc>
              <a:buClr>
                <a:srgbClr val="009AD1"/>
              </a:buCl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POS </a:t>
            </a:r>
            <a:r>
              <a:rPr lang="en-US" sz="1600" spc="-1" dirty="0" err="1">
                <a:solidFill>
                  <a:srgbClr val="000000"/>
                </a:solidFill>
              </a:rPr>
              <a:t>tagset</a:t>
            </a:r>
            <a:r>
              <a:rPr lang="en-US" sz="1600" spc="-1" dirty="0">
                <a:solidFill>
                  <a:srgbClr val="000000"/>
                </a:solidFill>
              </a:rPr>
              <a:t>: A set of all POS tags used in a corpus.</a:t>
            </a:r>
          </a:p>
          <a:p>
            <a:pPr marL="720" lvl="2">
              <a:lnSpc>
                <a:spcPct val="110000"/>
              </a:lnSpc>
              <a:buClr>
                <a:srgbClr val="009AD1"/>
              </a:buClr>
              <a:tabLst>
                <a:tab pos="0" algn="l"/>
              </a:tabLst>
            </a:pPr>
            <a:r>
              <a:rPr lang="en-US" sz="1600" spc="-1" dirty="0">
                <a:solidFill>
                  <a:srgbClr val="000000"/>
                </a:solidFill>
              </a:rPr>
              <a:t>      E.g., Penn Treebank English POS </a:t>
            </a:r>
            <a:r>
              <a:rPr lang="en-US" sz="1600" spc="-1" dirty="0" err="1">
                <a:solidFill>
                  <a:srgbClr val="000000"/>
                </a:solidFill>
              </a:rPr>
              <a:t>tagset</a:t>
            </a:r>
            <a:r>
              <a:rPr lang="en-US" sz="1600" spc="-1" dirty="0">
                <a:solidFill>
                  <a:srgbClr val="000000"/>
                </a:solidFill>
              </a:rPr>
              <a:t>:</a:t>
            </a:r>
          </a:p>
          <a:p>
            <a:pPr marL="457920" lvl="3">
              <a:lnSpc>
                <a:spcPct val="110000"/>
              </a:lnSpc>
              <a:buClr>
                <a:srgbClr val="009AD1"/>
              </a:buClr>
              <a:tabLst>
                <a:tab pos="0" algn="l"/>
              </a:tabLst>
            </a:pPr>
            <a:r>
              <a:rPr lang="en-US" sz="1600" spc="-1" dirty="0">
                <a:solidFill>
                  <a:srgbClr val="000000"/>
                </a:solidFill>
                <a:hlinkClick r:id="rId2"/>
              </a:rPr>
              <a:t>       https://www.ling.upenn.edu/courses/Fall_2003/ling001/penn_treebank_pos.html</a:t>
            </a:r>
            <a:endParaRPr lang="en-US" sz="1600" spc="-1" dirty="0">
              <a:solidFill>
                <a:srgbClr val="000000"/>
              </a:solidFill>
            </a:endParaRPr>
          </a:p>
          <a:p>
            <a:pPr marL="457920" lvl="3">
              <a:lnSpc>
                <a:spcPct val="110000"/>
              </a:lnSpc>
              <a:buClr>
                <a:srgbClr val="009AD1"/>
              </a:buClr>
              <a:tabLst>
                <a:tab pos="0" algn="l"/>
              </a:tabLst>
            </a:pPr>
            <a:endParaRPr lang="en-US" sz="1600" spc="-1" dirty="0">
              <a:solidFill>
                <a:srgbClr val="000000"/>
              </a:solidFill>
            </a:endParaRPr>
          </a:p>
        </p:txBody>
      </p:sp>
      <p:sp>
        <p:nvSpPr>
          <p:cNvPr id="4" name="Textfeld 3">
            <a:extLst>
              <a:ext uri="{FF2B5EF4-FFF2-40B4-BE49-F238E27FC236}">
                <a16:creationId xmlns:a16="http://schemas.microsoft.com/office/drawing/2014/main" id="{06492B12-61EF-A749-AEB8-FAAFF8308463}"/>
              </a:ext>
            </a:extLst>
          </p:cNvPr>
          <p:cNvSpPr txBox="1"/>
          <p:nvPr/>
        </p:nvSpPr>
        <p:spPr>
          <a:xfrm>
            <a:off x="2814399" y="1868079"/>
            <a:ext cx="3174921" cy="307777"/>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“Winterthur is a city in Switzerland.”</a:t>
            </a:r>
          </a:p>
        </p:txBody>
      </p:sp>
      <p:sp>
        <p:nvSpPr>
          <p:cNvPr id="5" name="Textfeld 4">
            <a:extLst>
              <a:ext uri="{FF2B5EF4-FFF2-40B4-BE49-F238E27FC236}">
                <a16:creationId xmlns:a16="http://schemas.microsoft.com/office/drawing/2014/main" id="{13C2AF4F-2256-5F46-8E7F-7182BB8A1A02}"/>
              </a:ext>
            </a:extLst>
          </p:cNvPr>
          <p:cNvSpPr txBox="1"/>
          <p:nvPr/>
        </p:nvSpPr>
        <p:spPr>
          <a:xfrm>
            <a:off x="2814398" y="2383813"/>
            <a:ext cx="3174921" cy="1600438"/>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a:t>
            </a:r>
            <a:r>
              <a:rPr lang="de-DE" sz="1400" dirty="0"/>
              <a:t>  ('Winterthur',	'NNP' ), </a:t>
            </a:r>
          </a:p>
          <a:p>
            <a:r>
              <a:rPr lang="de-DE" sz="1400" dirty="0"/>
              <a:t>   ('</a:t>
            </a:r>
            <a:r>
              <a:rPr lang="de-DE" sz="1400" dirty="0" err="1"/>
              <a:t>is</a:t>
            </a:r>
            <a:r>
              <a:rPr lang="de-DE" sz="1400" dirty="0"/>
              <a:t>',		'VBZ' ), </a:t>
            </a:r>
          </a:p>
          <a:p>
            <a:r>
              <a:rPr lang="de-DE" sz="1400" dirty="0"/>
              <a:t>   ('a',		'DT' ),  </a:t>
            </a:r>
          </a:p>
          <a:p>
            <a:r>
              <a:rPr lang="de-DE" sz="1400" dirty="0"/>
              <a:t>   ('</a:t>
            </a:r>
            <a:r>
              <a:rPr lang="de-DE" sz="1400" dirty="0" err="1"/>
              <a:t>city</a:t>
            </a:r>
            <a:r>
              <a:rPr lang="de-DE" sz="1400" dirty="0"/>
              <a:t>', 		'NN' ), </a:t>
            </a:r>
          </a:p>
          <a:p>
            <a:r>
              <a:rPr lang="de-DE" sz="1400" dirty="0"/>
              <a:t>   ('in', 		'IN' ), </a:t>
            </a:r>
          </a:p>
          <a:p>
            <a:r>
              <a:rPr lang="de-DE" sz="1400" dirty="0"/>
              <a:t>   ('</a:t>
            </a:r>
            <a:r>
              <a:rPr lang="de-DE" sz="1400" dirty="0" err="1"/>
              <a:t>Switzerland</a:t>
            </a:r>
            <a:r>
              <a:rPr lang="de-DE" sz="1400" dirty="0"/>
              <a:t>', 	'NNP' ), </a:t>
            </a:r>
          </a:p>
          <a:p>
            <a:r>
              <a:rPr lang="de-DE" sz="1400" dirty="0"/>
              <a:t>   ('. ', 		'. ' ) ]</a:t>
            </a:r>
            <a:endParaRPr lang="en-US" sz="1400" dirty="0"/>
          </a:p>
        </p:txBody>
      </p:sp>
      <p:sp>
        <p:nvSpPr>
          <p:cNvPr id="6" name="Pfeil nach unten 5">
            <a:extLst>
              <a:ext uri="{FF2B5EF4-FFF2-40B4-BE49-F238E27FC236}">
                <a16:creationId xmlns:a16="http://schemas.microsoft.com/office/drawing/2014/main" id="{D9218554-3D48-8246-86B4-A7D4B5F008E8}"/>
              </a:ext>
            </a:extLst>
          </p:cNvPr>
          <p:cNvSpPr/>
          <p:nvPr/>
        </p:nvSpPr>
        <p:spPr>
          <a:xfrm>
            <a:off x="4290824" y="2210402"/>
            <a:ext cx="222068" cy="1538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hteck 2">
            <a:extLst>
              <a:ext uri="{FF2B5EF4-FFF2-40B4-BE49-F238E27FC236}">
                <a16:creationId xmlns:a16="http://schemas.microsoft.com/office/drawing/2014/main" id="{1A597B65-D18A-0F44-BEDD-57F846415007}"/>
              </a:ext>
            </a:extLst>
          </p:cNvPr>
          <p:cNvSpPr/>
          <p:nvPr/>
        </p:nvSpPr>
        <p:spPr>
          <a:xfrm>
            <a:off x="4656908" y="2431669"/>
            <a:ext cx="679269" cy="153488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feld 8">
            <a:extLst>
              <a:ext uri="{FF2B5EF4-FFF2-40B4-BE49-F238E27FC236}">
                <a16:creationId xmlns:a16="http://schemas.microsoft.com/office/drawing/2014/main" id="{8A95C10E-CB84-8C40-B81F-E5B351F77C37}"/>
              </a:ext>
            </a:extLst>
          </p:cNvPr>
          <p:cNvSpPr txBox="1"/>
          <p:nvPr/>
        </p:nvSpPr>
        <p:spPr>
          <a:xfrm>
            <a:off x="5296987" y="3072568"/>
            <a:ext cx="1018903"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solidFill>
                  <a:srgbClr val="FF0000"/>
                </a:solidFill>
              </a:rPr>
              <a:t>POS-tags</a:t>
            </a:r>
          </a:p>
        </p:txBody>
      </p:sp>
    </p:spTree>
    <p:extLst>
      <p:ext uri="{BB962C8B-B14F-4D97-AF65-F5344CB8AC3E}">
        <p14:creationId xmlns:p14="http://schemas.microsoft.com/office/powerpoint/2010/main" val="87188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Lemmatization</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1139420"/>
            <a:ext cx="8963692"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t>Lemma: The canonical form of a word, i.e., the form you will find in a dictionary.</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spc="-1" dirty="0"/>
              <a:t>Lemmatization: The task of mapping the inflected forms to their canonical forms (i.e., lemmas).</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graphicFrame>
        <p:nvGraphicFramePr>
          <p:cNvPr id="2" name="Tabelle 2">
            <a:extLst>
              <a:ext uri="{FF2B5EF4-FFF2-40B4-BE49-F238E27FC236}">
                <a16:creationId xmlns:a16="http://schemas.microsoft.com/office/drawing/2014/main" id="{979531C6-F13F-A043-9EA7-D769F53EB95F}"/>
              </a:ext>
            </a:extLst>
          </p:cNvPr>
          <p:cNvGraphicFramePr>
            <a:graphicFrameLocks noGrp="1"/>
          </p:cNvGraphicFramePr>
          <p:nvPr>
            <p:extLst>
              <p:ext uri="{D42A27DB-BD31-4B8C-83A1-F6EECF244321}">
                <p14:modId xmlns:p14="http://schemas.microsoft.com/office/powerpoint/2010/main" val="1772727275"/>
              </p:ext>
            </p:extLst>
          </p:nvPr>
        </p:nvGraphicFramePr>
        <p:xfrm>
          <a:off x="2827549" y="1606928"/>
          <a:ext cx="3566641" cy="1046480"/>
        </p:xfrm>
        <a:graphic>
          <a:graphicData uri="http://schemas.openxmlformats.org/drawingml/2006/table">
            <a:tbl>
              <a:tblPr firstRow="1" bandRow="1">
                <a:tableStyleId>{5C22544A-7EE6-4342-B048-85BDC9FD1C3A}</a:tableStyleId>
              </a:tblPr>
              <a:tblGrid>
                <a:gridCol w="1992567">
                  <a:extLst>
                    <a:ext uri="{9D8B030D-6E8A-4147-A177-3AD203B41FA5}">
                      <a16:colId xmlns:a16="http://schemas.microsoft.com/office/drawing/2014/main" val="695210249"/>
                    </a:ext>
                  </a:extLst>
                </a:gridCol>
                <a:gridCol w="1574074">
                  <a:extLst>
                    <a:ext uri="{9D8B030D-6E8A-4147-A177-3AD203B41FA5}">
                      <a16:colId xmlns:a16="http://schemas.microsoft.com/office/drawing/2014/main" val="1183904199"/>
                    </a:ext>
                  </a:extLst>
                </a:gridCol>
              </a:tblGrid>
              <a:tr h="0">
                <a:tc>
                  <a:txBody>
                    <a:bodyPr/>
                    <a:lstStyle/>
                    <a:p>
                      <a:r>
                        <a:rPr lang="en-US" sz="1400" b="1" dirty="0">
                          <a:solidFill>
                            <a:schemeClr val="tx1"/>
                          </a:solidFill>
                        </a:rPr>
                        <a:t>word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rPr>
                        <a:t>lemma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960328"/>
                  </a:ext>
                </a:extLst>
              </a:tr>
              <a:tr h="370840">
                <a:tc>
                  <a:txBody>
                    <a:bodyPr/>
                    <a:lstStyle/>
                    <a:p>
                      <a:r>
                        <a:rPr lang="en-US" sz="1400" dirty="0"/>
                        <a:t>go, went, gone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go</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8144215"/>
                  </a:ext>
                </a:extLst>
              </a:tr>
              <a:tr h="370840">
                <a:tc>
                  <a:txBody>
                    <a:bodyPr/>
                    <a:lstStyle/>
                    <a:p>
                      <a:r>
                        <a:rPr lang="en-US" sz="1400" dirty="0"/>
                        <a:t>apple, apples, apple’s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apple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752491"/>
                  </a:ext>
                </a:extLst>
              </a:tr>
            </a:tbl>
          </a:graphicData>
        </a:graphic>
      </p:graphicFrame>
      <p:sp>
        <p:nvSpPr>
          <p:cNvPr id="5" name="Textfeld 4">
            <a:extLst>
              <a:ext uri="{FF2B5EF4-FFF2-40B4-BE49-F238E27FC236}">
                <a16:creationId xmlns:a16="http://schemas.microsoft.com/office/drawing/2014/main" id="{9C6D3743-C601-2441-9D02-A047708C6656}"/>
              </a:ext>
            </a:extLst>
          </p:cNvPr>
          <p:cNvSpPr txBox="1"/>
          <p:nvPr/>
        </p:nvSpPr>
        <p:spPr>
          <a:xfrm>
            <a:off x="2494365" y="3477105"/>
            <a:ext cx="4566114" cy="307777"/>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“Winterthur is connected to Germany by direct trains”</a:t>
            </a:r>
          </a:p>
        </p:txBody>
      </p:sp>
      <p:sp>
        <p:nvSpPr>
          <p:cNvPr id="6" name="Textfeld 5">
            <a:extLst>
              <a:ext uri="{FF2B5EF4-FFF2-40B4-BE49-F238E27FC236}">
                <a16:creationId xmlns:a16="http://schemas.microsoft.com/office/drawing/2014/main" id="{21270F62-ECF3-0145-92C9-157052373F40}"/>
              </a:ext>
            </a:extLst>
          </p:cNvPr>
          <p:cNvSpPr txBox="1"/>
          <p:nvPr/>
        </p:nvSpPr>
        <p:spPr>
          <a:xfrm>
            <a:off x="2494365" y="4006986"/>
            <a:ext cx="4566114" cy="307777"/>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“Winterthur </a:t>
            </a:r>
            <a:r>
              <a:rPr lang="en-US" sz="1400" b="1" dirty="0"/>
              <a:t>be connect</a:t>
            </a:r>
            <a:r>
              <a:rPr lang="en-US" sz="1400" dirty="0"/>
              <a:t> to Germany by direct </a:t>
            </a:r>
            <a:r>
              <a:rPr lang="en-US" sz="1400" b="1" dirty="0"/>
              <a:t>train</a:t>
            </a:r>
            <a:r>
              <a:rPr lang="en-US" sz="1400" dirty="0"/>
              <a:t>”</a:t>
            </a:r>
          </a:p>
        </p:txBody>
      </p:sp>
      <p:sp>
        <p:nvSpPr>
          <p:cNvPr id="7" name="Pfeil nach unten 6">
            <a:extLst>
              <a:ext uri="{FF2B5EF4-FFF2-40B4-BE49-F238E27FC236}">
                <a16:creationId xmlns:a16="http://schemas.microsoft.com/office/drawing/2014/main" id="{30FC0EE4-3627-444A-BB22-CA23B1150272}"/>
              </a:ext>
            </a:extLst>
          </p:cNvPr>
          <p:cNvSpPr/>
          <p:nvPr/>
        </p:nvSpPr>
        <p:spPr>
          <a:xfrm>
            <a:off x="4499836" y="3821185"/>
            <a:ext cx="222068" cy="1538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90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Stemming</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1008793"/>
            <a:ext cx="8963692"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b="1" spc="-1" dirty="0"/>
              <a:t>Stemming:</a:t>
            </a:r>
            <a:r>
              <a:rPr lang="en-US" sz="1600" spc="-1" dirty="0"/>
              <a:t> The task of reducing words to their stems by chopping off affixes (crudely). </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743670" lvl="3" indent="-285750">
              <a:lnSpc>
                <a:spcPct val="110000"/>
              </a:lnSpc>
              <a:buClr>
                <a:srgbClr val="009AD1"/>
              </a:buClr>
              <a:buFont typeface="Wingdings" pitchFamily="2" charset="2"/>
              <a:buChar char="à"/>
              <a:tabLst>
                <a:tab pos="0" algn="l"/>
              </a:tabLst>
            </a:pPr>
            <a:r>
              <a:rPr lang="en-US" sz="1600" spc="-1" dirty="0">
                <a:sym typeface="Wingdings" pitchFamily="2" charset="2"/>
              </a:rPr>
              <a:t>Note the difference between lemmatization and stemming!</a:t>
            </a:r>
          </a:p>
          <a:p>
            <a:pPr marL="457920" lvl="3">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spc="-1" dirty="0"/>
              <a:t>Examples of application: information retrieval </a:t>
            </a:r>
          </a:p>
          <a:p>
            <a:pPr marL="781200" lvl="3" indent="-323280">
              <a:lnSpc>
                <a:spcPct val="110000"/>
              </a:lnSpc>
              <a:buClr>
                <a:srgbClr val="009AD1"/>
              </a:buClr>
              <a:buFont typeface="Arial"/>
              <a:buChar char="−"/>
              <a:tabLst>
                <a:tab pos="0" algn="l"/>
              </a:tabLst>
            </a:pPr>
            <a:r>
              <a:rPr lang="en-US" sz="1600" spc="-1" dirty="0"/>
              <a:t>Reduces the variant word forms to the stem, and thus solve the problem of vocabulary mismatch </a:t>
            </a:r>
            <a:r>
              <a:rPr lang="en-US" sz="1200" spc="-1" dirty="0"/>
              <a:t>(see Singh &amp; Gupta 2016)</a:t>
            </a:r>
          </a:p>
          <a:p>
            <a:pPr marL="781200" lvl="3"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r>
              <a:rPr lang="en-US" sz="1600" b="1" spc="-1" dirty="0">
                <a:solidFill>
                  <a:schemeClr val="accent1"/>
                </a:solidFill>
              </a:rPr>
              <a:t>Demo of POS-tagging, lemmatization, stemming: </a:t>
            </a:r>
            <a:r>
              <a:rPr lang="en-US" sz="1600" spc="-1" dirty="0" err="1">
                <a:latin typeface="Courier New" panose="02070309020205020404" pitchFamily="49" charset="0"/>
                <a:cs typeface="Courier New" panose="02070309020205020404" pitchFamily="49" charset="0"/>
              </a:rPr>
              <a:t>nltk.ipynb</a:t>
            </a:r>
            <a:r>
              <a:rPr lang="en-US" sz="1600" spc="-1" dirty="0"/>
              <a:t> (Section 3.2-3.3)</a:t>
            </a:r>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
        <p:nvSpPr>
          <p:cNvPr id="5" name="Textfeld 4">
            <a:extLst>
              <a:ext uri="{FF2B5EF4-FFF2-40B4-BE49-F238E27FC236}">
                <a16:creationId xmlns:a16="http://schemas.microsoft.com/office/drawing/2014/main" id="{A5D5F751-FC03-C74B-AABC-B5699CF7F5C8}"/>
              </a:ext>
            </a:extLst>
          </p:cNvPr>
          <p:cNvSpPr txBox="1"/>
          <p:nvPr/>
        </p:nvSpPr>
        <p:spPr>
          <a:xfrm>
            <a:off x="2448645" y="1504612"/>
            <a:ext cx="4566114" cy="307777"/>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“Winterthur is connected to Germany by direct trains”</a:t>
            </a:r>
          </a:p>
        </p:txBody>
      </p:sp>
      <p:sp>
        <p:nvSpPr>
          <p:cNvPr id="6" name="Textfeld 5">
            <a:extLst>
              <a:ext uri="{FF2B5EF4-FFF2-40B4-BE49-F238E27FC236}">
                <a16:creationId xmlns:a16="http://schemas.microsoft.com/office/drawing/2014/main" id="{1B9E044F-B6A0-6E47-9AF5-187014D4025D}"/>
              </a:ext>
            </a:extLst>
          </p:cNvPr>
          <p:cNvSpPr txBox="1"/>
          <p:nvPr/>
        </p:nvSpPr>
        <p:spPr>
          <a:xfrm>
            <a:off x="2448645" y="2034493"/>
            <a:ext cx="4566114" cy="307777"/>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a:t>
            </a:r>
            <a:r>
              <a:rPr lang="de-DE" sz="1400" dirty="0" err="1"/>
              <a:t>winterthur</a:t>
            </a:r>
            <a:r>
              <a:rPr lang="de-DE" sz="1400" dirty="0"/>
              <a:t> </a:t>
            </a:r>
            <a:r>
              <a:rPr lang="de-DE" sz="1400" dirty="0" err="1"/>
              <a:t>is</a:t>
            </a:r>
            <a:r>
              <a:rPr lang="de-DE" sz="1400" dirty="0"/>
              <a:t> </a:t>
            </a:r>
            <a:r>
              <a:rPr lang="de-DE" sz="1400" b="1" dirty="0" err="1"/>
              <a:t>connect</a:t>
            </a:r>
            <a:r>
              <a:rPr lang="de-DE" sz="1400" dirty="0"/>
              <a:t> </a:t>
            </a:r>
            <a:r>
              <a:rPr lang="de-DE" sz="1400" dirty="0" err="1"/>
              <a:t>to</a:t>
            </a:r>
            <a:r>
              <a:rPr lang="de-DE" sz="1400" dirty="0"/>
              <a:t> </a:t>
            </a:r>
            <a:r>
              <a:rPr lang="de-DE" sz="1400" b="1" dirty="0" err="1"/>
              <a:t>germani</a:t>
            </a:r>
            <a:r>
              <a:rPr lang="de-DE" sz="1400" dirty="0"/>
              <a:t> </a:t>
            </a:r>
            <a:r>
              <a:rPr lang="de-DE" sz="1400" dirty="0" err="1"/>
              <a:t>by</a:t>
            </a:r>
            <a:r>
              <a:rPr lang="de-DE" sz="1400" dirty="0"/>
              <a:t> </a:t>
            </a:r>
            <a:r>
              <a:rPr lang="de-DE" sz="1400" dirty="0" err="1"/>
              <a:t>direct</a:t>
            </a:r>
            <a:r>
              <a:rPr lang="de-DE" sz="1400" dirty="0"/>
              <a:t> </a:t>
            </a:r>
            <a:r>
              <a:rPr lang="de-DE" sz="1400" b="1" dirty="0" err="1"/>
              <a:t>train</a:t>
            </a:r>
            <a:r>
              <a:rPr lang="en-US" sz="1400" dirty="0"/>
              <a:t>”</a:t>
            </a:r>
          </a:p>
        </p:txBody>
      </p:sp>
      <p:sp>
        <p:nvSpPr>
          <p:cNvPr id="7" name="Pfeil nach unten 6">
            <a:extLst>
              <a:ext uri="{FF2B5EF4-FFF2-40B4-BE49-F238E27FC236}">
                <a16:creationId xmlns:a16="http://schemas.microsoft.com/office/drawing/2014/main" id="{EFB46B9F-C072-9043-8ACE-39D622BE6845}"/>
              </a:ext>
            </a:extLst>
          </p:cNvPr>
          <p:cNvSpPr/>
          <p:nvPr/>
        </p:nvSpPr>
        <p:spPr>
          <a:xfrm>
            <a:off x="4454116" y="1848692"/>
            <a:ext cx="222068" cy="1538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753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Stop</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words</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Punctuations</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1008793"/>
            <a:ext cx="8963692"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t>For certain cases, you may stumble upon the need of removing </a:t>
            </a:r>
            <a:r>
              <a:rPr lang="en-US" sz="1600" i="1" spc="-1" dirty="0"/>
              <a:t>stop words</a:t>
            </a:r>
            <a:r>
              <a:rPr lang="en-US" sz="1600" spc="-1" dirty="0"/>
              <a:t> and punctuations.</a:t>
            </a:r>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r>
              <a:rPr lang="en-US" sz="1600" b="1" spc="-1" dirty="0"/>
              <a:t>Stop words:</a:t>
            </a:r>
          </a:p>
          <a:p>
            <a:pPr marL="781200" lvl="3" indent="-323280">
              <a:lnSpc>
                <a:spcPct val="110000"/>
              </a:lnSpc>
              <a:buClr>
                <a:srgbClr val="009AD1"/>
              </a:buClr>
              <a:buFont typeface="Arial"/>
              <a:buChar char="−"/>
              <a:tabLst>
                <a:tab pos="0" algn="l"/>
              </a:tabLst>
            </a:pPr>
            <a:r>
              <a:rPr lang="en-US" sz="1600" spc="-1" dirty="0"/>
              <a:t>generally refers to a list of words that should be filtered out from text data;</a:t>
            </a:r>
          </a:p>
          <a:p>
            <a:pPr marL="781200" lvl="3"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r>
              <a:rPr lang="en-US" sz="1600" spc="-1" dirty="0"/>
              <a:t>usually the list of function words of a language, i.e., words which bear grammatical functions and have little lexical meaning</a:t>
            </a:r>
          </a:p>
          <a:p>
            <a:pPr marL="1238400" lvl="4" indent="-323280">
              <a:lnSpc>
                <a:spcPct val="110000"/>
              </a:lnSpc>
              <a:buClr>
                <a:srgbClr val="009AD1"/>
              </a:buClr>
              <a:buFont typeface="Arial"/>
              <a:buChar char="−"/>
              <a:tabLst>
                <a:tab pos="0" algn="l"/>
              </a:tabLst>
            </a:pPr>
            <a:r>
              <a:rPr lang="en-US" sz="1600" spc="-1" dirty="0"/>
              <a:t>E.g., determiners </a:t>
            </a:r>
            <a:r>
              <a:rPr lang="en-US" sz="1600" i="1" spc="-1" dirty="0"/>
              <a:t>the</a:t>
            </a:r>
            <a:r>
              <a:rPr lang="en-US" sz="1600" spc="-1" dirty="0"/>
              <a:t>, </a:t>
            </a:r>
            <a:r>
              <a:rPr lang="en-US" sz="1600" i="1" spc="-1" dirty="0"/>
              <a:t>a</a:t>
            </a:r>
            <a:r>
              <a:rPr lang="en-US" sz="1600" spc="-1" dirty="0"/>
              <a:t>; prepositions </a:t>
            </a:r>
            <a:r>
              <a:rPr lang="en-US" sz="1600" i="1" spc="-1" dirty="0"/>
              <a:t>in</a:t>
            </a:r>
            <a:r>
              <a:rPr lang="en-US" sz="1600" spc="-1" dirty="0"/>
              <a:t>, </a:t>
            </a:r>
            <a:r>
              <a:rPr lang="en-US" sz="1600" i="1" spc="-1" dirty="0"/>
              <a:t>to</a:t>
            </a:r>
          </a:p>
          <a:p>
            <a:pPr marL="1238400" lvl="4" indent="-323280">
              <a:lnSpc>
                <a:spcPct val="110000"/>
              </a:lnSpc>
              <a:buClr>
                <a:srgbClr val="009AD1"/>
              </a:buClr>
              <a:buFont typeface="Arial"/>
              <a:buChar char="−"/>
              <a:tabLst>
                <a:tab pos="0" algn="l"/>
              </a:tabLst>
            </a:pPr>
            <a:endParaRPr lang="en-US" sz="1600" i="1" spc="-1" dirty="0"/>
          </a:p>
          <a:p>
            <a:pPr marL="781200" lvl="3" indent="-323280">
              <a:lnSpc>
                <a:spcPct val="110000"/>
              </a:lnSpc>
              <a:buClr>
                <a:srgbClr val="009AD1"/>
              </a:buClr>
              <a:buFont typeface="Arial"/>
              <a:buChar char="−"/>
              <a:tabLst>
                <a:tab pos="0" algn="l"/>
              </a:tabLst>
            </a:pPr>
            <a:r>
              <a:rPr lang="en-US" sz="1600" spc="-1" dirty="0"/>
              <a:t>There is no universal set of stop words. It highly depends on the task.</a:t>
            </a:r>
          </a:p>
          <a:p>
            <a:pPr marL="1238400" lvl="4" indent="-323280">
              <a:lnSpc>
                <a:spcPct val="110000"/>
              </a:lnSpc>
              <a:buClr>
                <a:srgbClr val="009AD1"/>
              </a:buClr>
              <a:buFont typeface="Arial"/>
              <a:buChar char="−"/>
              <a:tabLst>
                <a:tab pos="0" algn="l"/>
              </a:tabLst>
            </a:pPr>
            <a:r>
              <a:rPr lang="en-US" sz="1600" spc="-1" dirty="0"/>
              <a:t>E.g., For some cases, you may want to remove the word </a:t>
            </a:r>
            <a:r>
              <a:rPr lang="en-US" sz="1600" i="1" spc="-1" dirty="0"/>
              <a:t>not</a:t>
            </a:r>
            <a:r>
              <a:rPr lang="en-US" sz="1600" spc="-1" dirty="0"/>
              <a:t>, whereas for some cases negation is highly crucial information and you would thus retain it.</a:t>
            </a:r>
          </a:p>
          <a:p>
            <a:pPr marL="915120" lvl="4">
              <a:lnSpc>
                <a:spcPct val="110000"/>
              </a:lnSpc>
              <a:buClr>
                <a:srgbClr val="009AD1"/>
              </a:buClr>
              <a:tabLst>
                <a:tab pos="0" algn="l"/>
              </a:tabLst>
            </a:pPr>
            <a:r>
              <a:rPr lang="en-US" sz="1600" spc="-1" dirty="0"/>
              <a:t> </a:t>
            </a:r>
          </a:p>
          <a:p>
            <a:pPr marL="720" lvl="2">
              <a:lnSpc>
                <a:spcPct val="110000"/>
              </a:lnSpc>
              <a:buClr>
                <a:srgbClr val="009AD1"/>
              </a:buClr>
              <a:tabLst>
                <a:tab pos="0" algn="l"/>
              </a:tabLst>
            </a:pPr>
            <a:r>
              <a:rPr lang="en-US" sz="1600" b="1" spc="-1" dirty="0">
                <a:solidFill>
                  <a:schemeClr val="accent1"/>
                </a:solidFill>
              </a:rPr>
              <a:t>Demo: </a:t>
            </a:r>
            <a:r>
              <a:rPr lang="en-US" sz="1600" spc="-1" dirty="0" err="1">
                <a:latin typeface="Courier New" panose="02070309020205020404" pitchFamily="49" charset="0"/>
                <a:cs typeface="Courier New" panose="02070309020205020404" pitchFamily="49" charset="0"/>
              </a:rPr>
              <a:t>nltk.ipynb</a:t>
            </a:r>
            <a:r>
              <a:rPr lang="en-US" sz="1600" spc="-1" dirty="0"/>
              <a:t> (Section 3.4)</a:t>
            </a:r>
          </a:p>
          <a:p>
            <a:pPr marL="720" lvl="2">
              <a:lnSpc>
                <a:spcPct val="110000"/>
              </a:lnSpc>
              <a:buClr>
                <a:srgbClr val="009AD1"/>
              </a:buCl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457920" lvl="3">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20" lvl="2">
              <a:lnSpc>
                <a:spcPct val="110000"/>
              </a:lnSpc>
              <a:buClr>
                <a:srgbClr val="009AD1"/>
              </a:buClr>
              <a:tabLst>
                <a:tab pos="0" algn="l"/>
              </a:tabLst>
            </a:pPr>
            <a:r>
              <a:rPr lang="en-US" sz="1600" b="1" spc="-1" dirty="0">
                <a:solidFill>
                  <a:schemeClr val="accent1"/>
                </a:solidFill>
              </a:rPr>
              <a:t>Demo: </a:t>
            </a:r>
            <a:r>
              <a:rPr lang="en-US" sz="1600" spc="-1" dirty="0" err="1">
                <a:latin typeface="Courier New" panose="02070309020205020404" pitchFamily="49" charset="0"/>
                <a:cs typeface="Courier New" panose="02070309020205020404" pitchFamily="49" charset="0"/>
              </a:rPr>
              <a:t>nltk.ipynb</a:t>
            </a:r>
            <a:r>
              <a:rPr lang="en-US" sz="1600" spc="-1" dirty="0"/>
              <a:t> (Section 3.1-3.3)</a:t>
            </a:r>
          </a:p>
          <a:p>
            <a:pPr marL="457920" lvl="3">
              <a:lnSpc>
                <a:spcPct val="110000"/>
              </a:lnSpc>
              <a:buClr>
                <a:srgbClr val="009AD1"/>
              </a:buClr>
              <a:tabLst>
                <a:tab pos="0" algn="l"/>
              </a:tabLst>
            </a:pPr>
            <a:endParaRPr lang="en-US" sz="1600" spc="-1" dirty="0"/>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2656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rPr>
              <a:t>Processing Text Data: </a:t>
            </a:r>
            <a:r>
              <a:rPr lang="de-DE" sz="2000" b="1" u="sng" spc="-1" dirty="0" err="1">
                <a:solidFill>
                  <a:srgbClr val="000000"/>
                </a:solidFill>
                <a:uFill>
                  <a:solidFill>
                    <a:srgbClr val="009AD1"/>
                  </a:solidFill>
                </a:uFill>
              </a:rPr>
              <a:t>Constituency</a:t>
            </a:r>
            <a:r>
              <a:rPr lang="de-DE" sz="2000" b="1" u="sng" spc="-1" dirty="0">
                <a:solidFill>
                  <a:srgbClr val="000000"/>
                </a:solidFill>
                <a:uFill>
                  <a:solidFill>
                    <a:srgbClr val="009AD1"/>
                  </a:solidFill>
                </a:uFill>
              </a:rPr>
              <a:t> </a:t>
            </a:r>
            <a:r>
              <a:rPr lang="de-DE" sz="2000" b="1" u="sng" spc="-1" dirty="0" err="1">
                <a:solidFill>
                  <a:srgbClr val="000000"/>
                </a:solidFill>
                <a:uFill>
                  <a:solidFill>
                    <a:srgbClr val="009AD1"/>
                  </a:solidFill>
                </a:uFill>
              </a:rPr>
              <a:t>Parsing</a:t>
            </a:r>
            <a:endParaRPr lang="de-DE" sz="2000" spc="-1" dirty="0"/>
          </a:p>
        </p:txBody>
      </p:sp>
      <p:sp>
        <p:nvSpPr>
          <p:cNvPr id="4" name="CustomShape 2">
            <a:extLst>
              <a:ext uri="{FF2B5EF4-FFF2-40B4-BE49-F238E27FC236}">
                <a16:creationId xmlns:a16="http://schemas.microsoft.com/office/drawing/2014/main" id="{E1BC5B5A-CD45-6549-A153-0A5B128A8D07}"/>
              </a:ext>
            </a:extLst>
          </p:cNvPr>
          <p:cNvSpPr/>
          <p:nvPr/>
        </p:nvSpPr>
        <p:spPr>
          <a:xfrm>
            <a:off x="324000" y="891231"/>
            <a:ext cx="8963692" cy="4536383"/>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b="1" spc="-1" dirty="0"/>
              <a:t>Constituency parsing: </a:t>
            </a:r>
            <a:r>
              <a:rPr lang="en-US" sz="1600" spc="-1" dirty="0"/>
              <a:t>The task of assigning phrasal structures to a sentence.</a:t>
            </a:r>
          </a:p>
          <a:p>
            <a:pPr marL="781200" lvl="3" indent="-323280">
              <a:lnSpc>
                <a:spcPct val="110000"/>
              </a:lnSpc>
              <a:buClr>
                <a:srgbClr val="009AD1"/>
              </a:buClr>
              <a:buFont typeface="Arial"/>
              <a:buChar char="−"/>
              <a:tabLst>
                <a:tab pos="0" algn="l"/>
              </a:tabLst>
            </a:pPr>
            <a:r>
              <a:rPr lang="en-US" sz="1600" spc="-1" dirty="0"/>
              <a:t>E.g.: </a:t>
            </a:r>
            <a:r>
              <a:rPr lang="en-US" sz="1600" i="1" spc="-1" dirty="0"/>
              <a:t>I shot an elephant in my pajamas.</a:t>
            </a: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457920" lvl="3">
              <a:lnSpc>
                <a:spcPct val="110000"/>
              </a:lnSpc>
              <a:buClr>
                <a:srgbClr val="009AD1"/>
              </a:buClr>
              <a:tabLst>
                <a:tab pos="0" algn="l"/>
              </a:tabLst>
            </a:pPr>
            <a:endParaRPr lang="en-US" sz="1600" spc="-1" dirty="0"/>
          </a:p>
          <a:p>
            <a:pPr marL="743670" lvl="3" indent="-285750">
              <a:lnSpc>
                <a:spcPct val="110000"/>
              </a:lnSpc>
              <a:buClr>
                <a:srgbClr val="009AD1"/>
              </a:buClr>
              <a:buFont typeface="Wingdings" pitchFamily="2" charset="2"/>
              <a:buChar char="à"/>
              <a:tabLst>
                <a:tab pos="0" algn="l"/>
              </a:tabLst>
            </a:pPr>
            <a:r>
              <a:rPr lang="en-US" sz="1600" spc="-1" dirty="0"/>
              <a:t>Resolving ambiguations is a huge challenge for constituency parsing. </a:t>
            </a:r>
          </a:p>
          <a:p>
            <a:pPr marL="720" lvl="2">
              <a:lnSpc>
                <a:spcPct val="110000"/>
              </a:lnSpc>
              <a:buClr>
                <a:srgbClr val="009AD1"/>
              </a:buClr>
              <a:tabLst>
                <a:tab pos="0" algn="l"/>
              </a:tabLst>
            </a:pPr>
            <a:endParaRPr lang="en-US" sz="1600" spc="-1" dirty="0"/>
          </a:p>
          <a:p>
            <a:pPr marL="720" lvl="2">
              <a:lnSpc>
                <a:spcPct val="110000"/>
              </a:lnSpc>
              <a:buClr>
                <a:srgbClr val="009AD1"/>
              </a:buClr>
              <a:tabLst>
                <a:tab pos="0" algn="l"/>
              </a:tabLst>
            </a:pPr>
            <a:r>
              <a:rPr lang="en-US" sz="1600" b="1" spc="-1" dirty="0">
                <a:solidFill>
                  <a:schemeClr val="accent1"/>
                </a:solidFill>
              </a:rPr>
              <a:t>Demo: </a:t>
            </a:r>
            <a:r>
              <a:rPr lang="en-US" sz="1600" spc="-1" dirty="0" err="1">
                <a:latin typeface="Courier New" panose="02070309020205020404" pitchFamily="49" charset="0"/>
                <a:cs typeface="Courier New" panose="02070309020205020404" pitchFamily="49" charset="0"/>
              </a:rPr>
              <a:t>nltk.ipynb</a:t>
            </a:r>
            <a:r>
              <a:rPr lang="en-US" sz="1600" spc="-1" dirty="0"/>
              <a:t> (Section 4.1)</a:t>
            </a:r>
          </a:p>
          <a:p>
            <a:pPr marL="720" lvl="2">
              <a:lnSpc>
                <a:spcPct val="110000"/>
              </a:lnSpc>
              <a:buClr>
                <a:srgbClr val="009AD1"/>
              </a:buClr>
              <a:tabLst>
                <a:tab pos="0" algn="l"/>
              </a:tabLst>
            </a:pPr>
            <a:r>
              <a:rPr lang="en-US" sz="1400" spc="-1" dirty="0"/>
              <a:t>Further reading on constituency parsing: </a:t>
            </a:r>
            <a:r>
              <a:rPr lang="en-US" sz="1400" spc="-1" dirty="0" err="1"/>
              <a:t>Jurafsky</a:t>
            </a:r>
            <a:r>
              <a:rPr lang="en-US" sz="1400" spc="-1" dirty="0"/>
              <a:t> &amp; Martin (2021), Chapter 13</a:t>
            </a:r>
          </a:p>
          <a:p>
            <a:pPr marL="781200" lvl="3"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324000" lvl="2" indent="-323280">
              <a:lnSpc>
                <a:spcPct val="110000"/>
              </a:lnSpc>
              <a:buClr>
                <a:srgbClr val="009AD1"/>
              </a:buClr>
              <a:buFont typeface="Arial"/>
              <a:buChar char="−"/>
              <a:tabLst>
                <a:tab pos="0" algn="l"/>
              </a:tabLst>
            </a:pPr>
            <a:endParaRPr lang="en-US" sz="1600" spc="-1" dirty="0"/>
          </a:p>
          <a:p>
            <a:pPr marL="720" lvl="2">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pic>
        <p:nvPicPr>
          <p:cNvPr id="3" name="Grafik 2">
            <a:extLst>
              <a:ext uri="{FF2B5EF4-FFF2-40B4-BE49-F238E27FC236}">
                <a16:creationId xmlns:a16="http://schemas.microsoft.com/office/drawing/2014/main" id="{739E85DB-7499-3448-9015-A468A0EA6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102" y="1597313"/>
            <a:ext cx="4807418" cy="2475924"/>
          </a:xfrm>
          <a:prstGeom prst="rect">
            <a:avLst/>
          </a:prstGeom>
        </p:spPr>
      </p:pic>
      <p:sp>
        <p:nvSpPr>
          <p:cNvPr id="6" name="Textfeld 5">
            <a:extLst>
              <a:ext uri="{FF2B5EF4-FFF2-40B4-BE49-F238E27FC236}">
                <a16:creationId xmlns:a16="http://schemas.microsoft.com/office/drawing/2014/main" id="{51666E00-C66C-0248-BB68-8AE31BA23EF2}"/>
              </a:ext>
            </a:extLst>
          </p:cNvPr>
          <p:cNvSpPr txBox="1"/>
          <p:nvPr/>
        </p:nvSpPr>
        <p:spPr>
          <a:xfrm>
            <a:off x="6198325" y="3796238"/>
            <a:ext cx="2808514"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dirty="0">
                <a:solidFill>
                  <a:schemeClr val="bg1">
                    <a:lumMod val="50000"/>
                  </a:schemeClr>
                </a:solidFill>
              </a:rPr>
              <a:t>(Source: </a:t>
            </a:r>
            <a:r>
              <a:rPr lang="en-US" sz="1200" dirty="0" err="1">
                <a:solidFill>
                  <a:schemeClr val="bg1">
                    <a:lumMod val="50000"/>
                  </a:schemeClr>
                </a:solidFill>
              </a:rPr>
              <a:t>Jurafsky</a:t>
            </a:r>
            <a:r>
              <a:rPr lang="en-US" sz="1200" dirty="0">
                <a:solidFill>
                  <a:schemeClr val="bg1">
                    <a:lumMod val="50000"/>
                  </a:schemeClr>
                </a:solidFill>
              </a:rPr>
              <a:t> &amp; Martin 2021)</a:t>
            </a:r>
          </a:p>
        </p:txBody>
      </p:sp>
    </p:spTree>
    <p:extLst>
      <p:ext uri="{BB962C8B-B14F-4D97-AF65-F5344CB8AC3E}">
        <p14:creationId xmlns:p14="http://schemas.microsoft.com/office/powerpoint/2010/main" val="2831408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Template>
  <TotalTime>0</TotalTime>
  <Words>1349</Words>
  <Application>Microsoft Macintosh PowerPoint</Application>
  <PresentationFormat>Benutzerdefiniert</PresentationFormat>
  <Paragraphs>306</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15</vt:i4>
      </vt:variant>
    </vt:vector>
  </HeadingPairs>
  <TitlesOfParts>
    <vt:vector size="21" baseType="lpstr">
      <vt:lpstr>Arial</vt:lpstr>
      <vt:lpstr>Courier New</vt:lpstr>
      <vt:lpstr>Symbol</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Qi Yu</dc:creator>
  <dc:description>Vorlage Praesentation – Office 2010;_x005f_x000d_
Version 010;_x005f_x000d_
2015-03-03;</dc:description>
  <cp:lastModifiedBy>Qi Yu</cp:lastModifiedBy>
  <cp:revision>1167</cp:revision>
  <dcterms:created xsi:type="dcterms:W3CDTF">2021-11-19T08:48:43Z</dcterms:created>
  <dcterms:modified xsi:type="dcterms:W3CDTF">2022-03-01T16:25:36Z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Bearbeiter">
    <vt:lpwstr>gadamovich | office implementation</vt:lpwstr>
  </property>
  <property fmtid="{D5CDD505-2E9C-101B-9397-08002B2CF9AE}" pid="4" name="Company">
    <vt:lpwstr>Universitaet Konstanz - Zentrale Verwaltung</vt:lpwstr>
  </property>
  <property fmtid="{D5CDD505-2E9C-101B-9397-08002B2CF9AE}" pid="5" name="Erstellt am">
    <vt:lpwstr>10.10.2014</vt:lpwstr>
  </property>
  <property fmtid="{D5CDD505-2E9C-101B-9397-08002B2CF9AE}" pid="6" name="Erstellt von">
    <vt:lpwstr>STRICHPUNKT</vt:lpwstr>
  </property>
  <property fmtid="{D5CDD505-2E9C-101B-9397-08002B2CF9AE}" pid="7" name="HiddenSlides">
    <vt:i4>0</vt:i4>
  </property>
  <property fmtid="{D5CDD505-2E9C-101B-9397-08002B2CF9AE}" pid="8" name="HyperlinksChanged">
    <vt:bool>false</vt:bool>
  </property>
  <property fmtid="{D5CDD505-2E9C-101B-9397-08002B2CF9AE}" pid="9" name="LinksUpToDate">
    <vt:bool>false</vt:bool>
  </property>
  <property fmtid="{D5CDD505-2E9C-101B-9397-08002B2CF9AE}" pid="10" name="MMClips">
    <vt:i4>0</vt:i4>
  </property>
  <property fmtid="{D5CDD505-2E9C-101B-9397-08002B2CF9AE}" pid="11" name="Notes">
    <vt:i4>0</vt:i4>
  </property>
  <property fmtid="{D5CDD505-2E9C-101B-9397-08002B2CF9AE}" pid="12" name="PresentationFormat">
    <vt:lpwstr>Bildschirmpräsentation (4:3)</vt:lpwstr>
  </property>
  <property fmtid="{D5CDD505-2E9C-101B-9397-08002B2CF9AE}" pid="13" name="ScaleCrop">
    <vt:bool>false</vt:bool>
  </property>
  <property fmtid="{D5CDD505-2E9C-101B-9397-08002B2CF9AE}" pid="14" name="ShareDoc">
    <vt:bool>false</vt:bool>
  </property>
  <property fmtid="{D5CDD505-2E9C-101B-9397-08002B2CF9AE}" pid="15" name="Slides">
    <vt:i4>17</vt:i4>
  </property>
  <property fmtid="{D5CDD505-2E9C-101B-9397-08002B2CF9AE}" pid="16" name="Version">
    <vt:lpwstr>010</vt:lpwstr>
  </property>
  <property fmtid="{D5CDD505-2E9C-101B-9397-08002B2CF9AE}" pid="17" name="Version vom">
    <vt:lpwstr>03.03.2015</vt:lpwstr>
  </property>
</Properties>
</file>