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294" r:id="rId4"/>
    <p:sldId id="295" r:id="rId5"/>
    <p:sldId id="297" r:id="rId6"/>
    <p:sldId id="298" r:id="rId7"/>
    <p:sldId id="299" r:id="rId8"/>
    <p:sldId id="301" r:id="rId9"/>
    <p:sldId id="280" r:id="rId10"/>
    <p:sldId id="284" r:id="rId11"/>
    <p:sldId id="300" r:id="rId12"/>
    <p:sldId id="302" r:id="rId13"/>
    <p:sldId id="303" r:id="rId14"/>
    <p:sldId id="276" r:id="rId15"/>
    <p:sldId id="281" r:id="rId16"/>
    <p:sldId id="304" r:id="rId17"/>
    <p:sldId id="343" r:id="rId1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2"/>
    <p:restoredTop sz="96327"/>
  </p:normalViewPr>
  <p:slideViewPr>
    <p:cSldViewPr snapToGrid="0" snapToObjects="1">
      <p:cViewPr varScale="1">
        <p:scale>
          <a:sx n="179" d="100"/>
          <a:sy n="179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3696719" y="2407418"/>
            <a:ext cx="2434568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Data Types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5D07091-7DF9-2145-A9BE-2DD1D740FF0C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FD7D83-B24B-244F-8265-C023EC143D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4: Lists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Lists are a structure for holding a sequence of elements. The elements can be of different data types.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lists are denoted by using square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[]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Elements of a list can be changed.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(We will learn more about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mutability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in the coming part.)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4)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0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5: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Tuples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Tuples are also a structure for holding a sequence of elements. The elements can be of different data types.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tuples are denoted by using round brackets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Different from lists: Elements of a tuple can </a:t>
            </a:r>
            <a:r>
              <a:rPr lang="en-US" sz="1600" spc="-1" dirty="0">
                <a:cs typeface="Courier New" panose="02070309020205020404" pitchFamily="49" charset="0"/>
                <a:sym typeface="Wingdings" pitchFamily="2" charset="2"/>
              </a:rPr>
              <a:t>NOT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be changed.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5)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6: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Dictionaries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Dictionaries are sets of key-value pairs.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(Just like a real dictionary)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 Python, dictionaries are denoted by using curly brackets: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	key1: value1,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key2: value2,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key3: value3 }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Items in a dictionary can be changed.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6)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B7828D0-444C-E142-9A92-B3BEDEC1AD40}"/>
              </a:ext>
            </a:extLst>
          </p:cNvPr>
          <p:cNvSpPr txBox="1"/>
          <p:nvPr/>
        </p:nvSpPr>
        <p:spPr>
          <a:xfrm>
            <a:off x="6639353" y="3657987"/>
            <a:ext cx="311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www.teachingenglish.org.uk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/article/dictionary-skills-secondary-students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5D8452-BC1B-A249-8D81-3DE09BE9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52" y="1331954"/>
            <a:ext cx="3117273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Important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Notion: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Mutability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0981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Mutability:</a:t>
            </a:r>
            <a:r>
              <a:rPr lang="en-US" sz="1600" spc="-1" dirty="0">
                <a:solidFill>
                  <a:srgbClr val="000000"/>
                </a:solidFill>
              </a:rPr>
              <a:t> The property of being/not being able to changed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i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Mutable: can be changed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Immutable: cannot be changed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A3DF9F04-2FD4-4C49-84B2-852BD48E4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17426"/>
              </p:ext>
            </p:extLst>
          </p:nvPr>
        </p:nvGraphicFramePr>
        <p:xfrm>
          <a:off x="1211611" y="2357930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771486882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15398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9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list,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string,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90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Important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Notion: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Mutability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92965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Caveat of mutability: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A variable can be re-assigned new values ≠ The variable is mutable!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7)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BE38E2-37D4-BC44-99EF-CB581325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7" y="1993010"/>
            <a:ext cx="2426781" cy="136995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F0A698F-AC82-804C-9B6D-F58B160B51B3}"/>
              </a:ext>
            </a:extLst>
          </p:cNvPr>
          <p:cNvSpPr/>
          <p:nvPr/>
        </p:nvSpPr>
        <p:spPr>
          <a:xfrm>
            <a:off x="4645920" y="1784745"/>
            <a:ext cx="1228436" cy="173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D70080-06B7-9C40-B420-507A4CA60DCE}"/>
              </a:ext>
            </a:extLst>
          </p:cNvPr>
          <p:cNvSpPr txBox="1"/>
          <p:nvPr/>
        </p:nvSpPr>
        <p:spPr>
          <a:xfrm>
            <a:off x="5874355" y="2298410"/>
            <a:ext cx="363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 STRINGS STAY UNCHANGED:</a:t>
            </a:r>
          </a:p>
          <a:p>
            <a:r>
              <a:rPr lang="en-US" sz="1400" dirty="0">
                <a:solidFill>
                  <a:srgbClr val="C00000"/>
                </a:solidFill>
              </a:rPr>
              <a:t>“Chris” stays “Chris”,</a:t>
            </a:r>
          </a:p>
          <a:p>
            <a:r>
              <a:rPr lang="en-US" sz="1400" dirty="0">
                <a:solidFill>
                  <a:srgbClr val="C00000"/>
                </a:solidFill>
              </a:rPr>
              <a:t>“Johnson” stays “Johnson”.</a:t>
            </a:r>
          </a:p>
          <a:p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C00000"/>
                </a:solidFill>
              </a:rPr>
              <a:t> “IMMUTABLE”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170F97-1A73-304B-9964-939811E7A580}"/>
              </a:ext>
            </a:extLst>
          </p:cNvPr>
          <p:cNvSpPr/>
          <p:nvPr/>
        </p:nvSpPr>
        <p:spPr>
          <a:xfrm>
            <a:off x="3400545" y="1784745"/>
            <a:ext cx="1206064" cy="17325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06EEF1-BD44-9E47-981A-A225F3F96D4D}"/>
              </a:ext>
            </a:extLst>
          </p:cNvPr>
          <p:cNvSpPr txBox="1"/>
          <p:nvPr/>
        </p:nvSpPr>
        <p:spPr>
          <a:xfrm>
            <a:off x="3336916" y="3542753"/>
            <a:ext cx="491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THE POINTERS CHANGED: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“reassign”; has nothing to do with “mutability”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001487-AB2B-604C-94D9-9B890B12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" y="1977446"/>
            <a:ext cx="2133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Basic Data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Types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0981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Hands-On:</a:t>
            </a:r>
            <a:r>
              <a:rPr lang="en-US" sz="1600" spc="-1" dirty="0">
                <a:solidFill>
                  <a:schemeClr val="accent1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Write a program that asks the user…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1) for their given name;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2) for their family name;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3) print out the full name the user. E.g., if the user entered “Amy” as given name and “Smith” as family name, your program should print out “Amy Smith”.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2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 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Types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Numbers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Strings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Lists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Tuples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Dictionaries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1: Numbers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Three basic types of numbers: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Integers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E.g., 0, 2, 389, …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Floating point numbers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E.g., 3.23, 0.00001, 7.2 …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Complex numbers: Consist of a real part and an imaginary part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(They are not likely to be used in linguistic researches, so we won’t focus on them. See Python Documentation for more information: </a:t>
            </a: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  <a:hlinkClick r:id="rId2"/>
              </a:rPr>
              <a:t>https://docs.python.org/3/library/stdtypes.html</a:t>
            </a:r>
            <a:r>
              <a:rPr lang="en-US" sz="14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4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2: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Booleans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The data type </a:t>
            </a:r>
            <a:r>
              <a:rPr lang="en-US" sz="1600" i="1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has only two values: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True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False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2.1)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2: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Booleans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Doing comparisons with logical operators also results in </a:t>
            </a:r>
            <a:r>
              <a:rPr lang="en-US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booleans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chemeClr val="accent1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2.2)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C2EB2D6-9118-F94D-AB0C-383AFFC4E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40912"/>
              </p:ext>
            </p:extLst>
          </p:nvPr>
        </p:nvGraphicFramePr>
        <p:xfrm>
          <a:off x="1378940" y="1429639"/>
          <a:ext cx="6623728" cy="264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5">
                  <a:extLst>
                    <a:ext uri="{9D8B030D-6E8A-4147-A177-3AD203B41FA5}">
                      <a16:colId xmlns:a16="http://schemas.microsoft.com/office/drawing/2014/main" val="3532708281"/>
                    </a:ext>
                  </a:extLst>
                </a:gridCol>
                <a:gridCol w="2287263">
                  <a:extLst>
                    <a:ext uri="{9D8B030D-6E8A-4147-A177-3AD203B41FA5}">
                      <a16:colId xmlns:a16="http://schemas.microsoft.com/office/drawing/2014/main" val="1124598636"/>
                    </a:ext>
                  </a:extLst>
                </a:gridCol>
              </a:tblGrid>
              <a:tr h="352440">
                <a:tc>
                  <a:txBody>
                    <a:bodyPr/>
                    <a:lstStyle/>
                    <a:p>
                      <a:r>
                        <a:rPr lang="en-US" sz="1400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Denoted in Python as..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48865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Equal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==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1350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Not equal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!=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97352"/>
                  </a:ext>
                </a:extLst>
              </a:tr>
              <a:tr h="343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Greater than / follows alphabetically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2129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Greater than or equal / follows alphabetically or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&gt;=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5031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Smaller than / precedes alphabetically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&lt;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0235"/>
                  </a:ext>
                </a:extLst>
              </a:tr>
              <a:tr h="27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cs typeface="Courier New" panose="02070309020205020404" pitchFamily="49" charset="0"/>
                          <a:sym typeface="Wingdings" pitchFamily="2" charset="2"/>
                        </a:rPr>
                        <a:t>Smaller than or equal / precedes alphabetically or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&lt;=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5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Data Type 3: String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Strings are denoted by quotation marks - We have seen them in the intro-session.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Different quotation marks can be used for different cases – see the demo.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3.1)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Operators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# A function for checking the length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 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# An operator checking if an element is a member of a sequence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3.2.1)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8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Operators</a:t>
            </a: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Indexing: Grab certain element(s) of a sequence directly by using its index/their indices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Two possibilities of indexing: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Positive position numbers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Negative position numbers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3.2.2)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75663A3-9EFE-2042-9F52-88447FF5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3" y="2614990"/>
            <a:ext cx="3317789" cy="132075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406C1E4-586E-1447-AB53-5B3A5FA6748A}"/>
              </a:ext>
            </a:extLst>
          </p:cNvPr>
          <p:cNvSpPr txBox="1"/>
          <p:nvPr/>
        </p:nvSpPr>
        <p:spPr>
          <a:xfrm>
            <a:off x="6379672" y="332075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Dawson (2003)</a:t>
            </a:r>
          </a:p>
        </p:txBody>
      </p:sp>
    </p:spTree>
    <p:extLst>
      <p:ext uri="{BB962C8B-B14F-4D97-AF65-F5344CB8AC3E}">
        <p14:creationId xmlns:p14="http://schemas.microsoft.com/office/powerpoint/2010/main" val="19166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Data Type 3: Strings –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Functions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Operators</a:t>
            </a:r>
            <a:endParaRPr lang="de-DE" sz="2000" i="1" spc="-1" dirty="0"/>
          </a:p>
          <a:p>
            <a:pPr>
              <a:lnSpc>
                <a:spcPct val="95000"/>
              </a:lnSpc>
            </a:pPr>
            <a:endParaRPr lang="de-DE" sz="2000" b="0" i="1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38023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Slicing: “Cut” a piece of a string by specifying the starting position and ending position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Note the different numbering system between indexing and slicing (see last slide)!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9AD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data_types.ipynb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(Section 3.2.3)</a:t>
            </a: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915120" lvl="4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 descr="Ein Bild, das Essen, Gericht, Teller, Pizza enthält.&#10;&#10;Automatisch generierte Beschreibung">
            <a:extLst>
              <a:ext uri="{FF2B5EF4-FFF2-40B4-BE49-F238E27FC236}">
                <a16:creationId xmlns:a16="http://schemas.microsoft.com/office/drawing/2014/main" id="{0C82C2F8-49D4-8D4D-A165-8E16A101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32" y="1605744"/>
            <a:ext cx="2248126" cy="16860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C0E123D-3C84-E842-B427-36174529EC75}"/>
              </a:ext>
            </a:extLst>
          </p:cNvPr>
          <p:cNvSpPr txBox="1"/>
          <p:nvPr/>
        </p:nvSpPr>
        <p:spPr>
          <a:xfrm>
            <a:off x="7767032" y="2558276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Dawson (2003)</a:t>
            </a:r>
          </a:p>
        </p:txBody>
      </p:sp>
      <p:pic>
        <p:nvPicPr>
          <p:cNvPr id="16" name="Grafik 15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40BD5F52-2D8E-F642-90FD-F5DCDD12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65" y="1825125"/>
            <a:ext cx="3695867" cy="2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828</Words>
  <Application>Microsoft Macintosh PowerPoint</Application>
  <PresentationFormat>Benutzerdefiniert</PresentationFormat>
  <Paragraphs>204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581</cp:revision>
  <dcterms:created xsi:type="dcterms:W3CDTF">2021-11-19T08:48:43Z</dcterms:created>
  <dcterms:modified xsi:type="dcterms:W3CDTF">2022-03-02T12:01:06Z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