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3"/>
  </p:notesMasterIdLst>
  <p:sldIdLst>
    <p:sldId id="258" r:id="rId3"/>
    <p:sldId id="347" r:id="rId4"/>
    <p:sldId id="348" r:id="rId5"/>
    <p:sldId id="343" r:id="rId6"/>
    <p:sldId id="341" r:id="rId7"/>
    <p:sldId id="345" r:id="rId8"/>
    <p:sldId id="346" r:id="rId9"/>
    <p:sldId id="333" r:id="rId10"/>
    <p:sldId id="335" r:id="rId11"/>
    <p:sldId id="334" r:id="rId12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6314"/>
  </p:normalViewPr>
  <p:slideViewPr>
    <p:cSldViewPr snapToGrid="0" snapToObjects="1">
      <p:cViewPr varScale="1">
        <p:scale>
          <a:sx n="172" d="100"/>
          <a:sy n="172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7195-C306-184F-9FD6-10BD56B986E5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5942A-A615-AA47-970A-EDF92DB1EC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5942A-A615-AA47-970A-EDF92DB1E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2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5"/>
          <p:cNvPicPr/>
          <p:nvPr/>
        </p:nvPicPr>
        <p:blipFill>
          <a:blip r:embed="rId14"/>
          <a:stretch/>
        </p:blipFill>
        <p:spPr>
          <a:xfrm>
            <a:off x="6390720" y="360"/>
            <a:ext cx="3688920" cy="2022480"/>
          </a:xfrm>
          <a:prstGeom prst="rect">
            <a:avLst/>
          </a:prstGeom>
          <a:ln>
            <a:noFill/>
          </a:ln>
        </p:spPr>
      </p:pic>
      <p:sp>
        <p:nvSpPr>
          <p:cNvPr id="4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25080" y="532476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7345440" y="5324760"/>
            <a:ext cx="2375640" cy="21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-yu/teaching-materials-pyth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235101/10-ways-to-open-the-command-prompt-in-windows-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idownloadblog.com/2019/04/19/ways-open-terminal-mac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ustomShape 2"/>
          <p:cNvSpPr/>
          <p:nvPr/>
        </p:nvSpPr>
        <p:spPr>
          <a:xfrm>
            <a:off x="1271763" y="2346341"/>
            <a:ext cx="7791611" cy="574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500" b="1" spc="-1" dirty="0">
                <a:solidFill>
                  <a:srgbClr val="000000"/>
                </a:solidFill>
                <a:latin typeface="Arial"/>
              </a:rPr>
              <a:t>PhD Seminar “Python for Linguists”</a:t>
            </a:r>
            <a:endParaRPr lang="en-US" sz="35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1D2FFCFB-254B-5D4A-8FB6-8ADD097444C6}"/>
              </a:ext>
            </a:extLst>
          </p:cNvPr>
          <p:cNvSpPr/>
          <p:nvPr/>
        </p:nvSpPr>
        <p:spPr>
          <a:xfrm>
            <a:off x="1596677" y="3204460"/>
            <a:ext cx="69143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ZHAW, March 3-4, 2022</a:t>
            </a:r>
            <a:endParaRPr lang="de-D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algn="ctr">
              <a:lnSpc>
                <a:spcPct val="110000"/>
              </a:lnSpc>
              <a:tabLst>
                <a:tab pos="0" algn="l"/>
              </a:tabLst>
            </a:pPr>
            <a:r>
              <a:rPr lang="de-DE" spc="-1" dirty="0">
                <a:solidFill>
                  <a:schemeClr val="bg1">
                    <a:lumMod val="50000"/>
                  </a:schemeClr>
                </a:solidFill>
              </a:rPr>
              <a:t>Qi </a:t>
            </a:r>
            <a:r>
              <a:rPr lang="de-DE" spc="-1" dirty="0" err="1">
                <a:solidFill>
                  <a:schemeClr val="bg1">
                    <a:lumMod val="50000"/>
                  </a:schemeClr>
                </a:solidFill>
              </a:rPr>
              <a:t>Yu</a:t>
            </a:r>
            <a:endParaRPr lang="de-DE" sz="18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B73CB6-EDD7-404E-9046-D811B749B5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5" y="478964"/>
            <a:ext cx="3959523" cy="9097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Basics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of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and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DEMO: </a:t>
            </a:r>
            <a:r>
              <a:rPr lang="en-US" sz="16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python_jupyter_basics.ipynb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9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For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Whom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This Seminar?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This seminar is intended for </a:t>
            </a:r>
            <a:r>
              <a:rPr lang="en-US" sz="1600" b="1" spc="-1" dirty="0">
                <a:solidFill>
                  <a:srgbClr val="000000"/>
                </a:solidFill>
              </a:rPr>
              <a:t>beginners</a:t>
            </a:r>
            <a:r>
              <a:rPr lang="en-US" sz="1600" spc="-1" dirty="0">
                <a:solidFill>
                  <a:srgbClr val="000000"/>
                </a:solidFill>
              </a:rPr>
              <a:t>, i.e., we will start from the very basics.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Me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…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967623"/>
            <a:ext cx="9270669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Qi Yu 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(pronunciation of Qi: like the part “</a:t>
            </a:r>
            <a:r>
              <a:rPr lang="en-US" sz="1200" spc="-1" dirty="0" err="1">
                <a:solidFill>
                  <a:schemeClr val="bg1">
                    <a:lumMod val="50000"/>
                  </a:schemeClr>
                </a:solidFill>
              </a:rPr>
              <a:t>chee</a:t>
            </a:r>
            <a:r>
              <a:rPr lang="en-US" sz="1200" spc="-1" dirty="0">
                <a:solidFill>
                  <a:schemeClr val="bg1">
                    <a:lumMod val="50000"/>
                  </a:schemeClr>
                </a:solidFill>
              </a:rPr>
              <a:t>” in “cheese”)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Doctoral researcher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             @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Research Interest: </a:t>
            </a:r>
          </a:p>
          <a:p>
            <a:pPr marL="2743920" lvl="8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Broad: Natural language processing (NLP); Operationalizing well-studied semantic and pragmatic phenomena for NLP applications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Narrow – My work at the project “Framing Inequalities”: Automated detection of linguistic devices for framing in political discourses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592FCE-4CFE-CA4F-BB9E-B3B4CD37D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8" y="2071833"/>
            <a:ext cx="2109673" cy="10687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B29A9A3-F61A-404A-899D-5F4EB91B4E4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68" y="2294982"/>
            <a:ext cx="3023850" cy="694800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0A699EFF-1220-D841-A1BC-08CE13903084}"/>
              </a:ext>
            </a:extLst>
          </p:cNvPr>
          <p:cNvSpPr/>
          <p:nvPr/>
        </p:nvSpPr>
        <p:spPr>
          <a:xfrm>
            <a:off x="4493380" y="1335889"/>
            <a:ext cx="7772989" cy="3235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Project “Framing Inequalities”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      @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EE1733A9-6F7A-6E44-A1C3-6A3863F8B221}"/>
              </a:ext>
            </a:extLst>
          </p:cNvPr>
          <p:cNvSpPr/>
          <p:nvPr/>
        </p:nvSpPr>
        <p:spPr>
          <a:xfrm rot="5400000">
            <a:off x="3925464" y="817160"/>
            <a:ext cx="282011" cy="49715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About</a:t>
            </a:r>
            <a:r>
              <a:rPr lang="de-DE" sz="2000" b="1" u="sng" strike="noStrike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Y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ou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Some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Surveys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3999" y="1224000"/>
            <a:ext cx="9341293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Experiences with programming languages other than Python? (E.g., R)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/>
              <a:t>Which operating system do you use? (E.g., Windows, Mac OS, …) 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Organizational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Issues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Course materials: </a:t>
            </a:r>
            <a:r>
              <a:rPr lang="en-US" sz="1600" spc="-1" dirty="0">
                <a:solidFill>
                  <a:srgbClr val="000000"/>
                </a:solidFill>
                <a:hlinkClick r:id="rId3"/>
              </a:rPr>
              <a:t>https://github.com/qi-yu/teaching-materials-python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Please download them. We will play with the codes there during the course.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For emergency (e.g., Zoom interruption): I will contact you via E-mail as soon as possible in emergency cases. So please keep an eye on your mailbox.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Credits: 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Participants who take the course for credits should complete a final assignment </a:t>
            </a:r>
          </a:p>
          <a:p>
            <a:pPr marL="457920" lvl="3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(more information at the end of the seminar)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Deadline on March 31, 2022 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Is the date</a:t>
            </a:r>
            <a:r>
              <a:rPr lang="en-US" sz="1600" spc="-1" dirty="0">
                <a:solidFill>
                  <a:srgbClr val="000000"/>
                </a:solidFill>
              </a:rPr>
              <a:t> feasible?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9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Why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Python?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For linguistic research: a large collection of libraries for computational linguistics / NLP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Portability: Python runs on almost every major operating system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Readability; Relatively easy to learn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large community for support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277DF-C88D-D443-8289-BF30886E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20" y="2093517"/>
            <a:ext cx="4790205" cy="28741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A89E698-A15C-0F45-9717-083206989BDA}"/>
              </a:ext>
            </a:extLst>
          </p:cNvPr>
          <p:cNvSpPr txBox="1"/>
          <p:nvPr/>
        </p:nvSpPr>
        <p:spPr>
          <a:xfrm>
            <a:off x="5840370" y="4967096"/>
            <a:ext cx="304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https://9gag.com/gag/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aWZXKyx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F58A0A-21AC-9340-BE22-1466D038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84" y="128185"/>
            <a:ext cx="3108541" cy="104638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D5AC66C-2498-0E42-980B-6F30F596FF48}"/>
              </a:ext>
            </a:extLst>
          </p:cNvPr>
          <p:cNvSpPr txBox="1"/>
          <p:nvPr/>
        </p:nvSpPr>
        <p:spPr>
          <a:xfrm>
            <a:off x="6233624" y="861560"/>
            <a:ext cx="352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Source:https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www.python.org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/community/logos/</a:t>
            </a:r>
          </a:p>
        </p:txBody>
      </p:sp>
    </p:spTree>
    <p:extLst>
      <p:ext uri="{BB962C8B-B14F-4D97-AF65-F5344CB8AC3E}">
        <p14:creationId xmlns:p14="http://schemas.microsoft.com/office/powerpoint/2010/main" val="377128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Let‘s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Start: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Ways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to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Interaction </a:t>
            </a:r>
            <a:r>
              <a:rPr lang="de-DE" sz="2000" b="1" u="sng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with</a:t>
            </a:r>
            <a:r>
              <a:rPr lang="de-DE" sz="2000" b="1" u="sng" spc="-1" dirty="0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 Python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Using command line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Open </a:t>
            </a:r>
            <a:r>
              <a:rPr lang="en-US" sz="1600" i="1" spc="-1" dirty="0">
                <a:solidFill>
                  <a:srgbClr val="000000"/>
                </a:solidFill>
              </a:rPr>
              <a:t>Command Prompt</a:t>
            </a:r>
            <a:r>
              <a:rPr lang="en-US" sz="1600" spc="-1" dirty="0">
                <a:solidFill>
                  <a:srgbClr val="000000"/>
                </a:solidFill>
              </a:rPr>
              <a:t> in Windows: </a:t>
            </a:r>
            <a:r>
              <a:rPr lang="en-US" sz="1600" spc="-1" dirty="0">
                <a:solidFill>
                  <a:srgbClr val="000000"/>
                </a:solidFill>
                <a:hlinkClick r:id="rId3"/>
              </a:rPr>
              <a:t>https://www.howtogeek.com/235101/10-ways-to-open-the-command-prompt-in-windows-10/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Open </a:t>
            </a:r>
            <a:r>
              <a:rPr lang="en-US" sz="1600" i="1" spc="-1" dirty="0">
                <a:solidFill>
                  <a:srgbClr val="000000"/>
                </a:solidFill>
              </a:rPr>
              <a:t>Terminal</a:t>
            </a:r>
            <a:r>
              <a:rPr lang="en-US" sz="1600" spc="-1" dirty="0">
                <a:solidFill>
                  <a:srgbClr val="000000"/>
                </a:solidFill>
              </a:rPr>
              <a:t> in Mac OS: </a:t>
            </a:r>
            <a:r>
              <a:rPr lang="en-US" sz="1600" spc="-1" dirty="0">
                <a:solidFill>
                  <a:srgbClr val="000000"/>
                </a:solidFill>
                <a:hlinkClick r:id="rId4"/>
              </a:rPr>
              <a:t>https://www.idownloadblog.com/2019/04/19/ways-open-terminal-mac/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Using IDE</a:t>
            </a:r>
            <a:r>
              <a:rPr lang="en-US" sz="1600" b="1" spc="-1" dirty="0">
                <a:solidFill>
                  <a:srgbClr val="000000"/>
                </a:solidFill>
              </a:rPr>
              <a:t> </a:t>
            </a:r>
            <a:r>
              <a:rPr lang="de-DE" sz="1600" dirty="0"/>
              <a:t>(</a:t>
            </a:r>
            <a:r>
              <a:rPr lang="de-DE" sz="1600" i="1" u="sng" dirty="0"/>
              <a:t>I</a:t>
            </a:r>
            <a:r>
              <a:rPr lang="de-DE" sz="1600" i="1" dirty="0"/>
              <a:t>ntegrated </a:t>
            </a:r>
            <a:r>
              <a:rPr lang="de-DE" sz="1600" i="1" u="sng" dirty="0" err="1"/>
              <a:t>d</a:t>
            </a:r>
            <a:r>
              <a:rPr lang="de-DE" sz="1600" i="1" dirty="0" err="1"/>
              <a:t>evelopment</a:t>
            </a:r>
            <a:r>
              <a:rPr lang="de-DE" sz="1600" i="1" dirty="0"/>
              <a:t> </a:t>
            </a:r>
            <a:r>
              <a:rPr lang="de-DE" sz="1600" i="1" u="sng" dirty="0" err="1"/>
              <a:t>e</a:t>
            </a:r>
            <a:r>
              <a:rPr lang="de-DE" sz="1600" i="1" dirty="0" err="1"/>
              <a:t>nvironment</a:t>
            </a:r>
            <a:r>
              <a:rPr lang="de-DE" sz="1600" dirty="0"/>
              <a:t>), e.g., </a:t>
            </a:r>
            <a:r>
              <a:rPr lang="de-DE" sz="1600" dirty="0" err="1"/>
              <a:t>PyCharm</a:t>
            </a:r>
            <a:endParaRPr lang="de-DE" sz="1600" dirty="0"/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(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Lab,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Notebook, </a:t>
            </a:r>
            <a:r>
              <a:rPr lang="en-US" sz="1600" spc="-1" dirty="0" err="1">
                <a:solidFill>
                  <a:srgbClr val="000000"/>
                </a:solidFill>
              </a:rPr>
              <a:t>Jupyter</a:t>
            </a:r>
            <a:r>
              <a:rPr lang="en-US" sz="1600" spc="-1" dirty="0">
                <a:solidFill>
                  <a:srgbClr val="000000"/>
                </a:solidFill>
              </a:rPr>
              <a:t> Hub)</a:t>
            </a: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		</a:t>
            </a:r>
            <a:r>
              <a:rPr lang="en-US" sz="1600" spc="-1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b="1" spc="-1" dirty="0">
                <a:solidFill>
                  <a:srgbClr val="C00000"/>
                </a:solidFill>
                <a:sym typeface="Wingdings" pitchFamily="2" charset="2"/>
              </a:rPr>
              <a:t>We will use </a:t>
            </a:r>
            <a:r>
              <a:rPr lang="en-US" sz="1600" b="1" spc="-1" dirty="0" err="1">
                <a:solidFill>
                  <a:srgbClr val="C00000"/>
                </a:solidFill>
                <a:sym typeface="Wingdings" pitchFamily="2" charset="2"/>
              </a:rPr>
              <a:t>JupyterLab</a:t>
            </a:r>
            <a:r>
              <a:rPr lang="en-US" sz="1600" b="1" spc="-1" dirty="0">
                <a:solidFill>
                  <a:srgbClr val="C00000"/>
                </a:solidFill>
                <a:sym typeface="Wingdings" pitchFamily="2" charset="2"/>
              </a:rPr>
              <a:t> for this course.</a:t>
            </a:r>
            <a:endParaRPr lang="en-US" sz="1600" b="1" spc="-1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9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224000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A web-based application for creating and sharing computational documents 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Supports over 40 programming languages</a:t>
            </a: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The power of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allows interactive coding</a:t>
            </a: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It integrates many things into a single script: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Output of the code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Visualizations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Your notes</a:t>
            </a:r>
          </a:p>
          <a:p>
            <a:pPr marL="781200" lvl="3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…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b="1" spc="-1" dirty="0">
              <a:solidFill>
                <a:srgbClr val="000000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1B131DD-2056-E141-B4D0-FD90F953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06" y="2754993"/>
            <a:ext cx="1342735" cy="155533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9288DD-BA94-AF46-A622-D93E61672A9C}"/>
              </a:ext>
            </a:extLst>
          </p:cNvPr>
          <p:cNvSpPr txBox="1"/>
          <p:nvPr/>
        </p:nvSpPr>
        <p:spPr>
          <a:xfrm>
            <a:off x="7464741" y="3800219"/>
            <a:ext cx="2205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https://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File:Jupyter_logo.svg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24000" y="404640"/>
            <a:ext cx="6334920" cy="79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5000"/>
              </a:lnSpc>
            </a:pPr>
            <a:r>
              <a:rPr lang="de-DE" sz="2000" b="1" u="sng" strike="noStrike" spc="-1" dirty="0" err="1">
                <a:solidFill>
                  <a:srgbClr val="000000"/>
                </a:solidFill>
                <a:uFill>
                  <a:solidFill>
                    <a:srgbClr val="009AD1"/>
                  </a:solidFill>
                </a:uFill>
                <a:latin typeface="Arial"/>
              </a:rPr>
              <a:t>JupyterLab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324000" y="1067886"/>
            <a:ext cx="8495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Install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: </a:t>
            </a:r>
            <a:r>
              <a:rPr lang="en-US" sz="1600" spc="-1" dirty="0">
                <a:hlinkClick r:id="rId3"/>
              </a:rPr>
              <a:t>https://jupyter.org/install</a:t>
            </a:r>
            <a:endParaRPr lang="en-US" sz="1600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endParaRPr lang="en-US" sz="1600" b="1" spc="-1" dirty="0"/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Launch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in terminal (Linux/Unix, Mac OS) / command prompt (Windows):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r>
              <a:rPr lang="en-US" sz="1600" b="1" spc="-1" dirty="0"/>
              <a:t>Shut down the </a:t>
            </a:r>
            <a:r>
              <a:rPr lang="en-US" sz="1600" b="1" spc="-1" dirty="0" err="1"/>
              <a:t>Jupyter</a:t>
            </a:r>
            <a:r>
              <a:rPr lang="en-US" sz="1600" b="1" spc="-1" dirty="0"/>
              <a:t> server: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ctrl+c</a:t>
            </a:r>
            <a:r>
              <a:rPr lang="en-US" sz="1600" spc="-1" dirty="0">
                <a:solidFill>
                  <a:srgbClr val="000000"/>
                </a:solidFill>
              </a:rPr>
              <a:t> in terminal/command </a:t>
            </a:r>
            <a:r>
              <a:rPr lang="en-US" sz="1600" spc="-1">
                <a:solidFill>
                  <a:srgbClr val="000000"/>
                </a:solidFill>
              </a:rPr>
              <a:t>prompt 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/>
              <a:t>Use </a:t>
            </a:r>
            <a:r>
              <a:rPr lang="en-US" sz="1600" b="1" spc="-1" dirty="0" err="1"/>
              <a:t>JupyterLab</a:t>
            </a:r>
            <a:r>
              <a:rPr lang="en-US" sz="1600" b="1" spc="-1" dirty="0"/>
              <a:t> to open an existing .</a:t>
            </a:r>
            <a:r>
              <a:rPr lang="en-US" sz="1600" b="1" spc="-1" dirty="0" err="1"/>
              <a:t>ipynb</a:t>
            </a:r>
            <a:r>
              <a:rPr lang="en-US" sz="1600" b="1" spc="-1" dirty="0"/>
              <a:t> file: 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Type in terminal/command prompt: 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directory_of_your_file</a:t>
            </a:r>
            <a:endParaRPr lang="en-US" sz="1600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4000" lvl="2" indent="-323280">
              <a:lnSpc>
                <a:spcPct val="110000"/>
              </a:lnSpc>
              <a:buClr>
                <a:srgbClr val="009AD1"/>
              </a:buClr>
              <a:buFont typeface="Arial"/>
              <a:buChar char="−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</a:rPr>
              <a:t>Then type in terminal/command prompt :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1600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-lab </a:t>
            </a:r>
            <a:r>
              <a:rPr lang="en-US" sz="1600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name_of_your_file.ipynb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720" lvl="2">
              <a:lnSpc>
                <a:spcPct val="110000"/>
              </a:lnSpc>
              <a:buClr>
                <a:srgbClr val="009AD1"/>
              </a:buClr>
              <a:tabLst>
                <a:tab pos="0" algn="l"/>
              </a:tabLst>
            </a:pPr>
            <a:r>
              <a:rPr lang="en-US" sz="1600" b="1" spc="-1" dirty="0">
                <a:solidFill>
                  <a:schemeClr val="accent1"/>
                </a:solidFill>
              </a:rPr>
              <a:t>(DEMO)</a:t>
            </a:r>
          </a:p>
          <a:p>
            <a:pPr>
              <a:lnSpc>
                <a:spcPct val="110000"/>
              </a:lnSpc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577</Words>
  <Application>Microsoft Macintosh PowerPoint</Application>
  <PresentationFormat>Benutzerdefiniert</PresentationFormat>
  <Paragraphs>113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Qi Yu</dc:creator>
  <dc:description>Vorlage Praesentation – Office 2010;_x005f_x000d_
Version 010;_x005f_x000d_
2015-03-03;</dc:description>
  <cp:lastModifiedBy>Qi Yu</cp:lastModifiedBy>
  <cp:revision>1620</cp:revision>
  <dcterms:created xsi:type="dcterms:W3CDTF">2021-11-19T08:48:43Z</dcterms:created>
  <dcterms:modified xsi:type="dcterms:W3CDTF">2022-03-03T16:37:59Z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