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1" r:id="rId3"/>
    <p:sldId id="314" r:id="rId5"/>
    <p:sldId id="261" r:id="rId6"/>
    <p:sldId id="273" r:id="rId7"/>
    <p:sldId id="315" r:id="rId8"/>
    <p:sldId id="316" r:id="rId9"/>
    <p:sldId id="317" r:id="rId10"/>
    <p:sldId id="318" r:id="rId11"/>
    <p:sldId id="310" r:id="rId12"/>
    <p:sldId id="319" r:id="rId13"/>
    <p:sldId id="320" r:id="rId14"/>
    <p:sldId id="321" r:id="rId15"/>
    <p:sldId id="322" r:id="rId16"/>
    <p:sldId id="324" r:id="rId17"/>
    <p:sldId id="325" r:id="rId18"/>
    <p:sldId id="266" r:id="rId19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C5B2"/>
    <a:srgbClr val="D4AA64"/>
    <a:srgbClr val="74392A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10" autoAdjust="0"/>
    <p:restoredTop sz="94660"/>
  </p:normalViewPr>
  <p:slideViewPr>
    <p:cSldViewPr snapToGrid="0">
      <p:cViewPr>
        <p:scale>
          <a:sx n="33" d="100"/>
          <a:sy n="33" d="100"/>
        </p:scale>
        <p:origin x="-912" y="-2118"/>
      </p:cViewPr>
      <p:guideLst>
        <p:guide orient="horz" pos="2120"/>
        <p:guide pos="39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24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3BB6F-82E4-47FC-B605-5D1FEBC64D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3240D-15CA-46ED-97AD-6A586DABD3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3240D-15CA-46ED-97AD-6A586DABD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3240D-15CA-46ED-97AD-6A586DABD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3240D-15CA-46ED-97AD-6A586DABD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3240D-15CA-46ED-97AD-6A586DABD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3240D-15CA-46ED-97AD-6A586DABD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3240D-15CA-46ED-97AD-6A586DABD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3240D-15CA-46ED-97AD-6A586DABD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3240D-15CA-46ED-97AD-6A586DABD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3240D-15CA-46ED-97AD-6A586DABD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3240D-15CA-46ED-97AD-6A586DABD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3240D-15CA-46ED-97AD-6A586DABD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3240D-15CA-46ED-97AD-6A586DABD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3240D-15CA-46ED-97AD-6A586DABD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3240D-15CA-46ED-97AD-6A586DABD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3240D-15CA-46ED-97AD-6A586DABD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3240D-15CA-46ED-97AD-6A586DABD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物, 户外, 墙壁&#10;&#10;已生成高可信度的说明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80"/>
          <a:stretch>
            <a:fillRect/>
          </a:stretch>
        </p:blipFill>
        <p:spPr>
          <a:xfrm>
            <a:off x="0" y="0"/>
            <a:ext cx="12213691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4025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2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microsoft.com/office/2007/relationships/hdphoto" Target="../media/image9.wdp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.png"/><Relationship Id="rId3" Type="http://schemas.openxmlformats.org/officeDocument/2006/relationships/tags" Target="../tags/tag13.xml"/><Relationship Id="rId2" Type="http://schemas.openxmlformats.org/officeDocument/2006/relationships/image" Target="../media/image7.png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.png"/><Relationship Id="rId3" Type="http://schemas.openxmlformats.org/officeDocument/2006/relationships/tags" Target="../tags/tag15.xml"/><Relationship Id="rId2" Type="http://schemas.openxmlformats.org/officeDocument/2006/relationships/image" Target="../media/image7.png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2.png"/><Relationship Id="rId3" Type="http://schemas.openxmlformats.org/officeDocument/2006/relationships/tags" Target="../tags/tag17.xml"/><Relationship Id="rId2" Type="http://schemas.openxmlformats.org/officeDocument/2006/relationships/image" Target="../media/image7.png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.png"/><Relationship Id="rId3" Type="http://schemas.openxmlformats.org/officeDocument/2006/relationships/tags" Target="../tags/tag19.xml"/><Relationship Id="rId2" Type="http://schemas.openxmlformats.org/officeDocument/2006/relationships/image" Target="../media/image7.png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.png"/><Relationship Id="rId3" Type="http://schemas.openxmlformats.org/officeDocument/2006/relationships/tags" Target="../tags/tag21.xml"/><Relationship Id="rId2" Type="http://schemas.openxmlformats.org/officeDocument/2006/relationships/image" Target="../media/image7.png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.png"/><Relationship Id="rId3" Type="http://schemas.openxmlformats.org/officeDocument/2006/relationships/tags" Target="../tags/tag23.xml"/><Relationship Id="rId2" Type="http://schemas.openxmlformats.org/officeDocument/2006/relationships/image" Target="../media/image7.png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52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0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2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Relationship Id="rId3" Type="http://schemas.openxmlformats.org/officeDocument/2006/relationships/tags" Target="../tags/tag7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png"/><Relationship Id="rId3" Type="http://schemas.openxmlformats.org/officeDocument/2006/relationships/tags" Target="../tags/tag9.xml"/><Relationship Id="rId2" Type="http://schemas.openxmlformats.org/officeDocument/2006/relationships/image" Target="../media/image7.png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png"/><Relationship Id="rId3" Type="http://schemas.openxmlformats.org/officeDocument/2006/relationships/tags" Target="../tags/tag11.xml"/><Relationship Id="rId2" Type="http://schemas.openxmlformats.org/officeDocument/2006/relationships/image" Target="../media/image7.png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6.png"/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&#10;&#10;已生成极高可信度的说明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5"/>
          <a:stretch>
            <a:fillRect/>
          </a:stretch>
        </p:blipFill>
        <p:spPr>
          <a:xfrm>
            <a:off x="10612029" y="-152401"/>
            <a:ext cx="1760120" cy="7136271"/>
          </a:xfrm>
          <a:prstGeom prst="rect">
            <a:avLst/>
          </a:prstGeom>
        </p:spPr>
      </p:pic>
      <p:pic>
        <p:nvPicPr>
          <p:cNvPr id="4" name="图片 3" descr="图片包含 室内&#10;&#10;已生成高可信度的说明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0" t="21931" r="5715" b="10034"/>
          <a:stretch>
            <a:fillRect/>
          </a:stretch>
        </p:blipFill>
        <p:spPr>
          <a:xfrm>
            <a:off x="188010" y="2297719"/>
            <a:ext cx="8592377" cy="4843861"/>
          </a:xfrm>
          <a:prstGeom prst="rect">
            <a:avLst/>
          </a:prstGeom>
        </p:spPr>
      </p:pic>
      <p:pic>
        <p:nvPicPr>
          <p:cNvPr id="5" name="图片 4" descr="图片包含 动物&#10;&#10;已生成高可信度的说明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5" t="32000" r="50000" b="28376"/>
          <a:stretch>
            <a:fillRect/>
          </a:stretch>
        </p:blipFill>
        <p:spPr>
          <a:xfrm>
            <a:off x="2626422" y="3030088"/>
            <a:ext cx="1519099" cy="1692919"/>
          </a:xfrm>
          <a:prstGeom prst="rect">
            <a:avLst/>
          </a:prstGeom>
        </p:spPr>
      </p:pic>
      <p:pic>
        <p:nvPicPr>
          <p:cNvPr id="6" name="图片 5" descr="图片包含 动物&#10;&#10;已生成高可信度的说明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5" t="32000" r="50000" b="28376"/>
          <a:stretch>
            <a:fillRect/>
          </a:stretch>
        </p:blipFill>
        <p:spPr>
          <a:xfrm>
            <a:off x="3591679" y="1803359"/>
            <a:ext cx="1022197" cy="1139160"/>
          </a:xfrm>
          <a:prstGeom prst="rect">
            <a:avLst/>
          </a:prstGeom>
        </p:spPr>
      </p:pic>
      <p:pic>
        <p:nvPicPr>
          <p:cNvPr id="7" name="图片 6" descr="图片包含 动物&#10;&#10;已生成高可信度的说明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5" t="32000" r="50000" b="28376"/>
          <a:stretch>
            <a:fillRect/>
          </a:stretch>
        </p:blipFill>
        <p:spPr>
          <a:xfrm>
            <a:off x="5492180" y="2942519"/>
            <a:ext cx="819896" cy="913711"/>
          </a:xfrm>
          <a:prstGeom prst="rect">
            <a:avLst/>
          </a:prstGeom>
        </p:spPr>
      </p:pic>
      <p:pic>
        <p:nvPicPr>
          <p:cNvPr id="8" name="图片 7" descr="图片包含 动物&#10;&#10;已生成高可信度的说明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5" t="32000" r="50000" b="28376"/>
          <a:stretch>
            <a:fillRect/>
          </a:stretch>
        </p:blipFill>
        <p:spPr>
          <a:xfrm rot="21105459">
            <a:off x="6875094" y="3910282"/>
            <a:ext cx="819896" cy="913711"/>
          </a:xfrm>
          <a:prstGeom prst="rect">
            <a:avLst/>
          </a:prstGeom>
        </p:spPr>
      </p:pic>
      <p:pic>
        <p:nvPicPr>
          <p:cNvPr id="2" name="图片 1" descr="图片包含 建筑物&#10;&#10;已生成高可信度的说明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110" y="-148450"/>
            <a:ext cx="1760119" cy="7162800"/>
          </a:xfrm>
          <a:prstGeom prst="rect">
            <a:avLst/>
          </a:prstGeom>
        </p:spPr>
      </p:pic>
      <p:pic>
        <p:nvPicPr>
          <p:cNvPr id="9" name="图片 8" descr="5d80f4b3e78a9513d048aa2ccdf80f56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35334"/>
          <a:stretch>
            <a:fillRect/>
          </a:stretch>
        </p:blipFill>
        <p:spPr>
          <a:xfrm>
            <a:off x="8089506" y="699638"/>
            <a:ext cx="2162786" cy="4660900"/>
          </a:xfrm>
          <a:prstGeom prst="rect">
            <a:avLst/>
          </a:prstGeom>
        </p:spPr>
      </p:pic>
      <p:pic>
        <p:nvPicPr>
          <p:cNvPr id="11" name="图片 10" descr="5d80f4b3e78a9513d048aa2ccdf80f56"/>
          <p:cNvPicPr>
            <a:picLocks noChangeAspect="1"/>
          </p:cNvPicPr>
          <p:nvPr/>
        </p:nvPicPr>
        <p:blipFill rotWithShape="1">
          <a:blip r:embed="rId9"/>
          <a:srcRect l="64054" t="68629" r="24039"/>
          <a:stretch>
            <a:fillRect/>
          </a:stretch>
        </p:blipFill>
        <p:spPr>
          <a:xfrm>
            <a:off x="9839530" y="4367137"/>
            <a:ext cx="398246" cy="146214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901825" y="699770"/>
            <a:ext cx="5734050" cy="82994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Node持久化MySql操作增删改查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155" y="1190286"/>
            <a:ext cx="1965406" cy="1029062"/>
          </a:xfrm>
          <a:prstGeom prst="rect">
            <a:avLst/>
          </a:prstGeom>
        </p:spPr>
      </p:pic>
      <p:pic>
        <p:nvPicPr>
          <p:cNvPr id="14" name="图片 13" descr="图片包含 动物&#10;&#10;已生成高可信度的说明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5" t="32000" r="50000" b="28376"/>
          <a:stretch>
            <a:fillRect/>
          </a:stretch>
        </p:blipFill>
        <p:spPr>
          <a:xfrm rot="532283">
            <a:off x="1625376" y="2233105"/>
            <a:ext cx="819896" cy="913711"/>
          </a:xfrm>
          <a:prstGeom prst="rect">
            <a:avLst/>
          </a:prstGeom>
        </p:spPr>
      </p:pic>
      <p:pic>
        <p:nvPicPr>
          <p:cNvPr id="15" name="图片 14" descr="图片包含 动物&#10;&#10;已生成高可信度的说明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5" t="32000" r="50000" b="28376"/>
          <a:stretch>
            <a:fillRect/>
          </a:stretch>
        </p:blipFill>
        <p:spPr>
          <a:xfrm rot="3065611">
            <a:off x="2233949" y="5604459"/>
            <a:ext cx="819895" cy="913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 advClick="0" advTm="2000">
        <p15:prstTrans prst="curtains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物&#10;&#10;已生成高可信度的说明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110" y="-148450"/>
            <a:ext cx="1760119" cy="7162800"/>
          </a:xfrm>
          <a:prstGeom prst="rect">
            <a:avLst/>
          </a:prstGeom>
        </p:spPr>
      </p:pic>
      <p:pic>
        <p:nvPicPr>
          <p:cNvPr id="3" name="图片 2" descr="图片包含 建筑物&#10;&#10;已生成极高可信度的说明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5"/>
          <a:stretch>
            <a:fillRect/>
          </a:stretch>
        </p:blipFill>
        <p:spPr>
          <a:xfrm>
            <a:off x="10612029" y="-152401"/>
            <a:ext cx="1760120" cy="71362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8885" y="497840"/>
            <a:ext cx="4012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苹方 特粗" panose="020B0800000000000000" charset="-122"/>
                <a:ea typeface="苹方 特粗" panose="020B0800000000000000" charset="-122"/>
                <a:cs typeface="苹方 特粗" panose="020B0800000000000000" charset="-122"/>
              </a:rPr>
              <a:t>Node.js 连接 MySQL做增删改查接口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苹方 特粗" panose="020B0800000000000000" charset="-122"/>
              <a:ea typeface="苹方 特粗" panose="020B0800000000000000" charset="-122"/>
              <a:cs typeface="苹方 特粗" panose="020B08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08885" y="1149350"/>
            <a:ext cx="4159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安装</a:t>
            </a:r>
            <a:r>
              <a:rPr>
                <a:solidFill>
                  <a:schemeClr val="bg1"/>
                </a:solidFill>
              </a:rPr>
              <a:t>cnpm install mysql express --save</a:t>
            </a:r>
            <a:r>
              <a:rPr lang="zh-CN" altLang="en-US">
                <a:solidFill>
                  <a:schemeClr val="bg1"/>
                </a:solidFill>
              </a:rPr>
              <a:t>组件</a:t>
            </a:r>
            <a:endParaRPr lang="zh-CN" altLang="zh-CN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720" y="2134235"/>
            <a:ext cx="3524250" cy="2800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85720" y="1765935"/>
            <a:ext cx="1424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test02.js</a:t>
            </a:r>
            <a:r>
              <a:rPr lang="zh-CN" altLang="zh-CN">
                <a:solidFill>
                  <a:schemeClr val="bg1"/>
                </a:solidFill>
              </a:rPr>
              <a:t>头部</a:t>
            </a:r>
            <a:endParaRPr lang="zh-CN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200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物&#10;&#10;已生成高可信度的说明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110" y="-148450"/>
            <a:ext cx="1760119" cy="7162800"/>
          </a:xfrm>
          <a:prstGeom prst="rect">
            <a:avLst/>
          </a:prstGeom>
        </p:spPr>
      </p:pic>
      <p:pic>
        <p:nvPicPr>
          <p:cNvPr id="3" name="图片 2" descr="图片包含 建筑物&#10;&#10;已生成极高可信度的说明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5"/>
          <a:stretch>
            <a:fillRect/>
          </a:stretch>
        </p:blipFill>
        <p:spPr>
          <a:xfrm>
            <a:off x="10612029" y="-152401"/>
            <a:ext cx="1760120" cy="71362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61540" y="507365"/>
            <a:ext cx="4012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苹方 特粗" panose="020B0800000000000000" charset="-122"/>
                <a:ea typeface="苹方 特粗" panose="020B0800000000000000" charset="-122"/>
                <a:cs typeface="苹方 特粗" panose="020B0800000000000000" charset="-122"/>
              </a:rPr>
              <a:t>Node.js 连接 MySQL做增删改查接口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苹方 特粗" panose="020B0800000000000000" charset="-122"/>
              <a:ea typeface="苹方 特粗" panose="020B0800000000000000" charset="-122"/>
              <a:cs typeface="苹方 特粗" panose="020B08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540" y="1056005"/>
            <a:ext cx="3381375" cy="2457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1540" y="3914775"/>
            <a:ext cx="6219825" cy="28384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61540" y="354647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苹方 特粗" panose="020B0800000000000000" charset="-122"/>
                <a:ea typeface="苹方 特粗" panose="020B0800000000000000" charset="-122"/>
              </a:rPr>
              <a:t>浏览器接口执行效果如下</a:t>
            </a:r>
            <a:endParaRPr lang="zh-CN" altLang="en-US">
              <a:solidFill>
                <a:schemeClr val="bg1"/>
              </a:solidFill>
              <a:latin typeface="苹方 特粗" panose="020B0800000000000000" charset="-122"/>
              <a:ea typeface="苹方 特粗" panose="020B0800000000000000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265" y="1703070"/>
            <a:ext cx="4214495" cy="20332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57265" y="114300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苹方 特粗" panose="020B0800000000000000" charset="-122"/>
                <a:ea typeface="苹方 特粗" panose="020B0800000000000000" charset="-122"/>
              </a:rPr>
              <a:t>服务端控制台效果如下</a:t>
            </a:r>
            <a:endParaRPr lang="zh-CN" altLang="en-US">
              <a:solidFill>
                <a:schemeClr val="bg1"/>
              </a:solidFill>
              <a:latin typeface="苹方 特粗" panose="020B0800000000000000" charset="-122"/>
              <a:ea typeface="苹方 特粗" panose="020B0800000000000000" charset="-122"/>
            </a:endParaRPr>
          </a:p>
        </p:txBody>
      </p:sp>
    </p:spTree>
  </p:cSld>
  <p:clrMapOvr>
    <a:masterClrMapping/>
  </p:clrMapOvr>
  <p:transition spd="slow" advClick="0" advTm="200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物&#10;&#10;已生成高可信度的说明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110" y="-148450"/>
            <a:ext cx="1760119" cy="7162800"/>
          </a:xfrm>
          <a:prstGeom prst="rect">
            <a:avLst/>
          </a:prstGeom>
        </p:spPr>
      </p:pic>
      <p:pic>
        <p:nvPicPr>
          <p:cNvPr id="3" name="图片 2" descr="图片包含 建筑物&#10;&#10;已生成极高可信度的说明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5"/>
          <a:stretch>
            <a:fillRect/>
          </a:stretch>
        </p:blipFill>
        <p:spPr>
          <a:xfrm>
            <a:off x="10612029" y="-152401"/>
            <a:ext cx="1760120" cy="71362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91055" y="507365"/>
            <a:ext cx="4012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苹方 特粗" panose="020B0800000000000000" charset="-122"/>
                <a:ea typeface="苹方 特粗" panose="020B0800000000000000" charset="-122"/>
                <a:cs typeface="苹方 特粗" panose="020B0800000000000000" charset="-122"/>
              </a:rPr>
              <a:t>Node.js 连接 MySQL做增删改查接口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苹方 特粗" panose="020B0800000000000000" charset="-122"/>
              <a:ea typeface="苹方 特粗" panose="020B0800000000000000" charset="-122"/>
              <a:cs typeface="苹方 特粗" panose="020B08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91055" y="1017905"/>
            <a:ext cx="45313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苹方 特粗" panose="020B0800000000000000" charset="-122"/>
                <a:ea typeface="苹方 特粗" panose="020B0800000000000000" charset="-122"/>
              </a:rPr>
              <a:t>根据</a:t>
            </a:r>
            <a:r>
              <a:rPr lang="en-US" altLang="zh-CN">
                <a:solidFill>
                  <a:schemeClr val="bg1"/>
                </a:solidFill>
                <a:latin typeface="苹方 特粗" panose="020B0800000000000000" charset="-122"/>
                <a:ea typeface="苹方 特粗" panose="020B0800000000000000" charset="-122"/>
              </a:rPr>
              <a:t>ID</a:t>
            </a:r>
            <a:r>
              <a:rPr lang="zh-CN" altLang="en-US">
                <a:solidFill>
                  <a:schemeClr val="bg1"/>
                </a:solidFill>
                <a:latin typeface="苹方 特粗" panose="020B0800000000000000" charset="-122"/>
                <a:ea typeface="苹方 特粗" panose="020B0800000000000000" charset="-122"/>
              </a:rPr>
              <a:t>查询</a:t>
            </a:r>
            <a:r>
              <a:rPr lang="en-US" altLang="zh-CN">
                <a:solidFill>
                  <a:schemeClr val="bg1"/>
                </a:solidFill>
                <a:latin typeface="苹方 特粗" panose="020B0800000000000000" charset="-122"/>
                <a:ea typeface="苹方 特粗" panose="020B0800000000000000" charset="-122"/>
              </a:rPr>
              <a:t>SQL</a:t>
            </a:r>
            <a:endParaRPr lang="zh-CN" altLang="en-US">
              <a:solidFill>
                <a:schemeClr val="bg1"/>
              </a:solidFill>
              <a:latin typeface="苹方 特粗" panose="020B0800000000000000" charset="-122"/>
              <a:ea typeface="苹方 特粗" panose="020B0800000000000000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苹方 特粗" panose="020B0800000000000000" charset="-122"/>
                <a:ea typeface="苹方 特粗" panose="020B0800000000000000" charset="-122"/>
              </a:rPr>
              <a:t>http://192.168.33.84:3000/getposts/15</a:t>
            </a:r>
            <a:endParaRPr lang="zh-CN" altLang="en-US">
              <a:solidFill>
                <a:schemeClr val="bg1"/>
              </a:solidFill>
              <a:latin typeface="苹方 特粗" panose="020B0800000000000000" charset="-122"/>
              <a:ea typeface="苹方 特粗" panose="020B0800000000000000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苹方 特粗" panose="020B0800000000000000" charset="-122"/>
                <a:ea typeface="苹方 特粗" panose="020B0800000000000000" charset="-122"/>
              </a:rPr>
              <a:t>执行效果如下</a:t>
            </a:r>
            <a:endParaRPr lang="zh-CN" altLang="en-US">
              <a:solidFill>
                <a:schemeClr val="bg1"/>
              </a:solidFill>
              <a:latin typeface="苹方 特粗" panose="020B0800000000000000" charset="-122"/>
              <a:ea typeface="苹方 特粗" panose="020B08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055" y="2081530"/>
            <a:ext cx="7992110" cy="4001770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物&#10;&#10;已生成高可信度的说明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110" y="-148450"/>
            <a:ext cx="1760119" cy="7162800"/>
          </a:xfrm>
          <a:prstGeom prst="rect">
            <a:avLst/>
          </a:prstGeom>
        </p:spPr>
      </p:pic>
      <p:pic>
        <p:nvPicPr>
          <p:cNvPr id="3" name="图片 2" descr="图片包含 建筑物&#10;&#10;已生成极高可信度的说明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5"/>
          <a:stretch>
            <a:fillRect/>
          </a:stretch>
        </p:blipFill>
        <p:spPr>
          <a:xfrm>
            <a:off x="10612029" y="-152401"/>
            <a:ext cx="1760120" cy="71362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91055" y="507365"/>
            <a:ext cx="4012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苹方 特粗" panose="020B0800000000000000" charset="-122"/>
                <a:ea typeface="苹方 特粗" panose="020B0800000000000000" charset="-122"/>
                <a:cs typeface="苹方 特粗" panose="020B0800000000000000" charset="-122"/>
              </a:rPr>
              <a:t>Node.js 连接 MySQL做增删改查接口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苹方 特粗" panose="020B0800000000000000" charset="-122"/>
              <a:ea typeface="苹方 特粗" panose="020B0800000000000000" charset="-122"/>
              <a:cs typeface="苹方 特粗" panose="020B08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61540" y="336486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苹方 特粗" panose="020B0800000000000000" charset="-122"/>
                <a:ea typeface="苹方 特粗" panose="020B0800000000000000" charset="-122"/>
              </a:rPr>
              <a:t>浏览器接口执行效果如下</a:t>
            </a:r>
            <a:endParaRPr lang="zh-CN" altLang="en-US">
              <a:solidFill>
                <a:schemeClr val="bg1"/>
              </a:solidFill>
              <a:latin typeface="苹方 特粗" panose="020B0800000000000000" charset="-122"/>
              <a:ea typeface="苹方 特粗" panose="020B08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540" y="1528445"/>
            <a:ext cx="5026025" cy="1836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1540" y="3847465"/>
            <a:ext cx="5162550" cy="1524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rcRect l="9597" t="18453" r="9938" b="10286"/>
          <a:stretch>
            <a:fillRect/>
          </a:stretch>
        </p:blipFill>
        <p:spPr>
          <a:xfrm>
            <a:off x="6299200" y="3825240"/>
            <a:ext cx="4498975" cy="29254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091055" y="1017905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latin typeface="苹方 特粗" panose="020B0800000000000000" charset="-122"/>
                <a:ea typeface="苹方 特粗" panose="020B0800000000000000" charset="-122"/>
              </a:rPr>
              <a:t>SQL</a:t>
            </a:r>
            <a:r>
              <a:rPr lang="zh-CN" altLang="zh-CN">
                <a:solidFill>
                  <a:schemeClr val="bg1"/>
                </a:solidFill>
                <a:latin typeface="苹方 特粗" panose="020B0800000000000000" charset="-122"/>
                <a:ea typeface="苹方 特粗" panose="020B0800000000000000" charset="-122"/>
              </a:rPr>
              <a:t>新增</a:t>
            </a:r>
            <a:endParaRPr lang="zh-CN" altLang="en-US">
              <a:solidFill>
                <a:schemeClr val="bg1"/>
              </a:solidFill>
              <a:latin typeface="苹方 特粗" panose="020B0800000000000000" charset="-122"/>
              <a:ea typeface="苹方 特粗" panose="020B0800000000000000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苹方 特粗" panose="020B0800000000000000" charset="-122"/>
              <a:ea typeface="苹方 特粗" panose="020B0800000000000000" charset="-122"/>
            </a:endParaRPr>
          </a:p>
        </p:txBody>
      </p:sp>
    </p:spTree>
  </p:cSld>
  <p:clrMapOvr>
    <a:masterClrMapping/>
  </p:clrMapOvr>
  <p:transition spd="slow" advClick="0" advTm="200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物&#10;&#10;已生成高可信度的说明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110" y="-148450"/>
            <a:ext cx="1760119" cy="7162800"/>
          </a:xfrm>
          <a:prstGeom prst="rect">
            <a:avLst/>
          </a:prstGeom>
        </p:spPr>
      </p:pic>
      <p:pic>
        <p:nvPicPr>
          <p:cNvPr id="3" name="图片 2" descr="图片包含 建筑物&#10;&#10;已生成极高可信度的说明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5"/>
          <a:stretch>
            <a:fillRect/>
          </a:stretch>
        </p:blipFill>
        <p:spPr>
          <a:xfrm>
            <a:off x="10612029" y="-152401"/>
            <a:ext cx="1760120" cy="71362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61540" y="507365"/>
            <a:ext cx="5798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苹方 特粗" panose="020B0800000000000000" charset="-122"/>
                <a:ea typeface="苹方 特粗" panose="020B0800000000000000" charset="-122"/>
                <a:cs typeface="苹方 特粗" panose="020B0800000000000000" charset="-122"/>
              </a:rPr>
              <a:t>Node.js 连接 MySQL做增删改查接口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苹方 特粗" panose="020B0800000000000000" charset="-122"/>
                <a:ea typeface="苹方 特粗" panose="020B0800000000000000" charset="-122"/>
                <a:cs typeface="苹方 特粗" panose="020B0800000000000000" charset="-122"/>
              </a:rPr>
              <a:t>-</a:t>
            </a:r>
            <a:r>
              <a:rPr lang="zh-CN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苹方 特粗" panose="020B0800000000000000" charset="-122"/>
                <a:ea typeface="苹方 特粗" panose="020B0800000000000000" charset="-122"/>
                <a:cs typeface="苹方 特粗" panose="020B0800000000000000" charset="-122"/>
              </a:rPr>
              <a:t>更新数据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苹方 特粗" panose="020B0800000000000000" charset="-122"/>
                <a:ea typeface="苹方 特粗" panose="020B0800000000000000" charset="-122"/>
                <a:cs typeface="苹方 特粗" panose="020B0800000000000000" charset="-122"/>
              </a:rPr>
              <a:t>ID</a:t>
            </a:r>
            <a:r>
              <a:rPr lang="zh-CN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苹方 特粗" panose="020B0800000000000000" charset="-122"/>
                <a:ea typeface="苹方 特粗" panose="020B0800000000000000" charset="-122"/>
                <a:cs typeface="苹方 特粗" panose="020B0800000000000000" charset="-122"/>
              </a:rPr>
              <a:t>为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苹方 特粗" panose="020B0800000000000000" charset="-122"/>
                <a:ea typeface="苹方 特粗" panose="020B0800000000000000" charset="-122"/>
                <a:cs typeface="苹方 特粗" panose="020B0800000000000000" charset="-122"/>
              </a:rPr>
              <a:t>17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苹方 特粗" panose="020B0800000000000000" charset="-122"/>
              <a:ea typeface="苹方 特粗" panose="020B0800000000000000" charset="-122"/>
              <a:cs typeface="苹方 特粗" panose="020B08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61540" y="352869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苹方 特粗" panose="020B0800000000000000" charset="-122"/>
                <a:ea typeface="苹方 特粗" panose="020B0800000000000000" charset="-122"/>
              </a:rPr>
              <a:t>浏览器接口执行效果如下</a:t>
            </a:r>
            <a:endParaRPr lang="zh-CN" altLang="en-US">
              <a:solidFill>
                <a:schemeClr val="bg1"/>
              </a:solidFill>
              <a:latin typeface="苹方 特粗" panose="020B0800000000000000" charset="-122"/>
              <a:ea typeface="苹方 特粗" panose="020B08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540" y="875665"/>
            <a:ext cx="6305550" cy="2524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1540" y="3896995"/>
            <a:ext cx="4829175" cy="10191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9805" y="3839210"/>
            <a:ext cx="4648200" cy="2838450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物&#10;&#10;已生成高可信度的说明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110" y="-148450"/>
            <a:ext cx="1760119" cy="7162800"/>
          </a:xfrm>
          <a:prstGeom prst="rect">
            <a:avLst/>
          </a:prstGeom>
        </p:spPr>
      </p:pic>
      <p:pic>
        <p:nvPicPr>
          <p:cNvPr id="3" name="图片 2" descr="图片包含 建筑物&#10;&#10;已生成极高可信度的说明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5"/>
          <a:stretch>
            <a:fillRect/>
          </a:stretch>
        </p:blipFill>
        <p:spPr>
          <a:xfrm>
            <a:off x="10612029" y="-152401"/>
            <a:ext cx="1760120" cy="71362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61540" y="507365"/>
            <a:ext cx="5981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苹方 特粗" panose="020B0800000000000000" charset="-122"/>
                <a:ea typeface="苹方 特粗" panose="020B0800000000000000" charset="-122"/>
                <a:cs typeface="苹方 特粗" panose="020B0800000000000000" charset="-122"/>
              </a:rPr>
              <a:t>Node.js 连接 MySQL做增删改查接口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苹方 特粗" panose="020B0800000000000000" charset="-122"/>
                <a:ea typeface="苹方 特粗" panose="020B0800000000000000" charset="-122"/>
                <a:cs typeface="苹方 特粗" panose="020B0800000000000000" charset="-122"/>
              </a:rPr>
              <a:t>-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苹方 特粗" panose="020B0800000000000000" charset="-122"/>
                <a:ea typeface="苹方 特粗" panose="020B0800000000000000" charset="-122"/>
                <a:cs typeface="苹方 特粗" panose="020B0800000000000000" charset="-122"/>
              </a:rPr>
              <a:t>删除指定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苹方 特粗" panose="020B0800000000000000" charset="-122"/>
                <a:ea typeface="苹方 特粗" panose="020B0800000000000000" charset="-122"/>
                <a:cs typeface="苹方 特粗" panose="020B0800000000000000" charset="-122"/>
              </a:rPr>
              <a:t>ID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苹方 特粗" panose="020B0800000000000000" charset="-122"/>
                <a:ea typeface="苹方 特粗" panose="020B0800000000000000" charset="-122"/>
                <a:cs typeface="苹方 特粗" panose="020B0800000000000000" charset="-122"/>
              </a:rPr>
              <a:t>的数据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苹方 特粗" panose="020B0800000000000000" charset="-122"/>
              <a:ea typeface="苹方 特粗" panose="020B0800000000000000" charset="-122"/>
              <a:cs typeface="苹方 特粗" panose="020B08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61540" y="357314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苹方 特粗" panose="020B0800000000000000" charset="-122"/>
                <a:ea typeface="苹方 特粗" panose="020B0800000000000000" charset="-122"/>
              </a:rPr>
              <a:t>浏览器接口执行效果如下</a:t>
            </a:r>
            <a:endParaRPr lang="zh-CN" altLang="en-US">
              <a:solidFill>
                <a:schemeClr val="bg1"/>
              </a:solidFill>
              <a:latin typeface="苹方 特粗" panose="020B0800000000000000" charset="-122"/>
              <a:ea typeface="苹方 特粗" panose="020B08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540" y="1050290"/>
            <a:ext cx="5124450" cy="2314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1540" y="3941445"/>
            <a:ext cx="4819650" cy="1314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0430" y="4203700"/>
            <a:ext cx="4562475" cy="2552700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13" y="889945"/>
            <a:ext cx="3636504" cy="3651781"/>
          </a:xfrm>
          <a:prstGeom prst="rect">
            <a:avLst/>
          </a:prstGeom>
        </p:spPr>
      </p:pic>
      <p:pic>
        <p:nvPicPr>
          <p:cNvPr id="2" name="图片 1" descr="图片包含 建筑物&#10;&#10;已生成高可信度的说明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110" y="-148450"/>
            <a:ext cx="1760119" cy="7162800"/>
          </a:xfrm>
          <a:prstGeom prst="rect">
            <a:avLst/>
          </a:prstGeom>
        </p:spPr>
      </p:pic>
      <p:pic>
        <p:nvPicPr>
          <p:cNvPr id="3" name="图片 2" descr="图片包含 建筑物&#10;&#10;已生成极高可信度的说明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5"/>
          <a:stretch>
            <a:fillRect/>
          </a:stretch>
        </p:blipFill>
        <p:spPr>
          <a:xfrm>
            <a:off x="10612029" y="-152401"/>
            <a:ext cx="1760120" cy="71362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0" t="13675" r="23476" b="37778"/>
          <a:stretch>
            <a:fillRect/>
          </a:stretch>
        </p:blipFill>
        <p:spPr>
          <a:xfrm flipH="1">
            <a:off x="5017476" y="3415734"/>
            <a:ext cx="5838088" cy="3329354"/>
          </a:xfrm>
          <a:prstGeom prst="rect">
            <a:avLst/>
          </a:prstGeom>
        </p:spPr>
      </p:pic>
      <p:pic>
        <p:nvPicPr>
          <p:cNvPr id="8" name="图片 7" descr="图片包含 动物&#10;&#10;已生成高可信度的说明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5" t="32000" r="50000" b="28376"/>
          <a:stretch>
            <a:fillRect/>
          </a:stretch>
        </p:blipFill>
        <p:spPr>
          <a:xfrm>
            <a:off x="5996512" y="3857263"/>
            <a:ext cx="1155050" cy="1287215"/>
          </a:xfrm>
          <a:prstGeom prst="rect">
            <a:avLst/>
          </a:prstGeom>
        </p:spPr>
      </p:pic>
      <p:pic>
        <p:nvPicPr>
          <p:cNvPr id="9" name="图片 8" descr="图片包含 动物&#10;&#10;已生成高可信度的说明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5" t="32000" r="50000" b="28376"/>
          <a:stretch>
            <a:fillRect/>
          </a:stretch>
        </p:blipFill>
        <p:spPr>
          <a:xfrm>
            <a:off x="8676522" y="3390406"/>
            <a:ext cx="837844" cy="93371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959472" y="1599276"/>
            <a:ext cx="1010942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96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终</a:t>
            </a:r>
            <a:endParaRPr lang="zh-CN" altLang="en-US" sz="960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85772" y="2234087"/>
            <a:ext cx="2409044" cy="1261345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物&#10;&#10;已生成高可信度的说明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110" y="-148450"/>
            <a:ext cx="1760119" cy="7162800"/>
          </a:xfrm>
          <a:prstGeom prst="rect">
            <a:avLst/>
          </a:prstGeom>
        </p:spPr>
      </p:pic>
      <p:pic>
        <p:nvPicPr>
          <p:cNvPr id="3" name="图片 2" descr="图片包含 建筑物&#10;&#10;已生成极高可信度的说明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5"/>
          <a:stretch>
            <a:fillRect/>
          </a:stretch>
        </p:blipFill>
        <p:spPr>
          <a:xfrm>
            <a:off x="10612029" y="-152401"/>
            <a:ext cx="1760120" cy="713627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401322" y="1811680"/>
            <a:ext cx="2474497" cy="4868595"/>
            <a:chOff x="7584997" y="1936672"/>
            <a:chExt cx="2150642" cy="423140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480" y="2914135"/>
              <a:ext cx="2136159" cy="298465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4997" y="1936672"/>
              <a:ext cx="2150642" cy="4231407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0" t="13675" r="23476" b="37778"/>
          <a:stretch>
            <a:fillRect/>
          </a:stretch>
        </p:blipFill>
        <p:spPr>
          <a:xfrm>
            <a:off x="1378966" y="286570"/>
            <a:ext cx="3681040" cy="2099229"/>
          </a:xfrm>
          <a:prstGeom prst="rect">
            <a:avLst/>
          </a:prstGeom>
        </p:spPr>
      </p:pic>
      <p:pic>
        <p:nvPicPr>
          <p:cNvPr id="8" name="图片 7" descr="图片包含 动物&#10;&#10;已生成高可信度的说明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5" t="32000" r="50000" b="28376"/>
          <a:stretch>
            <a:fillRect/>
          </a:stretch>
        </p:blipFill>
        <p:spPr>
          <a:xfrm flipH="1">
            <a:off x="3493496" y="607542"/>
            <a:ext cx="728284" cy="81161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73673" y="2150680"/>
            <a:ext cx="3295781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node</a:t>
            </a:r>
            <a:r>
              <a:rPr lang="zh-CN" altLang="en-US" sz="2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介绍</a:t>
            </a:r>
            <a:endParaRPr lang="zh-CN" altLang="en-US" sz="280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58512" y="2135019"/>
            <a:ext cx="1559774" cy="81667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35225" y="2724785"/>
            <a:ext cx="550799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0" dirty="0">
                <a:solidFill>
                  <a:prstClr val="white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简单的说 Node.js 就是运行在服务端的 JavaScript。</a:t>
            </a:r>
            <a:endParaRPr lang="zh-CN" altLang="en-US" sz="1400" kern="0" dirty="0">
              <a:solidFill>
                <a:prstClr val="white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kern="0" dirty="0">
                <a:solidFill>
                  <a:prstClr val="white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Node.js 是一个基于Chrome JavaScript 运行时建立的一个平台。</a:t>
            </a:r>
            <a:endParaRPr lang="zh-CN" altLang="en-US" sz="1400" kern="0" dirty="0">
              <a:solidFill>
                <a:prstClr val="white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kern="0" dirty="0">
                <a:solidFill>
                  <a:prstClr val="white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Node.js是一个事件驱动I/O服务端JavaScript环境，基于Google的V8引擎，V8引擎执行Javascript的速度非常快，性能非常好。。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449973" y="4224111"/>
            <a:ext cx="3295781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谁适合阅读本教程？</a:t>
            </a:r>
            <a:endParaRPr lang="zh-CN" altLang="en-US" sz="280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2087" y="4151300"/>
            <a:ext cx="1559774" cy="81667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435225" y="4693285"/>
            <a:ext cx="5344795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0" dirty="0">
                <a:solidFill>
                  <a:prstClr val="white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如果你是一个前端程序员，你不懂得像</a:t>
            </a:r>
            <a:r>
              <a:rPr lang="en-US" altLang="zh-CN" sz="1400" kern="0" dirty="0">
                <a:solidFill>
                  <a:prstClr val="white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JAVA</a:t>
            </a:r>
            <a:r>
              <a:rPr lang="zh-CN" altLang="zh-CN" sz="1400" kern="0" dirty="0">
                <a:solidFill>
                  <a:prstClr val="white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zh-CN" altLang="en-US" sz="1400" kern="0" dirty="0">
                <a:solidFill>
                  <a:prstClr val="white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PHP、Python等动态编程语言，然后你想创建自己的服务，那么Node.js是一个非常好的选择。</a:t>
            </a:r>
            <a:endParaRPr lang="zh-CN" altLang="en-US" sz="1400" kern="0" dirty="0">
              <a:solidFill>
                <a:prstClr val="white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kern="0" dirty="0">
                <a:solidFill>
                  <a:prstClr val="white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Node.js 是运行在服务端的 JavaScript，如果你熟悉Javascript，那么你将会很容易的学会Node.js。</a:t>
            </a:r>
            <a:endParaRPr lang="zh-CN" altLang="en-US" sz="1400" kern="0" dirty="0">
              <a:solidFill>
                <a:prstClr val="white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室内&#10;&#10;已生成高可信度的说明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0" t="21931" r="5715" b="10034"/>
          <a:stretch>
            <a:fillRect/>
          </a:stretch>
        </p:blipFill>
        <p:spPr>
          <a:xfrm>
            <a:off x="-60960" y="1946031"/>
            <a:ext cx="8276492" cy="4665784"/>
          </a:xfrm>
          <a:prstGeom prst="rect">
            <a:avLst/>
          </a:prstGeom>
        </p:spPr>
      </p:pic>
      <p:pic>
        <p:nvPicPr>
          <p:cNvPr id="5" name="图片 4" descr="图片包含 动物&#10;&#10;已生成高可信度的说明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5" t="32000" r="50000" b="28376"/>
          <a:stretch>
            <a:fillRect/>
          </a:stretch>
        </p:blipFill>
        <p:spPr>
          <a:xfrm>
            <a:off x="2194560" y="2804159"/>
            <a:ext cx="1463251" cy="1630681"/>
          </a:xfrm>
          <a:prstGeom prst="rect">
            <a:avLst/>
          </a:prstGeom>
        </p:spPr>
      </p:pic>
      <p:pic>
        <p:nvPicPr>
          <p:cNvPr id="6" name="图片 5" descr="图片包含 动物&#10;&#10;已生成高可信度的说明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5" t="32000" r="50000" b="28376"/>
          <a:stretch>
            <a:fillRect/>
          </a:stretch>
        </p:blipFill>
        <p:spPr>
          <a:xfrm>
            <a:off x="3345661" y="1539239"/>
            <a:ext cx="984618" cy="10972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339829" y="762289"/>
            <a:ext cx="1538883" cy="46657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第 壹 章</a:t>
            </a:r>
            <a:endParaRPr lang="zh-CN" altLang="en-US" sz="880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9" name="图片 8" descr="图片包含 建筑物&#10;&#10;已生成极高可信度的说明" hidden="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5"/>
          <a:stretch>
            <a:fillRect/>
          </a:stretch>
        </p:blipFill>
        <p:spPr>
          <a:xfrm>
            <a:off x="8904271" y="-139136"/>
            <a:ext cx="1760120" cy="7136271"/>
          </a:xfrm>
          <a:prstGeom prst="rect">
            <a:avLst/>
          </a:prstGeom>
        </p:spPr>
      </p:pic>
      <p:pic>
        <p:nvPicPr>
          <p:cNvPr id="11" name="Picture 8_裁图1"/>
          <p:cNvPicPr>
            <a:picLocks noChangeAspect="1"/>
          </p:cNvPicPr>
          <p:nvPr/>
        </p:nvPicPr>
        <p:blipFill>
          <a:blip r:embed="rId5"/>
          <a:srcRect r="48032"/>
          <a:stretch>
            <a:fillRect/>
          </a:stretch>
        </p:blipFill>
        <p:spPr>
          <a:xfrm>
            <a:off x="8838097" y="993329"/>
            <a:ext cx="537288" cy="4203704"/>
          </a:xfrm>
          <a:prstGeom prst="rect">
            <a:avLst/>
          </a:prstGeom>
        </p:spPr>
      </p:pic>
      <p:pic>
        <p:nvPicPr>
          <p:cNvPr id="12" name="Picture 8_裁图2"/>
          <p:cNvPicPr>
            <a:picLocks noChangeAspect="1"/>
          </p:cNvPicPr>
          <p:nvPr/>
        </p:nvPicPr>
        <p:blipFill>
          <a:blip r:embed="rId5"/>
          <a:srcRect l="48032"/>
          <a:stretch>
            <a:fillRect/>
          </a:stretch>
        </p:blipFill>
        <p:spPr>
          <a:xfrm>
            <a:off x="10797902" y="993329"/>
            <a:ext cx="537288" cy="420370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43765" y="1936238"/>
            <a:ext cx="551815" cy="336652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009" y="247758"/>
            <a:ext cx="1965406" cy="1029062"/>
          </a:xfrm>
          <a:prstGeom prst="rect">
            <a:avLst/>
          </a:prstGeom>
        </p:spPr>
      </p:pic>
      <p:pic>
        <p:nvPicPr>
          <p:cNvPr id="17" name="图片 16" descr="图片包含 动物&#10;&#10;已生成高可信度的说明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5" t="32000" r="50000" b="28376"/>
          <a:stretch>
            <a:fillRect/>
          </a:stretch>
        </p:blipFill>
        <p:spPr>
          <a:xfrm>
            <a:off x="5283114" y="2655120"/>
            <a:ext cx="789754" cy="880120"/>
          </a:xfrm>
          <a:prstGeom prst="rect">
            <a:avLst/>
          </a:prstGeom>
        </p:spPr>
      </p:pic>
      <p:pic>
        <p:nvPicPr>
          <p:cNvPr id="18" name="图片 17" descr="图片包含 动物&#10;&#10;已生成高可信度的说明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5" t="32000" r="50000" b="28376"/>
          <a:stretch>
            <a:fillRect/>
          </a:stretch>
        </p:blipFill>
        <p:spPr>
          <a:xfrm rot="21105459">
            <a:off x="6543838" y="3538060"/>
            <a:ext cx="789754" cy="880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2000">
        <p15:prstTrans prst="peelOff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物&#10;&#10;已生成高可信度的说明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110" y="-148450"/>
            <a:ext cx="1760119" cy="7162800"/>
          </a:xfrm>
          <a:prstGeom prst="rect">
            <a:avLst/>
          </a:prstGeom>
        </p:spPr>
      </p:pic>
      <p:pic>
        <p:nvPicPr>
          <p:cNvPr id="3" name="图片 2" descr="图片包含 建筑物&#10;&#10;已生成极高可信度的说明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5"/>
          <a:stretch>
            <a:fillRect/>
          </a:stretch>
        </p:blipFill>
        <p:spPr>
          <a:xfrm>
            <a:off x="10612029" y="-152401"/>
            <a:ext cx="1760120" cy="71362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85720" y="2013585"/>
            <a:ext cx="6054090" cy="3490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8885" y="497840"/>
            <a:ext cx="2407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苹方 特粗" panose="020B0800000000000000" charset="-122"/>
                <a:ea typeface="苹方 特粗" panose="020B0800000000000000" charset="-122"/>
                <a:cs typeface="苹方 特粗" panose="020B0800000000000000" charset="-122"/>
              </a:rPr>
              <a:t>Node.js 连接 MySQL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苹方 特粗" panose="020B0800000000000000" charset="-122"/>
              <a:ea typeface="苹方 特粗" panose="020B0800000000000000" charset="-122"/>
              <a:cs typeface="苹方 特粗" panose="020B08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85720" y="1149350"/>
            <a:ext cx="76034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第一步：安装cnpm install mysql  </a:t>
            </a:r>
            <a:r>
              <a:rPr lang="en-US" altLang="zh-CN">
                <a:solidFill>
                  <a:schemeClr val="bg1"/>
                </a:solidFill>
              </a:rPr>
              <a:t>(mysql2)</a:t>
            </a:r>
            <a:r>
              <a:rPr lang="zh-CN" altLang="en-US">
                <a:solidFill>
                  <a:schemeClr val="bg1"/>
                </a:solidFill>
              </a:rPr>
              <a:t>组件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zh-CN">
                <a:solidFill>
                  <a:schemeClr val="bg1"/>
                </a:solidFill>
              </a:rPr>
              <a:t>第二步：本地安装</a:t>
            </a:r>
            <a:r>
              <a:rPr lang="en-US" altLang="zh-CN">
                <a:solidFill>
                  <a:schemeClr val="bg1"/>
                </a:solidFill>
              </a:rPr>
              <a:t>mysql</a:t>
            </a:r>
            <a:r>
              <a:rPr lang="zh-CN" altLang="zh-CN">
                <a:solidFill>
                  <a:schemeClr val="bg1"/>
                </a:solidFill>
              </a:rPr>
              <a:t>数据库，建立</a:t>
            </a:r>
            <a:r>
              <a:rPr lang="en-US" altLang="zh-CN">
                <a:solidFill>
                  <a:schemeClr val="bg1"/>
                </a:solidFill>
              </a:rPr>
              <a:t>test</a:t>
            </a:r>
            <a:r>
              <a:rPr lang="zh-CN" altLang="zh-CN">
                <a:solidFill>
                  <a:schemeClr val="bg1"/>
                </a:solidFill>
              </a:rPr>
              <a:t>数据库和</a:t>
            </a:r>
            <a:r>
              <a:rPr lang="en-US" altLang="zh-CN">
                <a:solidFill>
                  <a:schemeClr val="bg1"/>
                </a:solidFill>
              </a:rPr>
              <a:t>websites</a:t>
            </a:r>
            <a:r>
              <a:rPr lang="zh-CN" altLang="zh-CN">
                <a:solidFill>
                  <a:schemeClr val="bg1"/>
                </a:solidFill>
              </a:rPr>
              <a:t>表数据格式如下</a:t>
            </a:r>
            <a:endParaRPr lang="zh-CN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200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物&#10;&#10;已生成高可信度的说明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110" y="-148450"/>
            <a:ext cx="1760119" cy="7162800"/>
          </a:xfrm>
          <a:prstGeom prst="rect">
            <a:avLst/>
          </a:prstGeom>
        </p:spPr>
      </p:pic>
      <p:pic>
        <p:nvPicPr>
          <p:cNvPr id="3" name="图片 2" descr="图片包含 建筑物&#10;&#10;已生成极高可信度的说明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5"/>
          <a:stretch>
            <a:fillRect/>
          </a:stretch>
        </p:blipFill>
        <p:spPr>
          <a:xfrm>
            <a:off x="10612029" y="-152401"/>
            <a:ext cx="1760120" cy="71362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82775" y="497840"/>
            <a:ext cx="2407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苹方 特粗" panose="020B0800000000000000" charset="-122"/>
                <a:ea typeface="苹方 特粗" panose="020B0800000000000000" charset="-122"/>
                <a:cs typeface="苹方 特粗" panose="020B0800000000000000" charset="-122"/>
              </a:rPr>
              <a:t>Node.js 连接 MySQL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苹方 特粗" panose="020B0800000000000000" charset="-122"/>
              <a:ea typeface="苹方 特粗" panose="020B0800000000000000" charset="-122"/>
              <a:cs typeface="苹方 特粗" panose="020B08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rcRect l="1993" t="216" r="21914" b="-216"/>
          <a:stretch>
            <a:fillRect/>
          </a:stretch>
        </p:blipFill>
        <p:spPr>
          <a:xfrm>
            <a:off x="1959610" y="1880235"/>
            <a:ext cx="3660140" cy="44119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rcRect r="10189"/>
          <a:stretch>
            <a:fillRect/>
          </a:stretch>
        </p:blipFill>
        <p:spPr>
          <a:xfrm>
            <a:off x="5793105" y="3016250"/>
            <a:ext cx="4819015" cy="21399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82775" y="1062990"/>
            <a:ext cx="2711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连接成功，打印数据如下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200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物&#10;&#10;已生成高可信度的说明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110" y="-148450"/>
            <a:ext cx="1760119" cy="7162800"/>
          </a:xfrm>
          <a:prstGeom prst="rect">
            <a:avLst/>
          </a:prstGeom>
        </p:spPr>
      </p:pic>
      <p:pic>
        <p:nvPicPr>
          <p:cNvPr id="3" name="图片 2" descr="图片包含 建筑物&#10;&#10;已生成极高可信度的说明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5"/>
          <a:stretch>
            <a:fillRect/>
          </a:stretch>
        </p:blipFill>
        <p:spPr>
          <a:xfrm>
            <a:off x="10612029" y="-152401"/>
            <a:ext cx="1760120" cy="71362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41830" y="154940"/>
            <a:ext cx="2511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苹方 特粗" panose="020B0800000000000000" charset="-122"/>
                <a:ea typeface="苹方 特粗" panose="020B0800000000000000" charset="-122"/>
                <a:cs typeface="苹方 特粗" panose="020B0800000000000000" charset="-122"/>
              </a:rPr>
              <a:t>Node.js 连接 MySQL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苹方 特粗" panose="020B0800000000000000" charset="-122"/>
              <a:ea typeface="苹方 特粗" panose="020B0800000000000000" charset="-122"/>
              <a:cs typeface="苹方 特粗" panose="020B08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82775" y="1062990"/>
            <a:ext cx="6289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b="1">
                <a:solidFill>
                  <a:schemeClr val="bg1"/>
                </a:solidFill>
              </a:rPr>
              <a:t>在</a:t>
            </a:r>
            <a:r>
              <a:rPr lang="en-US" altLang="zh-CN" b="1">
                <a:solidFill>
                  <a:schemeClr val="bg1"/>
                </a:solidFill>
              </a:rPr>
              <a:t>test01</a:t>
            </a:r>
            <a:r>
              <a:rPr lang="zh-CN" altLang="en-US" b="1">
                <a:solidFill>
                  <a:schemeClr val="bg1"/>
                </a:solidFill>
              </a:rPr>
              <a:t>刚才查询功能基本上，增加新增数据功能，格式如下</a:t>
            </a:r>
            <a:endParaRPr lang="zh-CN" altLang="zh-CN" b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 r="7262"/>
          <a:stretch>
            <a:fillRect/>
          </a:stretch>
        </p:blipFill>
        <p:spPr>
          <a:xfrm>
            <a:off x="6111240" y="2461895"/>
            <a:ext cx="4411345" cy="3428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685" y="1610995"/>
            <a:ext cx="4150360" cy="1616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7685" y="3423920"/>
            <a:ext cx="4150995" cy="3287395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物&#10;&#10;已生成高可信度的说明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110" y="-148450"/>
            <a:ext cx="1760119" cy="7162800"/>
          </a:xfrm>
          <a:prstGeom prst="rect">
            <a:avLst/>
          </a:prstGeom>
        </p:spPr>
      </p:pic>
      <p:pic>
        <p:nvPicPr>
          <p:cNvPr id="3" name="图片 2" descr="图片包含 建筑物&#10;&#10;已生成极高可信度的说明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5"/>
          <a:stretch>
            <a:fillRect/>
          </a:stretch>
        </p:blipFill>
        <p:spPr>
          <a:xfrm>
            <a:off x="10612029" y="-152401"/>
            <a:ext cx="1760120" cy="71362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41830" y="154940"/>
            <a:ext cx="2511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苹方 特粗" panose="020B0800000000000000" charset="-122"/>
                <a:ea typeface="苹方 特粗" panose="020B0800000000000000" charset="-122"/>
                <a:cs typeface="苹方 特粗" panose="020B0800000000000000" charset="-122"/>
              </a:rPr>
              <a:t>Node.js 连接 MySQL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苹方 特粗" panose="020B0800000000000000" charset="-122"/>
              <a:ea typeface="苹方 特粗" panose="020B0800000000000000" charset="-122"/>
              <a:cs typeface="苹方 特粗" panose="020B08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82775" y="1062990"/>
            <a:ext cx="2711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修改数据功能，格式如下</a:t>
            </a:r>
            <a:endParaRPr lang="zh-CN" altLang="zh-CN" b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685" y="1722120"/>
            <a:ext cx="4549140" cy="1628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0360" y="3489960"/>
            <a:ext cx="6019800" cy="2676525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物&#10;&#10;已生成高可信度的说明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110" y="-148450"/>
            <a:ext cx="1760119" cy="7162800"/>
          </a:xfrm>
          <a:prstGeom prst="rect">
            <a:avLst/>
          </a:prstGeom>
        </p:spPr>
      </p:pic>
      <p:pic>
        <p:nvPicPr>
          <p:cNvPr id="3" name="图片 2" descr="图片包含 建筑物&#10;&#10;已生成极高可信度的说明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5"/>
          <a:stretch>
            <a:fillRect/>
          </a:stretch>
        </p:blipFill>
        <p:spPr>
          <a:xfrm>
            <a:off x="10612029" y="-152401"/>
            <a:ext cx="1760120" cy="71362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41830" y="154940"/>
            <a:ext cx="2511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苹方 特粗" panose="020B0800000000000000" charset="-122"/>
                <a:ea typeface="苹方 特粗" panose="020B0800000000000000" charset="-122"/>
                <a:cs typeface="苹方 特粗" panose="020B0800000000000000" charset="-122"/>
              </a:rPr>
              <a:t>Node.js 连接 MySQL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苹方 特粗" panose="020B0800000000000000" charset="-122"/>
              <a:ea typeface="苹方 特粗" panose="020B0800000000000000" charset="-122"/>
              <a:cs typeface="苹方 特粗" panose="020B08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82775" y="1062990"/>
            <a:ext cx="6339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删除数据功能，格式如下，执行完后，</a:t>
            </a:r>
            <a:r>
              <a:rPr lang="en-US" altLang="zh-CN" b="1">
                <a:solidFill>
                  <a:schemeClr val="bg1"/>
                </a:solidFill>
              </a:rPr>
              <a:t>id</a:t>
            </a:r>
            <a:r>
              <a:rPr lang="zh-CN" altLang="zh-CN" b="1">
                <a:solidFill>
                  <a:schemeClr val="bg1"/>
                </a:solidFill>
              </a:rPr>
              <a:t>为</a:t>
            </a:r>
            <a:r>
              <a:rPr lang="en-US" altLang="zh-CN" b="1">
                <a:solidFill>
                  <a:schemeClr val="bg1"/>
                </a:solidFill>
              </a:rPr>
              <a:t>14</a:t>
            </a:r>
            <a:r>
              <a:rPr lang="zh-CN" altLang="zh-CN" b="1">
                <a:solidFill>
                  <a:schemeClr val="bg1"/>
                </a:solidFill>
              </a:rPr>
              <a:t>的数据已被删除</a:t>
            </a:r>
            <a:endParaRPr lang="zh-CN" altLang="zh-CN" b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830" y="1582420"/>
            <a:ext cx="5348605" cy="2025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9265" y="3910965"/>
            <a:ext cx="5991225" cy="2428875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物&#10;&#10;已生成高可信度的说明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110" y="-148450"/>
            <a:ext cx="1760119" cy="7162800"/>
          </a:xfrm>
          <a:prstGeom prst="rect">
            <a:avLst/>
          </a:prstGeom>
        </p:spPr>
      </p:pic>
      <p:pic>
        <p:nvPicPr>
          <p:cNvPr id="3" name="图片 2" descr="图片包含 建筑物&#10;&#10;已生成极高可信度的说明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5"/>
          <a:stretch>
            <a:fillRect/>
          </a:stretch>
        </p:blipFill>
        <p:spPr>
          <a:xfrm>
            <a:off x="10612029" y="-152401"/>
            <a:ext cx="1760120" cy="71362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28" y="121920"/>
            <a:ext cx="4646257" cy="4404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76016" y="5059680"/>
            <a:ext cx="6639967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学习了第一章后，我们就可以对相应的接口，有个概念，接下来就按这思路做增删改查的接口（不包括跨域）</a:t>
            </a:r>
            <a:endParaRPr lang="zh-CN" altLang="en-US" sz="140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6628" y="4347300"/>
            <a:ext cx="3295781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第二章</a:t>
            </a:r>
            <a:endParaRPr lang="zh-CN" altLang="en-US" sz="280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97" y="4384641"/>
            <a:ext cx="1559774" cy="8166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5075" y="4387629"/>
            <a:ext cx="1559774" cy="816678"/>
          </a:xfrm>
          <a:prstGeom prst="rect">
            <a:avLst/>
          </a:prstGeom>
        </p:spPr>
      </p:pic>
      <p:pic>
        <p:nvPicPr>
          <p:cNvPr id="12" name="图片 11" descr="图片包含 动物&#10;&#10;已生成高可信度的说明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5" t="32000" r="50000" b="28376"/>
          <a:stretch>
            <a:fillRect/>
          </a:stretch>
        </p:blipFill>
        <p:spPr>
          <a:xfrm>
            <a:off x="6096000" y="1953849"/>
            <a:ext cx="664470" cy="740501"/>
          </a:xfrm>
          <a:prstGeom prst="rect">
            <a:avLst/>
          </a:prstGeom>
        </p:spPr>
      </p:pic>
      <p:pic>
        <p:nvPicPr>
          <p:cNvPr id="13" name="图片 12" descr="图片包含 动物&#10;&#10;已生成高可信度的说明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5" t="32000" r="50000" b="28376"/>
          <a:stretch>
            <a:fillRect/>
          </a:stretch>
        </p:blipFill>
        <p:spPr>
          <a:xfrm>
            <a:off x="7732409" y="2225446"/>
            <a:ext cx="469498" cy="523220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1280,&quot;width&quot;:2771.8409448818898}"/>
</p:tagLst>
</file>

<file path=ppt/tags/tag10.xml><?xml version="1.0" encoding="utf-8"?>
<p:tagLst xmlns:p="http://schemas.openxmlformats.org/presentationml/2006/main">
  <p:tag name="KSO_WM_UNIT_PLACING_PICTURE_USER_VIEWPORT" val="{&quot;height&quot;:11280,&quot;width&quot;:2771.8409448818898}"/>
</p:tagLst>
</file>

<file path=ppt/tags/tag11.xml><?xml version="1.0" encoding="utf-8"?>
<p:tagLst xmlns:p="http://schemas.openxmlformats.org/presentationml/2006/main">
  <p:tag name="KSO_WM_UNIT_PLACING_PICTURE_USER_VIEWPORT" val="{&quot;height&quot;:11238.222047244095,&quot;width&quot;:2771.8425196850394}"/>
</p:tagLst>
</file>

<file path=ppt/tags/tag12.xml><?xml version="1.0" encoding="utf-8"?>
<p:tagLst xmlns:p="http://schemas.openxmlformats.org/presentationml/2006/main">
  <p:tag name="KSO_WM_UNIT_PLACING_PICTURE_USER_VIEWPORT" val="{&quot;height&quot;:11280,&quot;width&quot;:2771.8409448818898}"/>
</p:tagLst>
</file>

<file path=ppt/tags/tag13.xml><?xml version="1.0" encoding="utf-8"?>
<p:tagLst xmlns:p="http://schemas.openxmlformats.org/presentationml/2006/main">
  <p:tag name="KSO_WM_UNIT_PLACING_PICTURE_USER_VIEWPORT" val="{&quot;height&quot;:11238.222047244095,&quot;width&quot;:2771.8425196850394}"/>
</p:tagLst>
</file>

<file path=ppt/tags/tag14.xml><?xml version="1.0" encoding="utf-8"?>
<p:tagLst xmlns:p="http://schemas.openxmlformats.org/presentationml/2006/main">
  <p:tag name="KSO_WM_UNIT_PLACING_PICTURE_USER_VIEWPORT" val="{&quot;height&quot;:11280,&quot;width&quot;:2771.8409448818898}"/>
</p:tagLst>
</file>

<file path=ppt/tags/tag15.xml><?xml version="1.0" encoding="utf-8"?>
<p:tagLst xmlns:p="http://schemas.openxmlformats.org/presentationml/2006/main">
  <p:tag name="KSO_WM_UNIT_PLACING_PICTURE_USER_VIEWPORT" val="{&quot;height&quot;:11238.222047244095,&quot;width&quot;:2771.8425196850394}"/>
</p:tagLst>
</file>

<file path=ppt/tags/tag16.xml><?xml version="1.0" encoding="utf-8"?>
<p:tagLst xmlns:p="http://schemas.openxmlformats.org/presentationml/2006/main">
  <p:tag name="KSO_WM_UNIT_PLACING_PICTURE_USER_VIEWPORT" val="{&quot;height&quot;:11280,&quot;width&quot;:2771.8409448818898}"/>
</p:tagLst>
</file>

<file path=ppt/tags/tag17.xml><?xml version="1.0" encoding="utf-8"?>
<p:tagLst xmlns:p="http://schemas.openxmlformats.org/presentationml/2006/main">
  <p:tag name="KSO_WM_UNIT_PLACING_PICTURE_USER_VIEWPORT" val="{&quot;height&quot;:11238.222047244095,&quot;width&quot;:2771.8425196850394}"/>
</p:tagLst>
</file>

<file path=ppt/tags/tag18.xml><?xml version="1.0" encoding="utf-8"?>
<p:tagLst xmlns:p="http://schemas.openxmlformats.org/presentationml/2006/main">
  <p:tag name="KSO_WM_UNIT_PLACING_PICTURE_USER_VIEWPORT" val="{&quot;height&quot;:11280,&quot;width&quot;:2771.8409448818898}"/>
</p:tagLst>
</file>

<file path=ppt/tags/tag19.xml><?xml version="1.0" encoding="utf-8"?>
<p:tagLst xmlns:p="http://schemas.openxmlformats.org/presentationml/2006/main">
  <p:tag name="KSO_WM_UNIT_PLACING_PICTURE_USER_VIEWPORT" val="{&quot;height&quot;:11238.222047244095,&quot;width&quot;:2771.8425196850394}"/>
</p:tagLst>
</file>

<file path=ppt/tags/tag2.xml><?xml version="1.0" encoding="utf-8"?>
<p:tagLst xmlns:p="http://schemas.openxmlformats.org/presentationml/2006/main">
  <p:tag name="KSO_WM_UNIT_PLACING_PICTURE_USER_VIEWPORT" val="{&quot;height&quot;:11238.222047244095,&quot;width&quot;:2771.8425196850394}"/>
</p:tagLst>
</file>

<file path=ppt/tags/tag20.xml><?xml version="1.0" encoding="utf-8"?>
<p:tagLst xmlns:p="http://schemas.openxmlformats.org/presentationml/2006/main">
  <p:tag name="KSO_WM_UNIT_PLACING_PICTURE_USER_VIEWPORT" val="{&quot;height&quot;:11280,&quot;width&quot;:2771.8409448818898}"/>
</p:tagLst>
</file>

<file path=ppt/tags/tag21.xml><?xml version="1.0" encoding="utf-8"?>
<p:tagLst xmlns:p="http://schemas.openxmlformats.org/presentationml/2006/main">
  <p:tag name="KSO_WM_UNIT_PLACING_PICTURE_USER_VIEWPORT" val="{&quot;height&quot;:11238.222047244095,&quot;width&quot;:2771.8425196850394}"/>
</p:tagLst>
</file>

<file path=ppt/tags/tag22.xml><?xml version="1.0" encoding="utf-8"?>
<p:tagLst xmlns:p="http://schemas.openxmlformats.org/presentationml/2006/main">
  <p:tag name="KSO_WM_UNIT_PLACING_PICTURE_USER_VIEWPORT" val="{&quot;height&quot;:11280,&quot;width&quot;:2771.8409448818898}"/>
</p:tagLst>
</file>

<file path=ppt/tags/tag23.xml><?xml version="1.0" encoding="utf-8"?>
<p:tagLst xmlns:p="http://schemas.openxmlformats.org/presentationml/2006/main">
  <p:tag name="KSO_WM_UNIT_PLACING_PICTURE_USER_VIEWPORT" val="{&quot;height&quot;:11238.222047244095,&quot;width&quot;:2771.8425196850394}"/>
</p:tagLst>
</file>

<file path=ppt/tags/tag24.xml><?xml version="1.0" encoding="utf-8"?>
<p:tagLst xmlns:p="http://schemas.openxmlformats.org/presentationml/2006/main">
  <p:tag name="ISPRING_PRESENTATION_TITLE" val="PowerPoint 演示文稿"/>
</p:tagLst>
</file>

<file path=ppt/tags/tag3.xml><?xml version="1.0" encoding="utf-8"?>
<p:tagLst xmlns:p="http://schemas.openxmlformats.org/presentationml/2006/main">
  <p:tag name="KSO_WM_UNIT_PLACING_PICTURE_USER_VIEWPORT" val="{&quot;height&quot;:4547,&quot;width&quot;:7887}"/>
</p:tagLst>
</file>

<file path=ppt/tags/tag4.xml><?xml version="1.0" encoding="utf-8"?>
<p:tagLst xmlns:p="http://schemas.openxmlformats.org/presentationml/2006/main">
  <p:tag name="KSO_WM_UNIT_PLACING_PICTURE_USER_VIEWPORT" val="{&quot;height&quot;:11280,&quot;width&quot;:2771.8409448818898}"/>
</p:tagLst>
</file>

<file path=ppt/tags/tag5.xml><?xml version="1.0" encoding="utf-8"?>
<p:tagLst xmlns:p="http://schemas.openxmlformats.org/presentationml/2006/main">
  <p:tag name="KSO_WM_UNIT_PLACING_PICTURE_USER_VIEWPORT" val="{&quot;height&quot;:11238.222047244095,&quot;width&quot;:2771.8425196850394}"/>
</p:tagLst>
</file>

<file path=ppt/tags/tag6.xml><?xml version="1.0" encoding="utf-8"?>
<p:tagLst xmlns:p="http://schemas.openxmlformats.org/presentationml/2006/main">
  <p:tag name="KSO_WM_UNIT_PLACING_PICTURE_USER_VIEWPORT" val="{&quot;height&quot;:11280,&quot;width&quot;:2771.8409448818898}"/>
</p:tagLst>
</file>

<file path=ppt/tags/tag7.xml><?xml version="1.0" encoding="utf-8"?>
<p:tagLst xmlns:p="http://schemas.openxmlformats.org/presentationml/2006/main">
  <p:tag name="KSO_WM_UNIT_PLACING_PICTURE_USER_VIEWPORT" val="{&quot;height&quot;:11238.222047244095,&quot;width&quot;:2771.8425196850394}"/>
</p:tagLst>
</file>

<file path=ppt/tags/tag8.xml><?xml version="1.0" encoding="utf-8"?>
<p:tagLst xmlns:p="http://schemas.openxmlformats.org/presentationml/2006/main">
  <p:tag name="KSO_WM_UNIT_PLACING_PICTURE_USER_VIEWPORT" val="{&quot;height&quot;:11280,&quot;width&quot;:2771.8409448818898}"/>
</p:tagLst>
</file>

<file path=ppt/tags/tag9.xml><?xml version="1.0" encoding="utf-8"?>
<p:tagLst xmlns:p="http://schemas.openxmlformats.org/presentationml/2006/main">
  <p:tag name="KSO_WM_UNIT_PLACING_PICTURE_USER_VIEWPORT" val="{&quot;height&quot;:11238.222047244095,&quot;width&quot;:2771.8425196850394}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933</Words>
  <Application>WPS 演示</Application>
  <PresentationFormat>自定义</PresentationFormat>
  <Paragraphs>75</Paragraphs>
  <Slides>16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楷体</vt:lpstr>
      <vt:lpstr>思源宋体 CN Heavy</vt:lpstr>
      <vt:lpstr>苹方 特粗</vt:lpstr>
      <vt:lpstr>微软雅黑</vt:lpstr>
      <vt:lpstr>Arial Unicode MS</vt:lpstr>
      <vt:lpstr>等线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中国风</dc:title>
  <dc:creator>第一PPT</dc:creator>
  <cp:keywords>www.1ppt.com</cp:keywords>
  <dc:description>www.1ppt.com</dc:description>
  <cp:lastModifiedBy>華英雄</cp:lastModifiedBy>
  <cp:revision>68</cp:revision>
  <dcterms:created xsi:type="dcterms:W3CDTF">2017-08-18T03:02:00Z</dcterms:created>
  <dcterms:modified xsi:type="dcterms:W3CDTF">2020-09-18T09:39:42Z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