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493" r:id="rId2"/>
    <p:sldId id="494" r:id="rId3"/>
    <p:sldId id="495" r:id="rId4"/>
    <p:sldId id="496" r:id="rId5"/>
    <p:sldId id="497" r:id="rId6"/>
    <p:sldId id="498" r:id="rId7"/>
    <p:sldId id="499" r:id="rId8"/>
    <p:sldId id="500" r:id="rId9"/>
    <p:sldId id="501" r:id="rId10"/>
    <p:sldId id="5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 showGuides="1">
      <p:cViewPr varScale="1">
        <p:scale>
          <a:sx n="117" d="100"/>
          <a:sy n="117" d="100"/>
        </p:scale>
        <p:origin x="355" y="82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5" d="100"/>
          <a:sy n="115" d="100"/>
        </p:scale>
        <p:origin x="50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
##-AccessibilityAssistant: Skip layout check-##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90889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16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5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0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5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9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4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75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9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7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image.ku.dk/shared/hWmEPPfgximErBNWW58CxRIZfLkOMC9n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lil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1939100-E010-4143-9AE4-D4252D808A58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da-DK" dirty="0"/>
              <a:t>Klik for at tilføje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CA84-DC5F-4F54-86C4-3A3F7126822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da-DK" dirty="0"/>
              <a:t>Klik for at tilføje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256D-1A02-4FDD-AA38-4D8490006FD4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0A4E1C7-F811-4F51-BDA9-17EBB961842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bulletlis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tilføj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259-92F1-4C32-A312-C73CE2167131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C41-6576-A494-B4DF-8A34076DB9A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én bullet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5082-3ECA-430B-8AFE-6C0254841555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Navn, kilde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2271-5E3D-4E06-BC0A-7C1022408CCC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93FE-D5FA-4E0E-8FFF-8F10D57A1EC1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da-DK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a-DK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76D0-1C54-4AA2-B3C6-9EDE760637A2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4ADEF-11A6-3C5E-1BA5-4CA81A2F71C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19F3-EBEC-4665-8131-8E409DE99ADE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indsætte tekst...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da-DK" dirty="0"/>
              <a:t>...klik for at indsætte tekst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65C0B-FFD6-8BEB-537E-1AEDA679D666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s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3EC545E-1E39-4013-A907-D4C8F3E3A8B4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B9D2-A192-42E6-9020-F3EAB57A6114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D2255-9E79-5D04-C4A9-288BF0CCD6B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9CB1-FD99-442F-B632-7502FA9A3C45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overskrift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høj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6D48-5B3F-4C59-A9D8-68D0A39D6CD2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vens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AA0-42C1-41A7-86CE-BA2D8D2C2EF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804492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073E-A784-466B-98E2-8BDE3F08A73A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277BB-5254-1D84-EA0B-F5AF633F0933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4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E9-ED6E-4E2D-9447-0E7DB3FDA12F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B20F-CD30-3447-301A-903E5BC5BED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804492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C1D-A477-4C13-845F-4C5AC4DEDF2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5C28F-4EA0-040C-C6B4-A14FC010CCCE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accent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2DB-13B5-430F-8C6F-F11F20BF0D18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58AF7-9740-8AD8-0C21-42A01D82832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EF25-ACCC-4F90-BF7A-77B4DDE7678A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727BB-AC18-C435-CD32-52483CA4B11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ørgsmål &amp; kommentar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B2A5-1DCC-48EA-93B7-A2D65B200BE6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da-DK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E5195FB-CC23-4662-BC95-6C4057FF490E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a-DK" sz="3000" dirty="0">
                <a:solidFill>
                  <a:schemeClr val="tx1"/>
                </a:solidFill>
              </a:rPr>
              <a:t>Brugerguide</a:t>
            </a:r>
            <a:r>
              <a:rPr lang="da-DK" baseline="0" dirty="0">
                <a:solidFill>
                  <a:schemeClr val="tx1"/>
                </a:solidFill>
              </a:rPr>
              <a:t> </a:t>
            </a:r>
            <a:r>
              <a:rPr lang="da-DK" sz="1800" baseline="0" dirty="0">
                <a:solidFill>
                  <a:schemeClr val="tx1"/>
                </a:solidFill>
              </a:rPr>
              <a:t>– </a:t>
            </a:r>
            <a:r>
              <a:rPr lang="da-DK" sz="1800" dirty="0">
                <a:solidFill>
                  <a:schemeClr val="tx1"/>
                </a:solidFill>
              </a:rPr>
              <a:t>Slet, før du færdiggør din</a:t>
            </a:r>
            <a:r>
              <a:rPr lang="da-DK" sz="1800" baseline="0" dirty="0">
                <a:solidFill>
                  <a:schemeClr val="tx1"/>
                </a:solidFill>
              </a:rPr>
              <a:t> </a:t>
            </a:r>
            <a:r>
              <a:rPr lang="da-DK" sz="1800" dirty="0">
                <a:solidFill>
                  <a:schemeClr val="tx1"/>
                </a:solidFill>
              </a:rPr>
              <a:t>præsentation</a:t>
            </a:r>
          </a:p>
        </p:txBody>
      </p:sp>
      <p:sp>
        <p:nvSpPr>
          <p:cNvPr id="48" name="Text Box 48"/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KU-skabeloner til PowerPoint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åbner PowerPoint på din KU-pc, åbner en skabelon i 16:9-format og med dansk KU-logo.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klikker på KU-fanen i værktøjslinjen, kan du via knappen ”Vælg Skabelon” vælge mellem skabeloner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 henholdsvis dansk og engelsk 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”fuld” eller ”lille” version (i den fulde version ser du et eksempel på hver diastype i venstrespalten)</a:t>
            </a:r>
          </a:p>
          <a:p>
            <a:pPr marL="88900" lvl="0" indent="-88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samt en demopræsentation med indsat tekst på engelsk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Hvis du bruger en ”fuld” version, skal du slette de dias, du ikke vil bruge.</a:t>
            </a: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Mac-brugere m.fl. kan hente PowerPoint-skabelonerne på</a:t>
            </a:r>
            <a:r>
              <a:rPr lang="da-DK" sz="800" baseline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</a:t>
            </a:r>
            <a:b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praesentationer/</a:t>
            </a:r>
            <a:endParaRPr lang="da-DK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 userDrawn="1"/>
        </p:nvSpPr>
        <p:spPr bwMode="auto">
          <a:xfrm>
            <a:off x="2576655" y="4237555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 din enheds navn (fx institut), sidenummer og dato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Indsæt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topmenuen 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Sidehoved og Sidefod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Udfyld felterne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 på alle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eller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hvis det kun skal være på et enkelt dias/slide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Oplysningerne placeres i højre side af den grå topbjælke.</a:t>
            </a:r>
          </a:p>
        </p:txBody>
      </p:sp>
      <p:sp>
        <p:nvSpPr>
          <p:cNvPr id="50" name="Text Box 48"/>
          <p:cNvSpPr txBox="1">
            <a:spLocks noChangeArrowheads="1"/>
          </p:cNvSpPr>
          <p:nvPr userDrawn="1"/>
        </p:nvSpPr>
        <p:spPr bwMode="auto">
          <a:xfrm>
            <a:off x="587375" y="5678667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Lav nyt dias/slide (hhv. 2010- + 2013- og 2016-version) 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</p:txBody>
      </p:sp>
      <p:pic>
        <p:nvPicPr>
          <p:cNvPr id="51" name="Billede 40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940574"/>
            <a:ext cx="395416" cy="126627"/>
          </a:xfrm>
          <a:prstGeom prst="rect">
            <a:avLst/>
          </a:prstGeom>
        </p:spPr>
      </p:pic>
      <p:sp>
        <p:nvSpPr>
          <p:cNvPr id="52" name="Text Box 48"/>
          <p:cNvSpPr txBox="1">
            <a:spLocks noChangeArrowheads="1"/>
          </p:cNvSpPr>
          <p:nvPr userDrawn="1"/>
        </p:nvSpPr>
        <p:spPr bwMode="auto">
          <a:xfrm>
            <a:off x="2587038" y="2582327"/>
            <a:ext cx="16242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Diastype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dit nuværende dias/slide til et alternativt layout</a:t>
            </a:r>
          </a:p>
        </p:txBody>
      </p:sp>
      <p:sp>
        <p:nvSpPr>
          <p:cNvPr id="53" name="Text Box 48"/>
          <p:cNvSpPr txBox="1">
            <a:spLocks noChangeArrowheads="1"/>
          </p:cNvSpPr>
          <p:nvPr userDrawn="1"/>
        </p:nvSpPr>
        <p:spPr bwMode="auto">
          <a:xfrm>
            <a:off x="2576655" y="3571524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Skrift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 Anvender skriften Microsoft New Tai Lue i PowerPoint.</a:t>
            </a:r>
            <a:endParaRPr lang="da-DK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se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Klik på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Gitterlinjer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og/eller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etablere flere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Før musen over en eksisterende hjælpelinje og klik på linjen (koordinater på linjen vises)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nede, mens du flytter placeringen af den eksisterende linje (tilføjer en ny)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Tryk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Alt + F9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hurtig visning af hjælpelinjer</a:t>
            </a:r>
          </a:p>
        </p:txBody>
      </p:sp>
      <p:sp>
        <p:nvSpPr>
          <p:cNvPr id="55" name="Text Box 48"/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På layouts med billedholder: Klik på ikon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Teksten ”Klik her, hvis du vil udskifte billedet” bliver ikke vist i din præsentation. 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hente KU-billeder, som er tilpasset og minimeret til 16:9-format via dette link:</a:t>
            </a:r>
            <a:b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https://image.ku.dk/shared/hWmEPPfgximErBNWW58CxRIZfLkOMC9n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slideshow-visning for at gøre linket aktivt.</a:t>
            </a:r>
          </a:p>
        </p:txBody>
      </p:sp>
      <p:sp>
        <p:nvSpPr>
          <p:cNvPr id="56" name="Text Box 48"/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Billedstørrelser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 optimale billedstørrelser 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Gem billederne i 72 dpi og i ”jpg-medium-kvalitet”</a:t>
            </a:r>
          </a:p>
        </p:txBody>
      </p:sp>
      <p:sp>
        <p:nvSpPr>
          <p:cNvPr id="57" name="Text Box 48"/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Klik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at ændre billedets fokus/størrelse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Ønsker du at skalere billedet, så 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-knappen nede, mens du trækker i billedets hjørner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billedet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Hvis du sletter billedet og indsætter et nyt, kan billedet lægge sig foran tekst og grafik. Hvis dette sker, skal du vælge billedet, højreklikke og vælge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</p:txBody>
      </p:sp>
      <p:sp>
        <p:nvSpPr>
          <p:cNvPr id="58" name="Text Box 48"/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8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Skabelonens farver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vælge mellem en række farver til baggrunde og grafer.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den flade, du vil skifte farve på, og derefter malerbøtte-ikonet (Fyldfarve til figur)</a:t>
            </a:r>
          </a:p>
        </p:txBody>
      </p:sp>
      <p:sp>
        <p:nvSpPr>
          <p:cNvPr id="59" name="Text Box 48"/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Mere information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</a:t>
            </a:r>
            <a: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designguiden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på</a:t>
            </a:r>
            <a: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/>
            </a:r>
            <a:b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www.designguide.ku.dk/skabeloner/powerpoint/</a:t>
            </a:r>
            <a:b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praesentationer/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0" name="Billede 2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61" name="Billede 3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62" name="Billede 3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63" name="Text Box 48"/>
          <p:cNvSpPr txBox="1">
            <a:spLocks noChangeArrowheads="1"/>
          </p:cNvSpPr>
          <p:nvPr userDrawn="1"/>
        </p:nvSpPr>
        <p:spPr bwMode="auto">
          <a:xfrm>
            <a:off x="2564067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knappen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dias/Nyt slide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Klik på øverste del af knappen for at oprette i et dias/slide magen til det markerede. Klik på nederste del for at se et udvalg af mulige layoutvalg</a:t>
            </a:r>
            <a:endParaRPr lang="da-DK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4" name="Billede 39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4231619" y="1844048"/>
            <a:ext cx="235367" cy="418987"/>
          </a:xfrm>
          <a:prstGeom prst="rect">
            <a:avLst/>
          </a:prstGeom>
        </p:spPr>
      </p:pic>
      <p:sp>
        <p:nvSpPr>
          <p:cNvPr id="65" name="Freeform 10"/>
          <p:cNvSpPr>
            <a:spLocks noChangeAspect="1"/>
          </p:cNvSpPr>
          <p:nvPr userDrawn="1"/>
        </p:nvSpPr>
        <p:spPr>
          <a:xfrm rot="19800000">
            <a:off x="4404080" y="1900198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6" name="Freeform 10"/>
          <p:cNvSpPr>
            <a:spLocks noChangeAspect="1"/>
          </p:cNvSpPr>
          <p:nvPr userDrawn="1"/>
        </p:nvSpPr>
        <p:spPr>
          <a:xfrm rot="19800000">
            <a:off x="4416414" y="2138150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A96AD4B-435A-4D0A-87A0-F4000646B7B6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illede stor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210F5A1-BA4C-C241-930B-E24AB0E1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50C8D61-CF2F-4293-9A1F-6B0C79C373C6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vens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4D99FEB-2FC3-4FA6-9F36-280592A4EBA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" name="Titel 2"/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255E55A-4CBD-4745-9CAA-603B15E40F2A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og to indholdsobjek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4B7A-445E-4B32-AE33-AE6AFA618291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B346-6D22-4E2E-9D8A-0DE526CBF6C5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96467"/>
            <a:ext cx="2346641" cy="159521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7A056A0C-BA80-48B5-9C35-4A96F80DBB77}" type="datetime1">
              <a:rPr lang="da-DK" smtClean="0"/>
              <a:t>24-04-2024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8AC3-DC84-42CE-A4BA-D9A4EECB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BA9C-8258-4EE1-8932-58667A465944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2C6C1-AC18-AE8B-09A7-E8EDB776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1</a:t>
            </a:fld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94675"/>
              </p:ext>
            </p:extLst>
          </p:nvPr>
        </p:nvGraphicFramePr>
        <p:xfrm>
          <a:off x="1605280" y="1390226"/>
          <a:ext cx="5400000" cy="19812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033417">
                  <a:extLst>
                    <a:ext uri="{9D8B030D-6E8A-4147-A177-3AD203B41FA5}">
                      <a16:colId xmlns:a16="http://schemas.microsoft.com/office/drawing/2014/main" val="2712653288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232997973"/>
                    </a:ext>
                  </a:extLst>
                </a:gridCol>
                <a:gridCol w="1847457">
                  <a:extLst>
                    <a:ext uri="{9D8B030D-6E8A-4147-A177-3AD203B41FA5}">
                      <a16:colId xmlns:a16="http://schemas.microsoft.com/office/drawing/2014/main" val="27841926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1901243704"/>
                    </a:ext>
                  </a:extLst>
                </a:gridCol>
              </a:tblGrid>
              <a:tr h="418708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Processing</a:t>
                      </a:r>
                      <a:r>
                        <a:rPr lang="en-GB" sz="1100" baseline="0" dirty="0" smtClean="0"/>
                        <a:t> type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Software / Package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85392"/>
                  </a:ext>
                </a:extLst>
              </a:tr>
              <a:tr h="254215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Targeted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TASQ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95845"/>
                  </a:ext>
                </a:extLst>
              </a:tr>
              <a:tr h="254215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MZmine</a:t>
                      </a:r>
                      <a:r>
                        <a:rPr lang="en-GB" sz="1100" dirty="0" smtClean="0"/>
                        <a:t> 3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60413"/>
                  </a:ext>
                </a:extLst>
              </a:tr>
              <a:tr h="254215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Untargeted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Metaboscape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31152"/>
                  </a:ext>
                </a:extLst>
              </a:tr>
              <a:tr h="254215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XCMS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6789"/>
                  </a:ext>
                </a:extLst>
              </a:tr>
              <a:tr h="254215"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 smtClean="0"/>
                        <a:t>Mzmine</a:t>
                      </a:r>
                      <a:r>
                        <a:rPr lang="en-GB" sz="1100" dirty="0" smtClean="0"/>
                        <a:t> 3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3134"/>
                  </a:ext>
                </a:extLst>
              </a:tr>
              <a:tr h="254215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MS-DIAL 4.9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66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2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1C7-F811-4F51-BDA9-17EBB961842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10</a:t>
            </a:fld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57064"/>
              </p:ext>
            </p:extLst>
          </p:nvPr>
        </p:nvGraphicFramePr>
        <p:xfrm>
          <a:off x="2084252" y="3306112"/>
          <a:ext cx="5400000" cy="2133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08034">
                  <a:extLst>
                    <a:ext uri="{9D8B030D-6E8A-4147-A177-3AD203B41FA5}">
                      <a16:colId xmlns:a16="http://schemas.microsoft.com/office/drawing/2014/main" val="2491071271"/>
                    </a:ext>
                  </a:extLst>
                </a:gridCol>
                <a:gridCol w="3891966">
                  <a:extLst>
                    <a:ext uri="{9D8B030D-6E8A-4147-A177-3AD203B41FA5}">
                      <a16:colId xmlns:a16="http://schemas.microsoft.com/office/drawing/2014/main" val="2254912155"/>
                    </a:ext>
                  </a:extLst>
                </a:gridCol>
              </a:tblGrid>
              <a:tr h="2579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>
                          <a:effectLst/>
                        </a:rPr>
                        <a:t>XCMS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parameters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746421655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smooth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Regression model to model time deviation among samples (linear or loess).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77560"/>
                  </a:ext>
                </a:extLst>
              </a:tr>
              <a:tr h="25791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Degree of smoothing of the loess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531"/>
                  </a:ext>
                </a:extLst>
              </a:tr>
              <a:tr h="591686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extraPeaks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Number of “extra” peaks used to define reference peaks (or well-behaved peaks) for modeling time deviation. Number of Peaks &gt; number of samples.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70671"/>
                  </a:ext>
                </a:extLst>
              </a:tr>
              <a:tr h="591686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 smtClean="0">
                          <a:effectLst/>
                        </a:rPr>
                        <a:t>minFraction</a:t>
                      </a:r>
                      <a:endParaRPr lang="en-US" sz="11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Minimum proportion of samples with reference peaks. If blank samples are used, </a:t>
                      </a:r>
                      <a:r>
                        <a:rPr lang="en-US" sz="1100" dirty="0" err="1">
                          <a:effectLst/>
                        </a:rPr>
                        <a:t>minFraction</a:t>
                      </a:r>
                      <a:r>
                        <a:rPr lang="en-US" sz="1100" dirty="0">
                          <a:effectLst/>
                        </a:rPr>
                        <a:t> &lt; (1 - proportion of blanks).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6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6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1C7-F811-4F51-BDA9-17EBB961842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07" y="103832"/>
            <a:ext cx="5830114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5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1C7-F811-4F51-BDA9-17EBB961842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3</a:t>
            </a:fld>
            <a:endParaRPr lang="da-DK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3999500" y="376800"/>
            <a:ext cx="5367402" cy="6012000"/>
            <a:chOff x="759911" y="872138"/>
            <a:chExt cx="3515982" cy="39382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8" r="39319"/>
            <a:stretch/>
          </p:blipFill>
          <p:spPr>
            <a:xfrm>
              <a:off x="931802" y="872138"/>
              <a:ext cx="3344091" cy="393823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531"/>
            <a:stretch/>
          </p:blipFill>
          <p:spPr>
            <a:xfrm>
              <a:off x="759911" y="872138"/>
              <a:ext cx="278045" cy="3938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52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1C7-F811-4F51-BDA9-17EBB961842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4</a:t>
            </a:fld>
            <a:endParaRPr 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3999500" y="376800"/>
            <a:ext cx="7051815" cy="6012000"/>
            <a:chOff x="3999500" y="376800"/>
            <a:chExt cx="7051815" cy="6012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217"/>
            <a:stretch/>
          </p:blipFill>
          <p:spPr>
            <a:xfrm>
              <a:off x="4211728" y="376800"/>
              <a:ext cx="6839587" cy="601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531"/>
            <a:stretch/>
          </p:blipFill>
          <p:spPr>
            <a:xfrm>
              <a:off x="3999500" y="376800"/>
              <a:ext cx="424456" cy="60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58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1C7-F811-4F51-BDA9-17EBB961842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00" y="756864"/>
            <a:ext cx="716380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1C7-F811-4F51-BDA9-17EBB961842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6</a:t>
            </a:fld>
            <a:endParaRPr lang="da-DK" dirty="0"/>
          </a:p>
        </p:txBody>
      </p:sp>
      <p:pic>
        <p:nvPicPr>
          <p:cNvPr id="1026" name="Picture 2" descr="LC/MS Analysis of Nucleic Acid-Related Compounds : SHIMADZU (Shimadzu  Corporation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15" y="999944"/>
            <a:ext cx="7627176" cy="457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9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1C7-F811-4F51-BDA9-17EBB961842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2" y="1109625"/>
            <a:ext cx="5152382" cy="4801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152" y="1214844"/>
            <a:ext cx="6044431" cy="44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1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1C7-F811-4F51-BDA9-17EBB9618420}" type="datetime1">
              <a:rPr lang="da-DK" smtClean="0"/>
              <a:t>24-04-2024</a:t>
            </a:fld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8</a:t>
            </a:fld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34" y="786734"/>
            <a:ext cx="5944430" cy="43440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43070"/>
              </p:ext>
            </p:extLst>
          </p:nvPr>
        </p:nvGraphicFramePr>
        <p:xfrm>
          <a:off x="6427652" y="1262683"/>
          <a:ext cx="5400000" cy="2484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445001">
                  <a:extLst>
                    <a:ext uri="{9D8B030D-6E8A-4147-A177-3AD203B41FA5}">
                      <a16:colId xmlns:a16="http://schemas.microsoft.com/office/drawing/2014/main" val="3179609160"/>
                    </a:ext>
                  </a:extLst>
                </a:gridCol>
                <a:gridCol w="3954999">
                  <a:extLst>
                    <a:ext uri="{9D8B030D-6E8A-4147-A177-3AD203B41FA5}">
                      <a16:colId xmlns:a16="http://schemas.microsoft.com/office/drawing/2014/main" val="163744023"/>
                    </a:ext>
                  </a:extLst>
                </a:gridCol>
              </a:tblGrid>
              <a:tr h="255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>
                          <a:effectLst/>
                        </a:rPr>
                        <a:t>XCMS </a:t>
                      </a:r>
                      <a:r>
                        <a:rPr lang="en-US" sz="1100" dirty="0">
                          <a:effectLst/>
                        </a:rPr>
                        <a:t>parameters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5010373"/>
                  </a:ext>
                </a:extLst>
              </a:tr>
              <a:tr h="42051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fluctuation of m/z value (ppm) from scan to scan - depends on the mass spectrometer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8982"/>
                  </a:ext>
                </a:extLst>
              </a:tr>
              <a:tr h="25531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peakwidth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range of chromatographic peak width (second)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447342"/>
                  </a:ext>
                </a:extLst>
              </a:tr>
              <a:tr h="585718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mzdiff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minimum difference of m/z for peaks with overlapping retention time (coeluting peak) - must be negative to allow overlap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568"/>
                  </a:ext>
                </a:extLst>
              </a:tr>
              <a:tr h="42051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prefilter (k, 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a peak must be present in k scans with an intensity greater than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25869"/>
                  </a:ext>
                </a:extLst>
              </a:tr>
              <a:tr h="25531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snthresh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signal/noise ratio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69231"/>
                  </a:ext>
                </a:extLst>
              </a:tr>
              <a:tr h="255313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each centroid must be greater than the “noise”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9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7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E1C7-F811-4F51-BDA9-17EBB9618420}" type="datetime1">
              <a:rPr lang="da-DK" sz="1100" smtClean="0"/>
              <a:t>24-04-2024</a:t>
            </a:fld>
            <a:endParaRPr lang="da-DK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z="1100" smtClean="0"/>
              <a:pPr/>
              <a:t>9</a:t>
            </a:fld>
            <a:endParaRPr lang="da-DK" sz="1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91620"/>
              </p:ext>
            </p:extLst>
          </p:nvPr>
        </p:nvGraphicFramePr>
        <p:xfrm>
          <a:off x="2032000" y="719666"/>
          <a:ext cx="5400000" cy="224832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27629">
                  <a:extLst>
                    <a:ext uri="{9D8B030D-6E8A-4147-A177-3AD203B41FA5}">
                      <a16:colId xmlns:a16="http://schemas.microsoft.com/office/drawing/2014/main" val="2448660199"/>
                    </a:ext>
                  </a:extLst>
                </a:gridCol>
                <a:gridCol w="3872371">
                  <a:extLst>
                    <a:ext uri="{9D8B030D-6E8A-4147-A177-3AD203B41FA5}">
                      <a16:colId xmlns:a16="http://schemas.microsoft.com/office/drawing/2014/main" val="1933168935"/>
                    </a:ext>
                  </a:extLst>
                </a:gridCol>
              </a:tblGrid>
              <a:tr h="256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>
                          <a:effectLst/>
                        </a:rPr>
                        <a:t>XCMS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</a:rPr>
                        <a:t>parameters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17716119"/>
                  </a:ext>
                </a:extLst>
              </a:tr>
              <a:tr h="423004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 err="1">
                          <a:effectLst/>
                        </a:rPr>
                        <a:t>binSize</a:t>
                      </a:r>
                      <a:endParaRPr lang="en-US" sz="11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Size of m/z slices (bins). Range of m/z to be included in a group. Depends on mass spectrometer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1053"/>
                  </a:ext>
                </a:extLst>
              </a:tr>
              <a:tr h="423004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bw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Standart deviation of the gaussian metapeak that group peaks together.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9147"/>
                  </a:ext>
                </a:extLst>
              </a:tr>
              <a:tr h="755365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minFraction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To be valid, a group must be found in at least </a:t>
                      </a:r>
                      <a:r>
                        <a:rPr lang="en-US" sz="1100" dirty="0" err="1">
                          <a:effectLst/>
                        </a:rPr>
                        <a:t>minFraction</a:t>
                      </a:r>
                      <a:r>
                        <a:rPr lang="en-US" sz="1100" dirty="0">
                          <a:effectLst/>
                        </a:rPr>
                        <a:t>*n samples, with n=number of samples </a:t>
                      </a:r>
                      <a:r>
                        <a:rPr lang="en-US" sz="1100" b="1" dirty="0">
                          <a:effectLst/>
                        </a:rPr>
                        <a:t>for each class of samples</a:t>
                      </a:r>
                      <a:r>
                        <a:rPr lang="en-US" sz="1100" dirty="0">
                          <a:effectLst/>
                        </a:rPr>
                        <a:t>. A </a:t>
                      </a:r>
                      <a:r>
                        <a:rPr lang="en-US" sz="1100" dirty="0" err="1">
                          <a:effectLst/>
                        </a:rPr>
                        <a:t>minFraction</a:t>
                      </a:r>
                      <a:r>
                        <a:rPr lang="en-US" sz="1100" dirty="0">
                          <a:effectLst/>
                        </a:rPr>
                        <a:t>=0.5 corresponds to 50%.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70615"/>
                  </a:ext>
                </a:extLst>
              </a:tr>
              <a:tr h="373803"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</a:rPr>
                        <a:t>Maximum number of groups detected in a single m/z slices.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7178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457" y="3132520"/>
            <a:ext cx="7640116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29995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543F3BF-36F3-4963-802B-107C5B2B2BE9}" vid="{1A6B4748-6059-4D52-A034-550C0EAB7ADD}"/>
    </a:ext>
  </a:extLst>
</a:theme>
</file>

<file path=ppt/theme/theme2.xml><?xml version="1.0" encoding="utf-8"?>
<a:theme xmlns:a="http://schemas.openxmlformats.org/drawingml/2006/main" name="Office Theme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448</TotalTime>
  <Words>308</Words>
  <Application>Microsoft Office PowerPoint</Application>
  <PresentationFormat>Widescreen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Microsoft New Tai Lue</vt:lpstr>
      <vt:lpstr>Open Sans Extrabold</vt:lpstr>
      <vt:lpstr>Times New Roman</vt:lpstr>
      <vt:lpstr>Wingdings</vt:lpstr>
      <vt:lpstr>Brugerdefineret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SUND - 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 Gao</dc:creator>
  <cp:lastModifiedBy>Qian Gao</cp:lastModifiedBy>
  <cp:revision>14</cp:revision>
  <dcterms:created xsi:type="dcterms:W3CDTF">2024-04-23T19:37:55Z</dcterms:created>
  <dcterms:modified xsi:type="dcterms:W3CDTF">2024-04-24T20:28:53Z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www.skabelon.dk</vt:lpwstr>
  </property>
</Properties>
</file>