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0"/>
  </p:notesMasterIdLst>
  <p:sldIdLst>
    <p:sldId id="256" r:id="rId4"/>
    <p:sldId id="257" r:id="rId5"/>
    <p:sldId id="278" r:id="rId6"/>
    <p:sldId id="261" r:id="rId7"/>
    <p:sldId id="276" r:id="rId8"/>
    <p:sldId id="277" r:id="rId9"/>
    <p:sldId id="272" r:id="rId10"/>
    <p:sldId id="269" r:id="rId11"/>
    <p:sldId id="270" r:id="rId12"/>
    <p:sldId id="271" r:id="rId13"/>
    <p:sldId id="273" r:id="rId14"/>
    <p:sldId id="274" r:id="rId15"/>
    <p:sldId id="275" r:id="rId16"/>
    <p:sldId id="265" r:id="rId17"/>
    <p:sldId id="268" r:id="rId18"/>
    <p:sldId id="266" r:id="rId19"/>
  </p:sldIdLst>
  <p:sldSz cx="9144000" cy="6858000" type="screen4x3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90706" autoAdjust="0"/>
  </p:normalViewPr>
  <p:slideViewPr>
    <p:cSldViewPr>
      <p:cViewPr>
        <p:scale>
          <a:sx n="75" d="100"/>
          <a:sy n="75" d="100"/>
        </p:scale>
        <p:origin x="-384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BBDD8-2249-4750-A4B4-7850C78801F5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2B501-C9D0-47CF-94DB-FC681E48C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882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讲解</a:t>
            </a:r>
            <a:r>
              <a:rPr lang="en-US" altLang="zh-CN" dirty="0" smtClean="0"/>
              <a:t>Spike-based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的特殊之处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2B501-C9D0-47CF-94DB-FC681E48CAF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322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STDP</a:t>
            </a:r>
            <a:r>
              <a:rPr lang="en-US" altLang="zh-CN" baseline="0" dirty="0" smtClean="0"/>
              <a:t> biologically plausible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2B501-C9D0-47CF-94DB-FC681E48CAF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128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Arial"/>
              </a:rPr>
              <a:t>feasibility (classification accuracy)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Arial"/>
              </a:rPr>
              <a:t>Such</a:t>
            </a:r>
            <a:r>
              <a:rPr lang="en-US" altLang="zh-CN" sz="1200" baseline="0" dirty="0" smtClean="0">
                <a:solidFill>
                  <a:srgbClr val="000000"/>
                </a:solidFill>
                <a:latin typeface="Arial"/>
              </a:rPr>
              <a:t> as: network size, neural and synaptic type and learning algorithm </a:t>
            </a:r>
            <a:r>
              <a:rPr lang="en-US" altLang="zh-CN" sz="1200" baseline="0" smtClean="0">
                <a:solidFill>
                  <a:srgbClr val="000000"/>
                </a:solidFill>
                <a:latin typeface="Arial"/>
              </a:rPr>
              <a:t>and precision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2B501-C9D0-47CF-94DB-FC681E48CAF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128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Thermal design power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2B501-C9D0-47CF-94DB-FC681E48CAF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191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-</a:t>
            </a:r>
            <a:r>
              <a:rPr lang="en-US" altLang="zh-CN" baseline="0" dirty="0" smtClean="0"/>
              <a:t>expensive.</a:t>
            </a:r>
          </a:p>
          <a:p>
            <a:r>
              <a:rPr lang="en-US" altLang="zh-CN" baseline="0" dirty="0" smtClean="0"/>
              <a:t>-separate research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Comparisons with spiking and non-spiking conventional methods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Special </a:t>
            </a:r>
            <a:r>
              <a:rPr lang="en-US" altLang="zh-CN" baseline="0" dirty="0" err="1" smtClean="0"/>
              <a:t>accessment</a:t>
            </a:r>
            <a:r>
              <a:rPr lang="en-US" altLang="zh-CN" baseline="0" dirty="0" smtClean="0"/>
              <a:t> particular for SNN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2B501-C9D0-47CF-94DB-FC681E48CAF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230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-</a:t>
            </a:r>
            <a:r>
              <a:rPr lang="en-US" altLang="zh-CN" baseline="0" dirty="0" smtClean="0"/>
              <a:t>expensive.</a:t>
            </a:r>
          </a:p>
          <a:p>
            <a:r>
              <a:rPr lang="en-US" altLang="zh-CN" baseline="0" dirty="0" smtClean="0"/>
              <a:t>-separate research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Comparisons with spiking and non-spiking conventional methods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Special </a:t>
            </a:r>
            <a:r>
              <a:rPr lang="en-US" altLang="zh-CN" baseline="0" dirty="0" err="1" smtClean="0"/>
              <a:t>accessment</a:t>
            </a:r>
            <a:r>
              <a:rPr lang="en-US" altLang="zh-CN" baseline="0" dirty="0" smtClean="0"/>
              <a:t> particular for SNN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2B501-C9D0-47CF-94DB-FC681E48CAF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230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	\item \</a:t>
            </a:r>
            <a:r>
              <a:rPr lang="en-US" altLang="zh-CN" dirty="0" err="1" smtClean="0"/>
              <a:t>textit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Poissonian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	to benchmarking existing methods of rate-based spiking models.</a:t>
            </a:r>
          </a:p>
          <a:p>
            <a:r>
              <a:rPr lang="en-US" altLang="zh-CN" dirty="0" smtClean="0"/>
              <a:t>	\item \</a:t>
            </a:r>
            <a:r>
              <a:rPr lang="en-US" altLang="zh-CN" dirty="0" err="1" smtClean="0"/>
              <a:t>textit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FoCal</a:t>
            </a:r>
            <a:r>
              <a:rPr lang="en-US" altLang="zh-CN" dirty="0" smtClean="0"/>
              <a:t>~(Filter overlap Correction)}</a:t>
            </a:r>
          </a:p>
          <a:p>
            <a:r>
              <a:rPr lang="en-US" altLang="zh-CN" dirty="0" smtClean="0"/>
              <a:t>	to promote the study of </a:t>
            </a:r>
            <a:r>
              <a:rPr lang="en-US" altLang="zh-CN" dirty="0" err="1" smtClean="0"/>
              <a:t>spatio</a:t>
            </a:r>
            <a:r>
              <a:rPr lang="en-US" altLang="zh-CN" dirty="0" smtClean="0"/>
              <a:t>-temporal algorithms applied to recognition tasks using few input spikes.</a:t>
            </a:r>
          </a:p>
          <a:p>
            <a:r>
              <a:rPr lang="en-US" altLang="zh-CN" dirty="0" smtClean="0"/>
              <a:t>	\item \</a:t>
            </a:r>
            <a:r>
              <a:rPr lang="en-US" altLang="zh-CN" dirty="0" err="1" smtClean="0"/>
              <a:t>textit</a:t>
            </a:r>
            <a:r>
              <a:rPr lang="en-US" altLang="zh-CN" dirty="0" smtClean="0"/>
              <a:t>{DVS recorded flashing input}</a:t>
            </a:r>
          </a:p>
          <a:p>
            <a:r>
              <a:rPr lang="en-US" altLang="zh-CN" dirty="0" smtClean="0"/>
              <a:t>	to encourage research on fast recognition methods which are found in the primate visual pathway.</a:t>
            </a:r>
          </a:p>
          <a:p>
            <a:r>
              <a:rPr lang="en-US" altLang="zh-CN" dirty="0" smtClean="0"/>
              <a:t>	\item \</a:t>
            </a:r>
            <a:r>
              <a:rPr lang="en-US" altLang="zh-CN" dirty="0" err="1" smtClean="0"/>
              <a:t>textit</a:t>
            </a:r>
            <a:r>
              <a:rPr lang="en-US" altLang="zh-CN" dirty="0" smtClean="0"/>
              <a:t>{DVS recorded moving input}</a:t>
            </a:r>
          </a:p>
          <a:p>
            <a:r>
              <a:rPr lang="en-US" altLang="zh-CN" dirty="0" smtClean="0"/>
              <a:t>	to trigger the study of algorithms targeting on continuous input from real-world sensors and to implement them on mobile </a:t>
            </a:r>
            <a:r>
              <a:rPr lang="en-US" altLang="zh-CN" dirty="0" err="1" smtClean="0"/>
              <a:t>neuromorphic</a:t>
            </a:r>
            <a:r>
              <a:rPr lang="en-US" altLang="zh-CN" dirty="0" smtClean="0"/>
              <a:t> robots.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Motivations!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2B501-C9D0-47CF-94DB-FC681E48CAF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214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Among</a:t>
            </a:r>
            <a:r>
              <a:rPr lang="en-US" altLang="zh-CN" baseline="0" dirty="0" smtClean="0"/>
              <a:t> SNNs</a:t>
            </a:r>
          </a:p>
          <a:p>
            <a:r>
              <a:rPr lang="en-US" altLang="zh-CN" baseline="0" dirty="0" smtClean="0"/>
              <a:t>Special input for different algorithms</a:t>
            </a:r>
          </a:p>
          <a:p>
            <a:r>
              <a:rPr lang="en-US" altLang="zh-CN" baseline="0" dirty="0" smtClean="0"/>
              <a:t>Same input different algorithms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2B501-C9D0-47CF-94DB-FC681E48CAF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214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	\item \</a:t>
            </a:r>
            <a:r>
              <a:rPr lang="en-US" altLang="zh-CN" dirty="0" err="1" smtClean="0"/>
              <a:t>textit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Poissonian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	to benchmarking existing methods of rate-based spiking models.</a:t>
            </a:r>
          </a:p>
          <a:p>
            <a:r>
              <a:rPr lang="en-US" altLang="zh-CN" dirty="0" smtClean="0"/>
              <a:t>	\item \</a:t>
            </a:r>
            <a:r>
              <a:rPr lang="en-US" altLang="zh-CN" dirty="0" err="1" smtClean="0"/>
              <a:t>textit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FoCal</a:t>
            </a:r>
            <a:r>
              <a:rPr lang="en-US" altLang="zh-CN" dirty="0" smtClean="0"/>
              <a:t>~(Filter overlap Correction)}</a:t>
            </a:r>
          </a:p>
          <a:p>
            <a:r>
              <a:rPr lang="en-US" altLang="zh-CN" dirty="0" smtClean="0"/>
              <a:t>	to promote the study of </a:t>
            </a:r>
            <a:r>
              <a:rPr lang="en-US" altLang="zh-CN" dirty="0" err="1" smtClean="0"/>
              <a:t>spatio</a:t>
            </a:r>
            <a:r>
              <a:rPr lang="en-US" altLang="zh-CN" dirty="0" smtClean="0"/>
              <a:t>-temporal algorithms applied to recognition tasks using few input spikes.</a:t>
            </a:r>
          </a:p>
          <a:p>
            <a:r>
              <a:rPr lang="en-US" altLang="zh-CN" dirty="0" smtClean="0"/>
              <a:t>	\item \</a:t>
            </a:r>
            <a:r>
              <a:rPr lang="en-US" altLang="zh-CN" dirty="0" err="1" smtClean="0"/>
              <a:t>textit</a:t>
            </a:r>
            <a:r>
              <a:rPr lang="en-US" altLang="zh-CN" dirty="0" smtClean="0"/>
              <a:t>{DVS recorded flashing input}</a:t>
            </a:r>
          </a:p>
          <a:p>
            <a:r>
              <a:rPr lang="en-US" altLang="zh-CN" dirty="0" smtClean="0"/>
              <a:t>	to encourage research on fast recognition methods which are found in the primate visual pathway.</a:t>
            </a:r>
          </a:p>
          <a:p>
            <a:r>
              <a:rPr lang="en-US" altLang="zh-CN" dirty="0" smtClean="0"/>
              <a:t>	\item \</a:t>
            </a:r>
            <a:r>
              <a:rPr lang="en-US" altLang="zh-CN" dirty="0" err="1" smtClean="0"/>
              <a:t>textit</a:t>
            </a:r>
            <a:r>
              <a:rPr lang="en-US" altLang="zh-CN" dirty="0" smtClean="0"/>
              <a:t>{DVS recorded moving input}</a:t>
            </a:r>
          </a:p>
          <a:p>
            <a:r>
              <a:rPr lang="en-US" altLang="zh-CN" dirty="0" smtClean="0"/>
              <a:t>	to trigger the study of algorithms targeting on continuous input from real-world sensors and to implement them on mobile </a:t>
            </a:r>
            <a:r>
              <a:rPr lang="en-US" altLang="zh-CN" dirty="0" err="1" smtClean="0"/>
              <a:t>neuromorphic</a:t>
            </a:r>
            <a:r>
              <a:rPr lang="en-US" altLang="zh-CN" dirty="0" smtClean="0"/>
              <a:t> robots.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Motivations!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2B501-C9D0-47CF-94DB-FC681E48CAF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214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Arial"/>
              </a:rPr>
              <a:t>feasibility (classification accuracy)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Arial"/>
              </a:rPr>
              <a:t>Such</a:t>
            </a:r>
            <a:r>
              <a:rPr lang="en-US" altLang="zh-CN" sz="1200" baseline="0" dirty="0" smtClean="0">
                <a:solidFill>
                  <a:srgbClr val="000000"/>
                </a:solidFill>
                <a:latin typeface="Arial"/>
              </a:rPr>
              <a:t> as: network size, neural and synaptic type and learning algorithm </a:t>
            </a:r>
            <a:r>
              <a:rPr lang="en-US" altLang="zh-CN" sz="1200" baseline="0" smtClean="0">
                <a:solidFill>
                  <a:srgbClr val="000000"/>
                </a:solidFill>
                <a:latin typeface="Arial"/>
              </a:rPr>
              <a:t>and precision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2B501-C9D0-47CF-94DB-FC681E48CAF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128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Arial"/>
              </a:rPr>
              <a:t>feasibility (classification accuracy)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Arial"/>
              </a:rPr>
              <a:t>Such</a:t>
            </a:r>
            <a:r>
              <a:rPr lang="en-US" altLang="zh-CN" sz="1200" baseline="0" dirty="0" smtClean="0">
                <a:solidFill>
                  <a:srgbClr val="000000"/>
                </a:solidFill>
                <a:latin typeface="Arial"/>
              </a:rPr>
              <a:t> as: network size, neural and synaptic type and learning algorithm and precision</a:t>
            </a:r>
          </a:p>
          <a:p>
            <a:r>
              <a:rPr lang="en-US" altLang="zh-CN" sz="1200" baseline="0" dirty="0" smtClean="0">
                <a:solidFill>
                  <a:srgbClr val="000000"/>
                </a:solidFill>
                <a:latin typeface="Arial"/>
              </a:rPr>
              <a:t>Self injection spikes.</a:t>
            </a:r>
          </a:p>
          <a:p>
            <a:r>
              <a:rPr lang="en-US" altLang="zh-CN" sz="1200" baseline="0" dirty="0" smtClean="0">
                <a:solidFill>
                  <a:srgbClr val="000000"/>
                </a:solidFill>
                <a:latin typeface="Arial"/>
              </a:rPr>
              <a:t>Best performance, but unpractical model.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2B501-C9D0-47CF-94DB-FC681E48CAF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128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General but</a:t>
            </a:r>
            <a:r>
              <a:rPr lang="en-US" altLang="zh-CN" baseline="0" dirty="0" smtClean="0"/>
              <a:t> not specific evaluation</a:t>
            </a:r>
          </a:p>
          <a:p>
            <a:endParaRPr lang="en-US" altLang="zh-CN" baseline="0" dirty="0" smtClean="0"/>
          </a:p>
          <a:p>
            <a:r>
              <a:rPr lang="en-US" altLang="zh-CN" sz="1200" baseline="0" dirty="0" smtClean="0">
                <a:solidFill>
                  <a:srgbClr val="000000"/>
                </a:solidFill>
                <a:latin typeface="Arial"/>
              </a:rPr>
              <a:t>Self injection spikes.</a:t>
            </a:r>
          </a:p>
          <a:p>
            <a:r>
              <a:rPr lang="en-US" altLang="zh-CN" sz="1200" baseline="0" dirty="0" smtClean="0">
                <a:solidFill>
                  <a:srgbClr val="000000"/>
                </a:solidFill>
                <a:latin typeface="Arial"/>
              </a:rPr>
              <a:t>Best performance, but unpractical model.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2B501-C9D0-47CF-94DB-FC681E48CAF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885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6" name="图片 3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图片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2" name="图片 71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图片 72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0" name="图片 10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1" name="图片 11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523800" y="509760"/>
            <a:ext cx="1662840" cy="710640"/>
          </a:xfrm>
          <a:prstGeom prst="rect">
            <a:avLst/>
          </a:prstGeom>
          <a:ln w="9360">
            <a:noFill/>
          </a:ln>
        </p:spPr>
      </p:pic>
      <p:pic>
        <p:nvPicPr>
          <p:cNvPr id="5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523800" y="509760"/>
            <a:ext cx="1662840" cy="710640"/>
          </a:xfrm>
          <a:prstGeom prst="rect">
            <a:avLst/>
          </a:prstGeom>
          <a:ln w="936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05720" y="1268640"/>
            <a:ext cx="58424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523800" y="509760"/>
            <a:ext cx="1662840" cy="710640"/>
          </a:xfrm>
          <a:prstGeom prst="rect">
            <a:avLst/>
          </a:prstGeom>
          <a:ln w="9360">
            <a:noFill/>
          </a:ln>
        </p:spPr>
      </p:pic>
      <p:pic>
        <p:nvPicPr>
          <p:cNvPr id="75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523800" y="509760"/>
            <a:ext cx="1662840" cy="710640"/>
          </a:xfrm>
          <a:prstGeom prst="rect">
            <a:avLst/>
          </a:prstGeom>
          <a:ln w="9360">
            <a:noFill/>
          </a:ln>
        </p:spPr>
      </p:pic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slideLayout" Target="../slideLayouts/slideLayout25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95617" y="1772816"/>
            <a:ext cx="7037023" cy="189807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dirty="0">
                <a:solidFill>
                  <a:srgbClr val="595959"/>
                </a:solidFill>
              </a:rPr>
              <a:t>Benchmarking </a:t>
            </a:r>
            <a:r>
              <a:rPr lang="en-GB" sz="3200" b="1" dirty="0" smtClean="0">
                <a:solidFill>
                  <a:srgbClr val="595959"/>
                </a:solidFill>
              </a:rPr>
              <a:t>Spike-Based</a:t>
            </a:r>
          </a:p>
          <a:p>
            <a:pPr>
              <a:lnSpc>
                <a:spcPct val="100000"/>
              </a:lnSpc>
            </a:pPr>
            <a:r>
              <a:rPr lang="en-GB" sz="3200" b="1" dirty="0" smtClean="0">
                <a:solidFill>
                  <a:srgbClr val="595959"/>
                </a:solidFill>
              </a:rPr>
              <a:t>Visual Recognition:</a:t>
            </a:r>
          </a:p>
          <a:p>
            <a:r>
              <a:rPr lang="en-US" altLang="zh-CN" sz="2800" b="1" dirty="0">
                <a:solidFill>
                  <a:srgbClr val="595959"/>
                </a:solidFill>
              </a:rPr>
              <a:t>a Dataset, Evaluation and Algorithms</a:t>
            </a:r>
            <a:endParaRPr lang="en-US" altLang="zh-CN" sz="2800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13" name="CustomShape 2"/>
          <p:cNvSpPr/>
          <p:nvPr/>
        </p:nvSpPr>
        <p:spPr>
          <a:xfrm>
            <a:off x="611560" y="4295880"/>
            <a:ext cx="6820920" cy="177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r>
              <a:rPr lang="en-GB" sz="2400" dirty="0" err="1">
                <a:solidFill>
                  <a:srgbClr val="595959"/>
                </a:solidFill>
                <a:latin typeface="Arial"/>
              </a:rPr>
              <a:t>Qian</a:t>
            </a:r>
            <a:r>
              <a:rPr lang="en-GB" sz="2400" dirty="0">
                <a:solidFill>
                  <a:srgbClr val="595959"/>
                </a:solidFill>
                <a:latin typeface="Arial"/>
              </a:rPr>
              <a:t> Liu</a:t>
            </a:r>
            <a:endParaRPr dirty="0"/>
          </a:p>
          <a:p>
            <a:pPr>
              <a:lnSpc>
                <a:spcPct val="120000"/>
              </a:lnSpc>
            </a:pPr>
            <a:r>
              <a:rPr lang="en-GB" sz="2400" dirty="0">
                <a:solidFill>
                  <a:srgbClr val="595959"/>
                </a:solidFill>
                <a:latin typeface="Arial"/>
              </a:rPr>
              <a:t>Supervisor: Steve </a:t>
            </a:r>
            <a:r>
              <a:rPr lang="en-GB" sz="2400" dirty="0" err="1">
                <a:solidFill>
                  <a:srgbClr val="595959"/>
                </a:solidFill>
                <a:latin typeface="Arial"/>
              </a:rPr>
              <a:t>Furber</a:t>
            </a:r>
            <a:endParaRPr dirty="0"/>
          </a:p>
          <a:p>
            <a:pPr>
              <a:lnSpc>
                <a:spcPct val="120000"/>
              </a:lnSpc>
            </a:pPr>
            <a:r>
              <a:rPr lang="en-GB" sz="2400" dirty="0">
                <a:solidFill>
                  <a:srgbClr val="595959"/>
                </a:solidFill>
                <a:latin typeface="Arial"/>
              </a:rPr>
              <a:t>Co-Supervisor: David Lester</a:t>
            </a:r>
            <a:endParaRPr dirty="0"/>
          </a:p>
          <a:p>
            <a:pPr>
              <a:lnSpc>
                <a:spcPct val="120000"/>
              </a:lnSpc>
            </a:pPr>
            <a:r>
              <a:rPr lang="en-GB" sz="2400" dirty="0">
                <a:solidFill>
                  <a:srgbClr val="595959"/>
                </a:solidFill>
                <a:latin typeface="Arial"/>
              </a:rPr>
              <a:t>Adviser: Alvaro </a:t>
            </a:r>
            <a:r>
              <a:rPr lang="en-GB" sz="2400" dirty="0" err="1">
                <a:solidFill>
                  <a:srgbClr val="595959"/>
                </a:solidFill>
                <a:latin typeface="Arial"/>
              </a:rPr>
              <a:t>Fernandes</a:t>
            </a:r>
            <a:r>
              <a:rPr lang="en-GB" sz="2400" dirty="0">
                <a:solidFill>
                  <a:srgbClr val="595959"/>
                </a:solidFill>
                <a:latin typeface="Arial"/>
              </a:rPr>
              <a:t> </a:t>
            </a:r>
            <a:endParaRPr dirty="0"/>
          </a:p>
        </p:txBody>
      </p:sp>
      <p:sp>
        <p:nvSpPr>
          <p:cNvPr id="114" name="Line 3"/>
          <p:cNvSpPr/>
          <p:nvPr/>
        </p:nvSpPr>
        <p:spPr>
          <a:xfrm>
            <a:off x="518760" y="2809800"/>
            <a:ext cx="7013880" cy="0"/>
          </a:xfrm>
          <a:prstGeom prst="line">
            <a:avLst/>
          </a:prstGeom>
          <a:ln w="25560" cap="rnd">
            <a:solidFill>
              <a:srgbClr val="660066"/>
            </a:solidFill>
            <a:custDash>
              <a:ds d="0" sp="0"/>
            </a:custDash>
            <a:round/>
          </a:ln>
        </p:spPr>
      </p:sp>
      <p:pic>
        <p:nvPicPr>
          <p:cNvPr id="115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523800" y="509760"/>
            <a:ext cx="1662840" cy="710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55" y="476672"/>
            <a:ext cx="8582025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7524328" y="476672"/>
            <a:ext cx="1368152" cy="5638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156176" y="476672"/>
            <a:ext cx="1368152" cy="5638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63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05720" y="1268640"/>
            <a:ext cx="7334632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altLang="zh-CN" sz="3200" b="1" dirty="0" smtClean="0">
                <a:solidFill>
                  <a:srgbClr val="595959"/>
                </a:solidFill>
              </a:rPr>
              <a:t>Benchmarking SNNs Algorithms</a:t>
            </a:r>
            <a:endParaRPr lang="en-GB" altLang="zh-CN" sz="3200" b="1" dirty="0">
              <a:solidFill>
                <a:srgbClr val="595959"/>
              </a:solidFill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95640" y="2493000"/>
            <a:ext cx="8496840" cy="363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 state-of-the-art</a:t>
            </a:r>
          </a:p>
          <a:p>
            <a:pPr lvl="1"/>
            <a:r>
              <a:rPr lang="en-GB" sz="2400" dirty="0" smtClean="0">
                <a:solidFill>
                  <a:srgbClr val="000000"/>
                </a:solidFill>
              </a:rPr>
              <a:t>- </a:t>
            </a:r>
            <a:r>
              <a:rPr lang="en-GB" sz="2400" dirty="0">
                <a:solidFill>
                  <a:srgbClr val="000000"/>
                </a:solidFill>
              </a:rPr>
              <a:t>2-Layer </a:t>
            </a:r>
            <a:r>
              <a:rPr lang="en-GB" sz="2400" dirty="0" smtClean="0">
                <a:solidFill>
                  <a:srgbClr val="000000"/>
                </a:solidFill>
              </a:rPr>
              <a:t>STDP </a:t>
            </a:r>
            <a:r>
              <a:rPr lang="en-GB" sz="2000" dirty="0" smtClean="0">
                <a:solidFill>
                  <a:srgbClr val="000000"/>
                </a:solidFill>
              </a:rPr>
              <a:t>(Synaptic-timing dependent plasticity)</a:t>
            </a:r>
            <a:endParaRPr lang="en-GB" sz="2400" dirty="0">
              <a:solidFill>
                <a:srgbClr val="000000"/>
              </a:solidFill>
            </a:endParaRPr>
          </a:p>
          <a:p>
            <a:pPr lvl="1"/>
            <a:r>
              <a:rPr lang="en-GB" altLang="zh-CN" sz="2400" dirty="0" smtClean="0">
                <a:solidFill>
                  <a:srgbClr val="000000"/>
                </a:solidFill>
              </a:rPr>
              <a:t>- Spiking Deep Network </a:t>
            </a:r>
            <a:r>
              <a:rPr lang="en-GB" altLang="zh-CN" sz="2000" dirty="0">
                <a:solidFill>
                  <a:srgbClr val="000000"/>
                </a:solidFill>
              </a:rPr>
              <a:t>(off-line training</a:t>
            </a:r>
            <a:r>
              <a:rPr lang="en-GB" altLang="zh-CN" sz="2000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GB" altLang="zh-CN" sz="2400" dirty="0" smtClean="0">
                <a:solidFill>
                  <a:srgbClr val="000000"/>
                </a:solidFill>
              </a:rPr>
              <a:t>- Spiking </a:t>
            </a:r>
            <a:r>
              <a:rPr lang="en-GB" altLang="zh-CN" sz="2400" dirty="0">
                <a:solidFill>
                  <a:srgbClr val="000000"/>
                </a:solidFill>
              </a:rPr>
              <a:t>Convolutional </a:t>
            </a:r>
            <a:r>
              <a:rPr lang="en-GB" altLang="zh-CN" sz="2400" dirty="0" smtClean="0">
                <a:solidFill>
                  <a:srgbClr val="000000"/>
                </a:solidFill>
              </a:rPr>
              <a:t>Network(</a:t>
            </a:r>
            <a:r>
              <a:rPr lang="en-GB" altLang="zh-CN" sz="2400" dirty="0" err="1" smtClean="0">
                <a:solidFill>
                  <a:srgbClr val="000000"/>
                </a:solidFill>
              </a:rPr>
              <a:t>ConvNet</a:t>
            </a:r>
            <a:r>
              <a:rPr lang="en-GB" altLang="zh-CN" sz="2400" dirty="0" smtClean="0">
                <a:solidFill>
                  <a:srgbClr val="000000"/>
                </a:solidFill>
              </a:rPr>
              <a:t>) </a:t>
            </a:r>
            <a:r>
              <a:rPr lang="en-GB" altLang="zh-CN" sz="2000" dirty="0" smtClean="0">
                <a:solidFill>
                  <a:srgbClr val="000000"/>
                </a:solidFill>
              </a:rPr>
              <a:t>(off-line </a:t>
            </a:r>
            <a:r>
              <a:rPr lang="en-GB" altLang="zh-CN" sz="2000" dirty="0">
                <a:solidFill>
                  <a:srgbClr val="000000"/>
                </a:solidFill>
              </a:rPr>
              <a:t>training</a:t>
            </a:r>
            <a:r>
              <a:rPr lang="en-GB" altLang="zh-CN" sz="2000" dirty="0" smtClean="0">
                <a:solidFill>
                  <a:srgbClr val="000000"/>
                </a:solidFill>
              </a:rPr>
              <a:t>)</a:t>
            </a:r>
            <a:endParaRPr lang="en-GB" sz="2400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GB" sz="2800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dirty="0" smtClean="0">
                <a:latin typeface="Arial"/>
              </a:rPr>
              <a:t>Case studies on H/W (</a:t>
            </a:r>
            <a:r>
              <a:rPr lang="en-US" sz="2800" dirty="0" err="1" smtClean="0">
                <a:latin typeface="Arial"/>
              </a:rPr>
              <a:t>SpiNNaker</a:t>
            </a:r>
            <a:r>
              <a:rPr lang="en-US" sz="2800" dirty="0" smtClean="0">
                <a:latin typeface="Arial"/>
              </a:rPr>
              <a:t>)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- STDP online training</a:t>
            </a:r>
          </a:p>
          <a:p>
            <a:pPr lvl="1"/>
            <a:r>
              <a:rPr lang="en-GB" altLang="zh-CN" sz="2400" dirty="0" smtClean="0">
                <a:solidFill>
                  <a:srgbClr val="000000"/>
                </a:solidFill>
              </a:rPr>
              <a:t>- Spiking Deep Belief Network (SDBN</a:t>
            </a:r>
            <a:r>
              <a:rPr lang="en-GB" altLang="zh-CN" sz="2000" dirty="0" smtClean="0">
                <a:solidFill>
                  <a:srgbClr val="000000"/>
                </a:solidFill>
              </a:rPr>
              <a:t>) (</a:t>
            </a:r>
            <a:r>
              <a:rPr lang="en-GB" altLang="zh-CN" sz="2000" dirty="0" err="1" smtClean="0">
                <a:solidFill>
                  <a:srgbClr val="000000"/>
                </a:solidFill>
              </a:rPr>
              <a:t>Evangelos</a:t>
            </a:r>
            <a:r>
              <a:rPr lang="en-GB" altLang="zh-CN" sz="2000" dirty="0" smtClean="0">
                <a:solidFill>
                  <a:srgbClr val="000000"/>
                </a:solidFill>
              </a:rPr>
              <a:t> </a:t>
            </a:r>
            <a:r>
              <a:rPr lang="en-GB" altLang="zh-CN" sz="2000" dirty="0" err="1" smtClean="0">
                <a:solidFill>
                  <a:srgbClr val="000000"/>
                </a:solidFill>
              </a:rPr>
              <a:t>Stromatias</a:t>
            </a:r>
            <a:r>
              <a:rPr lang="en-GB" altLang="zh-CN" sz="2000" dirty="0" smtClean="0">
                <a:solidFill>
                  <a:srgbClr val="000000"/>
                </a:solidFill>
              </a:rPr>
              <a:t>)</a:t>
            </a:r>
            <a:endParaRPr lang="en-GB" altLang="zh-CN" sz="2400" dirty="0" smtClean="0">
              <a:solidFill>
                <a:srgbClr val="000000"/>
              </a:solidFill>
            </a:endParaRPr>
          </a:p>
          <a:p>
            <a:pPr lvl="1"/>
            <a:r>
              <a:rPr lang="en-GB" altLang="zh-CN" sz="2400" dirty="0" smtClean="0">
                <a:solidFill>
                  <a:srgbClr val="000000"/>
                </a:solidFill>
              </a:rPr>
              <a:t>- Spiking </a:t>
            </a:r>
            <a:r>
              <a:rPr lang="en-GB" altLang="zh-CN" sz="2400" dirty="0" err="1" smtClean="0">
                <a:solidFill>
                  <a:srgbClr val="000000"/>
                </a:solidFill>
              </a:rPr>
              <a:t>ConvNet</a:t>
            </a:r>
            <a:r>
              <a:rPr lang="en-GB" altLang="zh-CN" sz="2400" dirty="0" smtClean="0">
                <a:solidFill>
                  <a:srgbClr val="000000"/>
                </a:solidFill>
              </a:rPr>
              <a:t> </a:t>
            </a:r>
            <a:r>
              <a:rPr lang="en-GB" altLang="zh-CN" sz="2000" dirty="0" smtClean="0">
                <a:solidFill>
                  <a:srgbClr val="000000"/>
                </a:solidFill>
              </a:rPr>
              <a:t>(1</a:t>
            </a:r>
            <a:r>
              <a:rPr lang="en-GB" altLang="zh-CN" sz="2000" baseline="30000" dirty="0" smtClean="0">
                <a:solidFill>
                  <a:srgbClr val="000000"/>
                </a:solidFill>
              </a:rPr>
              <a:t>st</a:t>
            </a:r>
            <a:r>
              <a:rPr lang="en-GB" altLang="zh-CN" sz="2000" dirty="0" smtClean="0">
                <a:solidFill>
                  <a:srgbClr val="000000"/>
                </a:solidFill>
              </a:rPr>
              <a:t> year, and future work)</a:t>
            </a:r>
          </a:p>
          <a:p>
            <a:pPr lvl="1"/>
            <a:endParaRPr lang="en-GB" altLang="zh-CN" sz="2400" dirty="0">
              <a:solidFill>
                <a:srgbClr val="000000"/>
              </a:solidFill>
            </a:endParaRPr>
          </a:p>
          <a:p>
            <a:pPr lvl="1"/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5420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github\benchmarking\ne_submit\jpeg-tobefix\train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36912"/>
            <a:ext cx="5540907" cy="167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CustomShape 1"/>
          <p:cNvSpPr/>
          <p:nvPr/>
        </p:nvSpPr>
        <p:spPr>
          <a:xfrm>
            <a:off x="405720" y="1268640"/>
            <a:ext cx="58424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altLang="zh-CN" sz="3200" b="1" dirty="0" smtClean="0">
                <a:solidFill>
                  <a:srgbClr val="595959"/>
                </a:solidFill>
              </a:rPr>
              <a:t>Case Study I: 2-layer STDP</a:t>
            </a:r>
            <a:endParaRPr lang="en-GB" altLang="zh-CN" sz="3200" b="1" dirty="0">
              <a:solidFill>
                <a:srgbClr val="595959"/>
              </a:solidFill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Training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28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2800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28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Testing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3075" name="Picture 3" descr="E:\github\benchmarking\ne_submit\jpeg-tobefix\testin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308" y="4797152"/>
            <a:ext cx="5552514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9917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056" y="4612884"/>
            <a:ext cx="7264860" cy="196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ustomShape 1"/>
          <p:cNvSpPr/>
          <p:nvPr/>
        </p:nvSpPr>
        <p:spPr>
          <a:xfrm>
            <a:off x="405720" y="1268640"/>
            <a:ext cx="58424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altLang="zh-CN" sz="3200" b="1" dirty="0" smtClean="0">
                <a:solidFill>
                  <a:srgbClr val="595959"/>
                </a:solidFill>
              </a:rPr>
              <a:t>Case Study I: 2-layer STDP</a:t>
            </a:r>
            <a:endParaRPr lang="en-GB" altLang="zh-CN" sz="3200" b="1" dirty="0">
              <a:solidFill>
                <a:srgbClr val="595959"/>
              </a:solidFill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405720" y="2200962"/>
            <a:ext cx="8228880" cy="181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altLang="zh-CN" dirty="0" smtClean="0">
                <a:solidFill>
                  <a:srgbClr val="000000"/>
                </a:solidFill>
              </a:rPr>
              <a:t> Metrics </a:t>
            </a:r>
            <a:r>
              <a:rPr lang="en-GB" altLang="zh-CN" dirty="0">
                <a:solidFill>
                  <a:srgbClr val="000000"/>
                </a:solidFill>
              </a:rPr>
              <a:t>on </a:t>
            </a:r>
            <a:r>
              <a:rPr lang="en-GB" altLang="zh-CN" dirty="0"/>
              <a:t>SNN models</a:t>
            </a:r>
          </a:p>
          <a:p>
            <a:pPr lvl="1"/>
            <a:r>
              <a:rPr lang="en-GB" altLang="zh-CN" sz="1600" dirty="0">
                <a:solidFill>
                  <a:srgbClr val="000000"/>
                </a:solidFill>
              </a:rPr>
              <a:t>- biological training </a:t>
            </a:r>
            <a:r>
              <a:rPr lang="en-GB" altLang="zh-CN" sz="1600" dirty="0" smtClean="0">
                <a:solidFill>
                  <a:srgbClr val="000000"/>
                </a:solidFill>
              </a:rPr>
              <a:t>time: </a:t>
            </a:r>
            <a:r>
              <a:rPr lang="en-GB" altLang="zh-CN" sz="1600" b="1" dirty="0" smtClean="0">
                <a:solidFill>
                  <a:srgbClr val="000000"/>
                </a:solidFill>
              </a:rPr>
              <a:t>18,000s, 0.3s / image</a:t>
            </a:r>
            <a:endParaRPr lang="en-GB" altLang="zh-CN" sz="1600" b="1" dirty="0">
              <a:solidFill>
                <a:srgbClr val="000000"/>
              </a:solidFill>
            </a:endParaRPr>
          </a:p>
          <a:p>
            <a:pPr lvl="1"/>
            <a:r>
              <a:rPr lang="en-GB" altLang="zh-CN" sz="1600" dirty="0">
                <a:solidFill>
                  <a:srgbClr val="000000"/>
                </a:solidFill>
              </a:rPr>
              <a:t>- biological testing </a:t>
            </a:r>
            <a:r>
              <a:rPr lang="en-GB" altLang="zh-CN" sz="1600" dirty="0" smtClean="0">
                <a:solidFill>
                  <a:srgbClr val="000000"/>
                </a:solidFill>
              </a:rPr>
              <a:t>time: </a:t>
            </a:r>
            <a:r>
              <a:rPr lang="en-GB" altLang="zh-CN" sz="1600" b="1" dirty="0" smtClean="0">
                <a:solidFill>
                  <a:srgbClr val="000000"/>
                </a:solidFill>
              </a:rPr>
              <a:t>1s / image</a:t>
            </a:r>
            <a:endParaRPr lang="en-GB" altLang="zh-CN" sz="1600" b="1" dirty="0">
              <a:solidFill>
                <a:srgbClr val="000000"/>
              </a:solidFill>
            </a:endParaRPr>
          </a:p>
          <a:p>
            <a:pPr lvl="1"/>
            <a:r>
              <a:rPr lang="en-GB" altLang="zh-CN" sz="1600" dirty="0">
                <a:solidFill>
                  <a:srgbClr val="000000"/>
                </a:solidFill>
              </a:rPr>
              <a:t>- response </a:t>
            </a:r>
            <a:r>
              <a:rPr lang="en-GB" altLang="zh-CN" sz="1600" dirty="0" smtClean="0">
                <a:solidFill>
                  <a:srgbClr val="000000"/>
                </a:solidFill>
              </a:rPr>
              <a:t>latency: </a:t>
            </a:r>
            <a:r>
              <a:rPr lang="en-GB" altLang="zh-CN" sz="1600" b="1" dirty="0" smtClean="0">
                <a:solidFill>
                  <a:srgbClr val="000000"/>
                </a:solidFill>
              </a:rPr>
              <a:t>10.7ms</a:t>
            </a:r>
            <a:endParaRPr lang="en-GB" altLang="zh-CN" sz="1600" b="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altLang="zh-CN" dirty="0"/>
              <a:t> Metrics o</a:t>
            </a:r>
            <a:r>
              <a:rPr lang="en-US" altLang="zh-CN" dirty="0" smtClean="0"/>
              <a:t>n </a:t>
            </a:r>
            <a:r>
              <a:rPr lang="en-US" altLang="zh-CN" dirty="0"/>
              <a:t>H/W platforms</a:t>
            </a:r>
          </a:p>
          <a:p>
            <a:pPr lvl="1"/>
            <a:r>
              <a:rPr lang="en-US" altLang="zh-CN" sz="1600" dirty="0" smtClean="0">
                <a:solidFill>
                  <a:srgbClr val="000000"/>
                </a:solidFill>
              </a:rPr>
              <a:t>- feasibility </a:t>
            </a:r>
            <a:r>
              <a:rPr lang="en-US" altLang="zh-CN" sz="1600" dirty="0">
                <a:solidFill>
                  <a:srgbClr val="000000"/>
                </a:solidFill>
              </a:rPr>
              <a:t>due to H/W </a:t>
            </a:r>
            <a:r>
              <a:rPr lang="en-US" altLang="zh-CN" sz="1600" dirty="0" smtClean="0">
                <a:solidFill>
                  <a:srgbClr val="000000"/>
                </a:solidFill>
              </a:rPr>
              <a:t>limits</a:t>
            </a:r>
            <a:endParaRPr lang="en-US" altLang="zh-CN" sz="1600" b="1" dirty="0" smtClean="0">
              <a:solidFill>
                <a:srgbClr val="000000"/>
              </a:solidFill>
            </a:endParaRPr>
          </a:p>
          <a:p>
            <a:pPr lvl="1"/>
            <a:r>
              <a:rPr lang="en-US" altLang="zh-CN" sz="1600" dirty="0" smtClean="0">
                <a:solidFill>
                  <a:srgbClr val="000000"/>
                </a:solidFill>
              </a:rPr>
              <a:t>- simulation time</a:t>
            </a:r>
          </a:p>
          <a:p>
            <a:pPr lvl="1"/>
            <a:r>
              <a:rPr lang="en-US" altLang="zh-CN" sz="1600" dirty="0" smtClean="0">
                <a:solidFill>
                  <a:srgbClr val="000000"/>
                </a:solidFill>
              </a:rPr>
              <a:t>- </a:t>
            </a:r>
            <a:r>
              <a:rPr lang="en-US" altLang="zh-CN" sz="1600" dirty="0">
                <a:solidFill>
                  <a:srgbClr val="000000"/>
                </a:solidFill>
              </a:rPr>
              <a:t>energy </a:t>
            </a:r>
            <a:r>
              <a:rPr lang="en-US" altLang="zh-CN" sz="1600" dirty="0" smtClean="0">
                <a:solidFill>
                  <a:srgbClr val="000000"/>
                </a:solidFill>
              </a:rPr>
              <a:t>use</a:t>
            </a:r>
            <a:endParaRPr lang="en-US" altLang="zh-CN" sz="1600" dirty="0">
              <a:solidFill>
                <a:srgbClr val="000000"/>
              </a:solidFill>
            </a:endParaRPr>
          </a:p>
        </p:txBody>
      </p:sp>
      <p:pic>
        <p:nvPicPr>
          <p:cNvPr id="3075" name="Picture 3" descr="E:\github\benchmarking\ne_submit\jpeg\fig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132856"/>
            <a:ext cx="3312368" cy="248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2627784" y="5733256"/>
            <a:ext cx="55983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716016" y="6165303"/>
            <a:ext cx="1152128" cy="340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4980" y="4716433"/>
            <a:ext cx="18163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N</a:t>
            </a:r>
            <a:r>
              <a:rPr lang="en-US" altLang="zh-CN" sz="1600" dirty="0" smtClean="0"/>
              <a:t>: Nest</a:t>
            </a:r>
          </a:p>
          <a:p>
            <a:r>
              <a:rPr lang="en-US" altLang="zh-CN" sz="1600" b="1" dirty="0" smtClean="0"/>
              <a:t>S</a:t>
            </a:r>
            <a:r>
              <a:rPr lang="en-US" altLang="zh-CN" sz="1600" dirty="0" smtClean="0"/>
              <a:t>: </a:t>
            </a:r>
            <a:r>
              <a:rPr lang="en-US" altLang="zh-CN" sz="1600" dirty="0" err="1" smtClean="0"/>
              <a:t>SpiNNaker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486112" y="6505599"/>
            <a:ext cx="82623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400" dirty="0" smtClean="0">
                <a:solidFill>
                  <a:srgbClr val="000000"/>
                </a:solidFill>
              </a:rPr>
              <a:t>This work has been submitted to Frontiers in </a:t>
            </a:r>
            <a:r>
              <a:rPr lang="en-GB" altLang="zh-CN" sz="1400" dirty="0" err="1" smtClean="0">
                <a:solidFill>
                  <a:srgbClr val="000000"/>
                </a:solidFill>
              </a:rPr>
              <a:t>Neuromphic</a:t>
            </a:r>
            <a:r>
              <a:rPr lang="en-GB" altLang="zh-CN" sz="1400" dirty="0" smtClean="0">
                <a:solidFill>
                  <a:srgbClr val="000000"/>
                </a:solidFill>
              </a:rPr>
              <a:t> Engineering and is under interactive review.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051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05720" y="1268640"/>
            <a:ext cx="821880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solidFill>
                  <a:srgbClr val="595959"/>
                </a:solidFill>
              </a:rPr>
              <a:t>Future Work:</a:t>
            </a:r>
          </a:p>
          <a:p>
            <a:pPr>
              <a:lnSpc>
                <a:spcPct val="100000"/>
              </a:lnSpc>
            </a:pPr>
            <a:r>
              <a:rPr lang="en-US" altLang="zh-CN" sz="2800" b="1" dirty="0" smtClean="0">
                <a:solidFill>
                  <a:srgbClr val="595959"/>
                </a:solidFill>
              </a:rPr>
              <a:t>Towards </a:t>
            </a:r>
            <a:r>
              <a:rPr lang="en-US" altLang="zh-CN" sz="2800" b="1" dirty="0">
                <a:solidFill>
                  <a:srgbClr val="595959"/>
                </a:solidFill>
              </a:rPr>
              <a:t>the Robust Object </a:t>
            </a:r>
            <a:r>
              <a:rPr lang="en-US" altLang="zh-CN" sz="2800" b="1" dirty="0" smtClean="0">
                <a:solidFill>
                  <a:srgbClr val="595959"/>
                </a:solidFill>
              </a:rPr>
              <a:t>Recognition</a:t>
            </a:r>
            <a:endParaRPr lang="en-US" altLang="zh-CN" sz="2800" b="1" dirty="0"/>
          </a:p>
        </p:txBody>
      </p:sp>
      <p:sp>
        <p:nvSpPr>
          <p:cNvPr id="133" name="CustomShape 2"/>
          <p:cNvSpPr/>
          <p:nvPr/>
        </p:nvSpPr>
        <p:spPr>
          <a:xfrm>
            <a:off x="395640" y="2493000"/>
            <a:ext cx="8640856" cy="363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altLang="zh-CN" sz="2800" dirty="0">
                <a:solidFill>
                  <a:srgbClr val="000000"/>
                </a:solidFill>
              </a:rPr>
              <a:t> state-of-the-art</a:t>
            </a:r>
          </a:p>
          <a:p>
            <a:pPr lvl="1">
              <a:buFont typeface="Arial"/>
              <a:buChar char="•"/>
            </a:pPr>
            <a:r>
              <a:rPr lang="en-GB" altLang="zh-CN" sz="2400" dirty="0">
                <a:solidFill>
                  <a:srgbClr val="000000"/>
                </a:solidFill>
              </a:rPr>
              <a:t> 2-Layer STDP </a:t>
            </a:r>
            <a:r>
              <a:rPr lang="en-GB" altLang="zh-CN" sz="2400" dirty="0" smtClean="0">
                <a:solidFill>
                  <a:srgbClr val="000000"/>
                </a:solidFill>
              </a:rPr>
              <a:t>learned – </a:t>
            </a:r>
            <a:r>
              <a:rPr lang="en-GB" altLang="zh-CN" sz="2400" dirty="0" smtClean="0">
                <a:solidFill>
                  <a:srgbClr val="FF0000"/>
                </a:solidFill>
              </a:rPr>
              <a:t>1 case study</a:t>
            </a:r>
            <a:endParaRPr lang="en-GB" altLang="zh-CN" sz="2400" dirty="0">
              <a:solidFill>
                <a:srgbClr val="FF0000"/>
              </a:solidFill>
            </a:endParaRPr>
          </a:p>
          <a:p>
            <a:pPr lvl="1">
              <a:buFont typeface="Arial"/>
              <a:buChar char="•"/>
            </a:pPr>
            <a:r>
              <a:rPr lang="en-GB" altLang="zh-CN" sz="2400" dirty="0" smtClean="0">
                <a:solidFill>
                  <a:srgbClr val="000000"/>
                </a:solidFill>
              </a:rPr>
              <a:t> Spiking </a:t>
            </a:r>
            <a:r>
              <a:rPr lang="en-GB" altLang="zh-CN" sz="2400" dirty="0">
                <a:solidFill>
                  <a:srgbClr val="000000"/>
                </a:solidFill>
              </a:rPr>
              <a:t>DBN (off-line training</a:t>
            </a:r>
            <a:r>
              <a:rPr lang="en-GB" altLang="zh-CN" sz="2400" dirty="0" smtClean="0">
                <a:solidFill>
                  <a:srgbClr val="000000"/>
                </a:solidFill>
              </a:rPr>
              <a:t>) – </a:t>
            </a:r>
            <a:r>
              <a:rPr lang="en-GB" altLang="zh-CN" sz="2400" dirty="0" smtClean="0">
                <a:solidFill>
                  <a:srgbClr val="FF0000"/>
                </a:solidFill>
              </a:rPr>
              <a:t>online formalised training</a:t>
            </a:r>
          </a:p>
          <a:p>
            <a:pPr lvl="1">
              <a:buFont typeface="Arial"/>
              <a:buChar char="•"/>
            </a:pPr>
            <a:r>
              <a:rPr lang="en-GB" altLang="zh-CN" sz="2400" dirty="0" smtClean="0">
                <a:solidFill>
                  <a:srgbClr val="000000"/>
                </a:solidFill>
              </a:rPr>
              <a:t> Spiking </a:t>
            </a:r>
            <a:r>
              <a:rPr lang="en-GB" altLang="zh-CN" sz="2400" dirty="0" err="1">
                <a:solidFill>
                  <a:srgbClr val="000000"/>
                </a:solidFill>
              </a:rPr>
              <a:t>ConvNet</a:t>
            </a:r>
            <a:r>
              <a:rPr lang="en-GB" altLang="zh-CN" sz="2400" dirty="0">
                <a:solidFill>
                  <a:srgbClr val="000000"/>
                </a:solidFill>
              </a:rPr>
              <a:t> (off-line training) – </a:t>
            </a:r>
            <a:r>
              <a:rPr lang="en-GB" altLang="zh-CN" sz="2400" dirty="0">
                <a:solidFill>
                  <a:srgbClr val="FF0000"/>
                </a:solidFill>
              </a:rPr>
              <a:t>future case </a:t>
            </a:r>
            <a:r>
              <a:rPr lang="en-GB" altLang="zh-CN" sz="2400" dirty="0" smtClean="0">
                <a:solidFill>
                  <a:srgbClr val="FF0000"/>
                </a:solidFill>
              </a:rPr>
              <a:t>study</a:t>
            </a:r>
            <a:endParaRPr lang="en-GB" altLang="zh-CN" sz="2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GB" sz="2800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My exploration on Spiking DBN</a:t>
            </a:r>
          </a:p>
          <a:p>
            <a:pPr lvl="1">
              <a:buFont typeface="Arial"/>
              <a:buChar char="•"/>
            </a:pPr>
            <a:r>
              <a:rPr lang="en-GB" altLang="zh-CN" sz="2400" dirty="0" smtClean="0">
                <a:solidFill>
                  <a:srgbClr val="000000"/>
                </a:solidFill>
              </a:rPr>
              <a:t> Restricted </a:t>
            </a:r>
            <a:r>
              <a:rPr lang="en-GB" altLang="zh-CN" sz="2400" dirty="0">
                <a:solidFill>
                  <a:srgbClr val="000000"/>
                </a:solidFill>
              </a:rPr>
              <a:t>Boltzmann </a:t>
            </a:r>
            <a:r>
              <a:rPr lang="en-GB" altLang="zh-CN" sz="2400" dirty="0" smtClean="0">
                <a:solidFill>
                  <a:srgbClr val="000000"/>
                </a:solidFill>
              </a:rPr>
              <a:t>Machine (RBM)</a:t>
            </a:r>
            <a:endParaRPr lang="en-GB" altLang="zh-CN" sz="2400" dirty="0"/>
          </a:p>
          <a:p>
            <a:pPr lvl="1">
              <a:buFont typeface="Arial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Arial"/>
              </a:rPr>
              <a:t> Deep Belief Net</a:t>
            </a:r>
          </a:p>
          <a:p>
            <a:pPr lvl="1">
              <a:buFont typeface="Arial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Arial"/>
              </a:rPr>
              <a:t> Future work: spiking RBM &amp; DBN</a:t>
            </a:r>
            <a:endParaRPr sz="1600" dirty="0" smtClean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矩形 1"/>
          <p:cNvSpPr/>
          <p:nvPr/>
        </p:nvSpPr>
        <p:spPr>
          <a:xfrm>
            <a:off x="619820" y="6309320"/>
            <a:ext cx="78488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000000"/>
                </a:solidFill>
              </a:rPr>
              <a:t>Current work has been written down in a study report.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OTLSHAPE_M_b753854f750345028007ecac670adac1_Connector1"/>
          <p:cNvCxnSpPr/>
          <p:nvPr>
            <p:custDataLst>
              <p:tags r:id="rId2"/>
            </p:custDataLst>
          </p:nvPr>
        </p:nvCxnSpPr>
        <p:spPr>
          <a:xfrm>
            <a:off x="2306189" y="1391720"/>
            <a:ext cx="0" cy="266"/>
          </a:xfrm>
          <a:prstGeom prst="line">
            <a:avLst/>
          </a:prstGeom>
          <a:ln w="9525" cap="flat" cmpd="sng" algn="ctr">
            <a:solidFill>
              <a:srgbClr val="EA161E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OTLSHAPE_M_0f4dd9dde0924e93b955678ac77842ad_Connector4"/>
          <p:cNvCxnSpPr/>
          <p:nvPr>
            <p:custDataLst>
              <p:tags r:id="rId3"/>
            </p:custDataLst>
          </p:nvPr>
        </p:nvCxnSpPr>
        <p:spPr>
          <a:xfrm>
            <a:off x="1591174" y="2355354"/>
            <a:ext cx="0" cy="12700"/>
          </a:xfrm>
          <a:prstGeom prst="line">
            <a:avLst/>
          </a:prstGeom>
          <a:ln w="9525" cap="flat" cmpd="sng" algn="ctr">
            <a:solidFill>
              <a:srgbClr val="EA161E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OTLSHAPE_M_0f4dd9dde0924e93b955678ac77842ad_Connector2"/>
          <p:cNvCxnSpPr/>
          <p:nvPr>
            <p:custDataLst>
              <p:tags r:id="rId4"/>
            </p:custDataLst>
          </p:nvPr>
        </p:nvCxnSpPr>
        <p:spPr>
          <a:xfrm>
            <a:off x="1591174" y="1562505"/>
            <a:ext cx="0" cy="12700"/>
          </a:xfrm>
          <a:prstGeom prst="line">
            <a:avLst/>
          </a:prstGeom>
          <a:ln w="9525" cap="flat" cmpd="sng" algn="ctr">
            <a:solidFill>
              <a:srgbClr val="EA161E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OTLSHAPE_TB_00000000000000000000000000000000_LeftEndCaps" hidden="1"/>
          <p:cNvSpPr txBox="1"/>
          <p:nvPr>
            <p:custDataLst>
              <p:tags r:id="rId5"/>
            </p:custDataLst>
          </p:nvPr>
        </p:nvSpPr>
        <p:spPr>
          <a:xfrm>
            <a:off x="317500" y="3098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accent2"/>
                </a:solidFill>
                <a:latin typeface="Calibri"/>
              </a:rPr>
              <a:t>2015</a:t>
            </a:r>
            <a:endParaRPr lang="zh-CN" altLang="en-US" b="1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691" name="OTLSHAPE_TB_00000000000000000000000000000000_RightEndCaps" hidden="1"/>
          <p:cNvSpPr txBox="1"/>
          <p:nvPr>
            <p:custDataLst>
              <p:tags r:id="rId6"/>
            </p:custDataLst>
          </p:nvPr>
        </p:nvSpPr>
        <p:spPr>
          <a:xfrm>
            <a:off x="8363034" y="3098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accent2"/>
                </a:solidFill>
                <a:latin typeface="Calibri"/>
              </a:rPr>
              <a:t>2016</a:t>
            </a:r>
            <a:endParaRPr lang="zh-CN" altLang="en-US" b="1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21" name="OTLSHAPE_M_4bad46065aff44fdba3359342bdb43dd_Title"/>
          <p:cNvSpPr txBox="1"/>
          <p:nvPr>
            <p:custDataLst>
              <p:tags r:id="rId7"/>
            </p:custDataLst>
          </p:nvPr>
        </p:nvSpPr>
        <p:spPr>
          <a:xfrm>
            <a:off x="1187623" y="1795859"/>
            <a:ext cx="2188185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400" spc="-8" dirty="0" smtClean="0">
                <a:solidFill>
                  <a:schemeClr val="dk1"/>
                </a:solidFill>
              </a:rPr>
              <a:t>Contrastive Divergence</a:t>
            </a:r>
            <a:endParaRPr lang="zh-CN" altLang="en-US" sz="1400" spc="-8" dirty="0">
              <a:solidFill>
                <a:schemeClr val="dk1"/>
              </a:solidFill>
            </a:endParaRPr>
          </a:p>
        </p:txBody>
      </p:sp>
      <p:sp>
        <p:nvSpPr>
          <p:cNvPr id="723" name="OTLSHAPE_M_4bad46065aff44fdba3359342bdb43dd_Shape"/>
          <p:cNvSpPr/>
          <p:nvPr>
            <p:custDataLst>
              <p:tags r:id="rId8"/>
            </p:custDataLst>
          </p:nvPr>
        </p:nvSpPr>
        <p:spPr>
          <a:xfrm rot="16200000">
            <a:off x="971600" y="1818321"/>
            <a:ext cx="165100" cy="165100"/>
          </a:xfrm>
          <a:prstGeom prst="flowChartMerge">
            <a:avLst/>
          </a:prstGeom>
          <a:solidFill>
            <a:srgbClr val="EA161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24" name="OTLSHAPE_M_bc028b01b9a143e9ad12947fa3a1de22_Title"/>
          <p:cNvSpPr txBox="1"/>
          <p:nvPr>
            <p:custDataLst>
              <p:tags r:id="rId9"/>
            </p:custDataLst>
          </p:nvPr>
        </p:nvSpPr>
        <p:spPr>
          <a:xfrm>
            <a:off x="1527417" y="1989420"/>
            <a:ext cx="2313677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400" spc="-10" dirty="0" smtClean="0">
                <a:solidFill>
                  <a:schemeClr val="dk1"/>
                </a:solidFill>
              </a:rPr>
              <a:t>RBM Validation</a:t>
            </a:r>
            <a:endParaRPr lang="zh-CN" altLang="en-US" sz="1400" spc="-10" dirty="0">
              <a:solidFill>
                <a:schemeClr val="dk1"/>
              </a:solidFill>
            </a:endParaRPr>
          </a:p>
        </p:txBody>
      </p:sp>
      <p:sp>
        <p:nvSpPr>
          <p:cNvPr id="726" name="OTLSHAPE_M_bc028b01b9a143e9ad12947fa3a1de22_Shape"/>
          <p:cNvSpPr/>
          <p:nvPr>
            <p:custDataLst>
              <p:tags r:id="rId10"/>
            </p:custDataLst>
          </p:nvPr>
        </p:nvSpPr>
        <p:spPr>
          <a:xfrm rot="16200000">
            <a:off x="1330568" y="2008775"/>
            <a:ext cx="165100" cy="165100"/>
          </a:xfrm>
          <a:prstGeom prst="flowChartMerge">
            <a:avLst/>
          </a:prstGeom>
          <a:solidFill>
            <a:srgbClr val="EA161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27" name="OTLSHAPE_M_0f4dd9dde0924e93b955678ac77842ad_Title"/>
          <p:cNvSpPr txBox="1"/>
          <p:nvPr>
            <p:custDataLst>
              <p:tags r:id="rId11"/>
            </p:custDataLst>
          </p:nvPr>
        </p:nvSpPr>
        <p:spPr>
          <a:xfrm>
            <a:off x="1835695" y="2182402"/>
            <a:ext cx="2742569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400" spc="-4" dirty="0" err="1" smtClean="0">
                <a:solidFill>
                  <a:schemeClr val="dk1"/>
                </a:solidFill>
              </a:rPr>
              <a:t>Maths</a:t>
            </a:r>
            <a:r>
              <a:rPr lang="en-US" altLang="zh-CN" sz="1400" spc="-4" dirty="0" smtClean="0">
                <a:solidFill>
                  <a:schemeClr val="dk1"/>
                </a:solidFill>
              </a:rPr>
              <a:t> of DBN</a:t>
            </a:r>
            <a:endParaRPr lang="zh-CN" altLang="en-US" sz="1400" spc="-4" dirty="0">
              <a:solidFill>
                <a:schemeClr val="dk1"/>
              </a:solidFill>
            </a:endParaRPr>
          </a:p>
        </p:txBody>
      </p:sp>
      <p:sp>
        <p:nvSpPr>
          <p:cNvPr id="729" name="OTLSHAPE_M_0f4dd9dde0924e93b955678ac77842ad_Shape"/>
          <p:cNvSpPr/>
          <p:nvPr>
            <p:custDataLst>
              <p:tags r:id="rId12"/>
            </p:custDataLst>
          </p:nvPr>
        </p:nvSpPr>
        <p:spPr>
          <a:xfrm rot="16200000">
            <a:off x="1619672" y="2210283"/>
            <a:ext cx="165100" cy="165100"/>
          </a:xfrm>
          <a:prstGeom prst="flowChartMerge">
            <a:avLst/>
          </a:prstGeom>
          <a:solidFill>
            <a:srgbClr val="EA161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30" name="OTLSHAPE_M_b753854f750345028007ecac670adac1_Title"/>
          <p:cNvSpPr txBox="1"/>
          <p:nvPr>
            <p:custDataLst>
              <p:tags r:id="rId13"/>
            </p:custDataLst>
          </p:nvPr>
        </p:nvSpPr>
        <p:spPr>
          <a:xfrm>
            <a:off x="2123727" y="2398426"/>
            <a:ext cx="2160241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400" spc="-8" dirty="0" smtClean="0">
                <a:solidFill>
                  <a:schemeClr val="dk1"/>
                </a:solidFill>
              </a:rPr>
              <a:t>Practical Training Methods</a:t>
            </a:r>
            <a:endParaRPr lang="zh-CN" altLang="en-US" sz="1400" spc="-8" dirty="0">
              <a:solidFill>
                <a:schemeClr val="dk1"/>
              </a:solidFill>
            </a:endParaRPr>
          </a:p>
        </p:txBody>
      </p:sp>
      <p:sp>
        <p:nvSpPr>
          <p:cNvPr id="732" name="OTLSHAPE_M_b753854f750345028007ecac670adac1_Shape"/>
          <p:cNvSpPr/>
          <p:nvPr>
            <p:custDataLst>
              <p:tags r:id="rId14"/>
            </p:custDataLst>
          </p:nvPr>
        </p:nvSpPr>
        <p:spPr>
          <a:xfrm rot="16200000">
            <a:off x="1886619" y="2426307"/>
            <a:ext cx="165100" cy="165100"/>
          </a:xfrm>
          <a:prstGeom prst="flowChartMerge">
            <a:avLst/>
          </a:prstGeom>
          <a:solidFill>
            <a:srgbClr val="EA161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34" name="OTLSHAPE_T_af8aba6694844f26b92929dd16af13bb_ShapePercentage" hidden="1"/>
          <p:cNvSpPr/>
          <p:nvPr>
            <p:custDataLst>
              <p:tags r:id="rId15"/>
            </p:custDataLst>
          </p:nvPr>
        </p:nvSpPr>
        <p:spPr>
          <a:xfrm>
            <a:off x="933365" y="39452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5" name="OTLSHAPE_T_af8aba6694844f26b92929dd16af13bb_Duration" hidden="1"/>
          <p:cNvSpPr txBox="1"/>
          <p:nvPr>
            <p:custDataLst>
              <p:tags r:id="rId16"/>
            </p:custDataLst>
          </p:nvPr>
        </p:nvSpPr>
        <p:spPr>
          <a:xfrm>
            <a:off x="0" y="394525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000" smtClean="0">
                <a:solidFill>
                  <a:schemeClr val="accent2"/>
                </a:solidFill>
                <a:latin typeface="Calibri"/>
              </a:rPr>
              <a:t>32 days</a:t>
            </a:r>
            <a:endParaRPr lang="zh-CN" alt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36" name="OTLSHAPE_T_af8aba6694844f26b92929dd16af13bb_TextPercentage" hidden="1"/>
          <p:cNvSpPr txBox="1"/>
          <p:nvPr>
            <p:custDataLst>
              <p:tags r:id="rId17"/>
            </p:custDataLst>
          </p:nvPr>
        </p:nvSpPr>
        <p:spPr>
          <a:xfrm>
            <a:off x="0" y="41002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37" name="OTLSHAPE_T_af8aba6694844f26b92929dd16af13bb_StartDate" hidden="1"/>
          <p:cNvSpPr txBox="1"/>
          <p:nvPr>
            <p:custDataLst>
              <p:tags r:id="rId18"/>
            </p:custDataLst>
          </p:nvPr>
        </p:nvSpPr>
        <p:spPr>
          <a:xfrm>
            <a:off x="0" y="41002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38" name="OTLSHAPE_T_af8aba6694844f26b92929dd16af13bb_EndDate" hidden="1"/>
          <p:cNvSpPr txBox="1"/>
          <p:nvPr>
            <p:custDataLst>
              <p:tags r:id="rId19"/>
            </p:custDataLst>
          </p:nvPr>
        </p:nvSpPr>
        <p:spPr>
          <a:xfrm>
            <a:off x="0" y="41002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42" name="OTLSHAPE_T_235e46f474164d06a05367a49d5026a8_ShapePercentage" hidden="1"/>
          <p:cNvSpPr/>
          <p:nvPr>
            <p:custDataLst>
              <p:tags r:id="rId20"/>
            </p:custDataLst>
          </p:nvPr>
        </p:nvSpPr>
        <p:spPr>
          <a:xfrm>
            <a:off x="1425932" y="42119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3" name="OTLSHAPE_T_235e46f474164d06a05367a49d5026a8_Duration" hidden="1"/>
          <p:cNvSpPr txBox="1"/>
          <p:nvPr>
            <p:custDataLst>
              <p:tags r:id="rId21"/>
            </p:custDataLst>
          </p:nvPr>
        </p:nvSpPr>
        <p:spPr>
          <a:xfrm>
            <a:off x="0" y="421195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000" smtClean="0">
                <a:solidFill>
                  <a:schemeClr val="accent2"/>
                </a:solidFill>
                <a:latin typeface="Calibri"/>
              </a:rPr>
              <a:t>31 days</a:t>
            </a:r>
            <a:endParaRPr lang="zh-CN" alt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44" name="OTLSHAPE_T_235e46f474164d06a05367a49d5026a8_TextPercentage" hidden="1"/>
          <p:cNvSpPr txBox="1"/>
          <p:nvPr>
            <p:custDataLst>
              <p:tags r:id="rId22"/>
            </p:custDataLst>
          </p:nvPr>
        </p:nvSpPr>
        <p:spPr>
          <a:xfrm>
            <a:off x="0" y="43669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45" name="OTLSHAPE_T_235e46f474164d06a05367a49d5026a8_StartDate" hidden="1"/>
          <p:cNvSpPr txBox="1"/>
          <p:nvPr>
            <p:custDataLst>
              <p:tags r:id="rId23"/>
            </p:custDataLst>
          </p:nvPr>
        </p:nvSpPr>
        <p:spPr>
          <a:xfrm>
            <a:off x="0" y="43669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46" name="OTLSHAPE_T_235e46f474164d06a05367a49d5026a8_EndDate" hidden="1"/>
          <p:cNvSpPr txBox="1"/>
          <p:nvPr>
            <p:custDataLst>
              <p:tags r:id="rId24"/>
            </p:custDataLst>
          </p:nvPr>
        </p:nvSpPr>
        <p:spPr>
          <a:xfrm>
            <a:off x="0" y="43669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50" name="OTLSHAPE_T_77eb22e7cd0b4dc299a4200d7b7f12eb_ShapePercentage" hidden="1"/>
          <p:cNvSpPr/>
          <p:nvPr>
            <p:custDataLst>
              <p:tags r:id="rId25"/>
            </p:custDataLst>
          </p:nvPr>
        </p:nvSpPr>
        <p:spPr>
          <a:xfrm>
            <a:off x="1902609" y="44786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1" name="OTLSHAPE_T_77eb22e7cd0b4dc299a4200d7b7f12eb_Duration" hidden="1"/>
          <p:cNvSpPr txBox="1"/>
          <p:nvPr>
            <p:custDataLst>
              <p:tags r:id="rId26"/>
            </p:custDataLst>
          </p:nvPr>
        </p:nvSpPr>
        <p:spPr>
          <a:xfrm>
            <a:off x="0" y="447865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000" smtClean="0">
                <a:solidFill>
                  <a:schemeClr val="accent2"/>
                </a:solidFill>
                <a:latin typeface="Calibri"/>
              </a:rPr>
              <a:t>92 days</a:t>
            </a:r>
            <a:endParaRPr lang="zh-CN" alt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52" name="OTLSHAPE_T_77eb22e7cd0b4dc299a4200d7b7f12eb_TextPercentage" hidden="1"/>
          <p:cNvSpPr txBox="1"/>
          <p:nvPr>
            <p:custDataLst>
              <p:tags r:id="rId27"/>
            </p:custDataLst>
          </p:nvPr>
        </p:nvSpPr>
        <p:spPr>
          <a:xfrm>
            <a:off x="0" y="46336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53" name="OTLSHAPE_T_77eb22e7cd0b4dc299a4200d7b7f12eb_StartDate" hidden="1"/>
          <p:cNvSpPr txBox="1"/>
          <p:nvPr>
            <p:custDataLst>
              <p:tags r:id="rId28"/>
            </p:custDataLst>
          </p:nvPr>
        </p:nvSpPr>
        <p:spPr>
          <a:xfrm>
            <a:off x="0" y="46336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54" name="OTLSHAPE_T_77eb22e7cd0b4dc299a4200d7b7f12eb_EndDate" hidden="1"/>
          <p:cNvSpPr txBox="1"/>
          <p:nvPr>
            <p:custDataLst>
              <p:tags r:id="rId29"/>
            </p:custDataLst>
          </p:nvPr>
        </p:nvSpPr>
        <p:spPr>
          <a:xfrm>
            <a:off x="0" y="46336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58" name="OTLSHAPE_T_0862fbcce6f74c47b96391573e00609d_ShapePercentage" hidden="1"/>
          <p:cNvSpPr/>
          <p:nvPr>
            <p:custDataLst>
              <p:tags r:id="rId30"/>
            </p:custDataLst>
          </p:nvPr>
        </p:nvSpPr>
        <p:spPr>
          <a:xfrm>
            <a:off x="3348529" y="47453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9" name="OTLSHAPE_T_0862fbcce6f74c47b96391573e00609d_Duration" hidden="1"/>
          <p:cNvSpPr txBox="1"/>
          <p:nvPr>
            <p:custDataLst>
              <p:tags r:id="rId31"/>
            </p:custDataLst>
          </p:nvPr>
        </p:nvSpPr>
        <p:spPr>
          <a:xfrm>
            <a:off x="0" y="474535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000" smtClean="0">
                <a:solidFill>
                  <a:schemeClr val="accent2"/>
                </a:solidFill>
                <a:latin typeface="Calibri"/>
              </a:rPr>
              <a:t>93 days</a:t>
            </a:r>
            <a:endParaRPr lang="zh-CN" alt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60" name="OTLSHAPE_T_0862fbcce6f74c47b96391573e00609d_TextPercentage" hidden="1"/>
          <p:cNvSpPr txBox="1"/>
          <p:nvPr>
            <p:custDataLst>
              <p:tags r:id="rId32"/>
            </p:custDataLst>
          </p:nvPr>
        </p:nvSpPr>
        <p:spPr>
          <a:xfrm>
            <a:off x="0" y="49003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61" name="OTLSHAPE_T_0862fbcce6f74c47b96391573e00609d_StartDate" hidden="1"/>
          <p:cNvSpPr txBox="1"/>
          <p:nvPr>
            <p:custDataLst>
              <p:tags r:id="rId33"/>
            </p:custDataLst>
          </p:nvPr>
        </p:nvSpPr>
        <p:spPr>
          <a:xfrm>
            <a:off x="0" y="49003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62" name="OTLSHAPE_T_0862fbcce6f74c47b96391573e00609d_EndDate" hidden="1"/>
          <p:cNvSpPr txBox="1"/>
          <p:nvPr>
            <p:custDataLst>
              <p:tags r:id="rId34"/>
            </p:custDataLst>
          </p:nvPr>
        </p:nvSpPr>
        <p:spPr>
          <a:xfrm>
            <a:off x="0" y="49003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66" name="OTLSHAPE_T_9ac8d18186e74035a2730a3a6e774ee6_ShapePercentage" hidden="1"/>
          <p:cNvSpPr/>
          <p:nvPr>
            <p:custDataLst>
              <p:tags r:id="rId35"/>
            </p:custDataLst>
          </p:nvPr>
        </p:nvSpPr>
        <p:spPr>
          <a:xfrm>
            <a:off x="3841095" y="50120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7" name="OTLSHAPE_T_9ac8d18186e74035a2730a3a6e774ee6_Duration" hidden="1"/>
          <p:cNvSpPr txBox="1"/>
          <p:nvPr>
            <p:custDataLst>
              <p:tags r:id="rId36"/>
            </p:custDataLst>
          </p:nvPr>
        </p:nvSpPr>
        <p:spPr>
          <a:xfrm>
            <a:off x="0" y="501205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000" smtClean="0">
                <a:solidFill>
                  <a:schemeClr val="accent2"/>
                </a:solidFill>
                <a:latin typeface="Calibri"/>
              </a:rPr>
              <a:t>92 days</a:t>
            </a:r>
            <a:endParaRPr lang="zh-CN" alt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68" name="OTLSHAPE_T_9ac8d18186e74035a2730a3a6e774ee6_TextPercentage" hidden="1"/>
          <p:cNvSpPr txBox="1"/>
          <p:nvPr>
            <p:custDataLst>
              <p:tags r:id="rId37"/>
            </p:custDataLst>
          </p:nvPr>
        </p:nvSpPr>
        <p:spPr>
          <a:xfrm>
            <a:off x="0" y="51670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69" name="OTLSHAPE_T_9ac8d18186e74035a2730a3a6e774ee6_StartDate" hidden="1"/>
          <p:cNvSpPr txBox="1"/>
          <p:nvPr>
            <p:custDataLst>
              <p:tags r:id="rId38"/>
            </p:custDataLst>
          </p:nvPr>
        </p:nvSpPr>
        <p:spPr>
          <a:xfrm>
            <a:off x="0" y="51670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70" name="OTLSHAPE_T_9ac8d18186e74035a2730a3a6e774ee6_EndDate" hidden="1"/>
          <p:cNvSpPr txBox="1"/>
          <p:nvPr>
            <p:custDataLst>
              <p:tags r:id="rId39"/>
            </p:custDataLst>
          </p:nvPr>
        </p:nvSpPr>
        <p:spPr>
          <a:xfrm>
            <a:off x="0" y="51670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74" name="OTLSHAPE_T_e1ab46e8d17045f9946a8af8892c50f8_ShapePercentage" hidden="1"/>
          <p:cNvSpPr/>
          <p:nvPr>
            <p:custDataLst>
              <p:tags r:id="rId40"/>
            </p:custDataLst>
          </p:nvPr>
        </p:nvSpPr>
        <p:spPr>
          <a:xfrm>
            <a:off x="4810339" y="52787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5" name="OTLSHAPE_T_e1ab46e8d17045f9946a8af8892c50f8_Duration" hidden="1"/>
          <p:cNvSpPr txBox="1"/>
          <p:nvPr>
            <p:custDataLst>
              <p:tags r:id="rId41"/>
            </p:custDataLst>
          </p:nvPr>
        </p:nvSpPr>
        <p:spPr>
          <a:xfrm>
            <a:off x="0" y="5278755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000" smtClean="0">
                <a:solidFill>
                  <a:schemeClr val="accent2"/>
                </a:solidFill>
                <a:latin typeface="Calibri"/>
              </a:rPr>
              <a:t>184 days</a:t>
            </a:r>
            <a:endParaRPr lang="zh-CN" alt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76" name="OTLSHAPE_T_e1ab46e8d17045f9946a8af8892c50f8_TextPercentage" hidden="1"/>
          <p:cNvSpPr txBox="1"/>
          <p:nvPr>
            <p:custDataLst>
              <p:tags r:id="rId42"/>
            </p:custDataLst>
          </p:nvPr>
        </p:nvSpPr>
        <p:spPr>
          <a:xfrm>
            <a:off x="0" y="54337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77" name="OTLSHAPE_T_e1ab46e8d17045f9946a8af8892c50f8_StartDate" hidden="1"/>
          <p:cNvSpPr txBox="1"/>
          <p:nvPr>
            <p:custDataLst>
              <p:tags r:id="rId43"/>
            </p:custDataLst>
          </p:nvPr>
        </p:nvSpPr>
        <p:spPr>
          <a:xfrm>
            <a:off x="0" y="54337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78" name="OTLSHAPE_T_e1ab46e8d17045f9946a8af8892c50f8_EndDate" hidden="1"/>
          <p:cNvSpPr txBox="1"/>
          <p:nvPr>
            <p:custDataLst>
              <p:tags r:id="rId44"/>
            </p:custDataLst>
          </p:nvPr>
        </p:nvSpPr>
        <p:spPr>
          <a:xfrm>
            <a:off x="0" y="54337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rgbClr val="1F497E"/>
              </a:solidFill>
              <a:latin typeface="Calibri"/>
            </a:endParaRPr>
          </a:p>
        </p:txBody>
      </p:sp>
      <p:grpSp>
        <p:nvGrpSpPr>
          <p:cNvPr id="801" name="组合 800"/>
          <p:cNvGrpSpPr/>
          <p:nvPr/>
        </p:nvGrpSpPr>
        <p:grpSpPr>
          <a:xfrm>
            <a:off x="126999" y="3048000"/>
            <a:ext cx="8096166" cy="2440078"/>
            <a:chOff x="126999" y="3048000"/>
            <a:chExt cx="8096166" cy="2440078"/>
          </a:xfrm>
        </p:grpSpPr>
        <p:cxnSp>
          <p:nvCxnSpPr>
            <p:cNvPr id="720" name="OTLSHAPE_T_e1ab46e8d17045f9946a8af8892c50f8_HorizontalConnector1"/>
            <p:cNvCxnSpPr>
              <a:stCxn id="780" idx="3"/>
            </p:cNvCxnSpPr>
            <p:nvPr>
              <p:custDataLst>
                <p:tags r:id="rId53"/>
              </p:custDataLst>
            </p:nvPr>
          </p:nvCxnSpPr>
          <p:spPr>
            <a:xfrm flipV="1">
              <a:off x="1330568" y="5380355"/>
              <a:ext cx="3479770" cy="1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OTLSHAPE_T_9ac8d18186e74035a2730a3a6e774ee6_HorizontalConnector1"/>
            <p:cNvCxnSpPr/>
            <p:nvPr>
              <p:custDataLst>
                <p:tags r:id="rId54"/>
              </p:custDataLst>
            </p:nvPr>
          </p:nvCxnSpPr>
          <p:spPr>
            <a:xfrm>
              <a:off x="1136700" y="5113655"/>
              <a:ext cx="2704395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OTLSHAPE_T_0862fbcce6f74c47b96391573e00609d_HorizontalConnector1"/>
            <p:cNvCxnSpPr/>
            <p:nvPr>
              <p:custDataLst>
                <p:tags r:id="rId55"/>
              </p:custDataLst>
            </p:nvPr>
          </p:nvCxnSpPr>
          <p:spPr>
            <a:xfrm flipV="1">
              <a:off x="724281" y="4846955"/>
              <a:ext cx="2624248" cy="1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OTLSHAPE_T_77eb22e7cd0b4dc299a4200d7b7f12eb_HorizontalConnector1"/>
            <p:cNvCxnSpPr/>
            <p:nvPr>
              <p:custDataLst>
                <p:tags r:id="rId56"/>
              </p:custDataLst>
            </p:nvPr>
          </p:nvCxnSpPr>
          <p:spPr>
            <a:xfrm flipV="1">
              <a:off x="724281" y="4580255"/>
              <a:ext cx="1178328" cy="1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OTLSHAPE_T_235e46f474164d06a05367a49d5026a8_HorizontalConnector1"/>
            <p:cNvCxnSpPr>
              <a:stCxn id="748" idx="3"/>
            </p:cNvCxnSpPr>
            <p:nvPr>
              <p:custDataLst>
                <p:tags r:id="rId57"/>
              </p:custDataLst>
            </p:nvPr>
          </p:nvCxnSpPr>
          <p:spPr>
            <a:xfrm flipV="1">
              <a:off x="669712" y="4313555"/>
              <a:ext cx="756220" cy="1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OTLSHAPE_T_af8aba6694844f26b92929dd16af13bb_HorizontalConnector1"/>
            <p:cNvCxnSpPr>
              <a:stCxn id="740" idx="3"/>
            </p:cNvCxnSpPr>
            <p:nvPr>
              <p:custDataLst>
                <p:tags r:id="rId58"/>
              </p:custDataLst>
            </p:nvPr>
          </p:nvCxnSpPr>
          <p:spPr>
            <a:xfrm flipV="1">
              <a:off x="669712" y="4046855"/>
              <a:ext cx="263653" cy="1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2" name="OTLSHAPE_TB_00000000000000000000000000000000_ScaleContainer"/>
            <p:cNvSpPr/>
            <p:nvPr>
              <p:custDataLst>
                <p:tags r:id="rId59"/>
              </p:custDataLst>
            </p:nvPr>
          </p:nvSpPr>
          <p:spPr>
            <a:xfrm>
              <a:off x="933365" y="3048000"/>
              <a:ext cx="7289800" cy="381000"/>
            </a:xfrm>
            <a:prstGeom prst="rect">
              <a:avLst/>
            </a:prstGeom>
            <a:gradFill flip="none" rotWithShape="1">
              <a:gsLst>
                <a:gs pos="0">
                  <a:srgbClr val="500E7D"/>
                </a:gs>
                <a:gs pos="0">
                  <a:srgbClr val="500E7D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orthographicFront"/>
              <a:lightRig rig="threePt" dir="t">
                <a:rot lat="0" lon="0" rev="8700000"/>
              </a:lightRig>
            </a:scene3d>
            <a:sp3d>
              <a:bevelT w="165100" h="1905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93" name="OTLSHAPE_TB_00000000000000000000000000000000_ElapsedTime"/>
            <p:cNvSpPr/>
            <p:nvPr>
              <p:custDataLst>
                <p:tags r:id="rId60"/>
              </p:custDataLst>
            </p:nvPr>
          </p:nvSpPr>
          <p:spPr>
            <a:xfrm>
              <a:off x="933365" y="3352800"/>
              <a:ext cx="952500" cy="76200"/>
            </a:xfrm>
            <a:prstGeom prst="rect">
              <a:avLst/>
            </a:prstGeom>
            <a:solidFill>
              <a:srgbClr val="FF0000">
                <a:alpha val="74902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>
                <a:rot lat="0" lon="0" rev="0"/>
              </a:lightRig>
            </a:scene3d>
            <a:sp3d>
              <a:bevelT w="12700" h="139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94" name="OTLSHAPE_TB_00000000000000000000000000000000_TodayMarkerShape"/>
            <p:cNvSpPr/>
            <p:nvPr>
              <p:custDataLst>
                <p:tags r:id="rId61"/>
              </p:custDataLst>
            </p:nvPr>
          </p:nvSpPr>
          <p:spPr>
            <a:xfrm>
              <a:off x="1829878" y="3429000"/>
              <a:ext cx="114300" cy="127000"/>
            </a:xfrm>
            <a:prstGeom prst="triangl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95" name="OTLSHAPE_TB_00000000000000000000000000000000_TodayMarkerText"/>
            <p:cNvSpPr txBox="1"/>
            <p:nvPr>
              <p:custDataLst>
                <p:tags r:id="rId62"/>
              </p:custDataLst>
            </p:nvPr>
          </p:nvSpPr>
          <p:spPr>
            <a:xfrm>
              <a:off x="1653648" y="3541305"/>
              <a:ext cx="469360" cy="215444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400" spc="-12" smtClean="0">
                  <a:solidFill>
                    <a:schemeClr val="dk1"/>
                  </a:solidFill>
                </a:rPr>
                <a:t>Today</a:t>
              </a:r>
              <a:endParaRPr lang="zh-CN" altLang="en-US" sz="1400" spc="-12">
                <a:solidFill>
                  <a:schemeClr val="dk1"/>
                </a:solidFill>
              </a:endParaRPr>
            </a:p>
          </p:txBody>
        </p:sp>
        <p:sp>
          <p:nvSpPr>
            <p:cNvPr id="696" name="OTLSHAPE_TB_00000000000000000000000000000000_TimescaleInterval1"/>
            <p:cNvSpPr txBox="1"/>
            <p:nvPr>
              <p:custDataLst>
                <p:tags r:id="rId63"/>
              </p:custDataLst>
            </p:nvPr>
          </p:nvSpPr>
          <p:spPr>
            <a:xfrm>
              <a:off x="996865" y="3145473"/>
              <a:ext cx="182742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altLang="zh-CN" sz="1400" spc="-26" smtClean="0">
                  <a:solidFill>
                    <a:schemeClr val="lt1"/>
                  </a:solidFill>
                </a:rPr>
                <a:t>Q4</a:t>
              </a:r>
              <a:endParaRPr lang="zh-CN" altLang="en-US" sz="1400" spc="-26">
                <a:solidFill>
                  <a:schemeClr val="lt1"/>
                </a:solidFill>
              </a:endParaRPr>
            </a:p>
          </p:txBody>
        </p:sp>
        <p:cxnSp>
          <p:nvCxnSpPr>
            <p:cNvPr id="697" name="OTLSHAPE_TB_00000000000000000000000000000000_Separator1"/>
            <p:cNvCxnSpPr/>
            <p:nvPr>
              <p:custDataLst>
                <p:tags r:id="rId64"/>
              </p:custDataLst>
            </p:nvPr>
          </p:nvCxnSpPr>
          <p:spPr>
            <a:xfrm>
              <a:off x="2395175" y="3136900"/>
              <a:ext cx="0" cy="20320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OTLSHAPE_TB_00000000000000000000000000000000_TimescaleInterval2"/>
            <p:cNvSpPr txBox="1"/>
            <p:nvPr>
              <p:custDataLst>
                <p:tags r:id="rId65"/>
              </p:custDataLst>
            </p:nvPr>
          </p:nvSpPr>
          <p:spPr>
            <a:xfrm>
              <a:off x="2458675" y="3111500"/>
              <a:ext cx="301878" cy="2540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altLang="zh-CN" sz="1400" spc="-26" smtClean="0">
                  <a:solidFill>
                    <a:schemeClr val="lt1"/>
                  </a:solidFill>
                </a:rPr>
                <a:t>Q1
2016</a:t>
              </a:r>
              <a:endParaRPr lang="zh-CN" altLang="en-US" sz="1400" spc="-26">
                <a:solidFill>
                  <a:schemeClr val="lt1"/>
                </a:solidFill>
              </a:endParaRPr>
            </a:p>
          </p:txBody>
        </p:sp>
        <p:cxnSp>
          <p:nvCxnSpPr>
            <p:cNvPr id="699" name="OTLSHAPE_TB_00000000000000000000000000000000_Separator2"/>
            <p:cNvCxnSpPr/>
            <p:nvPr>
              <p:custDataLst>
                <p:tags r:id="rId66"/>
              </p:custDataLst>
            </p:nvPr>
          </p:nvCxnSpPr>
          <p:spPr>
            <a:xfrm>
              <a:off x="3841095" y="3136900"/>
              <a:ext cx="0" cy="20320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OTLSHAPE_TB_00000000000000000000000000000000_TimescaleInterval3"/>
            <p:cNvSpPr txBox="1"/>
            <p:nvPr>
              <p:custDataLst>
                <p:tags r:id="rId67"/>
              </p:custDataLst>
            </p:nvPr>
          </p:nvSpPr>
          <p:spPr>
            <a:xfrm>
              <a:off x="3904595" y="3145473"/>
              <a:ext cx="182742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altLang="zh-CN" sz="1400" spc="-26" smtClean="0">
                  <a:solidFill>
                    <a:schemeClr val="lt1"/>
                  </a:solidFill>
                </a:rPr>
                <a:t>Q2</a:t>
              </a:r>
              <a:endParaRPr lang="zh-CN" altLang="en-US" sz="1400" spc="-26">
                <a:solidFill>
                  <a:schemeClr val="lt1"/>
                </a:solidFill>
              </a:endParaRPr>
            </a:p>
          </p:txBody>
        </p:sp>
        <p:cxnSp>
          <p:nvCxnSpPr>
            <p:cNvPr id="701" name="OTLSHAPE_TB_00000000000000000000000000000000_Separator3"/>
            <p:cNvCxnSpPr/>
            <p:nvPr>
              <p:custDataLst>
                <p:tags r:id="rId68"/>
              </p:custDataLst>
            </p:nvPr>
          </p:nvCxnSpPr>
          <p:spPr>
            <a:xfrm>
              <a:off x="5287016" y="3136900"/>
              <a:ext cx="0" cy="20320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2" name="OTLSHAPE_TB_00000000000000000000000000000000_TimescaleInterval4"/>
            <p:cNvSpPr txBox="1"/>
            <p:nvPr>
              <p:custDataLst>
                <p:tags r:id="rId69"/>
              </p:custDataLst>
            </p:nvPr>
          </p:nvSpPr>
          <p:spPr>
            <a:xfrm>
              <a:off x="5350516" y="3145473"/>
              <a:ext cx="182742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altLang="zh-CN" sz="1400" spc="-26" smtClean="0">
                  <a:solidFill>
                    <a:schemeClr val="lt1"/>
                  </a:solidFill>
                </a:rPr>
                <a:t>Q3</a:t>
              </a:r>
              <a:endParaRPr lang="zh-CN" altLang="en-US" sz="1400" spc="-26">
                <a:solidFill>
                  <a:schemeClr val="lt1"/>
                </a:solidFill>
              </a:endParaRPr>
            </a:p>
          </p:txBody>
        </p:sp>
        <p:cxnSp>
          <p:nvCxnSpPr>
            <p:cNvPr id="703" name="OTLSHAPE_TB_00000000000000000000000000000000_Separator4"/>
            <p:cNvCxnSpPr/>
            <p:nvPr>
              <p:custDataLst>
                <p:tags r:id="rId70"/>
              </p:custDataLst>
            </p:nvPr>
          </p:nvCxnSpPr>
          <p:spPr>
            <a:xfrm>
              <a:off x="6748825" y="3136900"/>
              <a:ext cx="0" cy="20320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" name="OTLSHAPE_TB_00000000000000000000000000000000_TimescaleInterval5"/>
            <p:cNvSpPr txBox="1"/>
            <p:nvPr>
              <p:custDataLst>
                <p:tags r:id="rId71"/>
              </p:custDataLst>
            </p:nvPr>
          </p:nvSpPr>
          <p:spPr>
            <a:xfrm>
              <a:off x="6812325" y="3145473"/>
              <a:ext cx="182742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altLang="zh-CN" sz="1400" spc="-26" smtClean="0">
                  <a:solidFill>
                    <a:schemeClr val="lt1"/>
                  </a:solidFill>
                </a:rPr>
                <a:t>Q4</a:t>
              </a:r>
              <a:endParaRPr lang="zh-CN" altLang="en-US" sz="1400" spc="-26">
                <a:solidFill>
                  <a:schemeClr val="lt1"/>
                </a:solidFill>
              </a:endParaRPr>
            </a:p>
          </p:txBody>
        </p:sp>
        <p:sp>
          <p:nvSpPr>
            <p:cNvPr id="733" name="OTLSHAPE_T_af8aba6694844f26b92929dd16af13bb_Shape"/>
            <p:cNvSpPr/>
            <p:nvPr>
              <p:custDataLst>
                <p:tags r:id="rId72"/>
              </p:custDataLst>
            </p:nvPr>
          </p:nvSpPr>
          <p:spPr>
            <a:xfrm>
              <a:off x="933365" y="3945255"/>
              <a:ext cx="520700" cy="203200"/>
            </a:xfrm>
            <a:prstGeom prst="rect">
              <a:avLst/>
            </a:prstGeom>
            <a:solidFill>
              <a:srgbClr val="96D642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40" name="OTLSHAPE_T_af8aba6694844f26b92929dd16af13bb_Title"/>
            <p:cNvSpPr txBox="1"/>
            <p:nvPr>
              <p:custDataLst>
                <p:tags r:id="rId73"/>
              </p:custDataLst>
            </p:nvPr>
          </p:nvSpPr>
          <p:spPr>
            <a:xfrm>
              <a:off x="126999" y="3939134"/>
              <a:ext cx="542713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zh-CN" sz="1400" b="1" spc="-14" dirty="0" smtClean="0">
                  <a:solidFill>
                    <a:schemeClr val="dk1"/>
                  </a:solidFill>
                </a:rPr>
                <a:t>RBM</a:t>
              </a:r>
              <a:endParaRPr lang="zh-CN" altLang="en-US" sz="1400" b="1" spc="-14" dirty="0">
                <a:solidFill>
                  <a:schemeClr val="dk1"/>
                </a:solidFill>
              </a:endParaRPr>
            </a:p>
          </p:txBody>
        </p:sp>
        <p:sp>
          <p:nvSpPr>
            <p:cNvPr id="741" name="OTLSHAPE_T_235e46f474164d06a05367a49d5026a8_Shape"/>
            <p:cNvSpPr/>
            <p:nvPr>
              <p:custDataLst>
                <p:tags r:id="rId74"/>
              </p:custDataLst>
            </p:nvPr>
          </p:nvSpPr>
          <p:spPr>
            <a:xfrm>
              <a:off x="1425932" y="4211955"/>
              <a:ext cx="495300" cy="203200"/>
            </a:xfrm>
            <a:prstGeom prst="rect">
              <a:avLst/>
            </a:prstGeom>
            <a:solidFill>
              <a:srgbClr val="96D642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48" name="OTLSHAPE_T_235e46f474164d06a05367a49d5026a8_Title"/>
            <p:cNvSpPr txBox="1"/>
            <p:nvPr>
              <p:custDataLst>
                <p:tags r:id="rId75"/>
              </p:custDataLst>
            </p:nvPr>
          </p:nvSpPr>
          <p:spPr>
            <a:xfrm>
              <a:off x="127000" y="4205834"/>
              <a:ext cx="542712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zh-CN" sz="1400" b="1" spc="-12" dirty="0" smtClean="0">
                  <a:solidFill>
                    <a:schemeClr val="dk1"/>
                  </a:solidFill>
                </a:rPr>
                <a:t>DBN</a:t>
              </a:r>
              <a:endParaRPr lang="zh-CN" altLang="en-US" sz="1400" b="1" spc="-12" dirty="0">
                <a:solidFill>
                  <a:schemeClr val="dk1"/>
                </a:solidFill>
              </a:endParaRPr>
            </a:p>
          </p:txBody>
        </p:sp>
        <p:sp>
          <p:nvSpPr>
            <p:cNvPr id="749" name="OTLSHAPE_T_77eb22e7cd0b4dc299a4200d7b7f12eb_Shape"/>
            <p:cNvSpPr/>
            <p:nvPr>
              <p:custDataLst>
                <p:tags r:id="rId76"/>
              </p:custDataLst>
            </p:nvPr>
          </p:nvSpPr>
          <p:spPr>
            <a:xfrm>
              <a:off x="1902609" y="4478655"/>
              <a:ext cx="1473200" cy="203200"/>
            </a:xfrm>
            <a:prstGeom prst="rect">
              <a:avLst/>
            </a:prstGeom>
            <a:solidFill>
              <a:srgbClr val="2F3699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56" name="OTLSHAPE_T_77eb22e7cd0b4dc299a4200d7b7f12eb_Title"/>
            <p:cNvSpPr txBox="1"/>
            <p:nvPr>
              <p:custDataLst>
                <p:tags r:id="rId77"/>
              </p:custDataLst>
            </p:nvPr>
          </p:nvSpPr>
          <p:spPr>
            <a:xfrm>
              <a:off x="126999" y="4472534"/>
              <a:ext cx="778667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zh-CN" sz="1400" b="1" spc="-12" dirty="0" smtClean="0">
                  <a:solidFill>
                    <a:schemeClr val="dk1"/>
                  </a:solidFill>
                </a:rPr>
                <a:t>SRBM</a:t>
              </a:r>
              <a:endParaRPr lang="zh-CN" altLang="en-US" sz="1400" b="1" spc="-12" dirty="0">
                <a:solidFill>
                  <a:schemeClr val="dk1"/>
                </a:solidFill>
              </a:endParaRPr>
            </a:p>
          </p:txBody>
        </p:sp>
        <p:sp>
          <p:nvSpPr>
            <p:cNvPr id="757" name="OTLSHAPE_T_0862fbcce6f74c47b96391573e00609d_Shape"/>
            <p:cNvSpPr/>
            <p:nvPr>
              <p:custDataLst>
                <p:tags r:id="rId78"/>
              </p:custDataLst>
            </p:nvPr>
          </p:nvSpPr>
          <p:spPr>
            <a:xfrm>
              <a:off x="3348529" y="4745355"/>
              <a:ext cx="1485900" cy="203200"/>
            </a:xfrm>
            <a:prstGeom prst="rect">
              <a:avLst/>
            </a:prstGeom>
            <a:solidFill>
              <a:srgbClr val="2F3699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64" name="OTLSHAPE_T_0862fbcce6f74c47b96391573e00609d_Title"/>
            <p:cNvSpPr txBox="1"/>
            <p:nvPr>
              <p:custDataLst>
                <p:tags r:id="rId79"/>
              </p:custDataLst>
            </p:nvPr>
          </p:nvSpPr>
          <p:spPr>
            <a:xfrm>
              <a:off x="127000" y="4739234"/>
              <a:ext cx="821478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zh-CN" sz="1400" b="1" spc="-10" dirty="0" smtClean="0">
                  <a:solidFill>
                    <a:schemeClr val="dk1"/>
                  </a:solidFill>
                </a:rPr>
                <a:t>SDBN</a:t>
              </a:r>
              <a:endParaRPr lang="zh-CN" altLang="en-US" sz="1400" b="1" spc="-10" dirty="0">
                <a:solidFill>
                  <a:schemeClr val="dk1"/>
                </a:solidFill>
              </a:endParaRPr>
            </a:p>
          </p:txBody>
        </p:sp>
        <p:sp>
          <p:nvSpPr>
            <p:cNvPr id="765" name="OTLSHAPE_T_9ac8d18186e74035a2730a3a6e774ee6_Shape"/>
            <p:cNvSpPr/>
            <p:nvPr>
              <p:custDataLst>
                <p:tags r:id="rId80"/>
              </p:custDataLst>
            </p:nvPr>
          </p:nvSpPr>
          <p:spPr>
            <a:xfrm>
              <a:off x="3841095" y="5012055"/>
              <a:ext cx="1473200" cy="203200"/>
            </a:xfrm>
            <a:prstGeom prst="rect">
              <a:avLst/>
            </a:prstGeom>
            <a:solidFill>
              <a:srgbClr val="2F3699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72" name="OTLSHAPE_T_9ac8d18186e74035a2730a3a6e774ee6_Title"/>
            <p:cNvSpPr txBox="1"/>
            <p:nvPr>
              <p:custDataLst>
                <p:tags r:id="rId81"/>
              </p:custDataLst>
            </p:nvPr>
          </p:nvSpPr>
          <p:spPr>
            <a:xfrm>
              <a:off x="127000" y="5005934"/>
              <a:ext cx="1203568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zh-CN" sz="1400" b="1" spc="-4" dirty="0" smtClean="0">
                  <a:solidFill>
                    <a:schemeClr val="dk1"/>
                  </a:solidFill>
                </a:rPr>
                <a:t>Benchmarks</a:t>
              </a:r>
              <a:endParaRPr lang="zh-CN" altLang="en-US" sz="1400" b="1" spc="-4" dirty="0">
                <a:solidFill>
                  <a:schemeClr val="dk1"/>
                </a:solidFill>
              </a:endParaRPr>
            </a:p>
          </p:txBody>
        </p:sp>
        <p:sp>
          <p:nvSpPr>
            <p:cNvPr id="773" name="OTLSHAPE_T_e1ab46e8d17045f9946a8af8892c50f8_Shape"/>
            <p:cNvSpPr/>
            <p:nvPr>
              <p:custDataLst>
                <p:tags r:id="rId82"/>
              </p:custDataLst>
            </p:nvPr>
          </p:nvSpPr>
          <p:spPr>
            <a:xfrm>
              <a:off x="4810339" y="5278755"/>
              <a:ext cx="2933700" cy="203200"/>
            </a:xfrm>
            <a:prstGeom prst="rect">
              <a:avLst/>
            </a:prstGeom>
            <a:solidFill>
              <a:srgbClr val="2F3699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80" name="OTLSHAPE_T_e1ab46e8d17045f9946a8af8892c50f8_Title"/>
            <p:cNvSpPr txBox="1"/>
            <p:nvPr>
              <p:custDataLst>
                <p:tags r:id="rId83"/>
              </p:custDataLst>
            </p:nvPr>
          </p:nvSpPr>
          <p:spPr>
            <a:xfrm>
              <a:off x="127000" y="5272634"/>
              <a:ext cx="1203568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zh-CN" sz="1400" b="1" spc="-8" dirty="0" smtClean="0">
                  <a:solidFill>
                    <a:schemeClr val="dk1"/>
                  </a:solidFill>
                </a:rPr>
                <a:t>Thesis Writing</a:t>
              </a:r>
              <a:endParaRPr lang="zh-CN" altLang="en-US" sz="1400" b="1" spc="-8" dirty="0">
                <a:solidFill>
                  <a:schemeClr val="dk1"/>
                </a:solidFill>
              </a:endParaRPr>
            </a:p>
          </p:txBody>
        </p:sp>
      </p:grpSp>
      <p:sp>
        <p:nvSpPr>
          <p:cNvPr id="784" name="矩形 783"/>
          <p:cNvSpPr/>
          <p:nvPr/>
        </p:nvSpPr>
        <p:spPr>
          <a:xfrm>
            <a:off x="876534" y="1377839"/>
            <a:ext cx="2783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GB" altLang="zh-CN" dirty="0" smtClean="0">
                <a:solidFill>
                  <a:srgbClr val="000000"/>
                </a:solidFill>
              </a:rPr>
              <a:t>Potential Research Tasks</a:t>
            </a:r>
            <a:endParaRPr lang="en-GB" altLang="zh-CN" dirty="0"/>
          </a:p>
        </p:txBody>
      </p:sp>
      <p:sp>
        <p:nvSpPr>
          <p:cNvPr id="785" name="矩形 784"/>
          <p:cNvSpPr/>
          <p:nvPr/>
        </p:nvSpPr>
        <p:spPr>
          <a:xfrm>
            <a:off x="4283968" y="1340768"/>
            <a:ext cx="1501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GB" altLang="zh-CN" dirty="0" smtClean="0">
                <a:solidFill>
                  <a:srgbClr val="000000"/>
                </a:solidFill>
              </a:rPr>
              <a:t>Future Tasks</a:t>
            </a:r>
            <a:endParaRPr lang="en-GB" altLang="zh-CN" dirty="0"/>
          </a:p>
        </p:txBody>
      </p:sp>
      <p:sp>
        <p:nvSpPr>
          <p:cNvPr id="787" name="OTLSHAPE_M_4bad46065aff44fdba3359342bdb43dd_Shape"/>
          <p:cNvSpPr/>
          <p:nvPr>
            <p:custDataLst>
              <p:tags r:id="rId45"/>
            </p:custDataLst>
          </p:nvPr>
        </p:nvSpPr>
        <p:spPr>
          <a:xfrm rot="16200000">
            <a:off x="4283968" y="1751732"/>
            <a:ext cx="165100" cy="165100"/>
          </a:xfrm>
          <a:prstGeom prst="flowChartMerge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88" name="OTLSHAPE_M_4bad46065aff44fdba3359342bdb43dd_Title"/>
          <p:cNvSpPr txBox="1"/>
          <p:nvPr>
            <p:custDataLst>
              <p:tags r:id="rId46"/>
            </p:custDataLst>
          </p:nvPr>
        </p:nvSpPr>
        <p:spPr>
          <a:xfrm>
            <a:off x="4499992" y="1723851"/>
            <a:ext cx="2952328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400" spc="-8" dirty="0" smtClean="0">
                <a:solidFill>
                  <a:schemeClr val="dk1"/>
                </a:solidFill>
              </a:rPr>
              <a:t>Mean-Field Theory</a:t>
            </a:r>
            <a:endParaRPr lang="zh-CN" altLang="en-US" sz="1400" spc="-8" dirty="0">
              <a:solidFill>
                <a:schemeClr val="dk1"/>
              </a:solidFill>
            </a:endParaRPr>
          </a:p>
        </p:txBody>
      </p:sp>
      <p:sp>
        <p:nvSpPr>
          <p:cNvPr id="789" name="OTLSHAPE_M_4bad46065aff44fdba3359342bdb43dd_Shape"/>
          <p:cNvSpPr/>
          <p:nvPr>
            <p:custDataLst>
              <p:tags r:id="rId47"/>
            </p:custDataLst>
          </p:nvPr>
        </p:nvSpPr>
        <p:spPr>
          <a:xfrm rot="16200000">
            <a:off x="4572000" y="1967756"/>
            <a:ext cx="165100" cy="165100"/>
          </a:xfrm>
          <a:prstGeom prst="flowChartMerge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90" name="OTLSHAPE_M_4bad46065aff44fdba3359342bdb43dd_Title"/>
          <p:cNvSpPr txBox="1"/>
          <p:nvPr>
            <p:custDataLst>
              <p:tags r:id="rId48"/>
            </p:custDataLst>
          </p:nvPr>
        </p:nvSpPr>
        <p:spPr>
          <a:xfrm>
            <a:off x="4788024" y="1939875"/>
            <a:ext cx="13462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400" spc="-8" dirty="0" smtClean="0">
                <a:solidFill>
                  <a:schemeClr val="dk1"/>
                </a:solidFill>
              </a:rPr>
              <a:t>SRBM Structure</a:t>
            </a:r>
            <a:endParaRPr lang="zh-CN" altLang="en-US" sz="1400" spc="-8" dirty="0">
              <a:solidFill>
                <a:schemeClr val="dk1"/>
              </a:solidFill>
            </a:endParaRPr>
          </a:p>
        </p:txBody>
      </p:sp>
      <p:sp>
        <p:nvSpPr>
          <p:cNvPr id="791" name="OTLSHAPE_M_4bad46065aff44fdba3359342bdb43dd_Shape"/>
          <p:cNvSpPr/>
          <p:nvPr>
            <p:custDataLst>
              <p:tags r:id="rId49"/>
            </p:custDataLst>
          </p:nvPr>
        </p:nvSpPr>
        <p:spPr>
          <a:xfrm rot="16200000">
            <a:off x="4932040" y="2183780"/>
            <a:ext cx="165100" cy="165100"/>
          </a:xfrm>
          <a:prstGeom prst="flowChartMerge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92" name="OTLSHAPE_M_4bad46065aff44fdba3359342bdb43dd_Title"/>
          <p:cNvSpPr txBox="1"/>
          <p:nvPr>
            <p:custDataLst>
              <p:tags r:id="rId50"/>
            </p:custDataLst>
          </p:nvPr>
        </p:nvSpPr>
        <p:spPr>
          <a:xfrm>
            <a:off x="5148064" y="2155899"/>
            <a:ext cx="2304256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400" spc="-8" dirty="0" smtClean="0">
                <a:solidFill>
                  <a:schemeClr val="dk1"/>
                </a:solidFill>
              </a:rPr>
              <a:t>STDP Learning for CD</a:t>
            </a:r>
            <a:endParaRPr lang="zh-CN" altLang="en-US" sz="1400" spc="-8" dirty="0">
              <a:solidFill>
                <a:schemeClr val="dk1"/>
              </a:solidFill>
            </a:endParaRPr>
          </a:p>
        </p:txBody>
      </p:sp>
      <p:sp>
        <p:nvSpPr>
          <p:cNvPr id="793" name="OTLSHAPE_M_4bad46065aff44fdba3359342bdb43dd_Shape"/>
          <p:cNvSpPr/>
          <p:nvPr>
            <p:custDataLst>
              <p:tags r:id="rId51"/>
            </p:custDataLst>
          </p:nvPr>
        </p:nvSpPr>
        <p:spPr>
          <a:xfrm rot="16200000">
            <a:off x="5314032" y="2399804"/>
            <a:ext cx="165100" cy="165100"/>
          </a:xfrm>
          <a:prstGeom prst="flowChartMerge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94" name="OTLSHAPE_M_4bad46065aff44fdba3359342bdb43dd_Title"/>
          <p:cNvSpPr txBox="1"/>
          <p:nvPr>
            <p:custDataLst>
              <p:tags r:id="rId52"/>
            </p:custDataLst>
          </p:nvPr>
        </p:nvSpPr>
        <p:spPr>
          <a:xfrm>
            <a:off x="5530055" y="2371923"/>
            <a:ext cx="2213983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400" spc="-8" dirty="0" smtClean="0">
                <a:solidFill>
                  <a:schemeClr val="dk1"/>
                </a:solidFill>
              </a:rPr>
              <a:t>Layered STDP Learning</a:t>
            </a:r>
            <a:endParaRPr lang="zh-CN" altLang="en-US" sz="1400" spc="-8" dirty="0">
              <a:solidFill>
                <a:schemeClr val="dk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729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376000" y="2817720"/>
            <a:ext cx="367200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b="1">
                <a:solidFill>
                  <a:srgbClr val="000000"/>
                </a:solidFill>
                <a:latin typeface="Arial"/>
              </a:rPr>
              <a:t>Questions?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05720" y="1268640"/>
            <a:ext cx="58424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GB" sz="3200" b="1" dirty="0" smtClean="0">
                <a:solidFill>
                  <a:srgbClr val="595959"/>
                </a:solidFill>
              </a:rPr>
              <a:t>Background</a:t>
            </a:r>
            <a:endParaRPr sz="3200" b="1" dirty="0">
              <a:solidFill>
                <a:srgbClr val="595959"/>
              </a:solidFill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Spikes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Spiking Neural Networks (SNNs)</a:t>
            </a:r>
            <a:endParaRPr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 Special visual input for SNNs</a:t>
            </a:r>
          </a:p>
          <a:p>
            <a:pPr lvl="1"/>
            <a:r>
              <a:rPr lang="en-GB" sz="2800" dirty="0" smtClean="0">
                <a:solidFill>
                  <a:srgbClr val="000000"/>
                </a:solidFill>
                <a:latin typeface="Arial"/>
              </a:rPr>
              <a:t>- </a:t>
            </a:r>
            <a:r>
              <a:rPr lang="en-GB" sz="2400" dirty="0" smtClean="0">
                <a:solidFill>
                  <a:srgbClr val="000000"/>
                </a:solidFill>
                <a:latin typeface="Arial"/>
              </a:rPr>
              <a:t>e.g. DVS(Dynamic Vision Sensor)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sz="1600" dirty="0"/>
          </a:p>
        </p:txBody>
      </p:sp>
      <p:pic>
        <p:nvPicPr>
          <p:cNvPr id="2050" name="Picture 2" descr="C:\Users\Administrator\Desktop\DVS128-1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708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6757533" y="4595128"/>
            <a:ext cx="2142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DAVIS240</a:t>
            </a:r>
            <a:r>
              <a:rPr lang="en-GB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GB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£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3,346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4" name="Picture 2" descr="C:\Users\Administrator\Desktop\neur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529857"/>
            <a:ext cx="5345113" cy="199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05720" y="1268640"/>
            <a:ext cx="58424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GB" sz="3200" b="1" dirty="0" smtClean="0">
                <a:solidFill>
                  <a:srgbClr val="595959"/>
                </a:solidFill>
              </a:rPr>
              <a:t>Aims and Motivations</a:t>
            </a:r>
            <a:endParaRPr sz="3200" b="1" dirty="0">
              <a:solidFill>
                <a:srgbClr val="595959"/>
              </a:solidFill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 Unified spiking data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 Meaningful </a:t>
            </a: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comparisons</a:t>
            </a:r>
            <a:endParaRPr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 Promoting future research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sz="16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247654"/>
              </p:ext>
            </p:extLst>
          </p:nvPr>
        </p:nvGraphicFramePr>
        <p:xfrm>
          <a:off x="5148064" y="1556792"/>
          <a:ext cx="3672408" cy="32969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52128"/>
                <a:gridCol w="1440160"/>
                <a:gridCol w="1080120"/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Authors</a:t>
                      </a:r>
                      <a:endParaRPr lang="zh-CN" alt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Data</a:t>
                      </a:r>
                      <a:endParaRPr lang="zh-CN" alt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Accuracy</a:t>
                      </a:r>
                      <a:endParaRPr lang="zh-CN" alt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Matsugu</a:t>
                      </a:r>
                      <a:r>
                        <a:rPr lang="en-US" altLang="zh-CN" sz="14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et al. (2002)</a:t>
                      </a:r>
                      <a:endParaRPr lang="zh-CN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Face</a:t>
                      </a:r>
                      <a:r>
                        <a:rPr lang="en-US" altLang="zh-CN" sz="14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</a:p>
                    <a:p>
                      <a:r>
                        <a:rPr lang="en-US" altLang="zh-CN" sz="14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plain images</a:t>
                      </a:r>
                      <a:endParaRPr lang="zh-CN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98.3%</a:t>
                      </a:r>
                      <a:endParaRPr lang="zh-CN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Fu</a:t>
                      </a:r>
                      <a:r>
                        <a:rPr lang="en-US" altLang="zh-CN" sz="14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et al.</a:t>
                      </a:r>
                    </a:p>
                    <a:p>
                      <a:r>
                        <a:rPr lang="en-US" altLang="zh-CN" sz="14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(2012)</a:t>
                      </a:r>
                      <a:endParaRPr lang="zh-CN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JAFFE 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plain images</a:t>
                      </a:r>
                      <a:endParaRPr lang="zh-CN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97.35%</a:t>
                      </a:r>
                      <a:endParaRPr lang="zh-CN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O’Connor et al. (2013)</a:t>
                      </a:r>
                      <a:endParaRPr lang="zh-CN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Poissonian</a:t>
                      </a:r>
                      <a:endParaRPr lang="en-US" altLang="zh-CN" sz="14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Spiking</a:t>
                      </a:r>
                      <a:r>
                        <a:rPr lang="en-US" altLang="zh-CN" sz="14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MNIST</a:t>
                      </a:r>
                      <a:endParaRPr lang="zh-CN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95.0%</a:t>
                      </a:r>
                      <a:endParaRPr lang="zh-CN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Bichler</a:t>
                      </a:r>
                      <a:r>
                        <a:rPr lang="en-US" altLang="zh-CN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et al.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(2012)</a:t>
                      </a:r>
                      <a:endParaRPr lang="zh-CN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DVS recorded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Car</a:t>
                      </a:r>
                      <a:r>
                        <a:rPr lang="en-US" altLang="zh-CN" sz="14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trajectories</a:t>
                      </a:r>
                      <a:endParaRPr lang="zh-CN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98%</a:t>
                      </a:r>
                      <a:endParaRPr lang="zh-CN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Zhao et al.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(2015)</a:t>
                      </a:r>
                      <a:endParaRPr lang="zh-CN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DVS</a:t>
                      </a:r>
                      <a:r>
                        <a:rPr lang="en-US" altLang="zh-CN" sz="14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recorded</a:t>
                      </a:r>
                    </a:p>
                    <a:p>
                      <a:r>
                        <a:rPr lang="en-US" altLang="zh-CN" sz="14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Three postures</a:t>
                      </a:r>
                      <a:endParaRPr lang="zh-CN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99.48%</a:t>
                      </a:r>
                      <a:endParaRPr lang="zh-CN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9642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github\benchmarking\ne_submit\jpeg-tobefix\zero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6119" y="4725144"/>
            <a:ext cx="4458591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CustomShape 1"/>
          <p:cNvSpPr/>
          <p:nvPr/>
        </p:nvSpPr>
        <p:spPr>
          <a:xfrm>
            <a:off x="405720" y="1268640"/>
            <a:ext cx="58424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b="1" dirty="0">
                <a:solidFill>
                  <a:srgbClr val="595959"/>
                </a:solidFill>
              </a:rPr>
              <a:t>A Dataset: </a:t>
            </a:r>
            <a:r>
              <a:rPr lang="en-GB" sz="3200" b="1" dirty="0" smtClean="0">
                <a:solidFill>
                  <a:srgbClr val="595959"/>
                </a:solidFill>
              </a:rPr>
              <a:t>NE15-MNIST</a:t>
            </a:r>
            <a:endParaRPr lang="en-GB" sz="3200" b="1" dirty="0">
              <a:solidFill>
                <a:srgbClr val="595959"/>
              </a:solidFill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altLang="zh-CN" sz="2800" dirty="0">
                <a:solidFill>
                  <a:srgbClr val="000000"/>
                </a:solidFill>
              </a:rPr>
              <a:t>Unified spiking </a:t>
            </a:r>
            <a:r>
              <a:rPr lang="en-GB" altLang="zh-CN" sz="2800" dirty="0" smtClean="0">
                <a:solidFill>
                  <a:srgbClr val="000000"/>
                </a:solidFill>
              </a:rPr>
              <a:t>data</a:t>
            </a:r>
            <a:endParaRPr lang="en-GB" sz="2800" dirty="0" smtClean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en-GB" sz="2400" dirty="0" smtClean="0">
                <a:solidFill>
                  <a:srgbClr val="000000"/>
                </a:solidFill>
                <a:latin typeface="Arial"/>
              </a:rPr>
              <a:t>- Poisson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/>
              </a:rPr>
              <a:t>ian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</a:rPr>
              <a:t> generator</a:t>
            </a:r>
          </a:p>
          <a:p>
            <a:pPr lvl="1"/>
            <a:r>
              <a:rPr lang="en-US" altLang="zh-CN" sz="2400" dirty="0" smtClean="0">
                <a:solidFill>
                  <a:srgbClr val="000000"/>
                </a:solidFill>
                <a:latin typeface="Arial"/>
              </a:rPr>
              <a:t>-</a:t>
            </a:r>
            <a:r>
              <a:rPr lang="en-GB" sz="2400" dirty="0" smtClean="0">
                <a:solidFill>
                  <a:srgbClr val="000000"/>
                </a:solidFill>
                <a:latin typeface="Arial"/>
              </a:rPr>
              <a:t> Rank order coding generator</a:t>
            </a:r>
          </a:p>
          <a:p>
            <a:pPr lvl="1"/>
            <a:r>
              <a:rPr lang="en-US" altLang="zh-CN" sz="2400" dirty="0" smtClean="0">
                <a:solidFill>
                  <a:srgbClr val="000000"/>
                </a:solidFill>
                <a:latin typeface="Arial"/>
              </a:rPr>
              <a:t>-</a:t>
            </a:r>
            <a:r>
              <a:rPr lang="en-GB" sz="2400" dirty="0" smtClean="0">
                <a:solidFill>
                  <a:srgbClr val="000000"/>
                </a:solidFill>
                <a:latin typeface="Arial"/>
              </a:rPr>
              <a:t> DVS recorded flashing image</a:t>
            </a:r>
          </a:p>
          <a:p>
            <a:pPr lvl="1"/>
            <a:r>
              <a:rPr lang="en-US" altLang="zh-CN" sz="2400" dirty="0" smtClean="0">
                <a:solidFill>
                  <a:srgbClr val="000000"/>
                </a:solidFill>
                <a:latin typeface="Arial"/>
              </a:rPr>
              <a:t>-</a:t>
            </a:r>
            <a:r>
              <a:rPr lang="en-GB" sz="2400" dirty="0" smtClean="0">
                <a:solidFill>
                  <a:srgbClr val="000000"/>
                </a:solidFill>
                <a:latin typeface="Arial"/>
              </a:rPr>
              <a:t> DVS recorded moving image</a:t>
            </a:r>
            <a:endParaRPr lang="en-GB" sz="2800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GB" sz="2800" dirty="0" smtClean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7" name="Picture 3" descr="E:\github\benchmarking\ne_submit\jpeg-tobefix\zero-28-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187" y="2972525"/>
            <a:ext cx="1573213" cy="152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github\benchmarking\ne_submit\jpeg-tobefix\original_21-0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5" r="8393"/>
          <a:stretch/>
        </p:blipFill>
        <p:spPr bwMode="auto">
          <a:xfrm>
            <a:off x="5148064" y="3080896"/>
            <a:ext cx="1400940" cy="141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05720" y="1268640"/>
            <a:ext cx="58424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b="1" dirty="0">
                <a:solidFill>
                  <a:srgbClr val="595959"/>
                </a:solidFill>
              </a:rPr>
              <a:t>A Dataset: </a:t>
            </a:r>
            <a:r>
              <a:rPr lang="en-GB" sz="3200" b="1" dirty="0" smtClean="0">
                <a:solidFill>
                  <a:srgbClr val="595959"/>
                </a:solidFill>
              </a:rPr>
              <a:t>NE15-MNIST</a:t>
            </a:r>
            <a:endParaRPr lang="en-GB" sz="3200" b="1" dirty="0">
              <a:solidFill>
                <a:srgbClr val="595959"/>
              </a:solidFill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altLang="zh-CN" sz="2800" dirty="0">
                <a:solidFill>
                  <a:srgbClr val="000000"/>
                </a:solidFill>
              </a:rPr>
              <a:t>Meaningful </a:t>
            </a:r>
            <a:r>
              <a:rPr lang="en-US" altLang="zh-CN" sz="2800" dirty="0">
                <a:solidFill>
                  <a:srgbClr val="000000"/>
                </a:solidFill>
              </a:rPr>
              <a:t>comparisons</a:t>
            </a:r>
            <a:endParaRPr lang="en-GB" sz="2800" dirty="0" smtClean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en-GB" sz="2400" dirty="0" smtClean="0">
                <a:solidFill>
                  <a:srgbClr val="000000"/>
                </a:solidFill>
                <a:latin typeface="Arial"/>
              </a:rPr>
              <a:t>-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On the same data</a:t>
            </a:r>
            <a:endParaRPr lang="en-US" altLang="zh-CN" sz="2400" dirty="0" smtClean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en-US" altLang="zh-CN" sz="2400" dirty="0" smtClean="0">
                <a:solidFill>
                  <a:srgbClr val="000000"/>
                </a:solidFill>
                <a:latin typeface="Arial"/>
              </a:rPr>
              <a:t>-</a:t>
            </a:r>
            <a:r>
              <a:rPr lang="en-GB" sz="2400" dirty="0" smtClean="0">
                <a:solidFill>
                  <a:srgbClr val="000000"/>
                </a:solidFill>
                <a:latin typeface="Arial"/>
              </a:rPr>
              <a:t> Among SNNs</a:t>
            </a:r>
          </a:p>
          <a:p>
            <a:pPr lvl="1"/>
            <a:r>
              <a:rPr lang="en-US" altLang="zh-CN" sz="2400" dirty="0" smtClean="0">
                <a:solidFill>
                  <a:srgbClr val="000000"/>
                </a:solidFill>
                <a:latin typeface="Arial"/>
              </a:rPr>
              <a:t>-</a:t>
            </a:r>
            <a:r>
              <a:rPr lang="en-GB" sz="2400" dirty="0" smtClean="0">
                <a:solidFill>
                  <a:srgbClr val="000000"/>
                </a:solidFill>
                <a:latin typeface="Arial"/>
              </a:rPr>
              <a:t> vs. conventional algorithms</a:t>
            </a:r>
          </a:p>
          <a:p>
            <a:pPr lvl="1"/>
            <a:endParaRPr lang="en-GB" sz="2800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GB" sz="2800" dirty="0" smtClean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72838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05720" y="1268640"/>
            <a:ext cx="58424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b="1" dirty="0">
                <a:solidFill>
                  <a:srgbClr val="595959"/>
                </a:solidFill>
              </a:rPr>
              <a:t>A Dataset: </a:t>
            </a:r>
            <a:r>
              <a:rPr lang="en-GB" sz="3200" b="1" dirty="0" smtClean="0">
                <a:solidFill>
                  <a:srgbClr val="595959"/>
                </a:solidFill>
              </a:rPr>
              <a:t>NE15-MNIST</a:t>
            </a:r>
            <a:endParaRPr lang="en-GB" sz="3200" b="1" dirty="0">
              <a:solidFill>
                <a:srgbClr val="595959"/>
              </a:solidFill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altLang="zh-CN" sz="2800" dirty="0">
                <a:solidFill>
                  <a:srgbClr val="000000"/>
                </a:solidFill>
              </a:rPr>
              <a:t>Promoting future research</a:t>
            </a:r>
            <a:endParaRPr lang="en-GB" sz="2800" dirty="0" smtClean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en-GB" altLang="zh-CN" sz="2400" dirty="0" smtClean="0">
                <a:solidFill>
                  <a:srgbClr val="000000"/>
                </a:solidFill>
              </a:rPr>
              <a:t>- </a:t>
            </a:r>
            <a:r>
              <a:rPr lang="en-GB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Poisson</a:t>
            </a:r>
            <a:r>
              <a:rPr lang="en-US" altLang="zh-CN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ian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altLang="zh-CN" sz="2400" dirty="0" smtClean="0">
                <a:solidFill>
                  <a:srgbClr val="000000"/>
                </a:solidFill>
              </a:rPr>
              <a:t>easier accessible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1"/>
            <a:r>
              <a:rPr lang="en-US" altLang="zh-CN" sz="2400" dirty="0">
                <a:solidFill>
                  <a:srgbClr val="000000"/>
                </a:solidFill>
              </a:rPr>
              <a:t>-</a:t>
            </a:r>
            <a:r>
              <a:rPr lang="en-GB" altLang="zh-CN" sz="2400" dirty="0">
                <a:solidFill>
                  <a:srgbClr val="000000"/>
                </a:solidFill>
              </a:rPr>
              <a:t> </a:t>
            </a:r>
            <a:r>
              <a:rPr lang="en-GB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ROC: </a:t>
            </a:r>
            <a:r>
              <a:rPr lang="en-GB" altLang="zh-CN" sz="2400" dirty="0" err="1" smtClean="0">
                <a:solidFill>
                  <a:srgbClr val="000000"/>
                </a:solidFill>
              </a:rPr>
              <a:t>spatio</a:t>
            </a:r>
            <a:r>
              <a:rPr lang="en-GB" altLang="zh-CN" sz="2400" dirty="0" smtClean="0">
                <a:solidFill>
                  <a:srgbClr val="000000"/>
                </a:solidFill>
              </a:rPr>
              <a:t>-temporal pattern recognition</a:t>
            </a:r>
          </a:p>
          <a:p>
            <a:pPr lvl="1"/>
            <a:r>
              <a:rPr lang="en-US" altLang="zh-CN" sz="2400" dirty="0" smtClean="0">
                <a:solidFill>
                  <a:srgbClr val="000000"/>
                </a:solidFill>
              </a:rPr>
              <a:t>-</a:t>
            </a:r>
            <a:r>
              <a:rPr lang="en-GB" altLang="zh-CN" sz="2400" dirty="0" smtClean="0">
                <a:solidFill>
                  <a:srgbClr val="000000"/>
                </a:solidFill>
              </a:rPr>
              <a:t> </a:t>
            </a:r>
            <a:r>
              <a:rPr lang="en-GB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Flashing image: </a:t>
            </a:r>
            <a:r>
              <a:rPr lang="en-GB" altLang="zh-CN" sz="2400" dirty="0" smtClean="0">
                <a:solidFill>
                  <a:srgbClr val="000000"/>
                </a:solidFill>
              </a:rPr>
              <a:t>fast recognition</a:t>
            </a:r>
          </a:p>
          <a:p>
            <a:pPr lvl="1"/>
            <a:r>
              <a:rPr lang="en-US" altLang="zh-CN" sz="2400" dirty="0" smtClean="0">
                <a:solidFill>
                  <a:srgbClr val="000000"/>
                </a:solidFill>
              </a:rPr>
              <a:t>-</a:t>
            </a:r>
            <a:r>
              <a:rPr lang="en-GB" altLang="zh-CN" sz="2400" dirty="0" smtClean="0">
                <a:solidFill>
                  <a:srgbClr val="000000"/>
                </a:solidFill>
              </a:rPr>
              <a:t> </a:t>
            </a:r>
            <a:r>
              <a:rPr lang="en-GB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Moving image</a:t>
            </a:r>
            <a:r>
              <a:rPr lang="en-GB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GB" altLang="zh-CN" sz="2400" dirty="0" smtClean="0"/>
              <a:t>invariant recognition</a:t>
            </a:r>
            <a:endParaRPr lang="en-GB" altLang="zh-CN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GB" sz="2800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GB" sz="2800" dirty="0" smtClean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6" name="Picture 2" descr="C:\Users\Administrator\Desktop\patter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581128"/>
            <a:ext cx="2713162" cy="185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github\benchmarking\ne_submit\jpeg-tobefix\flash_fu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999" y="4632689"/>
            <a:ext cx="4118086" cy="184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4036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05720" y="1268640"/>
            <a:ext cx="8414752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altLang="zh-CN" sz="3200" b="1" dirty="0" smtClean="0">
                <a:solidFill>
                  <a:srgbClr val="595959"/>
                </a:solidFill>
              </a:rPr>
              <a:t>Evaluation on Spiking Vision Recognition</a:t>
            </a:r>
            <a:endParaRPr lang="en-GB" altLang="zh-CN" sz="3200" b="1" dirty="0">
              <a:solidFill>
                <a:srgbClr val="595959"/>
              </a:solidFill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 Metrics on </a:t>
            </a:r>
            <a:r>
              <a:rPr lang="en-GB" sz="2800" dirty="0" smtClean="0">
                <a:latin typeface="Arial"/>
              </a:rPr>
              <a:t>SNN models</a:t>
            </a:r>
          </a:p>
          <a:p>
            <a:pPr lvl="1"/>
            <a:r>
              <a:rPr lang="en-GB" sz="2400" dirty="0" smtClean="0">
                <a:solidFill>
                  <a:srgbClr val="000000"/>
                </a:solidFill>
                <a:latin typeface="Arial"/>
              </a:rPr>
              <a:t>- Biological training time</a:t>
            </a:r>
          </a:p>
          <a:p>
            <a:pPr lvl="1"/>
            <a:r>
              <a:rPr lang="en-GB" sz="2400" dirty="0" smtClean="0">
                <a:solidFill>
                  <a:srgbClr val="000000"/>
                </a:solidFill>
                <a:latin typeface="Arial"/>
              </a:rPr>
              <a:t>- Biological testing time</a:t>
            </a:r>
          </a:p>
          <a:p>
            <a:pPr lvl="1"/>
            <a:r>
              <a:rPr lang="en-GB" sz="2400" dirty="0" smtClean="0">
                <a:solidFill>
                  <a:srgbClr val="000000"/>
                </a:solidFill>
                <a:latin typeface="Arial"/>
              </a:rPr>
              <a:t>- Response latency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050" name="Picture 2" descr="C:\Users\Administrator\Desktop\neur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293096"/>
            <a:ext cx="5345113" cy="199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87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260648"/>
            <a:ext cx="8388424" cy="6003912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7164288" y="1988840"/>
            <a:ext cx="13681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20072" y="4077072"/>
            <a:ext cx="136815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164288" y="2924944"/>
            <a:ext cx="13681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164288" y="5085184"/>
            <a:ext cx="13681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704856" y="5589240"/>
            <a:ext cx="10436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704856" y="6021288"/>
            <a:ext cx="10436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67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05720" y="1268640"/>
            <a:ext cx="8342744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altLang="zh-CN" sz="3200" b="1" dirty="0">
                <a:solidFill>
                  <a:srgbClr val="595959"/>
                </a:solidFill>
              </a:rPr>
              <a:t>Evaluation on Spiking Vision Recognition</a:t>
            </a:r>
          </a:p>
        </p:txBody>
      </p:sp>
      <p:sp>
        <p:nvSpPr>
          <p:cNvPr id="127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latin typeface="Arial"/>
              </a:rPr>
              <a:t> Metrics on H/W platforms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- Feasibility due to H/W limits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- Simulation time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- Energy use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17600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emgtQ04iLCJTdHlsZU5hbWUiOiJTdGFuZGFyZCIsIklzVGVtcGxhdGUiOmZhbHNlLCJWZXJzaW9uIjp7IiRpZCI6IjIiLCJWZXJzaW9uIjoiMy4wLjEiLCJPcmlnaW5hbEFzc2VtYmx5VmVyc2lvbiI6IjMuMDMuMDEuMDAiLCJFZGl0aW9uIjoiQmFzaWMiLCJJc1BsdXNFZGl0aW9uIjpmYWxzZX0sIkVmZmVjdCI6MSwiU3R5bGUiOnsiJGlkIjoiMyIsIlRpbWViYW5kU3R5bGUiOnsiJGlkIjoiNCIsIlNjYWxlTWFya2luZyI6MCwiU2hhcGUiOjAsIlNoYXBlU3R5bGUiOnsiJGlkIjoiNSIsIk1hcmdpbiI6eyIkaWQiOiI2IiwiVG9wIjowLCJMZWZ0IjoxMiwiUmlnaHQiOjEyLCJCb3R0b20iOjB9LCJQYWRkaW5nIjp7IiRpZCI6IjciLCJUb3AiOjUsIkxlZnQiOjAsIlJpZ2h0IjowLCJCb3R0b20iOjV9LCJCYWNrZ3JvdW5kIjp7IiRpZCI6IjgiLCJDb2xvciI6eyIkaWQiOiI5IiwiQSI6MjU1LCJSIjo4MCwiRyI6MTQsIkIiOjEyN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g5LCJSIjowLCJHIjowLCJCIjowfX0sIklzVmlzaWJsZSI6ZmFsc2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xOTIsIkciOjgwLCJCIjo3N319LCJNYXhXaWR0aCI6IkluZmluaXR5IiwiTWF4SGVpZ2h0IjoiSW5maW5pdHkiLCJTbWFydEZvcmVncm91bmRJc0FjdGl2ZSI6ZmFsc2UsIkhvcml6b250YWxBbGlnbm1lbnQiOjAsIlZlcnRpY2FsQWxpZ25tZW50IjowLCJTbWFydEZvcmVncm91bmQiOm51bGwsIk1hcmdpbiI6eyIkaWQiOiIyNSIsIlRvcCI6MCwiTGVmdCI6MjU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dHJ1ZSwiRWxhcHNlZFRpbWVGb3JtYXQiOjIsIlRvZGF5TWFya2VyUG9zaXRpb24iOjMsIlF1aWNrUG9zaXRpb24iOjEsIkFic29sdXRlUG9zaXRpb24iOjI0MC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IaWRlRGF0ZSI6ZmFsc2UsIlNoYXBlU2l6ZSI6MSwiU3BhY2luZyI6MS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OC4wLCJIZWlnaHQiOjIw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2FsaWJyaS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C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DYWxpYnJpIiwiSXNCb2xkIjpmYWxzZSwiSXNJdGFsaWMiOmZhbHNlLCJJc1VuZGVybGluZWQiOmZhbHNlLCJQYXJlbnRTdHlsZSI6bnVsbH0sIkF1dG9TaXplIjowLCJGb3JlZ3JvdW5kIjp7IiRpZCI6Ijc0IiwiQ29sb3IiOnsiJGlkIjoiNzUiLCJBIjoyNTUsIlIiOjMxLCJHIjo3MywiQiI6MTI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S9kL3l5eXkiLCJTZXBhcmF0b3IiOiIvIiwiVXNlSW50ZXJuYXRpb25hbERhdGVGb3JtYXQiOmZhbHNlfSwiSXNWaXNpYmxlIjp0cnVlLCJQYXJlbnRTdHlsZSI6bnVsbH0sIkRlZmF1bHRUYXNrU3R5bGUiOnsiJGlkIjoiODAiLCJTaGFwZSI6MCwiU2hhcGVUaGlja25lc3MiOjEsIkR1cmF0aW9uRm9ybWF0IjowLCJJbmNsdWRlTm9uV29ya2luZ0RheXNJbkR1cmF0aW9uIjp0cnVlLCJQZXJjZW50YWdlQ29tcGxldGVTdHlsZSI6eyIkaWQiOiI4MSIsIkZvbnRTZXR0aW5ncyI6eyIkaWQiOiI4MiIsIkZvbnRTaXplIjoxMCwiRm9udE5hbWUiOiJDYWxpYnJpIiwiSXNCb2xkIjpmYWxzZSwiSXNJdGFsaWMiOmZhbHNlLCJJc1VuZGVybGluZWQiOmZhbHNlLCJQYXJlbnRTdHlsZSI6bnVsbH0sIkF1dG9TaXplIjowLCJGb3JlZ3JvdW5kIjp7IiRpZCI6IjgzIiwiQ29sb3IiOnsiJGlkIjoiODQiLCJBIjoyNTUsIlIiOjE5MiwiRyI6ODAsIkIiOjc3fX0sIk1heFdpZHRoIjoyMDAuMCwiTWF4SGVpZ2h0IjoiSW5maW5pdHkiLCJTbWFydEZvcmVncm91bmRJc0FjdGl2ZSI6ZmFsc2UsIkhvcml6b250YWxBbGlnbm1lbnQiOjAsIlZlcnRpY2FsQWxpZ25tZW50IjowLCJTbWFydEZvcmVncm91bmQiOm51bGwsIk1hcmdpbiI6eyIkaWQiOiI4NSIsIlRvcCI6MCwiTGVmdCI6MCwiUmlnaHQiOjAsIkJvdHRvbSI6MH0sIlBhZGRpbmciOnsiJGlkIjoiODYiLCJUb3AiOjAsIkxlZnQiOjAsIlJpZ2h0IjowLCJCb3R0b20iOjB9LCJCYWNrZ3JvdW5kIjp7IiRpZCI6Ijg3IiwiQ29sb3IiOnsiJHJlZiI6IjIwIn19LCJJc1Zpc2libGUiOnRydWUsIldpZHRoIjowLjAsIkhlaWdodCI6MC4wLCJCb3JkZXJTdHlsZSI6bnVsbCwiUGFyZW50U3R5bGUiOm51bGx9LCJEdXJhdGlvblN0eWxlIjp7IiRpZCI6Ijg4IiwiRm9udFNldHRpbmdzIjp7IiRpZCI6Ijg5IiwiRm9udFNpemUiOjEwLCJGb250TmFtZSI6IkNhbGlicmkiLCJJc0JvbGQiOmZhbHNlLCJJc0l0YWxpYyI6ZmFsc2UsIklzVW5kZXJsaW5lZCI6ZmFsc2UsIlBhcmVudFN0eWxlIjpudWxsfSwiQXV0b1NpemUiOjAsIkZvcmVncm91bmQiOnsiJGlkIjoiOTAiLCJDb2xvciI6eyIkaWQiOiI5MSIsIkEiOjI1NSwiUiI6MTkyLCJHIjo4MCwiQiI6Nzd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AuMCwiTGluZVR5cGUiOjAsIlBhcmVudFN0eWxlIjpudWxsfSwiTWFyZ2luIjpudWxsLCJTdGFydERhdGVQb3NpdGlvbiI6NCwiRW5kRGF0ZVBvc2l0aW9uIjo0LCJUaXRsZVBvc2l0aW9uIjo1LCJEdXJhdGlvblBvc2l0aW9uIjo2LCJQZXJjZW50YWdlQ29tcGxldGVkUG9zaXRpb24iOjYsIlNwYWNpbmciOjUsIklzQmVsb3dUaW1lYmFuZCI6dHJ1ZSwiUGVyY2VudGFnZUNvbXBsZXRlU2hhcGVPcGFjaXR5IjozNSwiU2hhcGVTdHlsZSI6eyIkaWQiOiIxMDEiLCJNYXJnaW4iOnsiJGlkIjoiMTAyIiwiVG9wIjowLCJMZWZ0Ijo0LCJSaWdodCI6NCwiQm90dG9tIjowfSwiUGFkZGluZyI6eyIkaWQiOiIxMDMiLCJUb3AiOjAsIkxlZnQiOjAsIlJpZ2h0IjowLCJCb3R0b20iOjB9LCJCYWNrZ3JvdW5kIjpudWxsLCJJc1Zpc2libGUiOnRydWUsIldpZHRoIjowLjAsIkhlaWdodCI6MTYuMCwiQm9yZGVyU3R5bGUiOnsiJGlkIjoiMTA0IiwiTGluZUNvbG9yIjp7IiRpZCI6IjEwNSIsIiR0eXBlIjoiTkxSRS5Db21tb24uRG9tLlNvbGlkQ29sb3JCcnVzaCwgTkxSRS5Db21tb24iLCJDb2xvciI6eyIkaWQiOiIxMDYiLCJBIjoyNTUsIlIiOjI1NSwiRyI6MCwiQiI6MH19LCJMaW5lV2VpZ2h0IjowLjAsIkxpbmVUeXBlIjowLCJQYXJlbnRTdHlsZSI6bnVsbH0sIlBhcmVudFN0eWxlIjpudWxsfSwiVGl0bGVTdHlsZSI6eyIkaWQiOiIxMDciLCJGb250U2V0dGluZ3MiOnsiJGlkIjoiMTA4IiwiRm9udFNpemUiOjExLCJGb250TmFtZSI6IkNhbGlicmkiLCJJc0JvbGQiOnRydWUsIklzSXRhbGljIjpmYWxzZSwiSXNVbmRlcmxpbmVkIjpmYWxzZSwiUGFyZW50U3R5bGUiOm51bGx9LCJBdXRvU2l6ZSI6MCwiRm9yZWdyb3VuZCI6eyIkaWQiOiIxMDkiLCJDb2xvciI6eyIkaWQiOiIxMTAiLCJBIjoyNTUsIlIiOjAsIkciOjAsIkIiOjB9fSwiTWF4V2lkdGgiOjcyMC4wLCJNYXhIZWlnaHQiOiJJbmZpbml0eSIsIlNtYXJ0Rm9yZWdyb3VuZElzQWN0aXZlIjpmYWxzZSwiSG9yaXpvbnRhbEFsaWdubWVudCI6MC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wLCJGb250TmFtZSI6IkNhbGlicmkiLCJJc0JvbGQiOmZhbHNlLCJJc0l0YWxpYyI6ZmFsc2UsIklzVW5kZXJsaW5lZCI6ZmFsc2UsIlBhcmVudFN0eWxlIjpudWxsfSwiQXV0b1NpemUiOjAsIkZvcmVncm91bmQiOnsiJGlkIjoiMTE2IiwiQ29sb3IiOnsiJGlkIjoiMTE3IiwiQSI6MjU1LCJSIjozMSwiRyI6NzMsIkIiOjEyNn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L2QveXl5eSIsIlNlcGFyYXRvciI6Ii8iLCJVc2VJbnRlcm5hdGlvbmFsRGF0ZUZvcm1hdCI6ZmFsc2V9LCJJc1Zpc2libGUiOnRydWUsIlBhcmVudFN0eWxlIjpudWxsfSwiU2hvd0VsYXBzZWRUaW1lR3JhZGllbnRTdHlsZSI6ZmFsc2V9LCJTY2FsZSI6eyIkaWQiOiIxMjIiLCJTdGFydERhdGUiOiIyMDE1LTEwLTAxVDAwOjAwOjAwWiIsIkVuZERhdGUiOiIyMDE2LTEyLTAxVDIzOjU5OjU5Ljk5OVoiLCJGb3JtYXQiOiJNTU0iLCJUeXBlIjozLCJBdXRvRGF0ZVJhbmdlIjp0cnVlLCJXb3JraW5nRGF5cyI6MzEsIlRvZGF5TWFya2VyVGV4dCI6IlRvZGF5IiwiQXV0b1NjYWxlVHlwZSI6ZmFsc2V9LCJNaWxlc3RvbmVzIjpbeyIkaWQiOiIxMjMiLCJEYXRlIjoiMjAxNS0xMC0xMFQyMzo1OTo1OS45OTlaIiwiU3R5bGUiOnsiJGlkIjoiMTI0IiwiU2hhcGUiOjIsIkNvbm5lY3Rvck1hcmdpbiI6eyIkcmVmIjoiNTQifSwiQ29ubmVjdG9yU3R5bGUiOnsiJGlkIjoiMTI1IiwiTGluZUNvbG9yIjp7IiRpZCI6IjEyNiIsIiR0eXBlIjoiTkxSRS5Db21tb24uRG9tLlNvbGlkQ29sb3JCcnVzaCwgTkxSRS5Db21tb24iLCJDb2xvciI6eyIkaWQiOiIxMjciLCJBIjoxMjcsIlIiOjIzNCwiRyI6MjIsIkIiOjMwfX0sIkxpbmVXZWlnaHQiOjEuMCwiTGluZVR5cGUiOjAsIlBhcmVudFN0eWxlIjp7IiRyZWYiOiI1NSJ9fSwiSXNCZWxvd1RpbWViYW5kIjpmYWxzZSwiSGlkZURhdGUiOmZhbHNlLCJTaGFwZVNpemUiOjEsIlNwYWNpbmciOjEuMCwiUGFkZGluZyI6eyIkcmVmIjoiNTgifSwiU2hhcGVTdHlsZSI6eyIkaWQiOiIxMjgiLCJNYXJnaW4iOnsiJHJlZiI6IjYwIn0sIlBhZGRpbmciOnsiJHJlZiI6IjYxIn0sIkJhY2tncm91bmQiOnsiJGlkIjoiMTI5IiwiQ29sb3IiOnsiJGlkIjoiMTMwIiwiQSI6MjU1LCJSIjoyMzQsIkciOjIyLCJCIjozMH19LCJJc1Zpc2libGUiOnRydWUsIldpZHRoIjoxOC4wLCJIZWlnaHQiOjIwLjAsIkJvcmRlclN0eWxlIjp7IiRpZCI6IjEzMSIsIkxpbmVDb2xvciI6eyIkcmVmIjoiNjMifSwiTGluZVdlaWdodCI6MC4wLCJMaW5lVHlwZSI6MCwiUGFyZW50U3R5bGUiOnsiJHJlZiI6IjYyIn19LCJQYXJlbnRTdHlsZSI6eyIkcmVmIjoiNTkifX0sIlRpdGxlU3R5bGUiOnsiJGlkIjoiMTMyIiwiRm9udFNldHRpbmdzIjp7IiRpZCI6IjEzMy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M0IiwiTGluZUNvbG9yIjpudWxsLCJMaW5lV2VpZ2h0IjowLjAsIkxpbmVUeXBlIjowLCJQYXJlbnRTdHlsZSI6bnVsbH0sIlBhcmVudFN0eWxlIjp7IiRyZWYiOiI2NSJ9fSwiRGF0ZVN0eWxlIjp7IiRpZCI6IjEzNSIsIkZvbnRTZXR0aW5ncyI6eyIkaWQiOiIxMz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MzciLCJMaW5lQ29sb3IiOm51bGwsIkxpbmVXZWlnaHQiOjAuMCwiTGluZVR5cGUiOjAsIlBhcmVudFN0eWxlIjpudWxsfSwiUGFyZW50U3R5bGUiOnsiJHJlZiI6IjcyIn19LCJEYXRlRm9ybWF0Ijp7IiRyZWYiOiI3OSJ9LCJJc1Zpc2libGUiOnRydWUsIlBhcmVudFN0eWxlIjp7IiRyZWYiOiI1MyJ9fSwiUG9zaXRpb24iOnsiJGlkIjoiMTM4IiwiUmF0aW8iOjAuMjUwNzMxMDY3NDIxOTk1NTgsIklzQ3VzdG9tIjp0cnVlfSwiSWQiOiI0YmFkNDYwNi01YWZmLTQ0ZmQtYmEzMy01OTM0MmJkYjQzZGQiLCJJbXBvcnRJZCI6bnVsbCwiVGl0bGUiOiJDb250cmFzdGl2ZSBEaXZlcmdlbmNlIiwiTm90ZSI6bnVsbCwiSHlwZXJsaW5rIjpudWxsLCJJc0NoYW5nZWQiOmZhbHNlLCJJc05ldyI6ZmFsc2V9LHsiJGlkIjoiMTM5IiwiRGF0ZSI6IjIwMTUtMTAtMjNUMjM6NTk6NTkuOTk5WiIsIlN0eWxlIjp7IiRpZCI6IjE0MCIsIlNoYXBlIjoyLCJDb25uZWN0b3JNYXJnaW4iOnsiJHJlZiI6IjU0In0sIkNvbm5lY3RvclN0eWxlIjp7IiRpZCI6IjE0MSIsIkxpbmVDb2xvciI6eyIkaWQiOiIxNDIiLCIkdHlwZSI6Ik5MUkUuQ29tbW9uLkRvbS5Tb2xpZENvbG9yQnJ1c2gsIE5MUkUuQ29tbW9uIiwiQ29sb3IiOnsiJGlkIjoiMTQzIiwiQSI6MTI3LCJSIjoyMzQsIkciOjIyLCJCIjozMH19LCJMaW5lV2VpZ2h0IjoxLjAsIkxpbmVUeXBlIjowLCJQYXJlbnRTdHlsZSI6eyIkcmVmIjoiNTUifX0sIklzQmVsb3dUaW1lYmFuZCI6ZmFsc2UsIkhpZGVEYXRlIjpmYWxzZSwiU2hhcGVTaXplIjoxLCJTcGFjaW5nIjoxLjAsIlBhZGRpbmciOnsiJHJlZiI6IjU4In0sIlNoYXBlU3R5bGUiOnsiJGlkIjoiMTQ0IiwiTWFyZ2luIjp7IiRyZWYiOiI2MCJ9LCJQYWRkaW5nIjp7IiRyZWYiOiI2MSJ9LCJCYWNrZ3JvdW5kIjp7IiRpZCI6IjE0NSIsIkNvbG9yIjp7IiRpZCI6IjE0NiIsIkEiOjI1NSwiUiI6MjM0LCJHIjoyMiwiQiI6MzB9fSwiSXNWaXNpYmxlIjp0cnVlLCJXaWR0aCI6MTguMCwiSGVpZ2h0IjoyMC4wLCJCb3JkZXJTdHlsZSI6eyIkaWQiOiIxNDciLCJMaW5lQ29sb3IiOnsiJHJlZiI6IjYzIn0sIkxpbmVXZWlnaHQiOjAuMCwiTGluZVR5cGUiOjAsIlBhcmVudFN0eWxlIjp7IiRyZWYiOiI2MiJ9fSwiUGFyZW50U3R5bGUiOnsiJHJlZiI6IjU5In19LCJUaXRsZVN0eWxlIjp7IiRpZCI6IjE0OCIsIkZvbnRTZXR0aW5ncyI6eyIkaWQiOiIxNDk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1MCIsIkxpbmVDb2xvciI6bnVsbCwiTGluZVdlaWdodCI6MC4wLCJMaW5lVHlwZSI6MCwiUGFyZW50U3R5bGUiOm51bGx9LCJQYXJlbnRTdHlsZSI6eyIkcmVmIjoiNjUifX0sIkRhdGVTdHlsZSI6eyIkaWQiOiIxNTEiLCJGb250U2V0dGluZ3MiOnsiJGlkIjoiMTUy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UzIiwiTGluZUNvbG9yIjpudWxsLCJMaW5lV2VpZ2h0IjowLjAsIkxpbmVUeXBlIjowLCJQYXJlbnRTdHlsZSI6bnVsbH0sIlBhcmVudFN0eWxlIjp7IiRyZWYiOiI3MiJ9fSwiRGF0ZUZvcm1hdCI6eyIkcmVmIjoiNzkifSwiSXNWaXNpYmxlIjp0cnVlLCJQYXJlbnRTdHlsZSI6eyIkcmVmIjoiNTMifX0sIlBvc2l0aW9uIjp7IiRpZCI6IjE1NCIsIlJhdGlvIjowLjEzNTEyMTY5MzU1MjI3NjI0LCJJc0N1c3RvbSI6dHJ1ZX0sIklkIjoiYmMwMjhiMDEtYjlhMS00M2U5LWFkMTItOTQ3ZmEzYTFkZTIyIiwiSW1wb3J0SWQiOm51bGwsIlRpdGxlIjoiUkJNIFZhbGlkYXRpb2luIiwiTm90ZSI6bnVsbCwiSHlwZXJsaW5rIjpudWxsLCJJc0NoYW5nZWQiOmZhbHNlLCJJc05ldyI6ZmFsc2V9LHsiJGlkIjoiMTU1IiwiRGF0ZSI6IjIwMTUtMTEtMTBUMjM6NTk6NTkuOTk5WiIsIlN0eWxlIjp7IiRpZCI6IjE1NiIsIlNoYXBlIjoyLCJDb25uZWN0b3JNYXJnaW4iOnsiJHJlZiI6IjU0In0sIkNvbm5lY3RvclN0eWxlIjp7IiRpZCI6IjE1NyIsIkxpbmVDb2xvciI6eyIkaWQiOiIxNTgiLCIkdHlwZSI6Ik5MUkUuQ29tbW9uLkRvbS5Tb2xpZENvbG9yQnJ1c2gsIE5MUkUuQ29tbW9uIiwiQ29sb3IiOnsiJGlkIjoiMTU5IiwiQSI6MTI3LCJSIjoyMzQsIkciOjIyLCJCIjozMH19LCJMaW5lV2VpZ2h0IjoxLjAsIkxpbmVUeXBlIjowLCJQYXJlbnRTdHlsZSI6eyIkcmVmIjoiNTUifX0sIklzQmVsb3dUaW1lYmFuZCI6ZmFsc2UsIkhpZGVEYXRlIjpmYWxzZSwiU2hhcGVTaXplIjoxLCJTcGFjaW5nIjoxLjAsIlBhZGRpbmciOnsiJHJlZiI6IjU4In0sIlNoYXBlU3R5bGUiOnsiJGlkIjoiMTYwIiwiTWFyZ2luIjp7IiRyZWYiOiI2MCJ9LCJQYWRkaW5nIjp7IiRyZWYiOiI2MSJ9LCJCYWNrZ3JvdW5kIjp7IiRpZCI6IjE2MSIsIkNvbG9yIjp7IiRpZCI6IjE2MiIsIkEiOjI1NSwiUiI6MjM0LCJHIjoyMiwiQiI6MzB9fSwiSXNWaXNpYmxlIjp0cnVlLCJXaWR0aCI6MTguMCwiSGVpZ2h0IjoyMC4wLCJCb3JkZXJTdHlsZSI6eyIkaWQiOiIxNjMiLCJMaW5lQ29sb3IiOnsiJHJlZiI6IjYzIn0sIkxpbmVXZWlnaHQiOjAuMCwiTGluZVR5cGUiOjAsIlBhcmVudFN0eWxlIjp7IiRyZWYiOiI2MiJ9fSwiUGFyZW50U3R5bGUiOnsiJHJlZiI6IjU5In19LCJUaXRsZVN0eWxlIjp7IiRpZCI6IjE2NCIsIkZvbnRTZXR0aW5ncyI6eyIkaWQiOiIxNjU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2NiIsIkxpbmVDb2xvciI6bnVsbCwiTGluZVdlaWdodCI6MC4wLCJMaW5lVHlwZSI6MCwiUGFyZW50U3R5bGUiOm51bGx9LCJQYXJlbnRTdHlsZSI6eyIkcmVmIjoiNjUifX0sIkRhdGVTdHlsZSI6eyIkaWQiOiIxNjciLCJGb250U2V0dGluZ3MiOnsiJGlkIjoiMTY4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Y5IiwiTGluZUNvbG9yIjpudWxsLCJMaW5lV2VpZ2h0IjowLjAsIkxpbmVUeXBlIjowLCJQYXJlbnRTdHlsZSI6bnVsbH0sIlBhcmVudFN0eWxlIjp7IiRyZWYiOiI3MiJ9fSwiRGF0ZUZvcm1hdCI6eyIkcmVmIjoiNzkifSwiSXNWaXNpYmxlIjp0cnVlLCJQYXJlbnRTdHlsZSI6eyIkcmVmIjoiNTMifX0sIlBvc2l0aW9uIjp7IiRpZCI6IjE3MCIsIlJhdGlvIjowLjAsIklzQ3VzdG9tIjpmYWxzZX0sIklkIjoiMGY0ZGQ5ZGQtZTA5Mi00ZTkzLWI5NTUtNjc4YWM3Nzg0MmFkIiwiSW1wb3J0SWQiOm51bGwsIlRpdGxlIjoiTWF0aHMgb2YgREJOIiwiTm90ZSI6bnVsbCwiSHlwZXJsaW5rIjpudWxsLCJJc0NoYW5nZWQiOmZhbHNlLCJJc05ldyI6ZmFsc2V9LHsiJGlkIjoiMTcxIiwiRGF0ZSI6IjIwMTUtMTItMjVUMjM6NTk6NTkuOTk5WiIsIlN0eWxlIjp7IiRpZCI6IjE3MiIsIlNoYXBlIjoyLCJDb25uZWN0b3JNYXJnaW4iOnsiJHJlZiI6IjU0In0sIkNvbm5lY3RvclN0eWxlIjp7IiRpZCI6IjE3MyIsIkxpbmVDb2xvciI6eyIkaWQiOiIxNzQiLCIkdHlwZSI6Ik5MUkUuQ29tbW9uLkRvbS5Tb2xpZENvbG9yQnJ1c2gsIE5MUkUuQ29tbW9uIiwiQ29sb3IiOnsiJGlkIjoiMTc1IiwiQSI6MTI3LCJSIjoyMzQsIkciOjIyLCJCIjozMH19LCJMaW5lV2VpZ2h0IjoxLjAsIkxpbmVUeXBlIjowLCJQYXJlbnRTdHlsZSI6eyIkcmVmIjoiNTUifX0sIklzQmVsb3dUaW1lYmFuZCI6ZmFsc2UsIkhpZGVEYXRlIjpmYWxzZSwiU2hhcGVTaXplIjoxLCJTcGFjaW5nIjoxLjAsIlBhZGRpbmciOnsiJHJlZiI6IjU4In0sIlNoYXBlU3R5bGUiOnsiJGlkIjoiMTc2IiwiTWFyZ2luIjp7IiRyZWYiOiI2MCJ9LCJQYWRkaW5nIjp7IiRyZWYiOiI2MSJ9LCJCYWNrZ3JvdW5kIjp7IiRpZCI6IjE3NyIsIkNvbG9yIjp7IiRpZCI6IjE3OCIsIkEiOjI1NSwiUiI6MjM0LCJHIjoyMiwiQiI6MzB9fSwiSXNWaXNpYmxlIjp0cnVlLCJXaWR0aCI6MTguMCwiSGVpZ2h0IjoyMC4wLCJCb3JkZXJTdHlsZSI6eyIkaWQiOiIxNzkiLCJMaW5lQ29sb3IiOnsiJHJlZiI6IjYzIn0sIkxpbmVXZWlnaHQiOjAuMCwiTGluZVR5cGUiOjAsIlBhcmVudFN0eWxlIjp7IiRyZWYiOiI2MiJ9fSwiUGFyZW50U3R5bGUiOnsiJHJlZiI6IjU5In19LCJUaXRsZVN0eWxlIjp7IiRpZCI6IjE4MCIsIkZvbnRTZXR0aW5ncyI6eyIkaWQiOiIxODE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4MiIsIkxpbmVDb2xvciI6bnVsbCwiTGluZVdlaWdodCI6MC4wLCJMaW5lVHlwZSI6MCwiUGFyZW50U3R5bGUiOm51bGx9LCJQYXJlbnRTdHlsZSI6eyIkcmVmIjoiNjUifX0sIkRhdGVTdHlsZSI6eyIkaWQiOiIxODMiLCJGb250U2V0dGluZ3MiOnsiJGlkIjoiMTg0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g1IiwiTGluZUNvbG9yIjpudWxsLCJMaW5lV2VpZ2h0IjowLjAsIkxpbmVUeXBlIjowLCJQYXJlbnRTdHlsZSI6bnVsbH0sIlBhcmVudFN0eWxlIjp7IiRyZWYiOiI3MiJ9fSwiRGF0ZUZvcm1hdCI6eyIkcmVmIjoiNzkifSwiSXNWaXNpYmxlIjp0cnVlLCJQYXJlbnRTdHlsZSI6eyIkcmVmIjoiNTMifX0sIlBvc2l0aW9uIjp7IiRpZCI6IjE4NiIsIlJhdGlvIjowLjI2NzA5NzA2NTMwMTU4OSwiSXNDdXN0b20iOnRydWV9LCJJZCI6ImI3NTM4NTRmLTc1MDMtNDUwMi04MDA3LWVjYWM2NzBhZGFjMSIsIkltcG9ydElkIjpudWxsLCJUaXRsZSI6IlByYXRpY2FsIFRyYWluaW5nIE1ldGhvZHMiLCJOb3RlIjpudWxsLCJIeXBlcmxpbmsiOm51bGwsIklzQ2hhbmdlZCI6ZmFsc2UsIklzTmV3IjpmYWxzZX1dLCJUYXNrcyI6W3siJGlkIjoiMTg3IiwiR3JvdXBOYW1lIjpudWxsLCJTdGFydERhdGUiOiIyMDE1LTEwLTAxVDAwOjAwOjAwWiIsIkVuZERhdGUiOiIyMDE1LTExLTAxVDIzOjU5OjU5Ljk5OVoiLCJQZXJjZW50YWdlQ29tcGxldGUiOm51bGwsIlN0eWxlIjp7IiRpZCI6IjE4OCIsIlNoYXBlIjowLCJTaGFwZVRoaWNrbmVzcyI6MSwiRHVyYXRpb25Gb3JtYXQiOjAsIkluY2x1ZGVOb25Xb3JraW5nRGF5c0luRHVyYXRpb24iOnRydWUsIlBlcmNlbnRhZ2VDb21wbGV0ZVN0eWxlIjp7IiRpZCI6IjE4OSIsIkZvbnRTZXR0aW5ncyI6eyIkaWQiOiIxOTA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OTEiLCJMaW5lQ29sb3IiOm51bGwsIkxpbmVXZWlnaHQiOjAuMCwiTGluZVR5cGUiOjAsIlBhcmVudFN0eWxlIjpudWxsfSwiUGFyZW50U3R5bGUiOnsiJHJlZiI6IjgxIn19LCJEdXJhdGlvblN0eWxlIjp7IiRpZCI6IjE5MiIsIkZvbnRTZXR0aW5ncyI6eyIkaWQiOiIxOTM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OTQiLCJMaW5lQ29sb3IiOm51bGwsIkxpbmVXZWlnaHQiOjAuMCwiTGluZVR5cGUiOjAsIlBhcmVudFN0eWxlIjpudWxsfSwiUGFyZW50U3R5bGUiOnsiJHJlZiI6Ijg4In19LCJIb3Jpem9udGFsQ29ubmVjdG9yU3R5bGUiOnsiJGlkIjoiMTk1IiwiTGluZUNvbG9yIjp7IiRyZWYiOiI5NiJ9LCJMaW5lV2VpZ2h0IjoxLjAsIkxpbmVUeXBlIjowLCJQYXJlbnRTdHlsZSI6eyIkcmVmIjoiOTUifX0sIlZlcnRpY2FsQ29ubmVjdG9yU3R5bGUiOnsiJGlkIjoiMTk2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Tk3IiwiTWFyZ2luIjp7IiRyZWYiOiIxMDIifSwiUGFkZGluZyI6eyIkcmVmIjoiMTAzIn0sIkJhY2tncm91bmQiOnsiJGlkIjoiMTk4IiwiQ29sb3IiOnsiJGlkIjoiMTk5IiwiQSI6MjU1LCJSIjoxNTAsIkciOjIxNCwiQiI6NjZ9fSwiSXNWaXNpYmxlIjp0cnVlLCJXaWR0aCI6MC4wLCJIZWlnaHQiOjE2LjAsIkJvcmRlclN0eWxlIjp7IiRpZCI6IjIwMCIsIkxpbmVDb2xvciI6eyIkcmVmIjoiMTA1In0sIkxpbmVXZWlnaHQiOjAuMCwiTGluZVR5cGUiOjAsIlBhcmVudFN0eWxlIjp7IiRyZWYiOiIxMDQifX0sIlBhcmVudFN0eWxlIjp7IiRyZWYiOiIxMDEifX0sIlRpdGxlU3R5bGUiOnsiJGlkIjoiMjAxIiwiRm9udFNldHRpbmdzIjp7IiRpZCI6IjIwMi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DMiLCJMaW5lQ29sb3IiOm51bGwsIkxpbmVXZWlnaHQiOjAuMCwiTGluZVR5cGUiOjAsIlBhcmVudFN0eWxlIjpudWxsfSwiUGFyZW50U3R5bGUiOnsiJHJlZiI6IjEwNyJ9fSwiRGF0ZVN0eWxlIjp7IiRpZCI6IjIwNCIsIkZvbnRTZXR0aW5ncyI6eyIkaWQiOiIyMDU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wNiIsIkxpbmVDb2xvciI6bnVsbCwiTGluZVdlaWdodCI6MC4wLCJMaW5lVHlwZSI6MCwiUGFyZW50U3R5bGUiOm51bGx9LCJQYXJlbnRTdHlsZSI6eyIkcmVmIjoiMTE0In19LCJEYXRlRm9ybWF0Ijp7IiRyZWYiOiIxMjEifSwiSXNWaXNpYmxlIjp0cnVlLCJQYXJlbnRTdHlsZSI6eyIkcmVmIjoiODAifX0sIkluZGV4IjoxLCJJZCI6ImFmOGFiYTY2LTk0ODQtNGYyNi1iOTI5LTI5ZGQxNmFmMTNiYiIsIkltcG9ydElkIjpudWxsLCJUaXRsZSI6IlJCTSIsIk5vdGUiOm51bGwsIkh5cGVybGluayI6bnVsbCwiSXNDaGFuZ2VkIjpmYWxzZSwiSXNOZXciOmZhbHNlfSx7IiRpZCI6IjIwNyIsIkdyb3VwTmFtZSI6bnVsbCwiU3RhcnREYXRlIjoiMjAxNS0xMS0wMVQwMDowMDowMFoiLCJFbmREYXRlIjoiMjAxNS0xMi0wMVQyMzo1OTo1OS45OTlaIiwiUGVyY2VudGFnZUNvbXBsZXRlIjpudWxsLCJTdHlsZSI6eyIkaWQiOiIyMDgiLCJTaGFwZSI6MCwiU2hhcGVUaGlja25lc3MiOjEsIkR1cmF0aW9uRm9ybWF0IjowLCJJbmNsdWRlTm9uV29ya2luZ0RheXNJbkR1cmF0aW9uIjp0cnVlLCJQZXJjZW50YWdlQ29tcGxldGVTdHlsZSI6eyIkaWQiOiIyMDkiLCJGb250U2V0dGluZ3MiOnsiJGlkIjoiMjEw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ExIiwiTGluZUNvbG9yIjpudWxsLCJMaW5lV2VpZ2h0IjowLjAsIkxpbmVUeXBlIjowLCJQYXJlbnRTdHlsZSI6bnVsbH0sIlBhcmVudFN0eWxlIjp7IiRyZWYiOiI4MSJ9fSwiRHVyYXRpb25TdHlsZSI6eyIkaWQiOiIyMTIiLCJGb250U2V0dGluZ3MiOnsiJGlkIjoiMjEz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E0IiwiTGluZUNvbG9yIjpudWxsLCJMaW5lV2VpZ2h0IjowLjAsIkxpbmVUeXBlIjowLCJQYXJlbnRTdHlsZSI6bnVsbH0sIlBhcmVudFN0eWxlIjp7IiRyZWYiOiI4OCJ9fSwiSG9yaXpvbnRhbENvbm5lY3RvclN0eWxlIjp7IiRpZCI6IjIxNSIsIkxpbmVDb2xvciI6eyIkcmVmIjoiOTYifSwiTGluZVdlaWdodCI6MS4wLCJMaW5lVHlwZSI6MCwiUGFyZW50U3R5bGUiOnsiJHJlZiI6Ijk1In19LCJWZXJ0aWNhbENvbm5lY3RvclN0eWxlIjp7IiRpZCI6IjIxNi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NSwiSXNCZWxvd1RpbWViYW5kIjp0cnVlLCJQZXJjZW50YWdlQ29tcGxldGVTaGFwZU9wYWNpdHkiOjM1LCJTaGFwZVN0eWxlIjp7IiRpZCI6IjIxNyIsIk1hcmdpbiI6eyIkcmVmIjoiMTAyIn0sIlBhZGRpbmciOnsiJHJlZiI6IjEwMyJ9LCJCYWNrZ3JvdW5kIjp7IiRpZCI6IjIxOCIsIkNvbG9yIjp7IiRpZCI6IjIxOSIsIkEiOjI1NSwiUiI6MTUwLCJHIjoyMTQsIkIiOjY2fX0sIklzVmlzaWJsZSI6dHJ1ZSwiV2lkdGgiOjAuMCwiSGVpZ2h0IjoxNi4wLCJCb3JkZXJTdHlsZSI6eyIkaWQiOiIyMjAiLCJMaW5lQ29sb3IiOnsiJHJlZiI6IjEwNSJ9LCJMaW5lV2VpZ2h0IjowLjAsIkxpbmVUeXBlIjowLCJQYXJlbnRTdHlsZSI6eyIkcmVmIjoiMTA0In19LCJQYXJlbnRTdHlsZSI6eyIkcmVmIjoiMTAxIn19LCJUaXRsZVN0eWxlIjp7IiRpZCI6IjIyMSIsIkZvbnRTZXR0aW5ncyI6eyIkaWQiOiIyMjI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IzIiwiTGluZUNvbG9yIjpudWxsLCJMaW5lV2VpZ2h0IjowLjAsIkxpbmVUeXBlIjowLCJQYXJlbnRTdHlsZSI6bnVsbH0sIlBhcmVudFN0eWxlIjp7IiRyZWYiOiIxMDcifX0sIkRhdGVTdHlsZSI6eyIkaWQiOiIyMjQiLCJGb250U2V0dGluZ3MiOnsiJGlkIjoiMjI1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MjYiLCJMaW5lQ29sb3IiOm51bGwsIkxpbmVXZWlnaHQiOjAuMCwiTGluZVR5cGUiOjAsIlBhcmVudFN0eWxlIjpudWxsfSwiUGFyZW50U3R5bGUiOnsiJHJlZiI6IjExNCJ9fSwiRGF0ZUZvcm1hdCI6eyIkcmVmIjoiMTIxIn0sIklzVmlzaWJsZSI6dHJ1ZSwiUGFyZW50U3R5bGUiOnsiJHJlZiI6IjgwIn19LCJJbmRleCI6MiwiSWQiOiIyMzVlNDZmNC03NDE2LTRkMDYtYTA1My02N2E0OWQ1MDI2YTgiLCJJbXBvcnRJZCI6bnVsbCwiVGl0bGUiOiJEQk4iLCJOb3RlIjpudWxsLCJIeXBlcmxpbmsiOm51bGwsIklzQ2hhbmdlZCI6ZmFsc2UsIklzTmV3IjpmYWxzZX0seyIkaWQiOiIyMjciLCJHcm91cE5hbWUiOm51bGwsIlN0YXJ0RGF0ZSI6IjIwMTUtMTItMDFUMDA6MDA6MDBaIiwiRW5kRGF0ZSI6IjIwMTYtMDMtMDFUMjM6NTk6NTkuOTk5WiIsIlBlcmNlbnRhZ2VDb21wbGV0ZSI6bnVsbCwiU3R5bGUiOnsiJGlkIjoiMjI4IiwiU2hhcGUiOjAsIlNoYXBlVGhpY2tuZXNzIjoxLCJEdXJhdGlvbkZvcm1hdCI6MCwiSW5jbHVkZU5vbldvcmtpbmdEYXlzSW5EdXJhdGlvbiI6dHJ1ZSwiUGVyY2VudGFnZUNvbXBsZXRlU3R5bGUiOnsiJGlkIjoiMjI5IiwiRm9udFNldHRpbmdzIjp7IiRpZCI6IjIz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zMSIsIkxpbmVDb2xvciI6bnVsbCwiTGluZVdlaWdodCI6MC4wLCJMaW5lVHlwZSI6MCwiUGFyZW50U3R5bGUiOm51bGx9LCJQYXJlbnRTdHlsZSI6eyIkcmVmIjoiODEifX0sIkR1cmF0aW9uU3R5bGUiOnsiJGlkIjoiMjMyIiwiRm9udFNldHRpbmdzIjp7IiRpZCI6IjIzM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zNCIsIkxpbmVDb2xvciI6bnVsbCwiTGluZVdlaWdodCI6MC4wLCJMaW5lVHlwZSI6MCwiUGFyZW50U3R5bGUiOm51bGx9LCJQYXJlbnRTdHlsZSI6eyIkcmVmIjoiODgifX0sIkhvcml6b250YWxDb25uZWN0b3JTdHlsZSI6eyIkaWQiOiIyMzUiLCJMaW5lQ29sb3IiOnsiJHJlZiI6Ijk2In0sIkxpbmVXZWlnaHQiOjEuMCwiTGluZVR5cGUiOjAsIlBhcmVudFN0eWxlIjp7IiRyZWYiOiI5NSJ9fSwiVmVydGljYWxDb25uZWN0b3JTdHlsZSI6eyIkaWQiOiIyMzY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UsIklzQmVsb3dUaW1lYmFuZCI6dHJ1ZSwiUGVyY2VudGFnZUNvbXBsZXRlU2hhcGVPcGFjaXR5IjozNSwiU2hhcGVTdHlsZSI6eyIkaWQiOiIyMzciLCJNYXJnaW4iOnsiJHJlZiI6IjEwMiJ9LCJQYWRkaW5nIjp7IiRyZWYiOiIxMDMifSwiQmFja2dyb3VuZCI6eyIkaWQiOiIyMzgiLCJDb2xvciI6eyIkaWQiOiIyMzkiLCJBIjoyNTUsIlIiOjQ3LCJHIjo1NCwiQiI6MTUzfX0sIklzVmlzaWJsZSI6dHJ1ZSwiV2lkdGgiOjAuMCwiSGVpZ2h0IjoxNi4wLCJCb3JkZXJTdHlsZSI6eyIkaWQiOiIyNDAiLCJMaW5lQ29sb3IiOnsiJHJlZiI6IjEwNSJ9LCJMaW5lV2VpZ2h0IjowLjAsIkxpbmVUeXBlIjowLCJQYXJlbnRTdHlsZSI6eyIkcmVmIjoiMTA0In19LCJQYXJlbnRTdHlsZSI6eyIkcmVmIjoiMTAxIn19LCJUaXRsZVN0eWxlIjp7IiRpZCI6IjI0MSIsIkZvbnRTZXR0aW5ncyI6eyIkaWQiOiIyNDI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QzIiwiTGluZUNvbG9yIjpudWxsLCJMaW5lV2VpZ2h0IjowLjAsIkxpbmVUeXBlIjowLCJQYXJlbnRTdHlsZSI6bnVsbH0sIlBhcmVudFN0eWxlIjp7IiRyZWYiOiIxMDcifX0sIkRhdGVTdHlsZSI6eyIkaWQiOiIyNDQiLCJGb250U2V0dGluZ3MiOnsiJGlkIjoiMjQ1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NDYiLCJMaW5lQ29sb3IiOm51bGwsIkxpbmVXZWlnaHQiOjAuMCwiTGluZVR5cGUiOjAsIlBhcmVudFN0eWxlIjpudWxsfSwiUGFyZW50U3R5bGUiOnsiJHJlZiI6IjExNCJ9fSwiRGF0ZUZvcm1hdCI6eyIkcmVmIjoiMTIxIn0sIklzVmlzaWJsZSI6dHJ1ZSwiUGFyZW50U3R5bGUiOnsiJHJlZiI6IjgwIn19LCJJbmRleCI6MywiSWQiOiI3N2ViMjJlNy1jZDBiLTRkYzItOTlhNC0yMDBkN2I3ZjEyZWIiLCJJbXBvcnRJZCI6bnVsbCwiVGl0bGUiOiJTUkJNIiwiTm90ZSI6bnVsbCwiSHlwZXJsaW5rIjpudWxsLCJJc0NoYW5nZWQiOmZhbHNlLCJJc05ldyI6ZmFsc2V9LHsiJGlkIjoiMjQ3IiwiR3JvdXBOYW1lIjpudWxsLCJTdGFydERhdGUiOiIyMDE2LTAzLTAxVDAwOjAwOjAwWiIsIkVuZERhdGUiOiIyMDE2LTA2LTAxVDIzOjU5OjU5Ljk5OVoiLCJQZXJjZW50YWdlQ29tcGxldGUiOm51bGwsIlN0eWxlIjp7IiRpZCI6IjI0OCIsIlNoYXBlIjowLCJTaGFwZVRoaWNrbmVzcyI6MSwiRHVyYXRpb25Gb3JtYXQiOjAsIkluY2x1ZGVOb25Xb3JraW5nRGF5c0luRHVyYXRpb24iOnRydWUsIlBlcmNlbnRhZ2VDb21wbGV0ZVN0eWxlIjp7IiRpZCI6IjI0OSIsIkZvbnRTZXR0aW5ncyI6eyIkaWQiOiIyNTA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TEiLCJMaW5lQ29sb3IiOm51bGwsIkxpbmVXZWlnaHQiOjAuMCwiTGluZVR5cGUiOjAsIlBhcmVudFN0eWxlIjpudWxsfSwiUGFyZW50U3R5bGUiOnsiJHJlZiI6IjgxIn19LCJEdXJhdGlvblN0eWxlIjp7IiRpZCI6IjI1MiIsIkZvbnRTZXR0aW5ncyI6eyIkaWQiOiIyNTM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TQiLCJMaW5lQ29sb3IiOm51bGwsIkxpbmVXZWlnaHQiOjAuMCwiTGluZVR5cGUiOjAsIlBhcmVudFN0eWxlIjpudWxsfSwiUGFyZW50U3R5bGUiOnsiJHJlZiI6Ijg4In19LCJIb3Jpem9udGFsQ29ubmVjdG9yU3R5bGUiOnsiJGlkIjoiMjU1IiwiTGluZUNvbG9yIjp7IiRyZWYiOiI5NiJ9LCJMaW5lV2VpZ2h0IjoxLjAsIkxpbmVUeXBlIjowLCJQYXJlbnRTdHlsZSI6eyIkcmVmIjoiOTUifX0sIlZlcnRpY2FsQ29ubmVjdG9yU3R5bGUiOnsiJGlkIjoiMjU2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jU3IiwiTWFyZ2luIjp7IiRyZWYiOiIxMDIifSwiUGFkZGluZyI6eyIkcmVmIjoiMTAzIn0sIkJhY2tncm91bmQiOnsiJGlkIjoiMjU4IiwiQ29sb3IiOnsiJGlkIjoiMjU5IiwiQSI6MjU1LCJSIjo0NywiRyI6NTQsIkIiOjE1M319LCJJc1Zpc2libGUiOnRydWUsIldpZHRoIjowLjAsIkhlaWdodCI6MTYuMCwiQm9yZGVyU3R5bGUiOnsiJGlkIjoiMjYwIiwiTGluZUNvbG9yIjp7IiRyZWYiOiIxMDUifSwiTGluZVdlaWdodCI6MC4wLCJMaW5lVHlwZSI6MCwiUGFyZW50U3R5bGUiOnsiJHJlZiI6IjEwNCJ9fSwiUGFyZW50U3R5bGUiOnsiJHJlZiI6IjEwMSJ9fSwiVGl0bGVTdHlsZSI6eyIkaWQiOiIyNjEiLCJGb250U2V0dGluZ3MiOnsiJGlkIjoiMjYy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2MyIsIkxpbmVDb2xvciI6bnVsbCwiTGluZVdlaWdodCI6MC4wLCJMaW5lVHlwZSI6MCwiUGFyZW50U3R5bGUiOm51bGx9LCJQYXJlbnRTdHlsZSI6eyIkcmVmIjoiMTA3In19LCJEYXRlU3R5bGUiOnsiJGlkIjoiMjY0IiwiRm9udFNldHRpbmdzIjp7IiRpZCI6IjI2N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Y2IiwiTGluZUNvbG9yIjpudWxsLCJMaW5lV2VpZ2h0IjowLjAsIkxpbmVUeXBlIjowLCJQYXJlbnRTdHlsZSI6bnVsbH0sIlBhcmVudFN0eWxlIjp7IiRyZWYiOiIxMTQifX0sIkRhdGVGb3JtYXQiOnsiJHJlZiI6IjEyMSJ9LCJJc1Zpc2libGUiOnRydWUsIlBhcmVudFN0eWxlIjp7IiRyZWYiOiI4MCJ9fSwiSW5kZXgiOjQsIklkIjoiMDg2MmZiY2MtZTZmNy00YzQ3LWI5NjMtOTE1NzNlMDA2MDlkIiwiSW1wb3J0SWQiOm51bGwsIlRpdGxlIjoiU0RCTiIsIk5vdGUiOm51bGwsIkh5cGVybGluayI6bnVsbCwiSXNDaGFuZ2VkIjpmYWxzZSwiSXNOZXciOmZhbHNlfSx7IiRpZCI6IjI2NyIsIkdyb3VwTmFtZSI6bnVsbCwiU3RhcnREYXRlIjoiMjAxNi0wNC0wMVQwMDowMDowMFoiLCJFbmREYXRlIjoiMjAxNi0wNy0wMVQyMzo1OTo1OS45OTlaIiwiUGVyY2VudGFnZUNvbXBsZXRlIjpudWxsLCJTdHlsZSI6eyIkaWQiOiIyNjgiLCJTaGFwZSI6MCwiU2hhcGVUaGlja25lc3MiOjEsIkR1cmF0aW9uRm9ybWF0IjowLCJJbmNsdWRlTm9uV29ya2luZ0RheXNJbkR1cmF0aW9uIjp0cnVlLCJQZXJjZW50YWdlQ29tcGxldGVTdHlsZSI6eyIkaWQiOiIyNjkiLCJGb250U2V0dGluZ3MiOnsiJGlkIjoiMjcw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cxIiwiTGluZUNvbG9yIjpudWxsLCJMaW5lV2VpZ2h0IjowLjAsIkxpbmVUeXBlIjowLCJQYXJlbnRTdHlsZSI6bnVsbH0sIlBhcmVudFN0eWxlIjp7IiRyZWYiOiI4MSJ9fSwiRHVyYXRpb25TdHlsZSI6eyIkaWQiOiIyNzIiLCJGb250U2V0dGluZ3MiOnsiJGlkIjoiMjcz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c0IiwiTGluZUNvbG9yIjpudWxsLCJMaW5lV2VpZ2h0IjowLjAsIkxpbmVUeXBlIjowLCJQYXJlbnRTdHlsZSI6bnVsbH0sIlBhcmVudFN0eWxlIjp7IiRyZWYiOiI4OCJ9fSwiSG9yaXpvbnRhbENvbm5lY3RvclN0eWxlIjp7IiRpZCI6IjI3NSIsIkxpbmVDb2xvciI6eyIkcmVmIjoiOTYifSwiTGluZVdlaWdodCI6MS4wLCJMaW5lVHlwZSI6MCwiUGFyZW50U3R5bGUiOnsiJHJlZiI6Ijk1In19LCJWZXJ0aWNhbENvbm5lY3RvclN0eWxlIjp7IiRpZCI6IjI3Ni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NSwiSXNCZWxvd1RpbWViYW5kIjp0cnVlLCJQZXJjZW50YWdlQ29tcGxldGVTaGFwZU9wYWNpdHkiOjM1LCJTaGFwZVN0eWxlIjp7IiRpZCI6IjI3NyIsIk1hcmdpbiI6eyIkcmVmIjoiMTAyIn0sIlBhZGRpbmciOnsiJHJlZiI6IjEwMyJ9LCJCYWNrZ3JvdW5kIjp7IiRpZCI6IjI3OCIsIkNvbG9yIjp7IiRpZCI6IjI3OSIsIkEiOjI1NSwiUiI6NDcsIkciOjU0LCJCIjoxNTN9fSwiSXNWaXNpYmxlIjp0cnVlLCJXaWR0aCI6MC4wLCJIZWlnaHQiOjE2LjAsIkJvcmRlclN0eWxlIjp7IiRpZCI6IjI4MCIsIkxpbmVDb2xvciI6eyIkcmVmIjoiMTA1In0sIkxpbmVXZWlnaHQiOjAuMCwiTGluZVR5cGUiOjAsIlBhcmVudFN0eWxlIjp7IiRyZWYiOiIxMDQifX0sIlBhcmVudFN0eWxlIjp7IiRyZWYiOiIxMDEifX0sIlRpdGxlU3R5bGUiOnsiJGlkIjoiMjgxIiwiRm9udFNldHRpbmdzIjp7IiRpZCI6IjI4Mi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DMiLCJMaW5lQ29sb3IiOm51bGwsIkxpbmVXZWlnaHQiOjAuMCwiTGluZVR5cGUiOjAsIlBhcmVudFN0eWxlIjpudWxsfSwiUGFyZW50U3R5bGUiOnsiJHJlZiI6IjEwNyJ9fSwiRGF0ZVN0eWxlIjp7IiRpZCI6IjI4NCIsIkZvbnRTZXR0aW5ncyI6eyIkaWQiOiIyODU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4NiIsIkxpbmVDb2xvciI6bnVsbCwiTGluZVdlaWdodCI6MC4wLCJMaW5lVHlwZSI6MCwiUGFyZW50U3R5bGUiOm51bGx9LCJQYXJlbnRTdHlsZSI6eyIkcmVmIjoiMTE0In19LCJEYXRlRm9ybWF0Ijp7IiRyZWYiOiIxMjEifSwiSXNWaXNpYmxlIjp0cnVlLCJQYXJlbnRTdHlsZSI6eyIkcmVmIjoiODAifX0sIkluZGV4Ijo1LCJJZCI6IjlhYzhkMTgxLTg2ZTctNDAzNS1hMjczLTBhM2E2ZTc3NGVlNiIsIkltcG9ydElkIjpudWxsLCJUaXRsZSI6IkJlbmNoYXJrcyIsIk5vdGUiOm51bGwsIkh5cGVybGluayI6bnVsbCwiSXNDaGFuZ2VkIjpmYWxzZSwiSXNOZXciOmZhbHNlfSx7IiRpZCI6IjI4NyIsIkdyb3VwTmFtZSI6bnVsbCwiU3RhcnREYXRlIjoiMjAxNi0wNi0wMVQwMDowMDowMFoiLCJFbmREYXRlIjoiMjAxNi0xMi0wMVQyMzo1OTo1OS45OTlaIiwiUGVyY2VudGFnZUNvbXBsZXRlIjpudWxsLCJTdHlsZSI6eyIkaWQiOiIyODgiLCJTaGFwZSI6MCwiU2hhcGVUaGlja25lc3MiOjEsIkR1cmF0aW9uRm9ybWF0IjowLCJJbmNsdWRlTm9uV29ya2luZ0RheXNJbkR1cmF0aW9uIjp0cnVlLCJQZXJjZW50YWdlQ29tcGxldGVTdHlsZSI6eyIkaWQiOiIyODkiLCJGb250U2V0dGluZ3MiOnsiJGlkIjoiMjkw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kxIiwiTGluZUNvbG9yIjpudWxsLCJMaW5lV2VpZ2h0IjowLjAsIkxpbmVUeXBlIjowLCJQYXJlbnRTdHlsZSI6bnVsbH0sIlBhcmVudFN0eWxlIjp7IiRyZWYiOiI4MSJ9fSwiRHVyYXRpb25TdHlsZSI6eyIkaWQiOiIyOTIiLCJGb250U2V0dGluZ3MiOnsiJGlkIjoiMjkz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k0IiwiTGluZUNvbG9yIjpudWxsLCJMaW5lV2VpZ2h0IjowLjAsIkxpbmVUeXBlIjowLCJQYXJlbnRTdHlsZSI6bnVsbH0sIlBhcmVudFN0eWxlIjp7IiRyZWYiOiI4OCJ9fSwiSG9yaXpvbnRhbENvbm5lY3RvclN0eWxlIjp7IiRpZCI6IjI5NSIsIkxpbmVDb2xvciI6eyIkcmVmIjoiOTYifSwiTGluZVdlaWdodCI6MS4wLCJMaW5lVHlwZSI6MCwiUGFyZW50U3R5bGUiOnsiJHJlZiI6Ijk1In19LCJWZXJ0aWNhbENvbm5lY3RvclN0eWxlIjp7IiRpZCI6IjI5Ni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NSwiSXNCZWxvd1RpbWViYW5kIjp0cnVlLCJQZXJjZW50YWdlQ29tcGxldGVTaGFwZU9wYWNpdHkiOjM1LCJTaGFwZVN0eWxlIjp7IiRpZCI6IjI5NyIsIk1hcmdpbiI6eyIkcmVmIjoiMTAyIn0sIlBhZGRpbmciOnsiJHJlZiI6IjEwMyJ9LCJCYWNrZ3JvdW5kIjp7IiRpZCI6IjI5OCIsIkNvbG9yIjp7IiRpZCI6IjI5OSIsIkEiOjI1NSwiUiI6NDcsIkciOjU0LCJCIjoxNTN9fSwiSXNWaXNpYmxlIjp0cnVlLCJXaWR0aCI6MC4wLCJIZWlnaHQiOjE2LjAsIkJvcmRlclN0eWxlIjp7IiRpZCI6IjMwMCIsIkxpbmVDb2xvciI6eyIkcmVmIjoiMTA1In0sIkxpbmVXZWlnaHQiOjAuMCwiTGluZVR5cGUiOjAsIlBhcmVudFN0eWxlIjp7IiRyZWYiOiIxMDQifX0sIlBhcmVudFN0eWxlIjp7IiRyZWYiOiIxMDEifX0sIlRpdGxlU3R5bGUiOnsiJGlkIjoiMzAxIiwiRm9udFNldHRpbmdzIjp7IiRpZCI6IjMwMi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MDMiLCJMaW5lQ29sb3IiOm51bGwsIkxpbmVXZWlnaHQiOjAuMCwiTGluZVR5cGUiOjAsIlBhcmVudFN0eWxlIjpudWxsfSwiUGFyZW50U3R5bGUiOnsiJHJlZiI6IjEwNyJ9fSwiRGF0ZVN0eWxlIjp7IiRpZCI6IjMwNCIsIkZvbnRTZXR0aW5ncyI6eyIkaWQiOiIzMDU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wNiIsIkxpbmVDb2xvciI6bnVsbCwiTGluZVdlaWdodCI6MC4wLCJMaW5lVHlwZSI6MCwiUGFyZW50U3R5bGUiOm51bGx9LCJQYXJlbnRTdHlsZSI6eyIkcmVmIjoiMTE0In19LCJEYXRlRm9ybWF0Ijp7IiRyZWYiOiIxMjEifSwiSXNWaXNpYmxlIjp0cnVlLCJQYXJlbnRTdHlsZSI6eyIkcmVmIjoiODAifX0sIkluZGV4Ijo2LCJJZCI6ImUxYWI0NmU4LWQxNzAtNDVmOS05NDZhLThhZjg4OTJjNTBmOCIsIkltcG9ydElkIjpudWxsLCJUaXRsZSI6IlRoZXNpcyBXcml0aW5nIiwiTm90ZSI6bnVsbCwiSHlwZXJsaW5rIjpudWxsLCJJc0NoYW5nZWQiOmZhbHNlLCJJc05ldyI6ZmFsc2V9XSwiTXNQcm9qZWN0SXRlbXNUcmVlIjp7IiRpZCI6IjMwNyIsIlJvb3QiOnsiJGlkIjoiMzA4IiwiSW1wb3J0SWQiOm51bGwsIklzSW1wb3J0ZWQiOmZhbHNlLCJDaGlsZHJlbiI6W119fSwiU2V0dGluZ3MiOnsiJGlkIjoiMzA5IiwiSW1wYU9wdGlvbnMiOnsiJGlkIjoiMzEw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0cnVlLCJJbXBvcnRUeXBlIjowLCJGaWxlUGF0aCI6bnVsbCwiVGltZWxpbmVJbXBvcnRlZCI6ZmFsc2V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693</Words>
  <Application>Microsoft Office PowerPoint</Application>
  <PresentationFormat>全屏显示(4:3)</PresentationFormat>
  <Paragraphs>208</Paragraphs>
  <Slides>16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 Liu</dc:creator>
  <cp:lastModifiedBy>Qian Liu</cp:lastModifiedBy>
  <cp:revision>66</cp:revision>
  <dcterms:modified xsi:type="dcterms:W3CDTF">2015-12-10T17:41:06Z</dcterms:modified>
</cp:coreProperties>
</file>