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61" r:id="rId6"/>
    <p:sldId id="272" r:id="rId7"/>
    <p:sldId id="269" r:id="rId8"/>
    <p:sldId id="270" r:id="rId9"/>
    <p:sldId id="271" r:id="rId10"/>
    <p:sldId id="273" r:id="rId11"/>
    <p:sldId id="274" r:id="rId12"/>
    <p:sldId id="275" r:id="rId13"/>
    <p:sldId id="265" r:id="rId14"/>
    <p:sldId id="268" r:id="rId15"/>
    <p:sldId id="266" r:id="rId16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>
      <p:cViewPr>
        <p:scale>
          <a:sx n="75" d="100"/>
          <a:sy n="75" d="100"/>
        </p:scale>
        <p:origin x="-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BDD8-2249-4750-A4B4-7850C78801F5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B501-C9D0-47CF-94DB-FC681E48C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8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Have</a:t>
            </a:r>
            <a:r>
              <a:rPr lang="en-US" altLang="zh-CN" baseline="0" dirty="0" smtClean="0"/>
              <a:t> to record data individually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Comparisons with spiking and non-spiking conventional methods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Special </a:t>
            </a:r>
            <a:r>
              <a:rPr lang="en-US" altLang="zh-CN" baseline="0" dirty="0" err="1" smtClean="0"/>
              <a:t>accessment</a:t>
            </a:r>
            <a:r>
              <a:rPr lang="en-US" altLang="zh-CN" baseline="0" dirty="0" smtClean="0"/>
              <a:t> particular for SNN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3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Poissonian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to benchmarking existing methods of rate-based spiking models.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FoCal</a:t>
            </a:r>
            <a:r>
              <a:rPr lang="en-US" altLang="zh-CN" dirty="0" smtClean="0"/>
              <a:t>~(Filter overlap Correction)}</a:t>
            </a:r>
          </a:p>
          <a:p>
            <a:r>
              <a:rPr lang="en-US" altLang="zh-CN" dirty="0" smtClean="0"/>
              <a:t>	to promote the study of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algorithms applied to recognition tasks using few input spikes.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flashing input}</a:t>
            </a:r>
          </a:p>
          <a:p>
            <a:r>
              <a:rPr lang="en-US" altLang="zh-CN" dirty="0" smtClean="0"/>
              <a:t>	to encourage research on fast recognition methods which are found in the primate visual pathway.</a:t>
            </a:r>
          </a:p>
          <a:p>
            <a:r>
              <a:rPr lang="en-US" altLang="zh-CN" dirty="0" smtClean="0"/>
              <a:t>	\item \</a:t>
            </a:r>
            <a:r>
              <a:rPr lang="en-US" altLang="zh-CN" dirty="0" err="1" smtClean="0"/>
              <a:t>textit</a:t>
            </a:r>
            <a:r>
              <a:rPr lang="en-US" altLang="zh-CN" dirty="0" smtClean="0"/>
              <a:t>{DVS recorded moving input}</a:t>
            </a:r>
          </a:p>
          <a:p>
            <a:r>
              <a:rPr lang="en-US" altLang="zh-CN" dirty="0" smtClean="0"/>
              <a:t>	to trigger the study of algorithms targeting on continuous input from real-world sensors and to implement them on mobile </a:t>
            </a:r>
            <a:r>
              <a:rPr lang="en-US" altLang="zh-CN" dirty="0" err="1" smtClean="0"/>
              <a:t>neuromorphic</a:t>
            </a:r>
            <a:r>
              <a:rPr lang="en-US" altLang="zh-CN" dirty="0" smtClean="0"/>
              <a:t> robots.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Motivations!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1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but</a:t>
            </a:r>
            <a:r>
              <a:rPr lang="en-US" altLang="zh-CN" baseline="0" dirty="0" smtClean="0"/>
              <a:t> not specific evaluation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8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feasibility (classification accuracy)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Arial"/>
              </a:rPr>
              <a:t>Such</a:t>
            </a:r>
            <a:r>
              <a:rPr lang="en-US" altLang="zh-CN" sz="1200" baseline="0" dirty="0" smtClean="0">
                <a:solidFill>
                  <a:srgbClr val="000000"/>
                </a:solidFill>
                <a:latin typeface="Arial"/>
              </a:rPr>
              <a:t> as: network size, neural and synaptic type and learning algorithm </a:t>
            </a:r>
            <a:r>
              <a:rPr lang="en-US" altLang="zh-CN" sz="1200" baseline="0" smtClean="0">
                <a:solidFill>
                  <a:srgbClr val="000000"/>
                </a:solidFill>
                <a:latin typeface="Arial"/>
              </a:rPr>
              <a:t>and precision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2B501-C9D0-47CF-94DB-FC681E48CA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2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5617" y="1772816"/>
            <a:ext cx="7037023" cy="18980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Benchmarking </a:t>
            </a:r>
            <a:r>
              <a:rPr lang="en-GB" sz="3200" b="1" dirty="0" smtClean="0">
                <a:solidFill>
                  <a:srgbClr val="595959"/>
                </a:solidFill>
              </a:rPr>
              <a:t>Spike-Based</a:t>
            </a:r>
          </a:p>
          <a:p>
            <a:pPr>
              <a:lnSpc>
                <a:spcPct val="100000"/>
              </a:lnSpc>
            </a:pPr>
            <a:r>
              <a:rPr lang="en-GB" sz="3200" b="1" dirty="0" smtClean="0">
                <a:solidFill>
                  <a:srgbClr val="595959"/>
                </a:solidFill>
              </a:rPr>
              <a:t>Visual Recognition:</a:t>
            </a:r>
          </a:p>
          <a:p>
            <a:r>
              <a:rPr lang="en-US" altLang="zh-CN" sz="2800" b="1" dirty="0">
                <a:solidFill>
                  <a:srgbClr val="595959"/>
                </a:solidFill>
              </a:rPr>
              <a:t>a Dataset, Evaluation and Algorithms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3" name="CustomShape 2"/>
          <p:cNvSpPr/>
          <p:nvPr/>
        </p:nvSpPr>
        <p:spPr>
          <a:xfrm>
            <a:off x="61156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GB" sz="2400" dirty="0" err="1">
                <a:solidFill>
                  <a:srgbClr val="595959"/>
                </a:solidFill>
                <a:latin typeface="Arial"/>
              </a:rPr>
              <a:t>Qian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Liu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Supervisor: Steve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Furber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Co-Supervisor: David Lester</a:t>
            </a:r>
            <a:endParaRPr dirty="0"/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latin typeface="Arial"/>
              </a:rPr>
              <a:t>Adviser: Alvaro </a:t>
            </a:r>
            <a:r>
              <a:rPr lang="en-GB" sz="2400" dirty="0" err="1">
                <a:solidFill>
                  <a:srgbClr val="595959"/>
                </a:solidFill>
                <a:latin typeface="Arial"/>
              </a:rPr>
              <a:t>Fernandes</a:t>
            </a:r>
            <a:r>
              <a:rPr lang="en-GB" sz="2400" dirty="0">
                <a:solidFill>
                  <a:srgbClr val="595959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w="25560" cap="rnd">
            <a:solidFill>
              <a:srgbClr val="660066"/>
            </a:solidFill>
            <a:custDash>
              <a:ds d="0" sp="0"/>
            </a:custDash>
            <a:round/>
          </a:ln>
        </p:spPr>
      </p:sp>
      <p:pic>
        <p:nvPicPr>
          <p:cNvPr id="1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95640" y="4309200"/>
            <a:ext cx="8228880" cy="181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network with 500 decision neurons </a:t>
            </a:r>
            <a:r>
              <a:rPr lang="en-US" dirty="0"/>
              <a:t>achieved a CA of </a:t>
            </a:r>
            <a:r>
              <a:rPr lang="en-US" dirty="0" smtClean="0"/>
              <a:t>92.98% </a:t>
            </a:r>
            <a:r>
              <a:rPr lang="en-US" dirty="0"/>
              <a:t>and average latency of </a:t>
            </a:r>
            <a:r>
              <a:rPr lang="en-US" dirty="0" smtClean="0"/>
              <a:t>10.70 </a:t>
            </a:r>
            <a:r>
              <a:rPr lang="en-US" dirty="0" err="1" smtClean="0"/>
              <a:t>ms</a:t>
            </a:r>
            <a:r>
              <a:rPr lang="en-US" dirty="0"/>
              <a:t>, and the simulation costs </a:t>
            </a:r>
            <a:r>
              <a:rPr lang="en-US" dirty="0" err="1"/>
              <a:t>SpiNNaker</a:t>
            </a:r>
            <a:r>
              <a:rPr lang="en-US" dirty="0"/>
              <a:t> </a:t>
            </a:r>
            <a:r>
              <a:rPr lang="en-US" dirty="0" smtClean="0"/>
              <a:t>0.41 W </a:t>
            </a:r>
            <a:r>
              <a:rPr lang="en-US" dirty="0"/>
              <a:t>on power use and </a:t>
            </a:r>
            <a:r>
              <a:rPr lang="en-US" dirty="0" smtClean="0"/>
              <a:t>4,920J </a:t>
            </a:r>
            <a:r>
              <a:rPr lang="en-US" dirty="0"/>
              <a:t>on energy use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work is submitted to the Frontiers in </a:t>
            </a:r>
            <a:r>
              <a:rPr lang="en-US" dirty="0" err="1" smtClean="0"/>
              <a:t>Neuromorphic</a:t>
            </a:r>
            <a:r>
              <a:rPr lang="en-US" dirty="0" smtClean="0"/>
              <a:t> Engineering under review process.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7" y="2092554"/>
            <a:ext cx="7972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1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82188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595959"/>
                </a:solidFill>
              </a:rPr>
              <a:t>Future Work: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rgbClr val="595959"/>
                </a:solidFill>
              </a:rPr>
              <a:t>Towards </a:t>
            </a:r>
            <a:r>
              <a:rPr lang="en-US" altLang="zh-CN" sz="2800" b="1" dirty="0">
                <a:solidFill>
                  <a:srgbClr val="595959"/>
                </a:solidFill>
              </a:rPr>
              <a:t>the Robust Object </a:t>
            </a:r>
            <a:r>
              <a:rPr lang="en-US" altLang="zh-CN" sz="2800" b="1" dirty="0" smtClean="0">
                <a:solidFill>
                  <a:srgbClr val="595959"/>
                </a:solidFill>
              </a:rPr>
              <a:t>Recognition</a:t>
            </a:r>
            <a:endParaRPr lang="en-US" altLang="zh-CN" sz="2800" b="1" dirty="0"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640856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altLang="zh-CN" sz="2800" dirty="0">
                <a:solidFill>
                  <a:srgbClr val="000000"/>
                </a:solidFill>
              </a:rPr>
              <a:t> state-of-the-art</a:t>
            </a:r>
          </a:p>
          <a:p>
            <a:pPr lvl="1">
              <a:buFont typeface="Arial"/>
              <a:buChar char="•"/>
            </a:pPr>
            <a:r>
              <a:rPr lang="en-GB" altLang="zh-CN" sz="2400" dirty="0">
                <a:solidFill>
                  <a:srgbClr val="000000"/>
                </a:solidFill>
              </a:rPr>
              <a:t> 2-Layer STDP </a:t>
            </a:r>
            <a:r>
              <a:rPr lang="en-GB" altLang="zh-CN" sz="2400" dirty="0" smtClean="0">
                <a:solidFill>
                  <a:srgbClr val="000000"/>
                </a:solidFill>
              </a:rPr>
              <a:t>learned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1 case study</a:t>
            </a:r>
            <a:endParaRPr lang="en-GB" altLang="zh-CN" sz="2400" dirty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</a:pPr>
            <a:r>
              <a:rPr lang="en-GB" altLang="zh-CN" sz="2400" dirty="0">
                <a:solidFill>
                  <a:srgbClr val="000000"/>
                </a:solidFill>
              </a:rPr>
              <a:t> Spiking </a:t>
            </a:r>
            <a:r>
              <a:rPr lang="en-GB" altLang="zh-CN" sz="2400" dirty="0" err="1">
                <a:solidFill>
                  <a:srgbClr val="000000"/>
                </a:solidFill>
              </a:rPr>
              <a:t>ConvNet</a:t>
            </a:r>
            <a:r>
              <a:rPr lang="en-GB" altLang="zh-CN" sz="2400" dirty="0">
                <a:solidFill>
                  <a:srgbClr val="000000"/>
                </a:solidFill>
              </a:rPr>
              <a:t> (off-line training</a:t>
            </a:r>
            <a:r>
              <a:rPr lang="en-GB" altLang="zh-CN" sz="2400" dirty="0" smtClean="0">
                <a:solidFill>
                  <a:srgbClr val="000000"/>
                </a:solidFill>
              </a:rPr>
              <a:t>)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future case study</a:t>
            </a:r>
            <a:endParaRPr lang="en-GB" altLang="zh-CN" sz="24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GB" altLang="zh-CN" sz="2400" dirty="0">
                <a:solidFill>
                  <a:srgbClr val="000000"/>
                </a:solidFill>
              </a:rPr>
              <a:t> Spiking DBN (off-line training</a:t>
            </a:r>
            <a:r>
              <a:rPr lang="en-GB" altLang="zh-CN" sz="2400" dirty="0" smtClean="0">
                <a:solidFill>
                  <a:srgbClr val="000000"/>
                </a:solidFill>
              </a:rPr>
              <a:t>) – </a:t>
            </a:r>
            <a:r>
              <a:rPr lang="en-GB" altLang="zh-CN" sz="2400" dirty="0" smtClean="0">
                <a:solidFill>
                  <a:srgbClr val="FF0000"/>
                </a:solidFill>
              </a:rPr>
              <a:t>online formalised training</a:t>
            </a:r>
            <a:endParaRPr lang="en-GB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My exploration on Spiking DBN</a:t>
            </a:r>
          </a:p>
          <a:p>
            <a:pPr lvl="1">
              <a:buFont typeface="Arial"/>
              <a:buChar char="•"/>
            </a:pPr>
            <a:r>
              <a:rPr lang="en-GB" altLang="zh-CN" sz="2400" dirty="0" smtClean="0">
                <a:solidFill>
                  <a:srgbClr val="000000"/>
                </a:solidFill>
              </a:rPr>
              <a:t> Restricted </a:t>
            </a:r>
            <a:r>
              <a:rPr lang="en-GB" altLang="zh-CN" sz="2400" dirty="0">
                <a:solidFill>
                  <a:srgbClr val="000000"/>
                </a:solidFill>
              </a:rPr>
              <a:t>Boltzmann </a:t>
            </a:r>
            <a:r>
              <a:rPr lang="en-GB" altLang="zh-CN" sz="2400" dirty="0" smtClean="0">
                <a:solidFill>
                  <a:srgbClr val="000000"/>
                </a:solidFill>
              </a:rPr>
              <a:t>Machine (RBM)</a:t>
            </a:r>
            <a:endParaRPr lang="en-GB" altLang="zh-CN" sz="2400" dirty="0"/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Deep Belief Net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Future work: spiking RBM &amp; DBN</a:t>
            </a:r>
            <a:endParaRPr sz="1600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611560" y="5663735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Current work has been written down in a study report.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OTLSHAPE_M_b753854f750345028007ecac670adac1_Connector1"/>
          <p:cNvCxnSpPr/>
          <p:nvPr>
            <p:custDataLst>
              <p:tags r:id="rId2"/>
            </p:custDataLst>
          </p:nvPr>
        </p:nvCxnSpPr>
        <p:spPr>
          <a:xfrm>
            <a:off x="2306189" y="1391720"/>
            <a:ext cx="0" cy="266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OTLSHAPE_M_0f4dd9dde0924e93b955678ac77842ad_Connector4"/>
          <p:cNvCxnSpPr/>
          <p:nvPr>
            <p:custDataLst>
              <p:tags r:id="rId3"/>
            </p:custDataLst>
          </p:nvPr>
        </p:nvCxnSpPr>
        <p:spPr>
          <a:xfrm>
            <a:off x="1591174" y="2355354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OTLSHAPE_M_0f4dd9dde0924e93b955678ac77842ad_Connector2"/>
          <p:cNvCxnSpPr/>
          <p:nvPr>
            <p:custDataLst>
              <p:tags r:id="rId4"/>
            </p:custDataLst>
          </p:nvPr>
        </p:nvCxnSpPr>
        <p:spPr>
          <a:xfrm>
            <a:off x="1591174" y="1562505"/>
            <a:ext cx="0" cy="12700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OTLSHAPE_TB_00000000000000000000000000000000_LeftEndCaps" hidden="1"/>
          <p:cNvSpPr txBox="1"/>
          <p:nvPr>
            <p:custDataLst>
              <p:tags r:id="rId5"/>
            </p:custDataLst>
          </p:nvPr>
        </p:nvSpPr>
        <p:spPr>
          <a:xfrm>
            <a:off x="3175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2015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91" name="OTLSHAPE_TB_00000000000000000000000000000000_RightEndCaps" hidden="1"/>
          <p:cNvSpPr txBox="1"/>
          <p:nvPr>
            <p:custDataLst>
              <p:tags r:id="rId6"/>
            </p:custDataLst>
          </p:nvPr>
        </p:nvSpPr>
        <p:spPr>
          <a:xfrm>
            <a:off x="8363034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2"/>
                </a:solidFill>
                <a:latin typeface="Calibri"/>
              </a:rPr>
              <a:t>2016</a:t>
            </a:r>
            <a:endParaRPr lang="zh-CN" altLang="en-US" b="1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21" name="OTLSHAPE_M_4bad46065aff44fdba3359342bdb43dd_Title"/>
          <p:cNvSpPr txBox="1"/>
          <p:nvPr>
            <p:custDataLst>
              <p:tags r:id="rId7"/>
            </p:custDataLst>
          </p:nvPr>
        </p:nvSpPr>
        <p:spPr>
          <a:xfrm>
            <a:off x="1187623" y="1795859"/>
            <a:ext cx="218818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Contrastive Divergence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23" name="OTLSHAPE_M_4bad46065aff44fdba3359342bdb43dd_Shape"/>
          <p:cNvSpPr/>
          <p:nvPr>
            <p:custDataLst>
              <p:tags r:id="rId8"/>
            </p:custDataLst>
          </p:nvPr>
        </p:nvSpPr>
        <p:spPr>
          <a:xfrm rot="16200000">
            <a:off x="971600" y="1818321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4" name="OTLSHAPE_M_bc028b01b9a143e9ad12947fa3a1de22_Title"/>
          <p:cNvSpPr txBox="1"/>
          <p:nvPr>
            <p:custDataLst>
              <p:tags r:id="rId9"/>
            </p:custDataLst>
          </p:nvPr>
        </p:nvSpPr>
        <p:spPr>
          <a:xfrm>
            <a:off x="1527417" y="1989420"/>
            <a:ext cx="231367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10" dirty="0" smtClean="0">
                <a:solidFill>
                  <a:schemeClr val="dk1"/>
                </a:solidFill>
              </a:rPr>
              <a:t>RBM Validation</a:t>
            </a:r>
            <a:endParaRPr lang="zh-CN" altLang="en-US" sz="1400" spc="-10" dirty="0">
              <a:solidFill>
                <a:schemeClr val="dk1"/>
              </a:solidFill>
            </a:endParaRPr>
          </a:p>
        </p:txBody>
      </p:sp>
      <p:sp>
        <p:nvSpPr>
          <p:cNvPr id="726" name="OTLSHAPE_M_bc028b01b9a143e9ad12947fa3a1de22_Shape"/>
          <p:cNvSpPr/>
          <p:nvPr>
            <p:custDataLst>
              <p:tags r:id="rId10"/>
            </p:custDataLst>
          </p:nvPr>
        </p:nvSpPr>
        <p:spPr>
          <a:xfrm rot="16200000">
            <a:off x="1330568" y="2008775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27" name="OTLSHAPE_M_0f4dd9dde0924e93b955678ac77842ad_Title"/>
          <p:cNvSpPr txBox="1"/>
          <p:nvPr>
            <p:custDataLst>
              <p:tags r:id="rId11"/>
            </p:custDataLst>
          </p:nvPr>
        </p:nvSpPr>
        <p:spPr>
          <a:xfrm>
            <a:off x="1835695" y="2182402"/>
            <a:ext cx="274256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4" dirty="0" err="1" smtClean="0">
                <a:solidFill>
                  <a:schemeClr val="dk1"/>
                </a:solidFill>
              </a:rPr>
              <a:t>Maths</a:t>
            </a:r>
            <a:r>
              <a:rPr lang="en-US" altLang="zh-CN" sz="1400" spc="-4" dirty="0" smtClean="0">
                <a:solidFill>
                  <a:schemeClr val="dk1"/>
                </a:solidFill>
              </a:rPr>
              <a:t> of DBN</a:t>
            </a:r>
            <a:endParaRPr lang="zh-CN" altLang="en-US" sz="1400" spc="-4" dirty="0">
              <a:solidFill>
                <a:schemeClr val="dk1"/>
              </a:solidFill>
            </a:endParaRPr>
          </a:p>
        </p:txBody>
      </p:sp>
      <p:sp>
        <p:nvSpPr>
          <p:cNvPr id="729" name="OTLSHAPE_M_0f4dd9dde0924e93b955678ac77842ad_Shape"/>
          <p:cNvSpPr/>
          <p:nvPr>
            <p:custDataLst>
              <p:tags r:id="rId12"/>
            </p:custDataLst>
          </p:nvPr>
        </p:nvSpPr>
        <p:spPr>
          <a:xfrm rot="16200000">
            <a:off x="1619672" y="2210283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0" name="OTLSHAPE_M_b753854f750345028007ecac670adac1_Title"/>
          <p:cNvSpPr txBox="1"/>
          <p:nvPr>
            <p:custDataLst>
              <p:tags r:id="rId13"/>
            </p:custDataLst>
          </p:nvPr>
        </p:nvSpPr>
        <p:spPr>
          <a:xfrm>
            <a:off x="2123727" y="2398426"/>
            <a:ext cx="2160241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Practical Training Methods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32" name="OTLSHAPE_M_b753854f750345028007ecac670adac1_Shape"/>
          <p:cNvSpPr/>
          <p:nvPr>
            <p:custDataLst>
              <p:tags r:id="rId14"/>
            </p:custDataLst>
          </p:nvPr>
        </p:nvSpPr>
        <p:spPr>
          <a:xfrm rot="16200000">
            <a:off x="1886619" y="2426307"/>
            <a:ext cx="165100" cy="165100"/>
          </a:xfrm>
          <a:prstGeom prst="flowChartMerg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34" name="OTLSHAPE_T_af8aba6694844f26b92929dd16af13bb_ShapePercentage" hidden="1"/>
          <p:cNvSpPr/>
          <p:nvPr>
            <p:custDataLst>
              <p:tags r:id="rId15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OTLSHAPE_T_af8aba6694844f26b92929dd16af13bb_Duration" hidden="1"/>
          <p:cNvSpPr txBox="1"/>
          <p:nvPr>
            <p:custDataLst>
              <p:tags r:id="rId16"/>
            </p:custDataLst>
          </p:nvPr>
        </p:nvSpPr>
        <p:spPr>
          <a:xfrm>
            <a:off x="0" y="39452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6" name="OTLSHAPE_T_af8aba6694844f26b92929dd16af13bb_TextPercentage" hidden="1"/>
          <p:cNvSpPr txBox="1"/>
          <p:nvPr>
            <p:custDataLst>
              <p:tags r:id="rId17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37" name="OTLSHAPE_T_af8aba6694844f26b92929dd16af13bb_StartDate" hidden="1"/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38" name="OTLSHAPE_T_af8aba6694844f26b92929dd16af13bb_EndDate" hidden="1"/>
          <p:cNvSpPr txBox="1"/>
          <p:nvPr>
            <p:custDataLst>
              <p:tags r:id="rId19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2" name="OTLSHAPE_T_235e46f474164d06a05367a49d5026a8_ShapePercentage" hidden="1"/>
          <p:cNvSpPr/>
          <p:nvPr>
            <p:custDataLst>
              <p:tags r:id="rId20"/>
            </p:custDataLst>
          </p:nvPr>
        </p:nvSpPr>
        <p:spPr>
          <a:xfrm>
            <a:off x="1425932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OTLSHAPE_T_235e46f474164d06a05367a49d5026a8_Duration" hidden="1"/>
          <p:cNvSpPr txBox="1"/>
          <p:nvPr>
            <p:custDataLst>
              <p:tags r:id="rId21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31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4" name="OTLSHAPE_T_235e46f474164d06a05367a49d5026a8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45" name="OTLSHAPE_T_235e46f474164d06a05367a49d5026a8_StartDate" hidden="1"/>
          <p:cNvSpPr txBox="1"/>
          <p:nvPr>
            <p:custDataLst>
              <p:tags r:id="rId23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46" name="OTLSHAPE_T_235e46f474164d06a05367a49d5026a8_EndDate" hidden="1"/>
          <p:cNvSpPr txBox="1"/>
          <p:nvPr>
            <p:custDataLst>
              <p:tags r:id="rId24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0" name="OTLSHAPE_T_77eb22e7cd0b4dc299a4200d7b7f12eb_ShapePercentage" hidden="1"/>
          <p:cNvSpPr/>
          <p:nvPr>
            <p:custDataLst>
              <p:tags r:id="rId25"/>
            </p:custDataLst>
          </p:nvPr>
        </p:nvSpPr>
        <p:spPr>
          <a:xfrm>
            <a:off x="1902609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OTLSHAPE_T_77eb22e7cd0b4dc299a4200d7b7f12eb_Duration" hidden="1"/>
          <p:cNvSpPr txBox="1"/>
          <p:nvPr>
            <p:custDataLst>
              <p:tags r:id="rId26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2" name="OTLSHAPE_T_77eb22e7cd0b4dc299a4200d7b7f12eb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53" name="OTLSHAPE_T_77eb22e7cd0b4dc299a4200d7b7f12eb_StartDate" hidden="1"/>
          <p:cNvSpPr txBox="1"/>
          <p:nvPr>
            <p:custDataLst>
              <p:tags r:id="rId28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4" name="OTLSHAPE_T_77eb22e7cd0b4dc299a4200d7b7f12eb_EndDate" hidden="1"/>
          <p:cNvSpPr txBox="1"/>
          <p:nvPr>
            <p:custDataLst>
              <p:tags r:id="rId29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58" name="OTLSHAPE_T_0862fbcce6f74c47b96391573e00609d_ShapePercentage" hidden="1"/>
          <p:cNvSpPr/>
          <p:nvPr>
            <p:custDataLst>
              <p:tags r:id="rId30"/>
            </p:custDataLst>
          </p:nvPr>
        </p:nvSpPr>
        <p:spPr>
          <a:xfrm>
            <a:off x="3348529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OTLSHAPE_T_0862fbcce6f74c47b96391573e00609d_Duration" hidden="1"/>
          <p:cNvSpPr txBox="1"/>
          <p:nvPr>
            <p:custDataLst>
              <p:tags r:id="rId31"/>
            </p:custDataLst>
          </p:nvPr>
        </p:nvSpPr>
        <p:spPr>
          <a:xfrm>
            <a:off x="0" y="47453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93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0" name="OTLSHAPE_T_0862fbcce6f74c47b96391573e00609d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1" name="OTLSHAPE_T_0862fbcce6f74c47b96391573e00609d_StartDate" hidden="1"/>
          <p:cNvSpPr txBox="1"/>
          <p:nvPr>
            <p:custDataLst>
              <p:tags r:id="rId33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2" name="OTLSHAPE_T_0862fbcce6f74c47b96391573e00609d_EndDate" hidden="1"/>
          <p:cNvSpPr txBox="1"/>
          <p:nvPr>
            <p:custDataLst>
              <p:tags r:id="rId34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66" name="OTLSHAPE_T_9ac8d18186e74035a2730a3a6e774ee6_ShapePercentage" hidden="1"/>
          <p:cNvSpPr/>
          <p:nvPr>
            <p:custDataLst>
              <p:tags r:id="rId35"/>
            </p:custDataLst>
          </p:nvPr>
        </p:nvSpPr>
        <p:spPr>
          <a:xfrm>
            <a:off x="3841095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OTLSHAPE_T_9ac8d18186e74035a2730a3a6e774ee6_Duration" hidden="1"/>
          <p:cNvSpPr txBox="1"/>
          <p:nvPr>
            <p:custDataLst>
              <p:tags r:id="rId36"/>
            </p:custDataLst>
          </p:nvPr>
        </p:nvSpPr>
        <p:spPr>
          <a:xfrm>
            <a:off x="0" y="50120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92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8" name="OTLSHAPE_T_9ac8d18186e74035a2730a3a6e774ee6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69" name="OTLSHAPE_T_9ac8d18186e74035a2730a3a6e774ee6_StartDate" hidden="1"/>
          <p:cNvSpPr txBox="1"/>
          <p:nvPr>
            <p:custDataLst>
              <p:tags r:id="rId38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0" name="OTLSHAPE_T_9ac8d18186e74035a2730a3a6e774ee6_EndDate" hidden="1"/>
          <p:cNvSpPr txBox="1"/>
          <p:nvPr>
            <p:custDataLst>
              <p:tags r:id="rId39"/>
            </p:custDataLst>
          </p:nvPr>
        </p:nvSpPr>
        <p:spPr>
          <a:xfrm>
            <a:off x="0" y="51670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4" name="OTLSHAPE_T_e1ab46e8d17045f9946a8af8892c50f8_ShapePercentage" hidden="1"/>
          <p:cNvSpPr/>
          <p:nvPr>
            <p:custDataLst>
              <p:tags r:id="rId40"/>
            </p:custDataLst>
          </p:nvPr>
        </p:nvSpPr>
        <p:spPr>
          <a:xfrm>
            <a:off x="4810339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OTLSHAPE_T_e1ab46e8d17045f9946a8af8892c50f8_Duration" hidden="1"/>
          <p:cNvSpPr txBox="1"/>
          <p:nvPr>
            <p:custDataLst>
              <p:tags r:id="rId41"/>
            </p:custDataLst>
          </p:nvPr>
        </p:nvSpPr>
        <p:spPr>
          <a:xfrm>
            <a:off x="0" y="527875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smtClean="0">
                <a:solidFill>
                  <a:schemeClr val="accent2"/>
                </a:solidFill>
                <a:latin typeface="Calibri"/>
              </a:rPr>
              <a:t>184 days</a:t>
            </a:r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6" name="OTLSHAPE_T_e1ab46e8d17045f9946a8af8892c50f8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77" name="OTLSHAPE_T_e1ab46e8d17045f9946a8af8892c50f8_StartDate" hidden="1"/>
          <p:cNvSpPr txBox="1"/>
          <p:nvPr>
            <p:custDataLst>
              <p:tags r:id="rId43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778" name="OTLSHAPE_T_e1ab46e8d17045f9946a8af8892c50f8_EndDate" hidden="1"/>
          <p:cNvSpPr txBox="1"/>
          <p:nvPr>
            <p:custDataLst>
              <p:tags r:id="rId44"/>
            </p:custDataLst>
          </p:nvPr>
        </p:nvSpPr>
        <p:spPr>
          <a:xfrm>
            <a:off x="0" y="54337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 sz="1000">
              <a:solidFill>
                <a:srgbClr val="1F497E"/>
              </a:solidFill>
              <a:latin typeface="Calibri"/>
            </a:endParaRPr>
          </a:p>
        </p:txBody>
      </p:sp>
      <p:grpSp>
        <p:nvGrpSpPr>
          <p:cNvPr id="801" name="组合 800"/>
          <p:cNvGrpSpPr/>
          <p:nvPr/>
        </p:nvGrpSpPr>
        <p:grpSpPr>
          <a:xfrm>
            <a:off x="126999" y="3048000"/>
            <a:ext cx="8096166" cy="2440078"/>
            <a:chOff x="126999" y="3048000"/>
            <a:chExt cx="8096166" cy="2440078"/>
          </a:xfrm>
        </p:grpSpPr>
        <p:cxnSp>
          <p:nvCxnSpPr>
            <p:cNvPr id="720" name="OTLSHAPE_T_e1ab46e8d17045f9946a8af8892c50f8_HorizontalConnector1"/>
            <p:cNvCxnSpPr>
              <a:stCxn id="780" idx="3"/>
            </p:cNvCxnSpPr>
            <p:nvPr>
              <p:custDataLst>
                <p:tags r:id="rId53"/>
              </p:custDataLst>
            </p:nvPr>
          </p:nvCxnSpPr>
          <p:spPr>
            <a:xfrm flipV="1">
              <a:off x="1330568" y="5380355"/>
              <a:ext cx="347977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OTLSHAPE_T_9ac8d18186e74035a2730a3a6e774ee6_HorizontalConnector1"/>
            <p:cNvCxnSpPr/>
            <p:nvPr>
              <p:custDataLst>
                <p:tags r:id="rId54"/>
              </p:custDataLst>
            </p:nvPr>
          </p:nvCxnSpPr>
          <p:spPr>
            <a:xfrm>
              <a:off x="1136700" y="5113655"/>
              <a:ext cx="270439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OTLSHAPE_T_0862fbcce6f74c47b96391573e00609d_HorizontalConnector1"/>
            <p:cNvCxnSpPr/>
            <p:nvPr>
              <p:custDataLst>
                <p:tags r:id="rId55"/>
              </p:custDataLst>
            </p:nvPr>
          </p:nvCxnSpPr>
          <p:spPr>
            <a:xfrm flipV="1">
              <a:off x="724281" y="4846955"/>
              <a:ext cx="262424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OTLSHAPE_T_77eb22e7cd0b4dc299a4200d7b7f12eb_HorizontalConnector1"/>
            <p:cNvCxnSpPr/>
            <p:nvPr>
              <p:custDataLst>
                <p:tags r:id="rId56"/>
              </p:custDataLst>
            </p:nvPr>
          </p:nvCxnSpPr>
          <p:spPr>
            <a:xfrm flipV="1">
              <a:off x="724281" y="4580255"/>
              <a:ext cx="1178328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OTLSHAPE_T_235e46f474164d06a05367a49d5026a8_HorizontalConnector1"/>
            <p:cNvCxnSpPr>
              <a:stCxn id="748" idx="3"/>
            </p:cNvCxnSpPr>
            <p:nvPr>
              <p:custDataLst>
                <p:tags r:id="rId57"/>
              </p:custDataLst>
            </p:nvPr>
          </p:nvCxnSpPr>
          <p:spPr>
            <a:xfrm flipV="1">
              <a:off x="669712" y="4313555"/>
              <a:ext cx="756220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OTLSHAPE_T_af8aba6694844f26b92929dd16af13bb_HorizontalConnector1"/>
            <p:cNvCxnSpPr>
              <a:stCxn id="740" idx="3"/>
            </p:cNvCxnSpPr>
            <p:nvPr>
              <p:custDataLst>
                <p:tags r:id="rId58"/>
              </p:custDataLst>
            </p:nvPr>
          </p:nvCxnSpPr>
          <p:spPr>
            <a:xfrm flipV="1">
              <a:off x="669712" y="4046855"/>
              <a:ext cx="263653" cy="1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TLSHAPE_TB_00000000000000000000000000000000_ScaleContainer"/>
            <p:cNvSpPr/>
            <p:nvPr>
              <p:custDataLst>
                <p:tags r:id="rId59"/>
              </p:custDataLst>
            </p:nvPr>
          </p:nvSpPr>
          <p:spPr>
            <a:xfrm>
              <a:off x="933365" y="3048000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500E7D"/>
                </a:gs>
                <a:gs pos="0">
                  <a:srgbClr val="500E7D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3" name="OTLSHAPE_TB_00000000000000000000000000000000_ElapsedTime"/>
            <p:cNvSpPr/>
            <p:nvPr>
              <p:custDataLst>
                <p:tags r:id="rId60"/>
              </p:custDataLst>
            </p:nvPr>
          </p:nvSpPr>
          <p:spPr>
            <a:xfrm>
              <a:off x="933365" y="3352800"/>
              <a:ext cx="952500" cy="7620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4" name="OTLSHAPE_TB_00000000000000000000000000000000_TodayMarkerShape"/>
            <p:cNvSpPr/>
            <p:nvPr>
              <p:custDataLst>
                <p:tags r:id="rId61"/>
              </p:custDataLst>
            </p:nvPr>
          </p:nvSpPr>
          <p:spPr>
            <a:xfrm>
              <a:off x="1829878" y="3429000"/>
              <a:ext cx="114300" cy="127000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95" name="OTLSHAPE_TB_00000000000000000000000000000000_TodayMarkerText"/>
            <p:cNvSpPr txBox="1"/>
            <p:nvPr>
              <p:custDataLst>
                <p:tags r:id="rId62"/>
              </p:custDataLst>
            </p:nvPr>
          </p:nvSpPr>
          <p:spPr>
            <a:xfrm>
              <a:off x="1653648" y="3541305"/>
              <a:ext cx="469360" cy="215444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400" spc="-12" smtClean="0">
                  <a:solidFill>
                    <a:schemeClr val="dk1"/>
                  </a:solidFill>
                </a:rPr>
                <a:t>Today</a:t>
              </a:r>
              <a:endParaRPr lang="zh-CN" altLang="en-US" sz="1400" spc="-12">
                <a:solidFill>
                  <a:schemeClr val="dk1"/>
                </a:solidFill>
              </a:endParaRPr>
            </a:p>
          </p:txBody>
        </p:sp>
        <p:sp>
          <p:nvSpPr>
            <p:cNvPr id="696" name="OTLSHAPE_TB_00000000000000000000000000000000_TimescaleInterval1"/>
            <p:cNvSpPr txBox="1"/>
            <p:nvPr>
              <p:custDataLst>
                <p:tags r:id="rId63"/>
              </p:custDataLst>
            </p:nvPr>
          </p:nvSpPr>
          <p:spPr>
            <a:xfrm>
              <a:off x="99686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7" name="OTLSHAPE_TB_00000000000000000000000000000000_Separator1"/>
            <p:cNvCxnSpPr/>
            <p:nvPr>
              <p:custDataLst>
                <p:tags r:id="rId64"/>
              </p:custDataLst>
            </p:nvPr>
          </p:nvCxnSpPr>
          <p:spPr>
            <a:xfrm>
              <a:off x="239517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OTLSHAPE_TB_00000000000000000000000000000000_TimescaleInterval2"/>
            <p:cNvSpPr txBox="1"/>
            <p:nvPr>
              <p:custDataLst>
                <p:tags r:id="rId65"/>
              </p:custDataLst>
            </p:nvPr>
          </p:nvSpPr>
          <p:spPr>
            <a:xfrm>
              <a:off x="2458675" y="3111500"/>
              <a:ext cx="301878" cy="2540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Q1
2016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699" name="OTLSHAPE_TB_00000000000000000000000000000000_Separator2"/>
            <p:cNvCxnSpPr/>
            <p:nvPr>
              <p:custDataLst>
                <p:tags r:id="rId66"/>
              </p:custDataLst>
            </p:nvPr>
          </p:nvCxnSpPr>
          <p:spPr>
            <a:xfrm>
              <a:off x="384109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OTLSHAPE_TB_00000000000000000000000000000000_TimescaleInterval3"/>
            <p:cNvSpPr txBox="1"/>
            <p:nvPr>
              <p:custDataLst>
                <p:tags r:id="rId67"/>
              </p:custDataLst>
            </p:nvPr>
          </p:nvSpPr>
          <p:spPr>
            <a:xfrm>
              <a:off x="390459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Q2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1" name="OTLSHAPE_TB_00000000000000000000000000000000_Separator3"/>
            <p:cNvCxnSpPr/>
            <p:nvPr>
              <p:custDataLst>
                <p:tags r:id="rId68"/>
              </p:custDataLst>
            </p:nvPr>
          </p:nvCxnSpPr>
          <p:spPr>
            <a:xfrm>
              <a:off x="5287016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OTLSHAPE_TB_00000000000000000000000000000000_TimescaleInterval4"/>
            <p:cNvSpPr txBox="1"/>
            <p:nvPr>
              <p:custDataLst>
                <p:tags r:id="rId69"/>
              </p:custDataLst>
            </p:nvPr>
          </p:nvSpPr>
          <p:spPr>
            <a:xfrm>
              <a:off x="5350516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Q3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cxnSp>
          <p:nvCxnSpPr>
            <p:cNvPr id="703" name="OTLSHAPE_TB_00000000000000000000000000000000_Separator4"/>
            <p:cNvCxnSpPr/>
            <p:nvPr>
              <p:custDataLst>
                <p:tags r:id="rId70"/>
              </p:custDataLst>
            </p:nvPr>
          </p:nvCxnSpPr>
          <p:spPr>
            <a:xfrm>
              <a:off x="6748825" y="3136900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OTLSHAPE_TB_00000000000000000000000000000000_TimescaleInterval5"/>
            <p:cNvSpPr txBox="1"/>
            <p:nvPr>
              <p:custDataLst>
                <p:tags r:id="rId71"/>
              </p:custDataLst>
            </p:nvPr>
          </p:nvSpPr>
          <p:spPr>
            <a:xfrm>
              <a:off x="6812325" y="3145473"/>
              <a:ext cx="182742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altLang="zh-CN" sz="1400" spc="-26" smtClean="0">
                  <a:solidFill>
                    <a:schemeClr val="lt1"/>
                  </a:solidFill>
                </a:rPr>
                <a:t>Q4</a:t>
              </a:r>
              <a:endParaRPr lang="zh-CN" altLang="en-US" sz="1400" spc="-26">
                <a:solidFill>
                  <a:schemeClr val="lt1"/>
                </a:solidFill>
              </a:endParaRPr>
            </a:p>
          </p:txBody>
        </p:sp>
        <p:sp>
          <p:nvSpPr>
            <p:cNvPr id="733" name="OTLSHAPE_T_af8aba6694844f26b92929dd16af13bb_Shape"/>
            <p:cNvSpPr/>
            <p:nvPr>
              <p:custDataLst>
                <p:tags r:id="rId72"/>
              </p:custDataLst>
            </p:nvPr>
          </p:nvSpPr>
          <p:spPr>
            <a:xfrm>
              <a:off x="933365" y="3945255"/>
              <a:ext cx="5207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0" name="OTLSHAPE_T_af8aba6694844f26b92929dd16af13bb_Title"/>
            <p:cNvSpPr txBox="1"/>
            <p:nvPr>
              <p:custDataLst>
                <p:tags r:id="rId73"/>
              </p:custDataLst>
            </p:nvPr>
          </p:nvSpPr>
          <p:spPr>
            <a:xfrm>
              <a:off x="126999" y="3939134"/>
              <a:ext cx="54271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4" dirty="0" smtClean="0">
                  <a:solidFill>
                    <a:schemeClr val="dk1"/>
                  </a:solidFill>
                </a:rPr>
                <a:t>RBM</a:t>
              </a:r>
              <a:endParaRPr lang="zh-CN" altLang="en-US" sz="1400" b="1" spc="-14" dirty="0">
                <a:solidFill>
                  <a:schemeClr val="dk1"/>
                </a:solidFill>
              </a:endParaRPr>
            </a:p>
          </p:txBody>
        </p:sp>
        <p:sp>
          <p:nvSpPr>
            <p:cNvPr id="741" name="OTLSHAPE_T_235e46f474164d06a05367a49d5026a8_Shape"/>
            <p:cNvSpPr/>
            <p:nvPr>
              <p:custDataLst>
                <p:tags r:id="rId74"/>
              </p:custDataLst>
            </p:nvPr>
          </p:nvSpPr>
          <p:spPr>
            <a:xfrm>
              <a:off x="1425932" y="4211955"/>
              <a:ext cx="495300" cy="203200"/>
            </a:xfrm>
            <a:prstGeom prst="rect">
              <a:avLst/>
            </a:prstGeom>
            <a:solidFill>
              <a:srgbClr val="96D64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48" name="OTLSHAPE_T_235e46f474164d06a05367a49d5026a8_Title"/>
            <p:cNvSpPr txBox="1"/>
            <p:nvPr>
              <p:custDataLst>
                <p:tags r:id="rId75"/>
              </p:custDataLst>
            </p:nvPr>
          </p:nvSpPr>
          <p:spPr>
            <a:xfrm>
              <a:off x="127000" y="4205834"/>
              <a:ext cx="542712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DBN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49" name="OTLSHAPE_T_77eb22e7cd0b4dc299a4200d7b7f12eb_Shape"/>
            <p:cNvSpPr/>
            <p:nvPr>
              <p:custDataLst>
                <p:tags r:id="rId76"/>
              </p:custDataLst>
            </p:nvPr>
          </p:nvSpPr>
          <p:spPr>
            <a:xfrm>
              <a:off x="1902609" y="44786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6" name="OTLSHAPE_T_77eb22e7cd0b4dc299a4200d7b7f12eb_Title"/>
            <p:cNvSpPr txBox="1"/>
            <p:nvPr>
              <p:custDataLst>
                <p:tags r:id="rId77"/>
              </p:custDataLst>
            </p:nvPr>
          </p:nvSpPr>
          <p:spPr>
            <a:xfrm>
              <a:off x="126999" y="4472534"/>
              <a:ext cx="778667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2" dirty="0" smtClean="0">
                  <a:solidFill>
                    <a:schemeClr val="dk1"/>
                  </a:solidFill>
                </a:rPr>
                <a:t>SRBM</a:t>
              </a:r>
              <a:endParaRPr lang="zh-CN" altLang="en-US" sz="1400" b="1" spc="-12" dirty="0">
                <a:solidFill>
                  <a:schemeClr val="dk1"/>
                </a:solidFill>
              </a:endParaRPr>
            </a:p>
          </p:txBody>
        </p:sp>
        <p:sp>
          <p:nvSpPr>
            <p:cNvPr id="757" name="OTLSHAPE_T_0862fbcce6f74c47b96391573e00609d_Shape"/>
            <p:cNvSpPr/>
            <p:nvPr>
              <p:custDataLst>
                <p:tags r:id="rId78"/>
              </p:custDataLst>
            </p:nvPr>
          </p:nvSpPr>
          <p:spPr>
            <a:xfrm>
              <a:off x="3348529" y="4745355"/>
              <a:ext cx="14859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64" name="OTLSHAPE_T_0862fbcce6f74c47b96391573e00609d_Title"/>
            <p:cNvSpPr txBox="1"/>
            <p:nvPr>
              <p:custDataLst>
                <p:tags r:id="rId79"/>
              </p:custDataLst>
            </p:nvPr>
          </p:nvSpPr>
          <p:spPr>
            <a:xfrm>
              <a:off x="127000" y="4739234"/>
              <a:ext cx="82147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10" dirty="0" smtClean="0">
                  <a:solidFill>
                    <a:schemeClr val="dk1"/>
                  </a:solidFill>
                </a:rPr>
                <a:t>SDBN</a:t>
              </a:r>
              <a:endParaRPr lang="zh-CN" altLang="en-US" sz="1400" b="1" spc="-10" dirty="0">
                <a:solidFill>
                  <a:schemeClr val="dk1"/>
                </a:solidFill>
              </a:endParaRPr>
            </a:p>
          </p:txBody>
        </p:sp>
        <p:sp>
          <p:nvSpPr>
            <p:cNvPr id="765" name="OTLSHAPE_T_9ac8d18186e74035a2730a3a6e774ee6_Shape"/>
            <p:cNvSpPr/>
            <p:nvPr>
              <p:custDataLst>
                <p:tags r:id="rId80"/>
              </p:custDataLst>
            </p:nvPr>
          </p:nvSpPr>
          <p:spPr>
            <a:xfrm>
              <a:off x="3841095" y="5012055"/>
              <a:ext cx="14732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72" name="OTLSHAPE_T_9ac8d18186e74035a2730a3a6e774ee6_Title"/>
            <p:cNvSpPr txBox="1"/>
            <p:nvPr>
              <p:custDataLst>
                <p:tags r:id="rId81"/>
              </p:custDataLst>
            </p:nvPr>
          </p:nvSpPr>
          <p:spPr>
            <a:xfrm>
              <a:off x="127000" y="50059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4" dirty="0" smtClean="0">
                  <a:solidFill>
                    <a:schemeClr val="dk1"/>
                  </a:solidFill>
                </a:rPr>
                <a:t>Benchmarks</a:t>
              </a:r>
              <a:endParaRPr lang="zh-CN" altLang="en-US" sz="1400" b="1" spc="-4" dirty="0">
                <a:solidFill>
                  <a:schemeClr val="dk1"/>
                </a:solidFill>
              </a:endParaRPr>
            </a:p>
          </p:txBody>
        </p:sp>
        <p:sp>
          <p:nvSpPr>
            <p:cNvPr id="773" name="OTLSHAPE_T_e1ab46e8d17045f9946a8af8892c50f8_Shape"/>
            <p:cNvSpPr/>
            <p:nvPr>
              <p:custDataLst>
                <p:tags r:id="rId82"/>
              </p:custDataLst>
            </p:nvPr>
          </p:nvSpPr>
          <p:spPr>
            <a:xfrm>
              <a:off x="4810339" y="5278755"/>
              <a:ext cx="2933700" cy="203200"/>
            </a:xfrm>
            <a:prstGeom prst="rect">
              <a:avLst/>
            </a:prstGeom>
            <a:solidFill>
              <a:srgbClr val="2F3699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80" name="OTLSHAPE_T_e1ab46e8d17045f9946a8af8892c50f8_Title"/>
            <p:cNvSpPr txBox="1"/>
            <p:nvPr>
              <p:custDataLst>
                <p:tags r:id="rId83"/>
              </p:custDataLst>
            </p:nvPr>
          </p:nvSpPr>
          <p:spPr>
            <a:xfrm>
              <a:off x="127000" y="5272634"/>
              <a:ext cx="120356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zh-CN" sz="1400" b="1" spc="-8" dirty="0" smtClean="0">
                  <a:solidFill>
                    <a:schemeClr val="dk1"/>
                  </a:solidFill>
                </a:rPr>
                <a:t>Thesis Writing</a:t>
              </a:r>
              <a:endParaRPr lang="zh-CN" altLang="en-US" sz="1400" b="1" spc="-8" dirty="0">
                <a:solidFill>
                  <a:schemeClr val="dk1"/>
                </a:solidFill>
              </a:endParaRPr>
            </a:p>
          </p:txBody>
        </p:sp>
      </p:grpSp>
      <p:sp>
        <p:nvSpPr>
          <p:cNvPr id="784" name="矩形 783"/>
          <p:cNvSpPr/>
          <p:nvPr/>
        </p:nvSpPr>
        <p:spPr>
          <a:xfrm>
            <a:off x="876534" y="1377839"/>
            <a:ext cx="278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Potential Research Tasks</a:t>
            </a:r>
            <a:endParaRPr lang="en-GB" altLang="zh-CN" dirty="0"/>
          </a:p>
        </p:txBody>
      </p:sp>
      <p:sp>
        <p:nvSpPr>
          <p:cNvPr id="785" name="矩形 784"/>
          <p:cNvSpPr/>
          <p:nvPr/>
        </p:nvSpPr>
        <p:spPr>
          <a:xfrm>
            <a:off x="4283968" y="1340768"/>
            <a:ext cx="150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altLang="zh-CN" dirty="0" smtClean="0">
                <a:solidFill>
                  <a:srgbClr val="000000"/>
                </a:solidFill>
              </a:rPr>
              <a:t>Future Tasks</a:t>
            </a:r>
            <a:endParaRPr lang="en-GB" altLang="zh-CN" dirty="0"/>
          </a:p>
        </p:txBody>
      </p:sp>
      <p:sp>
        <p:nvSpPr>
          <p:cNvPr id="787" name="OTLSHAPE_M_4bad46065aff44fdba3359342bdb43dd_Shape"/>
          <p:cNvSpPr/>
          <p:nvPr>
            <p:custDataLst>
              <p:tags r:id="rId45"/>
            </p:custDataLst>
          </p:nvPr>
        </p:nvSpPr>
        <p:spPr>
          <a:xfrm rot="16200000">
            <a:off x="4283968" y="1751732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88" name="OTLSHAPE_M_4bad46065aff44fdba3359342bdb43dd_Title"/>
          <p:cNvSpPr txBox="1"/>
          <p:nvPr>
            <p:custDataLst>
              <p:tags r:id="rId46"/>
            </p:custDataLst>
          </p:nvPr>
        </p:nvSpPr>
        <p:spPr>
          <a:xfrm>
            <a:off x="4499992" y="1723851"/>
            <a:ext cx="29523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Mean-Field Theory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89" name="OTLSHAPE_M_4bad46065aff44fdba3359342bdb43dd_Shape"/>
          <p:cNvSpPr/>
          <p:nvPr>
            <p:custDataLst>
              <p:tags r:id="rId47"/>
            </p:custDataLst>
          </p:nvPr>
        </p:nvSpPr>
        <p:spPr>
          <a:xfrm rot="16200000">
            <a:off x="4572000" y="1967756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0" name="OTLSHAPE_M_4bad46065aff44fdba3359342bdb43dd_Title"/>
          <p:cNvSpPr txBox="1"/>
          <p:nvPr>
            <p:custDataLst>
              <p:tags r:id="rId48"/>
            </p:custDataLst>
          </p:nvPr>
        </p:nvSpPr>
        <p:spPr>
          <a:xfrm>
            <a:off x="4788024" y="1939875"/>
            <a:ext cx="1346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SRBM Structure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1" name="OTLSHAPE_M_4bad46065aff44fdba3359342bdb43dd_Shape"/>
          <p:cNvSpPr/>
          <p:nvPr>
            <p:custDataLst>
              <p:tags r:id="rId49"/>
            </p:custDataLst>
          </p:nvPr>
        </p:nvSpPr>
        <p:spPr>
          <a:xfrm rot="16200000">
            <a:off x="4932040" y="2183780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2" name="OTLSHAPE_M_4bad46065aff44fdba3359342bdb43dd_Title"/>
          <p:cNvSpPr txBox="1"/>
          <p:nvPr>
            <p:custDataLst>
              <p:tags r:id="rId50"/>
            </p:custDataLst>
          </p:nvPr>
        </p:nvSpPr>
        <p:spPr>
          <a:xfrm>
            <a:off x="5148064" y="2155899"/>
            <a:ext cx="230425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STDP Learning for CD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  <p:sp>
        <p:nvSpPr>
          <p:cNvPr id="793" name="OTLSHAPE_M_4bad46065aff44fdba3359342bdb43dd_Shape"/>
          <p:cNvSpPr/>
          <p:nvPr>
            <p:custDataLst>
              <p:tags r:id="rId51"/>
            </p:custDataLst>
          </p:nvPr>
        </p:nvSpPr>
        <p:spPr>
          <a:xfrm rot="16200000">
            <a:off x="5314032" y="2399804"/>
            <a:ext cx="165100" cy="165100"/>
          </a:xfrm>
          <a:prstGeom prst="flowChartMerg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94" name="OTLSHAPE_M_4bad46065aff44fdba3359342bdb43dd_Title"/>
          <p:cNvSpPr txBox="1"/>
          <p:nvPr>
            <p:custDataLst>
              <p:tags r:id="rId52"/>
            </p:custDataLst>
          </p:nvPr>
        </p:nvSpPr>
        <p:spPr>
          <a:xfrm>
            <a:off x="5530055" y="2371923"/>
            <a:ext cx="221398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400" spc="-8" dirty="0" smtClean="0">
                <a:solidFill>
                  <a:schemeClr val="dk1"/>
                </a:solidFill>
              </a:rPr>
              <a:t>Layered STDP Learning</a:t>
            </a:r>
            <a:endParaRPr lang="zh-CN" altLang="en-US" sz="1400" spc="-8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2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GB" sz="3200" b="1" dirty="0" smtClean="0">
                <a:solidFill>
                  <a:srgbClr val="595959"/>
                </a:solidFill>
              </a:rPr>
              <a:t>Aims and Motivations</a:t>
            </a:r>
            <a:endParaRPr sz="3200" b="1" dirty="0">
              <a:solidFill>
                <a:srgbClr val="595959"/>
              </a:solidFill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Unified spiking data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Comparisons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Evaluation methodology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Promote future research</a:t>
            </a: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 dirty="0">
                <a:solidFill>
                  <a:srgbClr val="595959"/>
                </a:solidFill>
              </a:rPr>
              <a:t>A Dataset: </a:t>
            </a:r>
            <a:r>
              <a:rPr lang="en-GB" sz="3200" b="1" dirty="0" smtClean="0">
                <a:solidFill>
                  <a:srgbClr val="595959"/>
                </a:solidFill>
              </a:rPr>
              <a:t>NE15-MNIST</a:t>
            </a:r>
            <a:endParaRPr lang="en-GB" sz="3200" b="1" dirty="0">
              <a:solidFill>
                <a:srgbClr val="595959"/>
              </a:solidFill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800" dirty="0" smtClean="0">
                <a:solidFill>
                  <a:srgbClr val="000000"/>
                </a:solidFill>
              </a:rPr>
              <a:t>AER format</a:t>
            </a:r>
          </a:p>
          <a:p>
            <a:pPr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Arial"/>
              </a:rPr>
              <a:t>jAER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support code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4 subsets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Poisson: unified data generation</a:t>
            </a: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Arial"/>
              </a:rPr>
              <a:t>FoCal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: Rank-Order-Coding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Flash: fast recognition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Moving: invariant recognition</a:t>
            </a:r>
          </a:p>
          <a:p>
            <a:pPr>
              <a:lnSpc>
                <a:spcPct val="100000"/>
              </a:lnSpc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Evaluation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Arial"/>
              </a:rPr>
              <a:t>SNN models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biological training time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biological testing time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response latency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H/W platforms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feasibility due to H/W limits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simulation time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energy use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871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60648"/>
            <a:ext cx="8388424" cy="6003912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164288" y="198884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77072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64288" y="29249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4288" y="508518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04856" y="5589240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04856" y="6021288"/>
            <a:ext cx="10436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7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Evaluation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SNN models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biological training time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biological testing time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response latency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H/W platforms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feasibility due to H/W limits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simulation time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energy use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76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5" y="332656"/>
            <a:ext cx="85820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24328" y="332656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56176" y="332656"/>
            <a:ext cx="1368152" cy="563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Algorithms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state-of-the-art</a:t>
            </a:r>
          </a:p>
          <a:p>
            <a:pPr lvl="1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 2-Layer </a:t>
            </a:r>
            <a:r>
              <a:rPr lang="en-GB" sz="2400" dirty="0" smtClean="0">
                <a:solidFill>
                  <a:srgbClr val="000000"/>
                </a:solidFill>
              </a:rPr>
              <a:t>STDP learned</a:t>
            </a:r>
            <a:endParaRPr lang="en-GB" sz="24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400" dirty="0">
                <a:solidFill>
                  <a:srgbClr val="000000"/>
                </a:solidFill>
              </a:rPr>
              <a:t>Spiking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ConvNet</a:t>
            </a:r>
            <a:r>
              <a:rPr lang="en-GB" altLang="zh-CN" sz="2400" dirty="0" smtClean="0">
                <a:solidFill>
                  <a:srgbClr val="000000"/>
                </a:solidFill>
              </a:rPr>
              <a:t> (off-line training)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400" dirty="0">
                <a:solidFill>
                  <a:srgbClr val="000000"/>
                </a:solidFill>
              </a:rPr>
              <a:t>Spiking </a:t>
            </a:r>
            <a:r>
              <a:rPr lang="en-GB" altLang="zh-CN" sz="2400" dirty="0" smtClean="0">
                <a:solidFill>
                  <a:srgbClr val="000000"/>
                </a:solidFill>
              </a:rPr>
              <a:t>DBN </a:t>
            </a:r>
            <a:r>
              <a:rPr lang="en-GB" altLang="zh-CN" sz="2400" dirty="0">
                <a:solidFill>
                  <a:srgbClr val="000000"/>
                </a:solidFill>
              </a:rPr>
              <a:t>(off-line training</a:t>
            </a:r>
            <a:r>
              <a:rPr lang="en-GB" altLang="zh-CN" sz="2400" dirty="0" smtClean="0">
                <a:solidFill>
                  <a:srgbClr val="000000"/>
                </a:solidFill>
              </a:rPr>
              <a:t>)</a:t>
            </a:r>
            <a:endParaRPr lang="en-GB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/>
              </a:rPr>
              <a:t>Case studies</a:t>
            </a:r>
            <a:endParaRPr lang="en-US" sz="2800" dirty="0" smtClean="0">
              <a:solidFill>
                <a:srgbClr val="FF0000"/>
              </a:solidFill>
              <a:latin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STDP online training on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SpiNNaker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GB" altLang="zh-CN" sz="2400" dirty="0">
                <a:solidFill>
                  <a:srgbClr val="000000"/>
                </a:solidFill>
              </a:rPr>
              <a:t>Spiking </a:t>
            </a:r>
            <a:r>
              <a:rPr lang="en-GB" altLang="zh-CN" sz="2400" dirty="0" smtClean="0">
                <a:solidFill>
                  <a:srgbClr val="000000"/>
                </a:solidFill>
              </a:rPr>
              <a:t>DBN on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SpiNNaker</a:t>
            </a:r>
            <a:r>
              <a:rPr lang="en-GB" altLang="zh-CN" sz="2400" dirty="0" smtClean="0">
                <a:solidFill>
                  <a:srgbClr val="000000"/>
                </a:solidFill>
              </a:rPr>
              <a:t> (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Evangelos</a:t>
            </a:r>
            <a:r>
              <a:rPr lang="en-GB" altLang="zh-CN" sz="2400" dirty="0" smtClean="0">
                <a:solidFill>
                  <a:srgbClr val="000000"/>
                </a:solidFill>
              </a:rPr>
              <a:t> </a:t>
            </a:r>
            <a:r>
              <a:rPr lang="en-GB" altLang="zh-CN" sz="2400" dirty="0" err="1" smtClean="0">
                <a:solidFill>
                  <a:srgbClr val="000000"/>
                </a:solidFill>
              </a:rPr>
              <a:t>Stromatias</a:t>
            </a:r>
            <a:r>
              <a:rPr lang="en-GB" altLang="zh-CN" sz="2400" dirty="0" smtClean="0">
                <a:solidFill>
                  <a:srgbClr val="00000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542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github\benchmarking\ne_submit\jpeg-tobefix\trai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2" y="2608312"/>
            <a:ext cx="60594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altLang="zh-CN" sz="3200" b="1" dirty="0" smtClean="0">
                <a:solidFill>
                  <a:srgbClr val="595959"/>
                </a:solidFill>
              </a:rPr>
              <a:t>Case Study I: 2-layer STDP</a:t>
            </a:r>
            <a:endParaRPr lang="en-GB" altLang="zh-CN" sz="3200" b="1" dirty="0">
              <a:solidFill>
                <a:srgbClr val="595959"/>
              </a:solidFill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simple model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fast training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short latency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5" name="Picture 3" descr="E:\github\benchmarking\ne_submit\jpeg-tobefix\tes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04" y="4653136"/>
            <a:ext cx="63246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9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emgtQ04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4MCwiRyI6MTQ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1LTEwLTAxVDAwOjAwOjAwWiIsIkVuZERhdGUiOiIyMDE2LTEyLTAxVDIzOjU5OjU5Ljk5OVoiLCJGb3JtYXQiOiJNTU0iLCJUeXBlIjozLCJBdXRvRGF0ZVJhbmdlIjp0cnVlLCJXb3JraW5nRGF5cyI6MzEsIlRvZGF5TWFya2VyVGV4dCI6IlRvZGF5IiwiQXV0b1NjYWxlVHlwZSI6ZmFsc2V9LCJNaWxlc3RvbmVzIjpbeyIkaWQiOiIxMjMiLCJEYXRlIjoiMjAxNS0xMC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IzNCwiRyI6MjIsIkIiOjMw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yMzQsIkciOjIyLCJCIjozM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jUwNzMxMDY3NDIxOTk1NTgsIklzQ3VzdG9tIjp0cnVlfSwiSWQiOiI0YmFkNDYwNi01YWZmLTQ0ZmQtYmEzMy01OTM0MmJkYjQzZGQiLCJJbXBvcnRJZCI6bnVsbCwiVGl0bGUiOiJDb250cmFzdGl2ZSBEaXZlcmdlbmNlIiwiTm90ZSI6bnVsbCwiSHlwZXJsaW5rIjpudWxsLCJJc0NoYW5nZWQiOmZhbHNlLCJJc05ldyI6ZmFsc2V9LHsiJGlkIjoiMTM5IiwiRGF0ZSI6IjIwMTUtMTAtMjN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MzQsIkciOjIyLCJCIjozMH19LCJMaW5lV2VpZ2h0IjoxLjAsIkxpbmVUeXBlIjowLCJQYXJlbnRTdHlsZSI6eyIkcmVmIjoiNTUifX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0LCJHIjoyMiwiQiI6MzB9fSwiSXNWaXNpYmxlIjp0cnVlLCJXaWR0aCI6MTguMCwiSGVpZ2h0IjoyMC4wLCJCb3JkZXJTdHlsZSI6eyIkaWQiOiIxNDciLCJMaW5lQ29sb3IiOnsiJHJlZiI6IjYzIn0sIkxpbmVXZWlnaHQiOjAuMCwiTGluZVR5cGUiOjAsIlBhcmVudFN0eWxlIjp7IiRyZWYiOiI2MiJ9fSwiUGFyZW50U3R5bGUiOnsiJHJlZiI6IjU5In19LCJUaXRsZVN0eWxlIjp7IiRpZCI6IjE0OCIsIkZvbnRTZXR0aW5ncyI6eyIkaWQiOiIxNDk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1MCIsIkxpbmVDb2xvciI6bnVsbCwiTGluZVdlaWdodCI6MC4wLCJMaW5lVHlwZSI6MCwiUGFyZW50U3R5bGUiOm51bGx9LCJQYXJlbnRTdHlsZSI6eyIkcmVmIjoiNjUifX0sIkRhdGVTdHlsZSI6eyIkaWQiOiIxNTEiLCJGb250U2V0dGluZ3MiOnsiJGlkIjoiMTUy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zIiwiTGluZUNvbG9yIjpudWxsLCJMaW5lV2VpZ2h0IjowLjAsIkxpbmVUeXBlIjowLCJQYXJlbnRTdHlsZSI6bnVsbH0sIlBhcmVudFN0eWxlIjp7IiRyZWYiOiI3MiJ9fSwiRGF0ZUZvcm1hdCI6eyIkcmVmIjoiNzkifSwiSXNWaXNpYmxlIjp0cnVlLCJQYXJlbnRTdHlsZSI6eyIkcmVmIjoiNTMifX0sIlBvc2l0aW9uIjp7IiRpZCI6IjE1NCIsIlJhdGlvIjowLjEzNTEyMTY5MzU1MjI3NjI0LCJJc0N1c3RvbSI6dHJ1ZX0sIklkIjoiYmMwMjhiMDEtYjlhMS00M2U5LWFkMTItOTQ3ZmEzYTFkZTIyIiwiSW1wb3J0SWQiOm51bGwsIlRpdGxlIjoiUkJNIFZhbGlkYXRpb2luIiwiTm90ZSI6bnVsbCwiSHlwZXJsaW5rIjpudWxsLCJJc0NoYW5nZWQiOmZhbHNlLCJJc05ldyI6ZmFsc2V9LHsiJGlkIjoiMTU1IiwiRGF0ZSI6IjIwMTUtMTEtMTB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yMzQsIkciOjIyLCJCIjozMH19LCJMaW5lV2VpZ2h0IjoxLjAsIkxpbmVUeXBlIjowLCJQYXJlbnRTdHlsZSI6eyIkcmVmIjoiNTUifX0sIklzQmVsb3dUaW1lYmFuZCI6ZmFsc2UsIkhpZGVEYXRlIjpmYWxzZSwiU2hhcGVTaXplIjoxLCJTcGFjaW5nIjoxLjAsIlBhZGRpbmciOnsiJHJlZiI6IjU4In0sIlNoYXBlU3R5bGUiOnsiJGlkIjoiMTYwIiwiTWFyZ2luIjp7IiRyZWYiOiI2MCJ9LCJQYWRkaW5nIjp7IiRyZWYiOiI2MSJ9LCJCYWNrZ3JvdW5kIjp7IiRpZCI6IjE2MSIsIkNvbG9yIjp7IiRpZCI6IjE2MiIsIkEiOjI1NSwiUiI6MjM0LCJHIjoyMiwiQiI6MzB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GY0ZGQ5ZGQtZTA5Mi00ZTkzLWI5NTUtNjc4YWM3Nzg0MmFkIiwiSW1wb3J0SWQiOm51bGwsIlRpdGxlIjoiTWF0aHMgb2YgREJOIiwiTm90ZSI6bnVsbCwiSHlwZXJsaW5rIjpudWxsLCJJc0NoYW5nZWQiOmZhbHNlLCJJc05ldyI6ZmFsc2V9LHsiJGlkIjoiMTcxIiwiRGF0ZSI6IjIwMTUtMTItMjV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yMzQsIkciOjIyLCJCIjozMH19LCJMaW5lV2VpZ2h0IjoxLjAsIkxpbmVUeXBlIjowLCJQYXJlbnRTdHlsZSI6eyIkcmVmIjoiNTUifX0sIklzQmVsb3dUaW1lYmFuZCI6ZmFsc2UsIkhpZGVEYXRlIjpmYWxzZSwiU2hhcGVTaXplIjoxLCJTcGFjaW5nIjoxLjAsIlBhZGRpbmciOnsiJHJlZiI6IjU4In0sIlNoYXBlU3R5bGUiOnsiJGlkIjoiMTc2IiwiTWFyZ2luIjp7IiRyZWYiOiI2MCJ9LCJQYWRkaW5nIjp7IiRyZWYiOiI2MSJ9LCJCYWNrZ3JvdW5kIjp7IiRpZCI6IjE3NyIsIkNvbG9yIjp7IiRpZCI6IjE3OCIsIkEiOjI1NSwiUiI6MjM0LCJHIjoyMiwiQiI6Mz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I2NzA5NzA2NTMwMTU4OSwiSXNDdXN0b20iOnRydWV9LCJJZCI6ImI3NTM4NTRmLTc1MDMtNDUwMi04MDA3LWVjYWM2NzBhZGFjMSIsIkltcG9ydElkIjpudWxsLCJUaXRsZSI6IlByYXRpY2FsIFRyYWluaW5nIE1ldGhvZHMiLCJOb3RlIjpudWxsLCJIeXBlcmxpbmsiOm51bGwsIklzQ2hhbmdlZCI6ZmFsc2UsIklzTmV3IjpmYWxzZX1dLCJUYXNrcyI6W3siJGlkIjoiMTg3IiwiR3JvdXBOYW1lIjpudWxsLCJTdGFydERhdGUiOiIyMDE1LTEwLTAxVDAwOjAwOjAwWiIsIkVuZERhdGUiOiIyMDE1LTExLTAxVDIzOjU5OjU5Ljk5OVoiLCJQZXJjZW50YWdlQ29tcGxldGUiOm51bGwsIlN0eWxlIjp7IiRpZCI6IjE4OCIsIlNoYXBlIjowLCJTaGFwZVRoaWNrbmVzcyI6MSwiRHVyYXRpb25Gb3JtYXQiOjAsIkluY2x1ZGVOb25Xb3JraW5nRGF5c0luRHVyYXRpb24iOnRydWUsIlBlcmNlbnRhZ2VDb21wbGV0ZVN0eWxlIjp7IiRpZCI6IjE4OSIsIkZvbnRTZXR0aW5ncyI6eyIkaWQiOiIx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TEiLCJMaW5lQ29sb3IiOm51bGwsIkxpbmVXZWlnaHQiOjAuMCwiTGluZVR5cGUiOjAsIlBhcmVudFN0eWxlIjpudWxsfSwiUGFyZW50U3R5bGUiOnsiJHJlZiI6IjgxIn19LCJEdXJhdGlvblN0eWxlIjp7IiRpZCI6IjE5MiIsIkZvbnRTZXR0aW5ncyI6eyIkaWQiOiIx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QiLCJMaW5lQ29sb3IiOm51bGwsIkxpbmVXZWlnaHQiOjAuMCwiTGluZVR5cGUiOjAsIlBhcmVudFN0eWxlIjpudWxsfSwiUGFyZW50U3R5bGUiOnsiJHJlZiI6Ijg4In19LCJIb3Jpem9udGFsQ29ubmVjdG9yU3R5bGUiOnsiJGlkIjoiMTk1IiwiTGluZUNvbG9yIjp7IiRyZWYiOiI5NiJ9LCJMaW5lV2VpZ2h0IjoxLjAsIkxpbmVUeXBlIjowLCJQYXJlbnRTdHlsZSI6eyIkcmVmIjoiOTUifX0sIlZlcnRpY2FsQ29ubmVjdG9yU3R5bGUiOnsiJGlkIjoiMTk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k3IiwiTWFyZ2luIjp7IiRyZWYiOiIxMDIifSwiUGFkZGluZyI6eyIkcmVmIjoiMTAzIn0sIkJhY2tncm91bmQiOnsiJGlkIjoiMTk4IiwiQ29sb3IiOnsiJGlkIjoiMTk5IiwiQSI6MjU1LCJSIjoxNTAsIkciOjIxNCwiQiI6NjZ9fSwiSXNWaXNpYmxlIjp0cnVlLCJXaWR0aCI6MC4wLCJIZWlnaHQiOjE2LjAsIkJvcmRlclN0eWxlIjp7IiRpZCI6IjIwMCIsIkxpbmVDb2xvciI6eyIkcmVmIjoiMTA1In0sIkxpbmVXZWlnaHQiOjAuMCwiTGluZVR5cGUiOjAsIlBhcmVudFN0eWxlIjp7IiRyZWYiOiIxMDQifX0sIlBhcmVudFN0eWxlIjp7IiRyZWYiOiIxMDEifX0sIlRpdGxlU3R5bGUiOnsiJGlkIjoiMjAxIiwiRm9udFNldHRpbmdzIjp7IiRpZCI6IjI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MiLCJMaW5lQ29sb3IiOm51bGwsIkxpbmVXZWlnaHQiOjAuMCwiTGluZVR5cGUiOjAsIlBhcmVudFN0eWxlIjpudWxsfSwiUGFyZW50U3R5bGUiOnsiJHJlZiI6IjEwNyJ9fSwiRGF0ZVN0eWxlIjp7IiRpZCI6IjIwNCIsIkZvbnRTZXR0aW5ncyI6eyIkaWQiOiIy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NiIsIkxpbmVDb2xvciI6bnVsbCwiTGluZVdlaWdodCI6MC4wLCJMaW5lVHlwZSI6MCwiUGFyZW50U3R5bGUiOm51bGx9LCJQYXJlbnRTdHlsZSI6eyIkcmVmIjoiMTE0In19LCJEYXRlRm9ybWF0Ijp7IiRyZWYiOiIxMjEifSwiSXNWaXNpYmxlIjp0cnVlLCJQYXJlbnRTdHlsZSI6eyIkcmVmIjoiODAifX0sIkluZGV4IjoxLCJJZCI6ImFmOGFiYTY2LTk0ODQtNGYyNi1iOTI5LTI5ZGQxNmFmMTNiYiIsIkltcG9ydElkIjpudWxsLCJUaXRsZSI6IlJCTSIsIk5vdGUiOm51bGwsIkh5cGVybGluayI6bnVsbCwiSXNDaGFuZ2VkIjpmYWxzZSwiSXNOZXciOmZhbHNlfSx7IiRpZCI6IjIwNyIsIkdyb3VwTmFtZSI6bnVsbCwiU3RhcnREYXRlIjoiMjAxNS0xMS0wMVQwMDowMDowMFoiLCJFbmREYXRlIjoiMjAxNS0xMi0wMVQyMzo1OTo1OS45OTlaIiwiUGVyY2VudGFnZUNvbXBsZXRlIjpudWxsLCJTdHlsZSI6eyIkaWQiOiIyMDgiLCJTaGFwZSI6MCwiU2hhcGVUaGlja25lc3MiOjEsIkR1cmF0aW9uRm9ybWF0IjowLCJJbmNsdWRlTm9uV29ya2luZ0RheXNJbkR1cmF0aW9uIjp0cnVlLCJQZXJjZW50YWdlQ29tcGxldGVTdHlsZSI6eyIkaWQiOiIyMDkiLCJGb250U2V0dGluZ3MiOnsiJGlkIjoiMj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ExIiwiTGluZUNvbG9yIjpudWxsLCJMaW5lV2VpZ2h0IjowLjAsIkxpbmVUeXBlIjowLCJQYXJlbnRTdHlsZSI6bnVsbH0sIlBhcmVudFN0eWxlIjp7IiRyZWYiOiI4MSJ9fSwiRHVyYXRpb25TdHlsZSI6eyIkaWQiOiIyMTIiLCJGb250U2V0dGluZ3MiOnsiJGlkIjoiMj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E0IiwiTGluZUNvbG9yIjpudWxsLCJMaW5lV2VpZ2h0IjowLjAsIkxpbmVUeXBlIjowLCJQYXJlbnRTdHlsZSI6bnVsbH0sIlBhcmVudFN0eWxlIjp7IiRyZWYiOiI4OCJ9fSwiSG9yaXpvbnRhbENvbm5lY3RvclN0eWxlIjp7IiRpZCI6IjIxNSIsIkxpbmVDb2xvciI6eyIkcmVmIjoiOTYi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xNyIsIk1hcmdpbiI6eyIkcmVmIjoiMTAyIn0sIlBhZGRpbmciOnsiJHJlZiI6IjEwMyJ9LCJCYWNrZ3JvdW5kIjp7IiRpZCI6IjIxOCIsIkNvbG9yIjp7IiRpZCI6IjIxOSIsIkEiOjI1NSwiUiI6MTUwLCJHIjoyMTQsIkIiOjY2fX0sIklzVmlzaWJsZSI6dHJ1ZSwiV2lkdGgiOjAuMCwiSGVpZ2h0IjoxNi4wLCJCb3JkZXJTdHlsZSI6eyIkaWQiOiIyMjAiLCJMaW5lQ29sb3IiOnsiJHJlZiI6IjEwNSJ9LCJMaW5lV2VpZ2h0IjowLjAsIkxpbmVUeXBlIjowLCJQYXJlbnRTdHlsZSI6eyIkcmVmIjoiMTA0In19LCJQYXJlbnRTdHlsZSI6eyIkcmVmIjoiMTAxIn19LCJUaXRsZVN0eWxlIjp7IiRpZCI6IjIyMSIsIkZvbnRTZXR0aW5ncyI6eyIkaWQiOiIy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IyMzVlNDZmNC03NDE2LTRkMDYtYTA1My02N2E0OWQ1MDI2YTgiLCJJbXBvcnRJZCI6bnVsbCwiVGl0bGUiOiJEQk4iLCJOb3RlIjpudWxsLCJIeXBlcmxpbmsiOm51bGwsIklzQ2hhbmdlZCI6ZmFsc2UsIklzTmV3IjpmYWxzZX0seyIkaWQiOiIyMjciLCJHcm91cE5hbWUiOm51bGwsIlN0YXJ0RGF0ZSI6IjIwMTUtMTItMDFUMDA6MDA6MDBaIiwiRW5kRGF0ZSI6IjIwMTYtMDMtMDFUMjM6NTk6NTkuOTk5WiIsIlBlcmNlbnRhZ2VDb21wbGV0ZSI6bnVsbCwiU3R5bGUiOnsiJGlkIjoiMjI4IiwiU2hhcGUiOjAsIlNoYXBlVGhpY2tuZXNzIjoxLCJEdXJhdGlvbkZvcm1hdCI6MCwiSW5jbHVkZU5vbldvcmtpbmdEYXlzSW5EdXJhdGlvbiI6dHJ1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Q3LCJHIjo1NCwiQiI6MTUzfX0sIklzVmlzaWJsZSI6dHJ1ZSwiV2lkdGgiOjAuMCwiSGVpZ2h0IjoxNi4wLCJCb3JkZXJTdHlsZSI6eyIkaWQiOiIyNDAiLCJMaW5lQ29sb3IiOnsiJHJlZiI6IjEwNSJ9LCJMaW5lV2VpZ2h0IjowLjAsIkxpbmVUeXBlIjowLCJQYXJlbnRTdHlsZSI6eyIkcmVmIjoiMTA0In1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QzIiwiTGluZUNvbG9yIjpudWxsLCJMaW5lV2VpZ2h0IjowLjAsIkxpbmVUeXBlIjowLCJQYXJlbnRTdHlsZSI6bnVsbH0sIlBhcmVudFN0eWxlIjp7IiRyZWYiOiIxMDcifX0sIkRhdGVTdHlsZSI6eyIkaWQiOiIyNDQiLCJGb250U2V0dGluZ3MiOnsiJGlkIjoiMjQ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YiLCJMaW5lQ29sb3IiOm51bGwsIkxpbmVXZWlnaHQiOjAuMCwiTGluZVR5cGUiOjAsIlBhcmVudFN0eWxlIjpudWxsfSwiUGFyZW50U3R5bGUiOnsiJHJlZiI6IjExNCJ9fSwiRGF0ZUZvcm1hdCI6eyIkcmVmIjoiMTIxIn0sIklzVmlzaWJsZSI6dHJ1ZSwiUGFyZW50U3R5bGUiOnsiJHJlZiI6IjgwIn19LCJJbmRleCI6MywiSWQiOiI3N2ViMjJlNy1jZDBiLTRkYzItOTlhNC0yMDBkN2I3ZjEyZWIiLCJJbXBvcnRJZCI6bnVsbCwiVGl0bGUiOiJTUkJNIiwiTm90ZSI6bnVsbCwiSHlwZXJsaW5rIjpudWxsLCJJc0NoYW5nZWQiOmZhbHNlLCJJc05ldyI6ZmFsc2V9LHsiJGlkIjoiMjQ3IiwiR3JvdXBOYW1lIjpudWxsLCJTdGFydERhdGUiOiIyMDE2LTAzLTAxVDAwOjAwOjAwWiIsIkVuZERhdGUiOiIyMDE2LTA2LTAxVDIzOjU5OjU5Ljk5OVoiLCJQZXJjZW50YWdlQ29tcGxldGUiOm51bGwsIlN0eWxlIjp7IiRpZCI6IjI0OCIsIlNoYXBlIjowLCJTaGFwZVRoaWNrbmVzcyI6MSwiRHVyYXRpb25Gb3JtYXQiOjAsIkluY2x1ZGVOb25Xb3JraW5nRGF5c0luRHVyYXRpb24iOnRydWUsIlBlcmNlbnRhZ2VDb21wbGV0ZVN0eWxlIjp7IiRpZCI6IjI0OSIsIkZvbnRTZXR0aW5ncyI6eyIkaWQiOiIyN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EiLCJMaW5lQ29sb3IiOm51bGwsIkxpbmVXZWlnaHQiOjAuMCwiTGluZVR5cGUiOjAsIlBhcmVudFN0eWxlIjpudWxsfSwiUGFyZW50U3R5bGUiOnsiJHJlZiI6IjgxIn19LCJEdXJhdGlvblN0eWxlIjp7IiRpZCI6IjI1MiIsIkZvbnRTZXR0aW5ncyI6eyIkaWQiOiIyN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QiLCJMaW5lQ29sb3IiOm51bGwsIkxpbmVXZWlnaHQiOjAuMCwiTGluZVR5cGUiOjAsIlBhcmVudFN0eWxlIjpudWxsfSwiUGFyZW50U3R5bGUiOnsiJHJlZiI6Ijg4In19LCJIb3Jpem9udGFsQ29ubmVjdG9yU3R5bGUiOnsiJGlkIjoiMjU1IiwiTGluZUNvbG9yIjp7IiRyZWYiOiI5NiJ9LCJMaW5lV2VpZ2h0IjoxLjAsIkxpbmVUeXBlIjowLCJQYXJlbnRTdHlsZSI6eyIkcmVmIjoiOTUifX0sIlZlcnRpY2FsQ29ubmVjdG9yU3R5bGUiOnsiJGlkIjoiMjU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3IiwiTWFyZ2luIjp7IiRyZWYiOiIxMDIifSwiUGFkZGluZyI6eyIkcmVmIjoiMTAzIn0sIkJhY2tncm91bmQiOnsiJGlkIjoiMjU4IiwiQ29sb3IiOnsiJGlkIjoiMjU5IiwiQSI6MjU1LCJSIjo0NywiRyI6NTQsIkIiOjE1M319LCJJc1Zpc2libGUiOnRydWUsIldpZHRoIjowLjAsIkhlaWdodCI6MTYuMCwiQm9yZGVyU3R5bGUiOnsiJGlkIjoiMjYwIiwiTGluZUNvbG9yIjp7IiRyZWYiOiIxMDUifSwiTGluZVdlaWdodCI6MC4wLCJMaW5lVHlwZSI6MCwiUGFyZW50U3R5bGUiOnsiJHJlZiI6IjEwNCJ9fSwiUGFyZW50U3R5bGUiOnsiJHJlZiI6IjEwMSJ9fSwiVGl0bGVTdHlsZSI6eyIkaWQiOiIyNjEiLCJGb250U2V0dGluZ3MiOnsiJGlkIjoiMj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2MyIsIkxpbmVDb2xvciI6bnVsbCwiTGluZVdlaWdodCI6MC4wLCJMaW5lVHlwZSI6MCwiUGFyZW50U3R5bGUiOm51bGx9LCJQYXJlbnRTdHlsZSI6eyIkcmVmIjoiMTA3In19LCJEYXRlU3R5bGUiOnsiJGlkIjoiMjY0IiwiRm9udFNldHRpbmdzIjp7IiRpZCI6IjI2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2IiwiTGluZUNvbG9yIjpudWxsLCJMaW5lV2VpZ2h0IjowLjAsIkxpbmVUeXBlIjowLCJQYXJlbnRTdHlsZSI6bnVsbH0sIlBhcmVudFN0eWxlIjp7IiRyZWYiOiIxMTQifX0sIkRhdGVGb3JtYXQiOnsiJHJlZiI6IjEyMSJ9LCJJc1Zpc2libGUiOnRydWUsIlBhcmVudFN0eWxlIjp7IiRyZWYiOiI4MCJ9fSwiSW5kZXgiOjQsIklkIjoiMDg2MmZiY2MtZTZmNy00YzQ3LWI5NjMtOTE1NzNlMDA2MDlkIiwiSW1wb3J0SWQiOm51bGwsIlRpdGxlIjoiU0RCTiIsIk5vdGUiOm51bGwsIkh5cGVybGluayI6bnVsbCwiSXNDaGFuZ2VkIjpmYWxzZSwiSXNOZXciOmZhbHNlfSx7IiRpZCI6IjI2NyIsIkdyb3VwTmFtZSI6bnVsbCwiU3RhcnREYXRlIjoiMjAxNi0wNC0wMVQwMDowMDowMFoiLCJFbmREYXRlIjoiMjAxNi0wNy0wMVQyMzo1OTo1OS45OTlaIiwiUGVyY2VudGFnZUNvbXBsZXRlIjpudWxsLCJTdHlsZSI6eyIkaWQiOiIyNjgiLCJTaGFwZSI6MCwiU2hhcGVUaGlja25lc3MiOjEsIkR1cmF0aW9uRm9ybWF0IjowLCJJbmNsdWRlTm9uV29ya2luZ0RheXNJbkR1cmF0aW9uIjp0cnV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NDcsIkciOjU0LCJCIjoxNTN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MiLCJMaW5lQ29sb3IiOm51bGwsIkxpbmVXZWlnaHQiOjAuMCwiTGluZVR5cGUiOjAsIlBhcmVudFN0eWxlIjpudWxsfSwiUGFyZW50U3R5bGUiOnsiJHJlZiI6IjEwNyJ9fSwiRGF0ZVN0eWxlIjp7IiRpZCI6IjI4NCIsIkZvbnRTZXR0aW5ncyI6eyIkaWQiOiIyO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iIsIkxpbmVDb2xvciI6bnVsbCwiTGluZVdlaWdodCI6MC4wLCJMaW5lVHlwZSI6MCwiUGFyZW50U3R5bGUiOm51bGx9LCJQYXJlbnRTdHlsZSI6eyIkcmVmIjoiMTE0In19LCJEYXRlRm9ybWF0Ijp7IiRyZWYiOiIxMjEifSwiSXNWaXNpYmxlIjp0cnVlLCJQYXJlbnRTdHlsZSI6eyIkcmVmIjoiODAifX0sIkluZGV4Ijo1LCJJZCI6IjlhYzhkMTgxLTg2ZTctNDAzNS1hMjczLTBhM2E2ZTc3NGVlNiIsIkltcG9ydElkIjpudWxsLCJUaXRsZSI6IkJlbmNoYXJrcyIsIk5vdGUiOm51bGwsIkh5cGVybGluayI6bnVsbCwiSXNDaGFuZ2VkIjpmYWxzZSwiSXNOZXciOmZhbHNlfSx7IiRpZCI6IjI4NyIsIkdyb3VwTmFtZSI6bnVsbCwiU3RhcnREYXRlIjoiMjAxNi0wNi0wMVQwMDowMDowMFoiLCJFbmREYXRlIjoiMjAxNi0xMi0wMVQyMzo1OTo1OS45OTlaIiwiUGVyY2VudGFnZUNvbXBsZXRlIjpudWxsLCJTdHlsZSI6eyIkaWQiOiIyODgiLCJTaGFwZSI6MCwiU2hhcGVUaGlja25lc3MiOjEsIkR1cmF0aW9uRm9ybWF0IjowLCJJbmNsdWRlTm9uV29ya2luZ0RheXNJbkR1cmF0aW9uIjp0cnVlLCJQZXJjZW50YWdlQ29tcGxldGVTdHlsZSI6eyIkaWQiOiIyODkiLCJGb250U2V0dGluZ3MiOnsiJGlkIjoiMj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xIiwiTGluZUNvbG9yIjpudWxsLCJMaW5lV2VpZ2h0IjowLjAsIkxpbmVUeXBlIjowLCJQYXJlbnRTdHlsZSI6bnVsbH0sIlBhcmVudFN0eWxlIjp7IiRyZWYiOiI4MSJ9fSwiRHVyYXRpb25TdHlsZSI6eyIkaWQiOiIyOTIiLCJGb250U2V0dGluZ3MiOnsiJGlkIjoiMjk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0IiwiTGluZUNvbG9yIjpudWxsLCJMaW5lV2VpZ2h0IjowLjAsIkxpbmVUeXBlIjowLCJQYXJlbnRTdHlsZSI6bnVsbH0sIlBhcmVudFN0eWxlIjp7IiRyZWYiOiI4OCJ9fSwiSG9yaXpvbnRhbENvbm5lY3RvclN0eWxlIjp7IiRpZCI6IjI5NSIsIkxpbmVDb2xvciI6eyIkcmVmIjoiOTYifSwiTGluZVdlaWdodCI6MS4wLCJMaW5lVHlwZSI6MCwiUGFyZW50U3R5bGUiOnsiJHJlZiI6Ijk1In19LCJWZXJ0aWNhbENvbm5lY3RvclN0eWxlIjp7IiRpZCI6IjI5N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I5NyIsIk1hcmdpbiI6eyIkcmVmIjoiMTAyIn0sIlBhZGRpbmciOnsiJHJlZiI6IjEwMyJ9LCJCYWNrZ3JvdW5kIjp7IiRpZCI6IjI5OCIsIkNvbG9yIjp7IiRpZCI6IjI5OSIsIkEiOjI1NSwiUiI6NDcsIkciOjU0LCJCIjoxNTN9fSwiSXNWaXNpYmxlIjp0cnVlLCJXaWR0aCI6MC4wLCJIZWlnaHQiOjE2LjAsIkJvcmRlclN0eWxlIjp7IiRpZCI6IjMwMCIsIkxpbmVDb2xvciI6eyIkcmVmIjoiMTA1In0sIkxpbmVXZWlnaHQiOjAuMCwiTGluZVR5cGUiOjAsIlBhcmVudFN0eWxlIjp7IiRyZWYiOiIxMDQifX0sIlBhcmVudFN0eWxlIjp7IiRyZWYiOiIxMDEifX0sIlRpdGxlU3R5bGUiOnsiJGlkIjoiMzAxIiwiRm9udFNldHRpbmdzIjp7IiRpZCI6IjM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MiLCJMaW5lQ29sb3IiOm51bGwsIkxpbmVXZWlnaHQiOjAuMCwiTGluZVR5cGUiOjAsIlBhcmVudFN0eWxlIjpudWxsfSwiUGFyZW50U3R5bGUiOnsiJHJlZiI6IjEwNyJ9fSwiRGF0ZVN0eWxlIjp7IiRpZCI6IjMwNCIsIkZvbnRTZXR0aW5ncyI6eyIkaWQiOiIzMD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iIsIkxpbmVDb2xvciI6bnVsbCwiTGluZVdlaWdodCI6MC4wLCJMaW5lVHlwZSI6MCwiUGFyZW50U3R5bGUiOm51bGx9LCJQYXJlbnRTdHlsZSI6eyIkcmVmIjoiMTE0In19LCJEYXRlRm9ybWF0Ijp7IiRyZWYiOiIxMjEifSwiSXNWaXNpYmxlIjp0cnVlLCJQYXJlbnRTdHlsZSI6eyIkcmVmIjoiODAifX0sIkluZGV4Ijo2LCJJZCI6ImUxYWI0NmU4LWQxNzAtNDVmOS05NDZhLThhZjg4OTJjNTBmOCIsIkltcG9ydElkIjpudWxsLCJUaXRsZSI6IlRoZXNpcyBXcml0aW5nIiwiTm90ZSI6bnVsbCwiSHlwZXJsaW5rIjpudWxsLCJJc0NoYW5nZWQiOmZhbHNlLCJJc05ldyI6ZmFsc2V9XSwiTXNQcm9qZWN0SXRlbXNUcmVlIjp7IiRpZCI6IjMwNyIsIlJvb3QiOnsiJGlkIjoiMzA4IiwiSW1wb3J0SWQiOm51bGwsIklzSW1wb3J0ZWQiOmZhbHNlLCJDaGlsZHJlbiI6W119fSwiU2V0dGluZ3MiOnsiJGlkIjoiMzA5IiwiSW1wYU9wdGlvbnMiOnsiJGlkIjoiMzE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485</Words>
  <Application>Microsoft Office PowerPoint</Application>
  <PresentationFormat>全屏显示(4:3)</PresentationFormat>
  <Paragraphs>127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27</cp:revision>
  <dcterms:modified xsi:type="dcterms:W3CDTF">2015-12-08T14:29:07Z</dcterms:modified>
</cp:coreProperties>
</file>