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0.png" ContentType="image/png"/>
  <Override PartName="/ppt/media/image9.png" ContentType="image/png"/>
  <Override PartName="/ppt/media/image5.wmf" ContentType="image/x-wmf"/>
  <Override PartName="/ppt/media/image7.png" ContentType="image/png"/>
  <Override PartName="/ppt/media/image6.wmf" ContentType="image/x-wmf"/>
  <Override PartName="/ppt/media/image4.png" ContentType="image/png"/>
  <Override PartName="/ppt/media/image3.png" ContentType="image/png"/>
  <Override PartName="/ppt/media/image12.wmf" ContentType="image/x-wmf"/>
  <Override PartName="/ppt/media/image8.png" ContentType="image/png"/>
  <Override PartName="/ppt/media/image2.wmf" ContentType="image/x-wmf"/>
  <Override PartName="/ppt/media/image11.wmf" ContentType="image/x-wmf"/>
  <Override PartName="/ppt/media/image1.wmf" ContentType="image/x-wmf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GB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GB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2D1FD9E-96A0-4F6B-A61F-1035A8303C41}" type="slidenum">
              <a:rPr lang="en-GB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0F578FC0-5F91-4839-ADCF-668B34FCA7A4}" type="slidenum">
              <a:rPr lang="en-GB" sz="1200">
                <a:solidFill>
                  <a:srgbClr val="000000"/>
                </a:solidFill>
                <a:latin typeface="Calibri"/>
                <a:ea typeface="Arial"/>
              </a:rPr>
              <a:t>&lt;number&gt;</a:t>
            </a:fld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TextShape 3"/>
          <p:cNvSpPr txBox="1"/>
          <p:nvPr/>
        </p:nvSpPr>
        <p:spPr>
          <a:xfrm>
            <a:off x="685440" y="4343040"/>
            <a:ext cx="5483160" cy="4111560"/>
          </a:xfrm>
          <a:prstGeom prst="rect">
            <a:avLst/>
          </a:prstGeom>
        </p:spPr>
        <p:txBody>
          <a:bodyPr lIns="0" rIns="0" tIns="0" bIns="0"/>
          <a:p>
            <a:pPr/>
            <a:r>
              <a:rPr lang="en-GB" sz="1200">
                <a:latin typeface="Times New Roman"/>
                <a:ea typeface="宋体"/>
              </a:rPr>
              <a:t>describing the goal by explaining the topic! </a:t>
            </a:r>
            <a:endParaRPr/>
          </a:p>
          <a:p>
            <a:pPr/>
            <a:r>
              <a:rPr lang="en-GB" sz="1200">
                <a:latin typeface="Times New Roman"/>
                <a:ea typeface="宋体"/>
              </a:rPr>
              <a:t>three highlighted words.</a:t>
            </a:r>
            <a:endParaRPr/>
          </a:p>
          <a:p>
            <a:pPr/>
            <a:r>
              <a:rPr lang="en-GB" sz="1200">
                <a:latin typeface="Times New Roman"/>
                <a:ea typeface="宋体"/>
              </a:rPr>
              <a:t>understand the brain = modelling the brain</a:t>
            </a:r>
            <a:endParaRPr/>
          </a:p>
          <a:p>
            <a:pPr/>
            <a:r>
              <a:rPr lang="en-GB" sz="1200">
                <a:solidFill>
                  <a:srgbClr val="1c1c1c"/>
                </a:solidFill>
                <a:latin typeface="Times New Roman"/>
                <a:ea typeface="宋体"/>
              </a:rPr>
              <a:t>mimicking the activity</a:t>
            </a:r>
            <a:endParaRPr/>
          </a:p>
          <a:p>
            <a:pPr/>
            <a:r>
              <a:rPr lang="en-GB" sz="1200">
                <a:solidFill>
                  <a:srgbClr val="1c1c1c"/>
                </a:solidFill>
                <a:latin typeface="Times New Roman"/>
                <a:ea typeface="宋体"/>
              </a:rPr>
              <a:t>buiding the same structure</a:t>
            </a:r>
            <a:endParaRPr/>
          </a:p>
          <a:p>
            <a:pPr/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05720" y="1268640"/>
            <a:ext cx="5842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95640" y="2493000"/>
            <a:ext cx="8229240" cy="1732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95640" y="4390560"/>
            <a:ext cx="8229240" cy="1732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05720" y="1268640"/>
            <a:ext cx="5842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95640" y="2493000"/>
            <a:ext cx="4015800" cy="1732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12680" y="2493000"/>
            <a:ext cx="4015800" cy="1732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12680" y="4390560"/>
            <a:ext cx="4015800" cy="1732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95640" y="4390560"/>
            <a:ext cx="4015800" cy="1732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05720" y="1268640"/>
            <a:ext cx="5842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95640" y="2493000"/>
            <a:ext cx="8229240" cy="363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95640" y="2493000"/>
            <a:ext cx="8229240" cy="363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33440" y="2492640"/>
            <a:ext cx="4552920" cy="363276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33440" y="2492640"/>
            <a:ext cx="4552920" cy="3632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05720" y="1268640"/>
            <a:ext cx="5842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95640" y="2493000"/>
            <a:ext cx="8229240" cy="3633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05720" y="1268640"/>
            <a:ext cx="5842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95640" y="2493000"/>
            <a:ext cx="8229240" cy="363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05720" y="1268640"/>
            <a:ext cx="5842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95640" y="2493000"/>
            <a:ext cx="4015800" cy="363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12680" y="2493000"/>
            <a:ext cx="4015800" cy="363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05720" y="1268640"/>
            <a:ext cx="5842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05720" y="1268640"/>
            <a:ext cx="584280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05720" y="1268640"/>
            <a:ext cx="5842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95640" y="2493000"/>
            <a:ext cx="4015800" cy="1732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95640" y="4390560"/>
            <a:ext cx="4015800" cy="1732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12680" y="2493000"/>
            <a:ext cx="4015800" cy="363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05720" y="1268640"/>
            <a:ext cx="5842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95640" y="2493000"/>
            <a:ext cx="8229240" cy="3633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05720" y="1268640"/>
            <a:ext cx="5842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95640" y="2493000"/>
            <a:ext cx="4015800" cy="363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12680" y="2493000"/>
            <a:ext cx="4015800" cy="1732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12680" y="4390560"/>
            <a:ext cx="4015800" cy="1732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05720" y="1268640"/>
            <a:ext cx="5842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95640" y="2493000"/>
            <a:ext cx="4015800" cy="1732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12680" y="2493000"/>
            <a:ext cx="4015800" cy="1732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95640" y="4390560"/>
            <a:ext cx="8229240" cy="1732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05720" y="1268640"/>
            <a:ext cx="5842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95640" y="2493000"/>
            <a:ext cx="8229240" cy="1732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95640" y="4390560"/>
            <a:ext cx="8229240" cy="1732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05720" y="1268640"/>
            <a:ext cx="5842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95640" y="2493000"/>
            <a:ext cx="4015800" cy="1732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12680" y="2493000"/>
            <a:ext cx="4015800" cy="1732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12680" y="4390560"/>
            <a:ext cx="4015800" cy="1732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95640" y="4390560"/>
            <a:ext cx="4015800" cy="1732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05720" y="1268640"/>
            <a:ext cx="5842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95640" y="2493000"/>
            <a:ext cx="8229240" cy="363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95640" y="2493000"/>
            <a:ext cx="8229240" cy="363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33440" y="2492640"/>
            <a:ext cx="4552920" cy="363276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33440" y="2492640"/>
            <a:ext cx="4552920" cy="3632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05720" y="1268640"/>
            <a:ext cx="5842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95640" y="2493000"/>
            <a:ext cx="8229240" cy="3633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05720" y="1268640"/>
            <a:ext cx="5842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95640" y="2493000"/>
            <a:ext cx="8229240" cy="363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05720" y="1268640"/>
            <a:ext cx="5842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95640" y="2493000"/>
            <a:ext cx="4015800" cy="363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12680" y="2493000"/>
            <a:ext cx="4015800" cy="363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05720" y="1268640"/>
            <a:ext cx="5842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05720" y="1268640"/>
            <a:ext cx="5842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95640" y="2493000"/>
            <a:ext cx="8229240" cy="363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05720" y="1268640"/>
            <a:ext cx="584280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05720" y="1268640"/>
            <a:ext cx="5842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95640" y="2493000"/>
            <a:ext cx="4015800" cy="1732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395640" y="4390560"/>
            <a:ext cx="4015800" cy="1732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12680" y="2493000"/>
            <a:ext cx="4015800" cy="363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05720" y="1268640"/>
            <a:ext cx="5842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95640" y="2493000"/>
            <a:ext cx="4015800" cy="363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12680" y="2493000"/>
            <a:ext cx="4015800" cy="1732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12680" y="4390560"/>
            <a:ext cx="4015800" cy="1732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05720" y="1268640"/>
            <a:ext cx="5842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95640" y="2493000"/>
            <a:ext cx="4015800" cy="1732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12680" y="2493000"/>
            <a:ext cx="4015800" cy="1732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95640" y="4390560"/>
            <a:ext cx="8229240" cy="1732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05720" y="1268640"/>
            <a:ext cx="5842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95640" y="2493000"/>
            <a:ext cx="8229240" cy="1732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95640" y="4390560"/>
            <a:ext cx="8229240" cy="1732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05720" y="1268640"/>
            <a:ext cx="5842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95640" y="2493000"/>
            <a:ext cx="4015800" cy="1732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12680" y="2493000"/>
            <a:ext cx="4015800" cy="1732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12680" y="4390560"/>
            <a:ext cx="4015800" cy="1732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395640" y="4390560"/>
            <a:ext cx="4015800" cy="1732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05720" y="1268640"/>
            <a:ext cx="5842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95640" y="2493000"/>
            <a:ext cx="8229240" cy="363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95640" y="2493000"/>
            <a:ext cx="8229240" cy="363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33440" y="2492640"/>
            <a:ext cx="4552920" cy="363276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33440" y="2492640"/>
            <a:ext cx="4552920" cy="3632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05720" y="1268640"/>
            <a:ext cx="5842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95640" y="2493000"/>
            <a:ext cx="4015800" cy="363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12680" y="2493000"/>
            <a:ext cx="4015800" cy="363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05720" y="1268640"/>
            <a:ext cx="5842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05720" y="1268640"/>
            <a:ext cx="584280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05720" y="1268640"/>
            <a:ext cx="5842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95640" y="2493000"/>
            <a:ext cx="4015800" cy="1732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95640" y="4390560"/>
            <a:ext cx="4015800" cy="1732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12680" y="2493000"/>
            <a:ext cx="4015800" cy="363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05720" y="1268640"/>
            <a:ext cx="5842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95640" y="2493000"/>
            <a:ext cx="4015800" cy="363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12680" y="2493000"/>
            <a:ext cx="4015800" cy="1732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12680" y="4390560"/>
            <a:ext cx="4015800" cy="1732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05720" y="1268640"/>
            <a:ext cx="584280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95640" y="2493000"/>
            <a:ext cx="4015800" cy="1732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12680" y="2493000"/>
            <a:ext cx="4015800" cy="1732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95640" y="4390560"/>
            <a:ext cx="8229240" cy="1732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wmf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3800" y="509760"/>
            <a:ext cx="1663200" cy="711000"/>
          </a:xfrm>
          <a:prstGeom prst="rect">
            <a:avLst/>
          </a:prstGeom>
          <a:ln w="936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67640" y="213048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1200">
                <a:solidFill>
                  <a:srgbClr val="898989"/>
                </a:solidFill>
                <a:latin typeface="Calibri"/>
              </a:rPr>
              <a:t>25/11/15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2B3D474-4ADD-4138-8670-1A3738EFDFFA}" type="slidenum">
              <a:rPr lang="en-GB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id="5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23800" y="509760"/>
            <a:ext cx="1663200" cy="711000"/>
          </a:xfrm>
          <a:prstGeom prst="rect">
            <a:avLst/>
          </a:prstGeom>
          <a:ln w="936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3800" y="509760"/>
            <a:ext cx="1663200" cy="711000"/>
          </a:xfrm>
          <a:prstGeom prst="rect">
            <a:avLst/>
          </a:prstGeom>
          <a:ln w="936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05720" y="1268640"/>
            <a:ext cx="584280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95640" y="2493000"/>
            <a:ext cx="8229240" cy="36327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400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1200">
                <a:solidFill>
                  <a:srgbClr val="898989"/>
                </a:solidFill>
                <a:latin typeface="Calibri"/>
              </a:rPr>
              <a:t>25/11/15</a:t>
            </a:r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06EEE90-3132-47C5-B359-FAB702C009AA}" type="slidenum">
              <a:rPr lang="en-GB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id="47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23800" y="509760"/>
            <a:ext cx="1663200" cy="711000"/>
          </a:xfrm>
          <a:prstGeom prst="rect">
            <a:avLst/>
          </a:prstGeom>
          <a:ln w="936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GB" sz="440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lang="en-GB" sz="3200">
                <a:latin typeface="Calibri"/>
              </a:rPr>
              <a:t>Click to edit the outline text format</a:t>
            </a:r>
            <a:endParaRPr/>
          </a:p>
          <a:p>
            <a:pPr lvl="1"/>
            <a:r>
              <a:rPr lang="en-GB" sz="2800">
                <a:latin typeface="Calibri"/>
              </a:rPr>
              <a:t>Second Outline Level</a:t>
            </a:r>
            <a:endParaRPr/>
          </a:p>
          <a:p>
            <a:pPr lvl="2">
              <a:buFont typeface="Times New Roman"/>
              <a:buChar char="•"/>
            </a:pPr>
            <a:r>
              <a:rPr lang="en-GB" sz="2400">
                <a:latin typeface="Calibri"/>
              </a:rPr>
              <a:t>Third Outline Level</a:t>
            </a:r>
            <a:endParaRPr/>
          </a:p>
          <a:p>
            <a:pPr lvl="3">
              <a:buFont typeface="Times New Roman"/>
              <a:buChar char="–"/>
            </a:pPr>
            <a:r>
              <a:rPr lang="en-GB" sz="2000">
                <a:latin typeface="Calibri"/>
              </a:rPr>
              <a:t>Fourth Outline Level</a:t>
            </a:r>
            <a:endParaRPr/>
          </a:p>
          <a:p>
            <a:pPr lvl="4">
              <a:buFont typeface="Times New Roman"/>
              <a:buChar char="»"/>
            </a:pPr>
            <a:r>
              <a:rPr lang="en-GB" sz="2000">
                <a:latin typeface="Calibri"/>
              </a:rPr>
              <a:t>Fifth Outline Level</a:t>
            </a:r>
            <a:endParaRPr/>
          </a:p>
          <a:p>
            <a:pPr lvl="5">
              <a:buFont typeface="Times New Roman"/>
              <a:buChar char="»"/>
            </a:pPr>
            <a:r>
              <a:rPr lang="en-GB" sz="2000">
                <a:latin typeface="Calibri"/>
              </a:rPr>
              <a:t>Sixth Outline Level</a:t>
            </a:r>
            <a:endParaRPr/>
          </a:p>
          <a:p>
            <a:pPr lvl="6">
              <a:buFont typeface="Times New Roman"/>
              <a:buChar char="»"/>
            </a:pPr>
            <a:r>
              <a:rPr lang="en-GB" sz="2000">
                <a:latin typeface="Calibri"/>
              </a:rPr>
              <a:t>Seventh Outline Level</a:t>
            </a:r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268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lang="en-GB" sz="2400">
                <a:latin typeface="Arial"/>
              </a:rPr>
              <a:t>&lt;date/time&gt;</a:t>
            </a:r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000" cy="47268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lang="en-GB" sz="2400">
                <a:latin typeface="Arial"/>
              </a:rPr>
              <a:t>&lt;footer&gt;</a:t>
            </a:r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2680"/>
          </a:xfrm>
          <a:prstGeom prst="rect">
            <a:avLst/>
          </a:prstGeom>
        </p:spPr>
        <p:txBody>
          <a:bodyPr lIns="90000" rIns="90000" tIns="46800" bIns="46800" anchor="ctr"/>
          <a:p>
            <a:fld id="{D4D98736-7EB3-4065-99DC-0D9D2D5F7901}" type="slidenum">
              <a:rPr lang="en-GB" sz="2400"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06440" y="1625760"/>
            <a:ext cx="7729560" cy="100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000">
                <a:solidFill>
                  <a:srgbClr val="595959"/>
                </a:solidFill>
                <a:latin typeface="Arial"/>
              </a:rPr>
              <a:t>Towards the Invariant Object Recognition Using Spiking Neurons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406440" y="4295880"/>
            <a:ext cx="6821280" cy="177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lang="en-GB" sz="2400">
                <a:solidFill>
                  <a:srgbClr val="595959"/>
                </a:solidFill>
                <a:latin typeface="Arial"/>
              </a:rPr>
              <a:t>Qian Liu</a:t>
            </a:r>
            <a:endParaRPr/>
          </a:p>
          <a:p>
            <a:pPr>
              <a:lnSpc>
                <a:spcPct val="120000"/>
              </a:lnSpc>
            </a:pPr>
            <a:r>
              <a:rPr lang="en-GB" sz="2400">
                <a:solidFill>
                  <a:srgbClr val="595959"/>
                </a:solidFill>
                <a:latin typeface="Arial"/>
              </a:rPr>
              <a:t>Supervisor: Steve Furber</a:t>
            </a:r>
            <a:endParaRPr/>
          </a:p>
          <a:p>
            <a:pPr>
              <a:lnSpc>
                <a:spcPct val="120000"/>
              </a:lnSpc>
            </a:pPr>
            <a:r>
              <a:rPr lang="en-GB" sz="2400">
                <a:solidFill>
                  <a:srgbClr val="595959"/>
                </a:solidFill>
                <a:latin typeface="Arial"/>
              </a:rPr>
              <a:t>Co-Supervisor: David Lester</a:t>
            </a:r>
            <a:endParaRPr/>
          </a:p>
          <a:p>
            <a:pPr>
              <a:lnSpc>
                <a:spcPct val="120000"/>
              </a:lnSpc>
            </a:pPr>
            <a:r>
              <a:rPr lang="en-GB" sz="2400">
                <a:solidFill>
                  <a:srgbClr val="595959"/>
                </a:solidFill>
                <a:latin typeface="Arial"/>
              </a:rPr>
              <a:t>Adviser: Alvaro Fernandes </a:t>
            </a:r>
            <a:endParaRPr/>
          </a:p>
        </p:txBody>
      </p:sp>
      <p:sp>
        <p:nvSpPr>
          <p:cNvPr id="128" name="Line 3"/>
          <p:cNvSpPr/>
          <p:nvPr/>
        </p:nvSpPr>
        <p:spPr>
          <a:xfrm>
            <a:off x="518760" y="2809800"/>
            <a:ext cx="7013880" cy="0"/>
          </a:xfrm>
          <a:prstGeom prst="line">
            <a:avLst/>
          </a:prstGeom>
          <a:ln cap="rnd" w="25560">
            <a:solidFill>
              <a:srgbClr val="660066"/>
            </a:solidFill>
            <a:custDash>
              <a:ds d="71000" sp="213000"/>
            </a:custDash>
            <a:round/>
          </a:ln>
        </p:spPr>
      </p:sp>
      <p:pic>
        <p:nvPicPr>
          <p:cNvPr id="12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23800" y="509760"/>
            <a:ext cx="1663200" cy="71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303640" y="576360"/>
            <a:ext cx="7254720" cy="45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/>
            <a:r>
              <a:rPr b="1" lang="en-GB" sz="2400">
                <a:solidFill>
                  <a:srgbClr val="1c1c1c"/>
                </a:solidFill>
                <a:latin typeface="Arial"/>
              </a:rPr>
              <a:t>Goals and Motivation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503280" y="1488960"/>
            <a:ext cx="4932360" cy="144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20000"/>
              </a:lnSpc>
            </a:pPr>
            <a:r>
              <a:rPr lang="en-GB" sz="2400">
                <a:solidFill>
                  <a:srgbClr val="1c1c1c"/>
                </a:solidFill>
                <a:latin typeface="Arial"/>
                <a:ea typeface="Arial"/>
              </a:rPr>
              <a:t>What is the goal?</a:t>
            </a:r>
            <a:endParaRPr/>
          </a:p>
          <a:p>
            <a:pPr>
              <a:lnSpc>
                <a:spcPct val="120000"/>
              </a:lnSpc>
            </a:pPr>
            <a:r>
              <a:rPr lang="en-GB">
                <a:solidFill>
                  <a:srgbClr val="1c1c1c"/>
                </a:solidFill>
                <a:latin typeface="Arial"/>
                <a:ea typeface="Arial"/>
              </a:rPr>
              <a:t>to build an </a:t>
            </a:r>
            <a:r>
              <a:rPr lang="en-GB">
                <a:solidFill>
                  <a:srgbClr val="ff0000"/>
                </a:solidFill>
                <a:latin typeface="Arial"/>
                <a:ea typeface="Arial"/>
              </a:rPr>
              <a:t>object recognition</a:t>
            </a:r>
            <a:r>
              <a:rPr lang="en-GB">
                <a:solidFill>
                  <a:srgbClr val="1c1c1c"/>
                </a:solidFill>
                <a:latin typeface="Arial"/>
                <a:ea typeface="Arial"/>
              </a:rPr>
              <a:t> system </a:t>
            </a:r>
            <a:endParaRPr/>
          </a:p>
          <a:p>
            <a:pPr>
              <a:lnSpc>
                <a:spcPct val="120000"/>
              </a:lnSpc>
            </a:pPr>
            <a:r>
              <a:rPr lang="en-GB">
                <a:solidFill>
                  <a:srgbClr val="1c1c1c"/>
                </a:solidFill>
                <a:latin typeface="Arial"/>
                <a:ea typeface="Arial"/>
              </a:rPr>
              <a:t>with position, scale and view </a:t>
            </a:r>
            <a:r>
              <a:rPr lang="en-GB">
                <a:solidFill>
                  <a:srgbClr val="ff0000"/>
                </a:solidFill>
                <a:latin typeface="Arial"/>
                <a:ea typeface="Arial"/>
              </a:rPr>
              <a:t>invariance </a:t>
            </a:r>
            <a:endParaRPr/>
          </a:p>
          <a:p>
            <a:pPr>
              <a:lnSpc>
                <a:spcPct val="120000"/>
              </a:lnSpc>
            </a:pPr>
            <a:r>
              <a:rPr lang="en-GB">
                <a:solidFill>
                  <a:srgbClr val="1c1c1c"/>
                </a:solidFill>
                <a:latin typeface="Arial"/>
                <a:ea typeface="Arial"/>
              </a:rPr>
              <a:t>by </a:t>
            </a:r>
            <a:r>
              <a:rPr lang="en-GB">
                <a:solidFill>
                  <a:srgbClr val="ff0000"/>
                </a:solidFill>
                <a:latin typeface="Arial"/>
                <a:ea typeface="Arial"/>
              </a:rPr>
              <a:t>modelling the brain</a:t>
            </a:r>
            <a:endParaRPr/>
          </a:p>
        </p:txBody>
      </p:sp>
      <p:pic>
        <p:nvPicPr>
          <p:cNvPr id="13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23800" y="509760"/>
            <a:ext cx="1663920" cy="711000"/>
          </a:xfrm>
          <a:prstGeom prst="rect">
            <a:avLst/>
          </a:prstGeom>
          <a:ln>
            <a:noFill/>
          </a:ln>
        </p:spPr>
      </p:pic>
      <p:pic>
        <p:nvPicPr>
          <p:cNvPr id="133" name="Picture 5" descr="E:\LQ\git\first_year_presentation\cifar-10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5580000" y="1220760"/>
            <a:ext cx="2551320" cy="2573280"/>
          </a:xfrm>
          <a:prstGeom prst="rect">
            <a:avLst/>
          </a:prstGeom>
          <a:ln>
            <a:noFill/>
          </a:ln>
        </p:spPr>
      </p:pic>
      <p:sp>
        <p:nvSpPr>
          <p:cNvPr id="134" name="CustomShape 3"/>
          <p:cNvSpPr/>
          <p:nvPr/>
        </p:nvSpPr>
        <p:spPr>
          <a:xfrm>
            <a:off x="503280" y="3794040"/>
            <a:ext cx="4572000" cy="111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20000"/>
              </a:lnSpc>
            </a:pPr>
            <a:r>
              <a:rPr lang="en-GB" sz="2400">
                <a:solidFill>
                  <a:srgbClr val="1c1c1c"/>
                </a:solidFill>
                <a:latin typeface="Arial"/>
                <a:ea typeface="Arial"/>
              </a:rPr>
              <a:t>Why spiking neurons?</a:t>
            </a:r>
            <a:endParaRPr/>
          </a:p>
          <a:p>
            <a:pPr>
              <a:lnSpc>
                <a:spcPct val="120000"/>
              </a:lnSpc>
            </a:pPr>
            <a:r>
              <a:rPr lang="en-GB">
                <a:solidFill>
                  <a:srgbClr val="1c1c1c"/>
                </a:solidFill>
                <a:latin typeface="Arial"/>
                <a:ea typeface="Arial"/>
              </a:rPr>
              <a:t>- biological</a:t>
            </a:r>
            <a:endParaRPr/>
          </a:p>
          <a:p>
            <a:pPr>
              <a:lnSpc>
                <a:spcPct val="120000"/>
              </a:lnSpc>
            </a:pPr>
            <a:r>
              <a:rPr lang="en-GB">
                <a:solidFill>
                  <a:srgbClr val="1c1c1c"/>
                </a:solidFill>
                <a:latin typeface="Arial"/>
                <a:ea typeface="Arial"/>
              </a:rPr>
              <a:t>- energy efficient</a:t>
            </a:r>
            <a:endParaRPr/>
          </a:p>
        </p:txBody>
      </p:sp>
      <p:pic>
        <p:nvPicPr>
          <p:cNvPr id="135" name="Picture 6" descr="E:\LQ\git\first_year_presentation\BrainHealth_lecture_series(head-no-background)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6218280" y="4005360"/>
            <a:ext cx="1913040" cy="220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05720" y="1268640"/>
            <a:ext cx="584280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Arial"/>
              </a:rPr>
              <a:t>Or images should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395640" y="2493000"/>
            <a:ext cx="8229240" cy="3632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Be uniform in size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Compliment the content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Not impact on the copy area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05720" y="1268640"/>
            <a:ext cx="584280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Arial"/>
              </a:rPr>
              <a:t>Or images should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395640" y="2493000"/>
            <a:ext cx="5256360" cy="3632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Be uniform in size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Compliment the content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Not impact on the copy area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