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306" r:id="rId9"/>
    <p:sldId id="307" r:id="rId10"/>
    <p:sldId id="290" r:id="rId11"/>
    <p:sldId id="291" r:id="rId12"/>
    <p:sldId id="293" r:id="rId13"/>
    <p:sldId id="294" r:id="rId14"/>
    <p:sldId id="295" r:id="rId15"/>
    <p:sldId id="300" r:id="rId16"/>
    <p:sldId id="301" r:id="rId17"/>
    <p:sldId id="303" r:id="rId18"/>
    <p:sldId id="304" r:id="rId19"/>
    <p:sldId id="296" r:id="rId20"/>
    <p:sldId id="298" r:id="rId21"/>
    <p:sldId id="292" r:id="rId22"/>
    <p:sldId id="305" r:id="rId23"/>
    <p:sldId id="308" r:id="rId24"/>
    <p:sldId id="309" r:id="rId25"/>
    <p:sldId id="299" r:id="rId26"/>
    <p:sldId id="31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B37"/>
    <a:srgbClr val="0000FF"/>
    <a:srgbClr val="FF9933"/>
    <a:srgbClr val="FEC0BA"/>
    <a:srgbClr val="EEB500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045" autoAdjust="0"/>
  </p:normalViewPr>
  <p:slideViewPr>
    <p:cSldViewPr snapToGrid="0">
      <p:cViewPr varScale="1">
        <p:scale>
          <a:sx n="117" d="100"/>
          <a:sy n="117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8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D610E-529A-4485-B0A4-89EE1CF3B529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5B2F6-11BC-4C18-A6AE-8B42B8287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36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B2F6-11BC-4C18-A6AE-8B42B8287B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58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B2F6-11BC-4C18-A6AE-8B42B8287B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8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AD6-C8C2-472B-B8BC-A8D217E8959A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E1A-FA5B-46BB-A86F-821E261B2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AD6-C8C2-472B-B8BC-A8D217E8959A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E1A-FA5B-46BB-A86F-821E261B2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55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AD6-C8C2-472B-B8BC-A8D217E8959A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E1A-FA5B-46BB-A86F-821E261B2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9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AD6-C8C2-472B-B8BC-A8D217E8959A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E1A-FA5B-46BB-A86F-821E261B2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71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AD6-C8C2-472B-B8BC-A8D217E8959A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E1A-FA5B-46BB-A86F-821E261B2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69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AD6-C8C2-472B-B8BC-A8D217E8959A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E1A-FA5B-46BB-A86F-821E261B2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95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AD6-C8C2-472B-B8BC-A8D217E8959A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E1A-FA5B-46BB-A86F-821E261B2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20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AD6-C8C2-472B-B8BC-A8D217E8959A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E1A-FA5B-46BB-A86F-821E261B2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8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AD6-C8C2-472B-B8BC-A8D217E8959A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E1A-FA5B-46BB-A86F-821E261B2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3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AD6-C8C2-472B-B8BC-A8D217E8959A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E1A-FA5B-46BB-A86F-821E261B2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50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AD6-C8C2-472B-B8BC-A8D217E8959A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E1A-FA5B-46BB-A86F-821E261B2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2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53AD6-C8C2-472B-B8BC-A8D217E8959A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02E1A-FA5B-46BB-A86F-821E261B2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454400"/>
            <a:ext cx="12192000" cy="3403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292B3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" y="3454400"/>
            <a:ext cx="12192001" cy="3403599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657725"/>
            <a:ext cx="9144000" cy="1484026"/>
          </a:xfrm>
        </p:spPr>
        <p:txBody>
          <a:bodyPr>
            <a:normAutofit fontScale="90000"/>
          </a:bodyPr>
          <a:lstStyle/>
          <a:p>
            <a:r>
              <a:rPr lang="en-US" altLang="zh-CN" b="1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CN" b="1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8000" b="1" smtClean="0">
                <a:solidFill>
                  <a:schemeClr val="bg2">
                    <a:lumMod val="50000"/>
                  </a:schemeClr>
                </a:solidFill>
              </a:rPr>
              <a:t>Clock Domain Crossing</a:t>
            </a:r>
            <a:endParaRPr lang="zh-CN" altLang="en-US" sz="80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Imagen 4" descr="C:\Users\Design\Documents\Edu\Product Launch\icons\applic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34" y="22657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403350" y="2265786"/>
            <a:ext cx="633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跨时钟</a:t>
            </a:r>
            <a:r>
              <a:rPr lang="zh-CN" altLang="en-US" sz="2400" smtClean="0"/>
              <a:t>域问题</a:t>
            </a:r>
            <a:endParaRPr lang="en-US" altLang="zh-CN" sz="2400" smtClean="0"/>
          </a:p>
          <a:p>
            <a:r>
              <a:rPr lang="zh-CN" altLang="en-US" sz="2400" smtClean="0"/>
              <a:t>传统解决方式</a:t>
            </a:r>
            <a:endParaRPr lang="en-US" altLang="zh-CN" sz="240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19775"/>
            <a:ext cx="3371850" cy="10382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"/>
            <a:ext cx="12192001" cy="722308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722310"/>
            <a:ext cx="1219200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9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 rotWithShape="1">
          <a:blip r:embed="rId2"/>
          <a:srcRect l="550" t="11397" r="1517" b="4317"/>
          <a:stretch/>
        </p:blipFill>
        <p:spPr>
          <a:xfrm>
            <a:off x="492203" y="1624773"/>
            <a:ext cx="5857118" cy="198372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5007" y="3494663"/>
            <a:ext cx="4920534" cy="251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smtClean="0"/>
              <a:t>产生原因</a:t>
            </a:r>
            <a:endParaRPr lang="en-US" altLang="zh-CN" sz="240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/>
              <a:t> 数据从慢时钟域到快时钟域</a:t>
            </a:r>
            <a:endParaRPr lang="en-US" altLang="zh-CN" sz="2400" smtClean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smtClean="0"/>
              <a:t> 数据在目标时钟域被</a:t>
            </a:r>
            <a:r>
              <a:rPr lang="zh-CN" altLang="en-US" sz="2400" smtClean="0">
                <a:solidFill>
                  <a:srgbClr val="FF0000"/>
                </a:solidFill>
              </a:rPr>
              <a:t>多次采样</a:t>
            </a:r>
            <a:r>
              <a:rPr lang="en-US" altLang="zh-CN" sz="2400" smtClean="0">
                <a:solidFill>
                  <a:srgbClr val="FF0000"/>
                </a:solidFill>
              </a:rPr>
              <a:t>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smtClean="0"/>
              <a:t>解决方案</a:t>
            </a:r>
            <a:endParaRPr lang="en-US" altLang="zh-CN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rgbClr val="FF0000"/>
                </a:solidFill>
              </a:rPr>
              <a:t>脉冲</a:t>
            </a:r>
            <a:r>
              <a:rPr lang="zh-CN" altLang="en-US" sz="2400">
                <a:solidFill>
                  <a:srgbClr val="FF0000"/>
                </a:solidFill>
              </a:rPr>
              <a:t>同步器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4757" t="1316"/>
          <a:stretch/>
        </p:blipFill>
        <p:spPr>
          <a:xfrm>
            <a:off x="6563484" y="1523173"/>
            <a:ext cx="5426424" cy="301908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8584494" y="3754029"/>
            <a:ext cx="2463800" cy="78823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8446570" y="4921285"/>
            <a:ext cx="299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数据被多次被采样</a:t>
            </a:r>
            <a:endParaRPr lang="zh-CN" altLang="en-US" sz="2400"/>
          </a:p>
        </p:txBody>
      </p:sp>
      <p:sp>
        <p:nvSpPr>
          <p:cNvPr id="64" name="任意多边形 63"/>
          <p:cNvSpPr/>
          <p:nvPr/>
        </p:nvSpPr>
        <p:spPr>
          <a:xfrm>
            <a:off x="9448094" y="4542259"/>
            <a:ext cx="304800" cy="380170"/>
          </a:xfrm>
          <a:custGeom>
            <a:avLst/>
            <a:gdLst>
              <a:gd name="connsiteX0" fmla="*/ 0 w 355600"/>
              <a:gd name="connsiteY0" fmla="*/ 292100 h 292100"/>
              <a:gd name="connsiteX1" fmla="*/ 203200 w 355600"/>
              <a:gd name="connsiteY1" fmla="*/ 152400 h 292100"/>
              <a:gd name="connsiteX2" fmla="*/ 355600 w 355600"/>
              <a:gd name="connsiteY2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292100">
                <a:moveTo>
                  <a:pt x="0" y="292100"/>
                </a:moveTo>
                <a:cubicBezTo>
                  <a:pt x="71966" y="246591"/>
                  <a:pt x="143933" y="201083"/>
                  <a:pt x="203200" y="152400"/>
                </a:cubicBezTo>
                <a:cubicBezTo>
                  <a:pt x="262467" y="103717"/>
                  <a:pt x="309033" y="51858"/>
                  <a:pt x="35560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-1" y="5819775"/>
            <a:ext cx="12192001" cy="1038224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19775"/>
            <a:ext cx="3371850" cy="1038225"/>
          </a:xfrm>
          <a:prstGeom prst="rect">
            <a:avLst/>
          </a:prstGeom>
        </p:spPr>
      </p:pic>
      <p:sp>
        <p:nvSpPr>
          <p:cNvPr id="78" name="燕尾形 77"/>
          <p:cNvSpPr/>
          <p:nvPr/>
        </p:nvSpPr>
        <p:spPr>
          <a:xfrm>
            <a:off x="4550678" y="730850"/>
            <a:ext cx="2233823" cy="727988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燕尾形 78"/>
          <p:cNvSpPr/>
          <p:nvPr/>
        </p:nvSpPr>
        <p:spPr>
          <a:xfrm>
            <a:off x="2393843" y="732461"/>
            <a:ext cx="2322132" cy="735806"/>
          </a:xfrm>
          <a:prstGeom prst="chevron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···</a:t>
            </a:r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0" name="五边形 79"/>
          <p:cNvSpPr/>
          <p:nvPr/>
        </p:nvSpPr>
        <p:spPr>
          <a:xfrm>
            <a:off x="1" y="724299"/>
            <a:ext cx="1346199" cy="741756"/>
          </a:xfrm>
          <a:prstGeom prst="homePlate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17510" y="81085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燕尾形 82"/>
          <p:cNvSpPr/>
          <p:nvPr/>
        </p:nvSpPr>
        <p:spPr>
          <a:xfrm>
            <a:off x="1145337" y="733192"/>
            <a:ext cx="1441432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4" name="燕尾形 83"/>
          <p:cNvSpPr/>
          <p:nvPr/>
        </p:nvSpPr>
        <p:spPr>
          <a:xfrm>
            <a:off x="6619205" y="727573"/>
            <a:ext cx="1648496" cy="731265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5" name="燕尾形 84"/>
          <p:cNvSpPr/>
          <p:nvPr/>
        </p:nvSpPr>
        <p:spPr>
          <a:xfrm>
            <a:off x="8089453" y="730849"/>
            <a:ext cx="2233823" cy="727989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340636" y="660416"/>
            <a:ext cx="1046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数据保持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662257" y="800816"/>
            <a:ext cx="1920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3200" b="1"/>
              <a:t>数据</a:t>
            </a:r>
            <a:r>
              <a:rPr lang="zh-CN" altLang="en-US" sz="3200" b="1"/>
              <a:t>冗余</a:t>
            </a:r>
          </a:p>
        </p:txBody>
      </p:sp>
      <p:sp>
        <p:nvSpPr>
          <p:cNvPr id="88" name="矩形 87"/>
          <p:cNvSpPr/>
          <p:nvPr/>
        </p:nvSpPr>
        <p:spPr>
          <a:xfrm>
            <a:off x="4893773" y="700770"/>
            <a:ext cx="1470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数据相关性丢失</a:t>
            </a:r>
          </a:p>
        </p:txBody>
      </p:sp>
      <p:sp>
        <p:nvSpPr>
          <p:cNvPr id="89" name="矩形 88"/>
          <p:cNvSpPr/>
          <p:nvPr/>
        </p:nvSpPr>
        <p:spPr>
          <a:xfrm>
            <a:off x="6791314" y="691090"/>
            <a:ext cx="1375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复位信号同步</a:t>
            </a:r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355765" y="677706"/>
            <a:ext cx="1529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无毛刺时钟切换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13" y="869531"/>
            <a:ext cx="1241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亚稳态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863707" y="5247557"/>
            <a:ext cx="1830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rgbClr val="FF0000"/>
                </a:solidFill>
              </a:rPr>
              <a:t>边沿</a:t>
            </a:r>
            <a:r>
              <a:rPr lang="zh-CN" altLang="en-US" sz="2400">
                <a:solidFill>
                  <a:srgbClr val="FF0000"/>
                </a:solidFill>
              </a:rPr>
              <a:t>检测</a:t>
            </a:r>
          </a:p>
        </p:txBody>
      </p:sp>
      <p:sp>
        <p:nvSpPr>
          <p:cNvPr id="93" name="矩形 92"/>
          <p:cNvSpPr/>
          <p:nvPr/>
        </p:nvSpPr>
        <p:spPr>
          <a:xfrm>
            <a:off x="1" y="4254"/>
            <a:ext cx="12192000" cy="721916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6813" y="147161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/>
        </p:nvPicPr>
        <p:blipFill rotWithShape="1">
          <a:blip r:embed="rId2"/>
          <a:srcRect t="5324" r="341" b="5197"/>
          <a:stretch/>
        </p:blipFill>
        <p:spPr bwMode="auto">
          <a:xfrm>
            <a:off x="927004" y="3090443"/>
            <a:ext cx="10307139" cy="22606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矩形 6"/>
          <p:cNvSpPr/>
          <p:nvPr/>
        </p:nvSpPr>
        <p:spPr>
          <a:xfrm>
            <a:off x="1130300" y="3441700"/>
            <a:ext cx="6337300" cy="20447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22700" y="26136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两级同步器</a:t>
            </a:r>
            <a:endParaRPr lang="zh-CN" altLang="en-US" sz="2400"/>
          </a:p>
        </p:txBody>
      </p:sp>
      <p:cxnSp>
        <p:nvCxnSpPr>
          <p:cNvPr id="12" name="直接箭头连接符 11"/>
          <p:cNvCxnSpPr>
            <a:stCxn id="8" idx="2"/>
          </p:cNvCxnSpPr>
          <p:nvPr/>
        </p:nvCxnSpPr>
        <p:spPr>
          <a:xfrm flipH="1">
            <a:off x="4292602" y="3075343"/>
            <a:ext cx="391873" cy="3663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849134" y="2867470"/>
            <a:ext cx="1780767" cy="14111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467600" y="21052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组合逻辑</a:t>
            </a:r>
            <a:endParaRPr lang="zh-CN" altLang="en-US" sz="240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393578" y="2514792"/>
            <a:ext cx="563329" cy="2877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32665" y="1662160"/>
            <a:ext cx="58304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边沿检测（上升沿）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通过改变组合逻辑，可以实现其他功能</a:t>
            </a:r>
            <a:endParaRPr lang="en-US" altLang="zh-CN" sz="2400" dirty="0"/>
          </a:p>
        </p:txBody>
      </p:sp>
      <p:sp>
        <p:nvSpPr>
          <p:cNvPr id="33" name="矩形 32"/>
          <p:cNvSpPr/>
          <p:nvPr/>
        </p:nvSpPr>
        <p:spPr>
          <a:xfrm>
            <a:off x="-1" y="5819775"/>
            <a:ext cx="12192001" cy="1038224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19775"/>
            <a:ext cx="3371850" cy="1038225"/>
          </a:xfrm>
          <a:prstGeom prst="rect">
            <a:avLst/>
          </a:prstGeom>
        </p:spPr>
      </p:pic>
      <p:sp>
        <p:nvSpPr>
          <p:cNvPr id="41" name="燕尾形 40"/>
          <p:cNvSpPr/>
          <p:nvPr/>
        </p:nvSpPr>
        <p:spPr>
          <a:xfrm>
            <a:off x="4550678" y="730850"/>
            <a:ext cx="2233823" cy="727988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燕尾形 41"/>
          <p:cNvSpPr/>
          <p:nvPr/>
        </p:nvSpPr>
        <p:spPr>
          <a:xfrm>
            <a:off x="2393843" y="732461"/>
            <a:ext cx="2322132" cy="735806"/>
          </a:xfrm>
          <a:prstGeom prst="chevron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···</a:t>
            </a:r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五边形 42"/>
          <p:cNvSpPr/>
          <p:nvPr/>
        </p:nvSpPr>
        <p:spPr>
          <a:xfrm>
            <a:off x="1" y="724299"/>
            <a:ext cx="1346199" cy="741756"/>
          </a:xfrm>
          <a:prstGeom prst="homePlate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7510" y="81085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燕尾形 45"/>
          <p:cNvSpPr/>
          <p:nvPr/>
        </p:nvSpPr>
        <p:spPr>
          <a:xfrm>
            <a:off x="1145337" y="733192"/>
            <a:ext cx="1441432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燕尾形 46"/>
          <p:cNvSpPr/>
          <p:nvPr/>
        </p:nvSpPr>
        <p:spPr>
          <a:xfrm>
            <a:off x="6619205" y="727573"/>
            <a:ext cx="1648496" cy="731265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燕尾形 47"/>
          <p:cNvSpPr/>
          <p:nvPr/>
        </p:nvSpPr>
        <p:spPr>
          <a:xfrm>
            <a:off x="8089453" y="730849"/>
            <a:ext cx="2233823" cy="727989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340636" y="660416"/>
            <a:ext cx="1046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数据保持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662257" y="800816"/>
            <a:ext cx="1920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3200" b="1"/>
              <a:t>数据</a:t>
            </a:r>
            <a:r>
              <a:rPr lang="zh-CN" altLang="en-US" sz="3200" b="1"/>
              <a:t>冗余</a:t>
            </a:r>
          </a:p>
        </p:txBody>
      </p:sp>
      <p:sp>
        <p:nvSpPr>
          <p:cNvPr id="51" name="矩形 50"/>
          <p:cNvSpPr/>
          <p:nvPr/>
        </p:nvSpPr>
        <p:spPr>
          <a:xfrm>
            <a:off x="4893773" y="700770"/>
            <a:ext cx="1470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数据相关性丢失</a:t>
            </a:r>
          </a:p>
        </p:txBody>
      </p:sp>
      <p:sp>
        <p:nvSpPr>
          <p:cNvPr id="52" name="矩形 51"/>
          <p:cNvSpPr/>
          <p:nvPr/>
        </p:nvSpPr>
        <p:spPr>
          <a:xfrm>
            <a:off x="6791314" y="691090"/>
            <a:ext cx="1375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复位信号同步</a:t>
            </a:r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355765" y="677706"/>
            <a:ext cx="1529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无毛刺时钟切换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13" y="869531"/>
            <a:ext cx="1241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亚稳态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" y="4254"/>
            <a:ext cx="12192000" cy="721916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6813" y="147161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2" y="6068317"/>
            <a:ext cx="12192001" cy="788173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11120" y="1165474"/>
            <a:ext cx="5655703" cy="2457133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 rotWithShape="1">
          <a:blip r:embed="rId4"/>
          <a:srcRect l="5661" t="575"/>
          <a:stretch/>
        </p:blipFill>
        <p:spPr bwMode="auto">
          <a:xfrm>
            <a:off x="7683500" y="1147344"/>
            <a:ext cx="4384461" cy="47835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4864" y="4940131"/>
            <a:ext cx="3888422" cy="10330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70000" y="43763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</a:rPr>
              <a:t>无效数据</a:t>
            </a:r>
          </a:p>
        </p:txBody>
      </p:sp>
      <p:sp>
        <p:nvSpPr>
          <p:cNvPr id="32" name="矩形 31"/>
          <p:cNvSpPr/>
          <p:nvPr/>
        </p:nvSpPr>
        <p:spPr>
          <a:xfrm>
            <a:off x="618755" y="443570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/>
          </a:p>
        </p:txBody>
      </p:sp>
      <p:sp>
        <p:nvSpPr>
          <p:cNvPr id="33" name="矩形 32"/>
          <p:cNvSpPr/>
          <p:nvPr/>
        </p:nvSpPr>
        <p:spPr>
          <a:xfrm>
            <a:off x="334113" y="3717706"/>
            <a:ext cx="70615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/>
              <a:t>产生</a:t>
            </a:r>
            <a:r>
              <a:rPr lang="zh-CN" altLang="en-US" sz="2400" smtClean="0"/>
              <a:t>原因</a:t>
            </a:r>
            <a:endParaRPr lang="en-US" altLang="zh-CN" sz="2400" smtClean="0"/>
          </a:p>
          <a:p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en-US" altLang="zh-CN" sz="2400" smtClean="0">
                <a:cs typeface="Times New Roman" panose="02020603050405020304" pitchFamily="18" charset="0"/>
              </a:rPr>
              <a:t>     </a:t>
            </a:r>
            <a:r>
              <a:rPr lang="zh-CN" altLang="zh-CN" sz="2400" smtClean="0">
                <a:cs typeface="Times New Roman" panose="02020603050405020304" pitchFamily="18" charset="0"/>
              </a:rPr>
              <a:t>延迟</a:t>
            </a:r>
            <a:r>
              <a:rPr lang="zh-CN" altLang="zh-CN" sz="2400">
                <a:cs typeface="Times New Roman" panose="02020603050405020304" pitchFamily="18" charset="0"/>
              </a:rPr>
              <a:t>与</a:t>
            </a:r>
            <a:r>
              <a:rPr lang="zh-CN" altLang="zh-CN" sz="2400" smtClean="0">
                <a:cs typeface="Times New Roman" panose="02020603050405020304" pitchFamily="18" charset="0"/>
              </a:rPr>
              <a:t>时钟不确定</a:t>
            </a:r>
            <a:r>
              <a:rPr lang="zh-CN" altLang="en-US" sz="2400">
                <a:cs typeface="Times New Roman" panose="02020603050405020304" pitchFamily="18" charset="0"/>
              </a:rPr>
              <a:t>性</a:t>
            </a:r>
            <a:r>
              <a:rPr lang="zh-CN" altLang="en-US" sz="2400" smtClean="0">
                <a:cs typeface="Times New Roman" panose="02020603050405020304" pitchFamily="18" charset="0"/>
              </a:rPr>
              <a:t>令目标时钟域采样无效数据</a:t>
            </a:r>
            <a:endParaRPr lang="zh-CN" altLang="en-US" sz="2400"/>
          </a:p>
        </p:txBody>
      </p:sp>
      <p:sp>
        <p:nvSpPr>
          <p:cNvPr id="34" name="矩形 33"/>
          <p:cNvSpPr/>
          <p:nvPr/>
        </p:nvSpPr>
        <p:spPr>
          <a:xfrm>
            <a:off x="321413" y="4708345"/>
            <a:ext cx="4082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/>
              <a:t>解决</a:t>
            </a:r>
            <a:r>
              <a:rPr lang="zh-CN" altLang="en-US" sz="2400" smtClean="0"/>
              <a:t>方案</a:t>
            </a:r>
            <a:endParaRPr lang="en-US" altLang="zh-CN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mtClean="0"/>
              <a:t>格雷码编码</a:t>
            </a:r>
            <a:endParaRPr lang="en-US" altLang="zh-CN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mtClean="0"/>
              <a:t>异步</a:t>
            </a:r>
            <a:r>
              <a:rPr lang="en-US" altLang="zh-CN" sz="2400" smtClean="0"/>
              <a:t>FIFO</a:t>
            </a:r>
          </a:p>
        </p:txBody>
      </p:sp>
      <p:sp>
        <p:nvSpPr>
          <p:cNvPr id="37" name="矩形 36"/>
          <p:cNvSpPr/>
          <p:nvPr/>
        </p:nvSpPr>
        <p:spPr>
          <a:xfrm>
            <a:off x="-1" y="6083300"/>
            <a:ext cx="3289301" cy="774698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6"/>
          <a:srcRect t="25382" r="2449" b="15902"/>
          <a:stretch/>
        </p:blipFill>
        <p:spPr>
          <a:xfrm>
            <a:off x="0" y="6184900"/>
            <a:ext cx="3289300" cy="609600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2246546" y="5072474"/>
            <a:ext cx="1710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握手机制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门控机制</a:t>
            </a:r>
            <a:endParaRPr lang="en-US" altLang="zh-CN" sz="2400"/>
          </a:p>
        </p:txBody>
      </p:sp>
      <p:sp>
        <p:nvSpPr>
          <p:cNvPr id="58" name="任意多边形 57"/>
          <p:cNvSpPr/>
          <p:nvPr/>
        </p:nvSpPr>
        <p:spPr>
          <a:xfrm>
            <a:off x="10401300" y="4737100"/>
            <a:ext cx="279400" cy="431800"/>
          </a:xfrm>
          <a:custGeom>
            <a:avLst/>
            <a:gdLst>
              <a:gd name="connsiteX0" fmla="*/ 279400 w 279400"/>
              <a:gd name="connsiteY0" fmla="*/ 0 h 431800"/>
              <a:gd name="connsiteX1" fmla="*/ 88900 w 279400"/>
              <a:gd name="connsiteY1" fmla="*/ 177800 h 431800"/>
              <a:gd name="connsiteX2" fmla="*/ 0 w 279400"/>
              <a:gd name="connsiteY2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431800">
                <a:moveTo>
                  <a:pt x="279400" y="0"/>
                </a:moveTo>
                <a:cubicBezTo>
                  <a:pt x="207433" y="52916"/>
                  <a:pt x="135467" y="105833"/>
                  <a:pt x="88900" y="177800"/>
                </a:cubicBezTo>
                <a:cubicBezTo>
                  <a:pt x="42333" y="249767"/>
                  <a:pt x="21166" y="340783"/>
                  <a:pt x="0" y="4318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10248900" y="4584700"/>
            <a:ext cx="381000" cy="152400"/>
          </a:xfrm>
          <a:custGeom>
            <a:avLst/>
            <a:gdLst>
              <a:gd name="connsiteX0" fmla="*/ 381000 w 381000"/>
              <a:gd name="connsiteY0" fmla="*/ 0 h 152400"/>
              <a:gd name="connsiteX1" fmla="*/ 127000 w 381000"/>
              <a:gd name="connsiteY1" fmla="*/ 25400 h 152400"/>
              <a:gd name="connsiteX2" fmla="*/ 0 w 3810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152400">
                <a:moveTo>
                  <a:pt x="381000" y="0"/>
                </a:moveTo>
                <a:cubicBezTo>
                  <a:pt x="285750" y="0"/>
                  <a:pt x="190500" y="0"/>
                  <a:pt x="127000" y="25400"/>
                </a:cubicBezTo>
                <a:cubicBezTo>
                  <a:pt x="63500" y="50800"/>
                  <a:pt x="31750" y="101600"/>
                  <a:pt x="0" y="1524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燕尾形 62"/>
          <p:cNvSpPr/>
          <p:nvPr/>
        </p:nvSpPr>
        <p:spPr>
          <a:xfrm>
            <a:off x="3720854" y="286350"/>
            <a:ext cx="3464160" cy="727988"/>
          </a:xfrm>
          <a:prstGeom prst="chevron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·</a:t>
            </a:r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燕尾形 63"/>
          <p:cNvSpPr/>
          <p:nvPr/>
        </p:nvSpPr>
        <p:spPr>
          <a:xfrm>
            <a:off x="2393843" y="287961"/>
            <a:ext cx="1526749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五边形 64"/>
          <p:cNvSpPr/>
          <p:nvPr/>
        </p:nvSpPr>
        <p:spPr>
          <a:xfrm>
            <a:off x="1" y="279799"/>
            <a:ext cx="1346199" cy="741756"/>
          </a:xfrm>
          <a:prstGeom prst="homePlate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17510" y="36635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6813" y="102711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燕尾形 67"/>
          <p:cNvSpPr/>
          <p:nvPr/>
        </p:nvSpPr>
        <p:spPr>
          <a:xfrm>
            <a:off x="1145337" y="288692"/>
            <a:ext cx="1441432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燕尾形 68"/>
          <p:cNvSpPr/>
          <p:nvPr/>
        </p:nvSpPr>
        <p:spPr>
          <a:xfrm>
            <a:off x="6987505" y="283073"/>
            <a:ext cx="1648496" cy="731265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燕尾形 69"/>
          <p:cNvSpPr/>
          <p:nvPr/>
        </p:nvSpPr>
        <p:spPr>
          <a:xfrm>
            <a:off x="8457753" y="286349"/>
            <a:ext cx="2233823" cy="727989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340636" y="215916"/>
            <a:ext cx="1046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数据保持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598007" y="251034"/>
            <a:ext cx="1058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</a:t>
            </a:r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冗余</a:t>
            </a:r>
          </a:p>
        </p:txBody>
      </p:sp>
      <p:sp>
        <p:nvSpPr>
          <p:cNvPr id="73" name="矩形 72"/>
          <p:cNvSpPr/>
          <p:nvPr/>
        </p:nvSpPr>
        <p:spPr>
          <a:xfrm>
            <a:off x="3902201" y="357870"/>
            <a:ext cx="32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/>
              <a:t>数据相关性丢失</a:t>
            </a:r>
          </a:p>
        </p:txBody>
      </p:sp>
      <p:sp>
        <p:nvSpPr>
          <p:cNvPr id="74" name="矩形 73"/>
          <p:cNvSpPr/>
          <p:nvPr/>
        </p:nvSpPr>
        <p:spPr>
          <a:xfrm>
            <a:off x="7159614" y="246590"/>
            <a:ext cx="1375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复位信号同步</a:t>
            </a:r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724065" y="233206"/>
            <a:ext cx="1529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无毛刺时钟切换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813" y="425031"/>
            <a:ext cx="1241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亚稳态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-6769"/>
            <a:ext cx="12192001" cy="285008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4862" y="1693912"/>
            <a:ext cx="5773479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smtClean="0"/>
              <a:t>多位</a:t>
            </a:r>
            <a:r>
              <a:rPr lang="zh-CN" altLang="en-US" sz="2400" smtClean="0">
                <a:solidFill>
                  <a:srgbClr val="FF0000"/>
                </a:solidFill>
              </a:rPr>
              <a:t>控制信号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smtClean="0"/>
              <a:t>     数据相关</a:t>
            </a:r>
            <a:endParaRPr lang="en-US" altLang="zh-CN" sz="2400" smtClean="0"/>
          </a:p>
          <a:p>
            <a:pPr>
              <a:lnSpc>
                <a:spcPct val="120000"/>
              </a:lnSpc>
            </a:pPr>
            <a:r>
              <a:rPr lang="zh-CN" altLang="en-US" sz="2400" smtClean="0"/>
              <a:t>     按顺序依次变化</a:t>
            </a:r>
            <a:endParaRPr lang="en-US" altLang="zh-CN" sz="2400" smtClean="0"/>
          </a:p>
          <a:p>
            <a:pPr>
              <a:lnSpc>
                <a:spcPct val="120000"/>
              </a:lnSpc>
            </a:pPr>
            <a:r>
              <a:rPr lang="en-US" altLang="zh-CN" sz="2400"/>
              <a:t> </a:t>
            </a:r>
            <a:r>
              <a:rPr lang="en-US" altLang="zh-CN" sz="2400" smtClean="0"/>
              <a:t>    </a:t>
            </a:r>
            <a:r>
              <a:rPr lang="zh-CN" altLang="en-US" sz="2400" smtClean="0"/>
              <a:t>地址指针或状态机的状态矢量</a:t>
            </a:r>
            <a:endParaRPr lang="en-US" altLang="zh-CN" sz="2400" smtClean="0"/>
          </a:p>
        </p:txBody>
      </p:sp>
      <p:sp>
        <p:nvSpPr>
          <p:cNvPr id="16" name="任意多边形 15"/>
          <p:cNvSpPr/>
          <p:nvPr/>
        </p:nvSpPr>
        <p:spPr>
          <a:xfrm rot="16200000">
            <a:off x="8668016" y="1559111"/>
            <a:ext cx="718657" cy="3760752"/>
          </a:xfrm>
          <a:custGeom>
            <a:avLst/>
            <a:gdLst>
              <a:gd name="connsiteX0" fmla="*/ 10632 w 1212114"/>
              <a:gd name="connsiteY0" fmla="*/ 3200400 h 3200400"/>
              <a:gd name="connsiteX1" fmla="*/ 1212111 w 1212114"/>
              <a:gd name="connsiteY1" fmla="*/ 1626782 h 3200400"/>
              <a:gd name="connsiteX2" fmla="*/ 0 w 1212114"/>
              <a:gd name="connsiteY2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2114" h="3200400">
                <a:moveTo>
                  <a:pt x="10632" y="3200400"/>
                </a:moveTo>
                <a:cubicBezTo>
                  <a:pt x="612257" y="2680291"/>
                  <a:pt x="1213883" y="2160182"/>
                  <a:pt x="1212111" y="1626782"/>
                </a:cubicBezTo>
                <a:cubicBezTo>
                  <a:pt x="1210339" y="1093382"/>
                  <a:pt x="605169" y="546691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rot="16200000">
            <a:off x="8404039" y="2293427"/>
            <a:ext cx="399413" cy="2599437"/>
          </a:xfrm>
          <a:custGeom>
            <a:avLst/>
            <a:gdLst>
              <a:gd name="connsiteX0" fmla="*/ 0 w 712382"/>
              <a:gd name="connsiteY0" fmla="*/ 2126511 h 2126511"/>
              <a:gd name="connsiteX1" fmla="*/ 712382 w 712382"/>
              <a:gd name="connsiteY1" fmla="*/ 1254641 h 2126511"/>
              <a:gd name="connsiteX2" fmla="*/ 0 w 712382"/>
              <a:gd name="connsiteY2" fmla="*/ 0 h 212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382" h="2126511">
                <a:moveTo>
                  <a:pt x="0" y="2126511"/>
                </a:moveTo>
                <a:cubicBezTo>
                  <a:pt x="356191" y="1867785"/>
                  <a:pt x="712382" y="1609059"/>
                  <a:pt x="712382" y="1254641"/>
                </a:cubicBezTo>
                <a:cubicBezTo>
                  <a:pt x="712382" y="900223"/>
                  <a:pt x="356191" y="450111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23090" y="3267461"/>
            <a:ext cx="88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Bad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964341" y="2996811"/>
            <a:ext cx="88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0000FF"/>
                </a:solidFill>
              </a:rPr>
              <a:t>Good</a:t>
            </a:r>
          </a:p>
        </p:txBody>
      </p:sp>
      <p:sp>
        <p:nvSpPr>
          <p:cNvPr id="27" name="矩形 26"/>
          <p:cNvSpPr/>
          <p:nvPr/>
        </p:nvSpPr>
        <p:spPr>
          <a:xfrm>
            <a:off x="-12700" y="0"/>
            <a:ext cx="12211514" cy="748139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-1" y="5819775"/>
            <a:ext cx="12192001" cy="1038224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9775"/>
            <a:ext cx="3371850" cy="1038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507281" y="1817437"/>
                <a:ext cx="6096000" cy="134806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400"/>
                  <a:t>解决方案：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格雷码</a:t>
                </a:r>
                <a:r>
                  <a:rPr lang="zh-CN" altLang="en-US" sz="2400"/>
                  <a:t>编码</a:t>
                </a:r>
                <a:endParaRPr lang="en-US" altLang="zh-CN" sz="240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/>
                  <a:t>     </a:t>
                </a:r>
                <a:r>
                  <a:rPr lang="zh-CN" altLang="zh-CN" sz="2400"/>
                  <a:t>相邻</a:t>
                </a:r>
                <a:r>
                  <a:rPr lang="zh-CN" altLang="en-US" sz="2400"/>
                  <a:t>数据</a:t>
                </a:r>
                <a:r>
                  <a:rPr lang="zh-CN" altLang="zh-CN" sz="2400"/>
                  <a:t>间转换时，只有</a:t>
                </a:r>
                <a:r>
                  <a:rPr lang="zh-CN" altLang="zh-CN" sz="2400">
                    <a:solidFill>
                      <a:srgbClr val="FF0000"/>
                    </a:solidFill>
                  </a:rPr>
                  <a:t>一位</a:t>
                </a:r>
                <a:r>
                  <a:rPr lang="zh-CN" altLang="zh-CN" sz="2400"/>
                  <a:t>产生变化</a:t>
                </a:r>
                <a:endParaRPr lang="en-US" altLang="zh-CN" sz="240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/>
                  <a:t>     </a:t>
                </a:r>
                <a:r>
                  <a:rPr lang="zh-CN" altLang="zh-CN" sz="2400"/>
                  <a:t>地址</a:t>
                </a:r>
                <a:r>
                  <a:rPr lang="zh-CN" altLang="zh-CN" sz="2400" smtClean="0"/>
                  <a:t>范或</a:t>
                </a:r>
                <a:r>
                  <a:rPr lang="zh-CN" altLang="zh-CN" sz="2400"/>
                  <a:t>状态数量为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400"/>
                  <a:t>个</a:t>
                </a:r>
                <a:endParaRPr lang="zh-CN" altLang="en-US" sz="240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81" y="1817437"/>
                <a:ext cx="6096000" cy="1348061"/>
              </a:xfrm>
              <a:prstGeom prst="rect">
                <a:avLst/>
              </a:prstGeom>
              <a:blipFill>
                <a:blip r:embed="rId3"/>
                <a:stretch>
                  <a:fillRect l="-1300" t="-316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0773"/>
              </p:ext>
            </p:extLst>
          </p:nvPr>
        </p:nvGraphicFramePr>
        <p:xfrm>
          <a:off x="1155562" y="3802941"/>
          <a:ext cx="46609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78">
                  <a:extLst>
                    <a:ext uri="{9D8B030D-6E8A-4147-A177-3AD203B41FA5}">
                      <a16:colId xmlns:a16="http://schemas.microsoft.com/office/drawing/2014/main" val="1724690142"/>
                    </a:ext>
                  </a:extLst>
                </a:gridCol>
                <a:gridCol w="517878">
                  <a:extLst>
                    <a:ext uri="{9D8B030D-6E8A-4147-A177-3AD203B41FA5}">
                      <a16:colId xmlns:a16="http://schemas.microsoft.com/office/drawing/2014/main" val="909355281"/>
                    </a:ext>
                  </a:extLst>
                </a:gridCol>
                <a:gridCol w="517878">
                  <a:extLst>
                    <a:ext uri="{9D8B030D-6E8A-4147-A177-3AD203B41FA5}">
                      <a16:colId xmlns:a16="http://schemas.microsoft.com/office/drawing/2014/main" val="423313717"/>
                    </a:ext>
                  </a:extLst>
                </a:gridCol>
                <a:gridCol w="517878">
                  <a:extLst>
                    <a:ext uri="{9D8B030D-6E8A-4147-A177-3AD203B41FA5}">
                      <a16:colId xmlns:a16="http://schemas.microsoft.com/office/drawing/2014/main" val="981182572"/>
                    </a:ext>
                  </a:extLst>
                </a:gridCol>
                <a:gridCol w="517878">
                  <a:extLst>
                    <a:ext uri="{9D8B030D-6E8A-4147-A177-3AD203B41FA5}">
                      <a16:colId xmlns:a16="http://schemas.microsoft.com/office/drawing/2014/main" val="1425055087"/>
                    </a:ext>
                  </a:extLst>
                </a:gridCol>
                <a:gridCol w="517878">
                  <a:extLst>
                    <a:ext uri="{9D8B030D-6E8A-4147-A177-3AD203B41FA5}">
                      <a16:colId xmlns:a16="http://schemas.microsoft.com/office/drawing/2014/main" val="3698283584"/>
                    </a:ext>
                  </a:extLst>
                </a:gridCol>
                <a:gridCol w="517878">
                  <a:extLst>
                    <a:ext uri="{9D8B030D-6E8A-4147-A177-3AD203B41FA5}">
                      <a16:colId xmlns:a16="http://schemas.microsoft.com/office/drawing/2014/main" val="2620246383"/>
                    </a:ext>
                  </a:extLst>
                </a:gridCol>
                <a:gridCol w="517878">
                  <a:extLst>
                    <a:ext uri="{9D8B030D-6E8A-4147-A177-3AD203B41FA5}">
                      <a16:colId xmlns:a16="http://schemas.microsoft.com/office/drawing/2014/main" val="321073122"/>
                    </a:ext>
                  </a:extLst>
                </a:gridCol>
                <a:gridCol w="517878">
                  <a:extLst>
                    <a:ext uri="{9D8B030D-6E8A-4147-A177-3AD203B41FA5}">
                      <a16:colId xmlns:a16="http://schemas.microsoft.com/office/drawing/2014/main" val="83205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D0</a:t>
                      </a:r>
                      <a:endParaRPr lang="zh-CN" altLang="en-US" sz="22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7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  <a:endParaRPr lang="zh-CN" altLang="en-US" sz="22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36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zh-CN" altLang="en-US" sz="22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225273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18504"/>
              </p:ext>
            </p:extLst>
          </p:nvPr>
        </p:nvGraphicFramePr>
        <p:xfrm>
          <a:off x="6547999" y="3799769"/>
          <a:ext cx="46609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78">
                  <a:extLst>
                    <a:ext uri="{9D8B030D-6E8A-4147-A177-3AD203B41FA5}">
                      <a16:colId xmlns:a16="http://schemas.microsoft.com/office/drawing/2014/main" val="1724690142"/>
                    </a:ext>
                  </a:extLst>
                </a:gridCol>
                <a:gridCol w="517878">
                  <a:extLst>
                    <a:ext uri="{9D8B030D-6E8A-4147-A177-3AD203B41FA5}">
                      <a16:colId xmlns:a16="http://schemas.microsoft.com/office/drawing/2014/main" val="909355281"/>
                    </a:ext>
                  </a:extLst>
                </a:gridCol>
                <a:gridCol w="517878">
                  <a:extLst>
                    <a:ext uri="{9D8B030D-6E8A-4147-A177-3AD203B41FA5}">
                      <a16:colId xmlns:a16="http://schemas.microsoft.com/office/drawing/2014/main" val="423313717"/>
                    </a:ext>
                  </a:extLst>
                </a:gridCol>
                <a:gridCol w="517878">
                  <a:extLst>
                    <a:ext uri="{9D8B030D-6E8A-4147-A177-3AD203B41FA5}">
                      <a16:colId xmlns:a16="http://schemas.microsoft.com/office/drawing/2014/main" val="981182572"/>
                    </a:ext>
                  </a:extLst>
                </a:gridCol>
                <a:gridCol w="517878">
                  <a:extLst>
                    <a:ext uri="{9D8B030D-6E8A-4147-A177-3AD203B41FA5}">
                      <a16:colId xmlns:a16="http://schemas.microsoft.com/office/drawing/2014/main" val="1425055087"/>
                    </a:ext>
                  </a:extLst>
                </a:gridCol>
                <a:gridCol w="517878">
                  <a:extLst>
                    <a:ext uri="{9D8B030D-6E8A-4147-A177-3AD203B41FA5}">
                      <a16:colId xmlns:a16="http://schemas.microsoft.com/office/drawing/2014/main" val="3698283584"/>
                    </a:ext>
                  </a:extLst>
                </a:gridCol>
                <a:gridCol w="517878">
                  <a:extLst>
                    <a:ext uri="{9D8B030D-6E8A-4147-A177-3AD203B41FA5}">
                      <a16:colId xmlns:a16="http://schemas.microsoft.com/office/drawing/2014/main" val="2620246383"/>
                    </a:ext>
                  </a:extLst>
                </a:gridCol>
                <a:gridCol w="517878">
                  <a:extLst>
                    <a:ext uri="{9D8B030D-6E8A-4147-A177-3AD203B41FA5}">
                      <a16:colId xmlns:a16="http://schemas.microsoft.com/office/drawing/2014/main" val="321073122"/>
                    </a:ext>
                  </a:extLst>
                </a:gridCol>
                <a:gridCol w="517878">
                  <a:extLst>
                    <a:ext uri="{9D8B030D-6E8A-4147-A177-3AD203B41FA5}">
                      <a16:colId xmlns:a16="http://schemas.microsoft.com/office/drawing/2014/main" val="83205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D0</a:t>
                      </a:r>
                      <a:endParaRPr lang="zh-CN" altLang="en-US" sz="22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7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  <a:endParaRPr lang="zh-CN" altLang="en-US" sz="22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36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zh-CN" altLang="en-US" sz="22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225273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2546350" y="5294332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二进制编码</a:t>
            </a:r>
            <a:endParaRPr lang="zh-CN" altLang="en-US" sz="2400"/>
          </a:p>
        </p:txBody>
      </p:sp>
      <p:sp>
        <p:nvSpPr>
          <p:cNvPr id="41" name="文本框 40"/>
          <p:cNvSpPr txBox="1"/>
          <p:nvPr/>
        </p:nvSpPr>
        <p:spPr>
          <a:xfrm>
            <a:off x="7697350" y="5294331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格雷码编码</a:t>
            </a:r>
            <a:endParaRPr lang="zh-CN" altLang="en-US" sz="2400"/>
          </a:p>
        </p:txBody>
      </p:sp>
      <p:sp>
        <p:nvSpPr>
          <p:cNvPr id="57" name="燕尾形 56"/>
          <p:cNvSpPr/>
          <p:nvPr/>
        </p:nvSpPr>
        <p:spPr>
          <a:xfrm>
            <a:off x="3720854" y="756250"/>
            <a:ext cx="3464160" cy="727988"/>
          </a:xfrm>
          <a:prstGeom prst="chevron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·</a:t>
            </a:r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燕尾形 57"/>
          <p:cNvSpPr/>
          <p:nvPr/>
        </p:nvSpPr>
        <p:spPr>
          <a:xfrm>
            <a:off x="2393843" y="757861"/>
            <a:ext cx="1526749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五边形 58"/>
          <p:cNvSpPr/>
          <p:nvPr/>
        </p:nvSpPr>
        <p:spPr>
          <a:xfrm>
            <a:off x="1" y="749699"/>
            <a:ext cx="1346199" cy="741756"/>
          </a:xfrm>
          <a:prstGeom prst="homePlate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17510" y="83625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6813" y="149701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燕尾形 61"/>
          <p:cNvSpPr/>
          <p:nvPr/>
        </p:nvSpPr>
        <p:spPr>
          <a:xfrm>
            <a:off x="1145337" y="758592"/>
            <a:ext cx="1441432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燕尾形 62"/>
          <p:cNvSpPr/>
          <p:nvPr/>
        </p:nvSpPr>
        <p:spPr>
          <a:xfrm>
            <a:off x="6987505" y="752973"/>
            <a:ext cx="1648496" cy="731265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燕尾形 63"/>
          <p:cNvSpPr/>
          <p:nvPr/>
        </p:nvSpPr>
        <p:spPr>
          <a:xfrm>
            <a:off x="8457753" y="756249"/>
            <a:ext cx="2233823" cy="727989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40636" y="685816"/>
            <a:ext cx="1046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数据保持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98007" y="720934"/>
            <a:ext cx="1058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</a:t>
            </a:r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冗余</a:t>
            </a:r>
          </a:p>
        </p:txBody>
      </p:sp>
      <p:sp>
        <p:nvSpPr>
          <p:cNvPr id="67" name="矩形 66"/>
          <p:cNvSpPr/>
          <p:nvPr/>
        </p:nvSpPr>
        <p:spPr>
          <a:xfrm>
            <a:off x="3902201" y="827770"/>
            <a:ext cx="32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/>
              <a:t>数据相关性丢失</a:t>
            </a:r>
          </a:p>
        </p:txBody>
      </p:sp>
      <p:sp>
        <p:nvSpPr>
          <p:cNvPr id="68" name="矩形 67"/>
          <p:cNvSpPr/>
          <p:nvPr/>
        </p:nvSpPr>
        <p:spPr>
          <a:xfrm>
            <a:off x="7159614" y="716490"/>
            <a:ext cx="1375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复位信号同步</a:t>
            </a:r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724065" y="703106"/>
            <a:ext cx="1529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无毛刺时钟切换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813" y="894931"/>
            <a:ext cx="1241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亚稳态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-2" y="6248400"/>
            <a:ext cx="12192001" cy="608090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/>
          <a:srcRect t="25382" r="2449" b="15902"/>
          <a:stretch/>
        </p:blipFill>
        <p:spPr>
          <a:xfrm>
            <a:off x="102723" y="6246890"/>
            <a:ext cx="3289300" cy="609600"/>
          </a:xfrm>
          <a:prstGeom prst="rect">
            <a:avLst/>
          </a:prstGeom>
        </p:spPr>
      </p:pic>
      <p:sp>
        <p:nvSpPr>
          <p:cNvPr id="35" name="燕尾形 34"/>
          <p:cNvSpPr/>
          <p:nvPr/>
        </p:nvSpPr>
        <p:spPr>
          <a:xfrm>
            <a:off x="3720854" y="438750"/>
            <a:ext cx="3464160" cy="727988"/>
          </a:xfrm>
          <a:prstGeom prst="chevron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·</a:t>
            </a:r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>
            <a:off x="2393843" y="440361"/>
            <a:ext cx="1526749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五边形 36"/>
          <p:cNvSpPr/>
          <p:nvPr/>
        </p:nvSpPr>
        <p:spPr>
          <a:xfrm>
            <a:off x="1" y="432199"/>
            <a:ext cx="1346199" cy="741756"/>
          </a:xfrm>
          <a:prstGeom prst="homePlate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7510" y="51875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-5887" y="117951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燕尾形 39"/>
          <p:cNvSpPr/>
          <p:nvPr/>
        </p:nvSpPr>
        <p:spPr>
          <a:xfrm>
            <a:off x="1145337" y="441092"/>
            <a:ext cx="1441432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燕尾形 40"/>
          <p:cNvSpPr/>
          <p:nvPr/>
        </p:nvSpPr>
        <p:spPr>
          <a:xfrm>
            <a:off x="6987505" y="435473"/>
            <a:ext cx="1648496" cy="731265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燕尾形 41"/>
          <p:cNvSpPr/>
          <p:nvPr/>
        </p:nvSpPr>
        <p:spPr>
          <a:xfrm>
            <a:off x="8457753" y="438749"/>
            <a:ext cx="2233823" cy="727989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40636" y="368316"/>
            <a:ext cx="1046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数据保持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598007" y="403434"/>
            <a:ext cx="1058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</a:t>
            </a:r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冗余</a:t>
            </a:r>
          </a:p>
        </p:txBody>
      </p:sp>
      <p:sp>
        <p:nvSpPr>
          <p:cNvPr id="45" name="矩形 44"/>
          <p:cNvSpPr/>
          <p:nvPr/>
        </p:nvSpPr>
        <p:spPr>
          <a:xfrm>
            <a:off x="3902201" y="510270"/>
            <a:ext cx="32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/>
              <a:t>数据相关性丢失</a:t>
            </a:r>
          </a:p>
        </p:txBody>
      </p:sp>
      <p:sp>
        <p:nvSpPr>
          <p:cNvPr id="46" name="矩形 45"/>
          <p:cNvSpPr/>
          <p:nvPr/>
        </p:nvSpPr>
        <p:spPr>
          <a:xfrm>
            <a:off x="7159614" y="398990"/>
            <a:ext cx="1375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复位信号同步</a:t>
            </a:r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724065" y="385606"/>
            <a:ext cx="1529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无毛刺时钟切换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813" y="577431"/>
            <a:ext cx="1241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亚稳态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16954"/>
            <a:ext cx="12192001" cy="413685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17510" y="1415274"/>
            <a:ext cx="577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smtClean="0"/>
              <a:t> </a:t>
            </a:r>
            <a:r>
              <a:rPr lang="zh-CN" altLang="en-US" sz="2400" smtClean="0">
                <a:solidFill>
                  <a:srgbClr val="FF0000"/>
                </a:solidFill>
              </a:rPr>
              <a:t>数据信号</a:t>
            </a:r>
            <a:r>
              <a:rPr lang="zh-CN" altLang="en-US" sz="2400"/>
              <a:t>解决方案</a:t>
            </a:r>
            <a:endParaRPr lang="en-US" altLang="zh-CN" sz="2400" smtClean="0"/>
          </a:p>
        </p:txBody>
      </p:sp>
      <p:sp>
        <p:nvSpPr>
          <p:cNvPr id="25" name="矩形 24"/>
          <p:cNvSpPr/>
          <p:nvPr/>
        </p:nvSpPr>
        <p:spPr>
          <a:xfrm>
            <a:off x="1024721" y="1876939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smtClean="0"/>
              <a:t>异步</a:t>
            </a:r>
            <a:r>
              <a:rPr lang="en-US" altLang="zh-CN" sz="2400"/>
              <a:t>FIFO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smtClean="0"/>
              <a:t>握手</a:t>
            </a:r>
            <a:r>
              <a:rPr lang="zh-CN" altLang="en-US" sz="2400"/>
              <a:t>协议</a:t>
            </a:r>
            <a:endParaRPr lang="en-US" altLang="zh-CN" sz="240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smtClean="0"/>
              <a:t>使</a:t>
            </a:r>
            <a:r>
              <a:rPr lang="zh-CN" altLang="en-US" sz="2400"/>
              <a:t>能信号控制</a:t>
            </a:r>
          </a:p>
        </p:txBody>
      </p:sp>
    </p:spTree>
    <p:extLst>
      <p:ext uri="{BB962C8B-B14F-4D97-AF65-F5344CB8AC3E}">
        <p14:creationId xmlns:p14="http://schemas.microsoft.com/office/powerpoint/2010/main" val="28888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7510" y="1415274"/>
            <a:ext cx="577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smtClean="0"/>
              <a:t> </a:t>
            </a:r>
            <a:r>
              <a:rPr lang="zh-CN" altLang="en-US" sz="2400" smtClean="0">
                <a:solidFill>
                  <a:srgbClr val="FF0000"/>
                </a:solidFill>
              </a:rPr>
              <a:t>数据信号</a:t>
            </a:r>
            <a:r>
              <a:rPr lang="zh-CN" altLang="en-US" sz="2400"/>
              <a:t>解决方案</a:t>
            </a:r>
            <a:endParaRPr lang="en-US" altLang="zh-CN" sz="2400" smtClean="0"/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4014970" y="1192283"/>
            <a:ext cx="7884612" cy="43296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4721" y="1876939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smtClean="0">
                <a:solidFill>
                  <a:srgbClr val="FF0000"/>
                </a:solidFill>
              </a:rPr>
              <a:t>异步</a:t>
            </a:r>
            <a:r>
              <a:rPr lang="en-US" altLang="zh-CN" sz="2400">
                <a:solidFill>
                  <a:srgbClr val="FF0000"/>
                </a:solidFill>
              </a:rPr>
              <a:t>FIFO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smtClean="0">
                <a:solidFill>
                  <a:schemeClr val="bg2">
                    <a:lumMod val="90000"/>
                  </a:schemeClr>
                </a:solidFill>
              </a:rPr>
              <a:t>握手</a:t>
            </a:r>
            <a:r>
              <a:rPr lang="zh-CN" altLang="en-US" sz="2400">
                <a:solidFill>
                  <a:schemeClr val="bg2">
                    <a:lumMod val="90000"/>
                  </a:schemeClr>
                </a:solidFill>
              </a:rPr>
              <a:t>协议</a:t>
            </a:r>
            <a:endParaRPr lang="en-US" altLang="zh-CN" sz="240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smtClean="0">
                <a:solidFill>
                  <a:schemeClr val="bg2">
                    <a:lumMod val="90000"/>
                  </a:schemeClr>
                </a:solidFill>
              </a:rPr>
              <a:t>使</a:t>
            </a:r>
            <a:r>
              <a:rPr lang="zh-CN" altLang="en-US" sz="2400">
                <a:solidFill>
                  <a:schemeClr val="bg2">
                    <a:lumMod val="90000"/>
                  </a:schemeClr>
                </a:solidFill>
              </a:rPr>
              <a:t>能信号控制</a:t>
            </a:r>
          </a:p>
        </p:txBody>
      </p:sp>
      <p:sp>
        <p:nvSpPr>
          <p:cNvPr id="32" name="矩形 31"/>
          <p:cNvSpPr/>
          <p:nvPr/>
        </p:nvSpPr>
        <p:spPr>
          <a:xfrm>
            <a:off x="-2" y="6248400"/>
            <a:ext cx="12192001" cy="608090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t="25382" r="2449" b="15902"/>
          <a:stretch/>
        </p:blipFill>
        <p:spPr>
          <a:xfrm>
            <a:off x="102723" y="6246890"/>
            <a:ext cx="3289300" cy="609600"/>
          </a:xfrm>
          <a:prstGeom prst="rect">
            <a:avLst/>
          </a:prstGeom>
        </p:spPr>
      </p:pic>
      <p:sp>
        <p:nvSpPr>
          <p:cNvPr id="35" name="燕尾形 34"/>
          <p:cNvSpPr/>
          <p:nvPr/>
        </p:nvSpPr>
        <p:spPr>
          <a:xfrm>
            <a:off x="3720854" y="438750"/>
            <a:ext cx="3464160" cy="727988"/>
          </a:xfrm>
          <a:prstGeom prst="chevron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·</a:t>
            </a:r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>
            <a:off x="2393843" y="440361"/>
            <a:ext cx="1526749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五边形 36"/>
          <p:cNvSpPr/>
          <p:nvPr/>
        </p:nvSpPr>
        <p:spPr>
          <a:xfrm>
            <a:off x="1" y="432199"/>
            <a:ext cx="1346199" cy="741756"/>
          </a:xfrm>
          <a:prstGeom prst="homePlate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7510" y="51875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-5887" y="117951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燕尾形 39"/>
          <p:cNvSpPr/>
          <p:nvPr/>
        </p:nvSpPr>
        <p:spPr>
          <a:xfrm>
            <a:off x="1145337" y="441092"/>
            <a:ext cx="1441432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燕尾形 40"/>
          <p:cNvSpPr/>
          <p:nvPr/>
        </p:nvSpPr>
        <p:spPr>
          <a:xfrm>
            <a:off x="6987505" y="435473"/>
            <a:ext cx="1648496" cy="731265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燕尾形 41"/>
          <p:cNvSpPr/>
          <p:nvPr/>
        </p:nvSpPr>
        <p:spPr>
          <a:xfrm>
            <a:off x="8457753" y="438749"/>
            <a:ext cx="2233823" cy="727989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40636" y="368316"/>
            <a:ext cx="1046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数据保持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598007" y="403434"/>
            <a:ext cx="1058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</a:t>
            </a:r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冗余</a:t>
            </a:r>
          </a:p>
        </p:txBody>
      </p:sp>
      <p:sp>
        <p:nvSpPr>
          <p:cNvPr id="45" name="矩形 44"/>
          <p:cNvSpPr/>
          <p:nvPr/>
        </p:nvSpPr>
        <p:spPr>
          <a:xfrm>
            <a:off x="3902201" y="510270"/>
            <a:ext cx="32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/>
              <a:t>数据相关性丢失</a:t>
            </a:r>
          </a:p>
        </p:txBody>
      </p:sp>
      <p:sp>
        <p:nvSpPr>
          <p:cNvPr id="46" name="矩形 45"/>
          <p:cNvSpPr/>
          <p:nvPr/>
        </p:nvSpPr>
        <p:spPr>
          <a:xfrm>
            <a:off x="7159614" y="398990"/>
            <a:ext cx="1375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复位信号同步</a:t>
            </a:r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724065" y="385606"/>
            <a:ext cx="1529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无毛刺时钟切换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813" y="577431"/>
            <a:ext cx="1241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亚稳态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16954"/>
            <a:ext cx="12192001" cy="413685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84322" y="3883928"/>
            <a:ext cx="4660899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/>
              <a:t>读写指针用</a:t>
            </a:r>
            <a:r>
              <a:rPr lang="zh-CN" altLang="en-US" sz="2400" smtClean="0">
                <a:solidFill>
                  <a:srgbClr val="0000FF"/>
                </a:solidFill>
              </a:rPr>
              <a:t>格雷码</a:t>
            </a:r>
            <a:r>
              <a:rPr lang="zh-CN" altLang="en-US" sz="2400" smtClean="0"/>
              <a:t>编码后同步</a:t>
            </a:r>
            <a:endParaRPr lang="en-US" altLang="zh-CN" sz="2400" smtClean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/>
              <a:t>“</a:t>
            </a:r>
            <a:r>
              <a:rPr lang="zh-CN" altLang="en-US" sz="2400">
                <a:solidFill>
                  <a:srgbClr val="0000FF"/>
                </a:solidFill>
              </a:rPr>
              <a:t>空信号</a:t>
            </a:r>
            <a:r>
              <a:rPr lang="zh-CN" altLang="en-US" sz="2400" smtClean="0"/>
              <a:t>”</a:t>
            </a:r>
            <a:r>
              <a:rPr lang="zh-CN" altLang="en-US" sz="2400" smtClean="0">
                <a:solidFill>
                  <a:srgbClr val="0000FF"/>
                </a:solidFill>
              </a:rPr>
              <a:t> </a:t>
            </a:r>
            <a:r>
              <a:rPr lang="zh-CN" altLang="en-US" sz="2400" smtClean="0"/>
              <a:t>在</a:t>
            </a:r>
            <a:r>
              <a:rPr lang="zh-CN" altLang="en-US" sz="2400" smtClean="0">
                <a:solidFill>
                  <a:srgbClr val="0000FF"/>
                </a:solidFill>
              </a:rPr>
              <a:t>读</a:t>
            </a:r>
            <a:r>
              <a:rPr lang="zh-CN" altLang="en-US" sz="2400" smtClean="0"/>
              <a:t>时钟域产生</a:t>
            </a:r>
            <a:endParaRPr lang="en-US" altLang="zh-CN" sz="2400" smtClean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/>
              <a:t>“</a:t>
            </a:r>
            <a:r>
              <a:rPr lang="zh-CN" altLang="en-US" sz="2400" smtClean="0">
                <a:solidFill>
                  <a:srgbClr val="0000FF"/>
                </a:solidFill>
              </a:rPr>
              <a:t>满信号</a:t>
            </a:r>
            <a:r>
              <a:rPr lang="zh-CN" altLang="en-US" sz="2400" smtClean="0"/>
              <a:t>”</a:t>
            </a:r>
            <a:r>
              <a:rPr lang="zh-CN" altLang="en-US" sz="2400" smtClean="0">
                <a:solidFill>
                  <a:srgbClr val="0000FF"/>
                </a:solidFill>
              </a:rPr>
              <a:t> </a:t>
            </a:r>
            <a:r>
              <a:rPr lang="zh-CN" altLang="en-US" sz="2400" smtClean="0"/>
              <a:t>在</a:t>
            </a:r>
            <a:r>
              <a:rPr lang="zh-CN" altLang="en-US" sz="2400" smtClean="0">
                <a:solidFill>
                  <a:srgbClr val="0000FF"/>
                </a:solidFill>
              </a:rPr>
              <a:t>写</a:t>
            </a:r>
            <a:r>
              <a:rPr lang="zh-CN" altLang="en-US" sz="2400" smtClean="0"/>
              <a:t>时钟</a:t>
            </a:r>
            <a:r>
              <a:rPr lang="zh-CN" altLang="en-US" sz="2400"/>
              <a:t>域产生</a:t>
            </a:r>
            <a:endParaRPr lang="en-US" altLang="zh-CN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466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-2" y="6248400"/>
            <a:ext cx="12192001" cy="608090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/>
          <a:srcRect t="25382" r="2449" b="15902"/>
          <a:stretch/>
        </p:blipFill>
        <p:spPr>
          <a:xfrm>
            <a:off x="102723" y="6246890"/>
            <a:ext cx="3289300" cy="609600"/>
          </a:xfrm>
          <a:prstGeom prst="rect">
            <a:avLst/>
          </a:prstGeom>
        </p:spPr>
      </p:pic>
      <p:sp>
        <p:nvSpPr>
          <p:cNvPr id="35" name="燕尾形 34"/>
          <p:cNvSpPr/>
          <p:nvPr/>
        </p:nvSpPr>
        <p:spPr>
          <a:xfrm>
            <a:off x="3720854" y="438750"/>
            <a:ext cx="3464160" cy="727988"/>
          </a:xfrm>
          <a:prstGeom prst="chevron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·</a:t>
            </a:r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>
            <a:off x="2393843" y="440361"/>
            <a:ext cx="1526749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五边形 36"/>
          <p:cNvSpPr/>
          <p:nvPr/>
        </p:nvSpPr>
        <p:spPr>
          <a:xfrm>
            <a:off x="1" y="432199"/>
            <a:ext cx="1346199" cy="741756"/>
          </a:xfrm>
          <a:prstGeom prst="homePlate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7510" y="51875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-5887" y="117951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燕尾形 39"/>
          <p:cNvSpPr/>
          <p:nvPr/>
        </p:nvSpPr>
        <p:spPr>
          <a:xfrm>
            <a:off x="1145337" y="441092"/>
            <a:ext cx="1441432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燕尾形 40"/>
          <p:cNvSpPr/>
          <p:nvPr/>
        </p:nvSpPr>
        <p:spPr>
          <a:xfrm>
            <a:off x="6987505" y="435473"/>
            <a:ext cx="1648496" cy="731265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燕尾形 41"/>
          <p:cNvSpPr/>
          <p:nvPr/>
        </p:nvSpPr>
        <p:spPr>
          <a:xfrm>
            <a:off x="8457753" y="438749"/>
            <a:ext cx="2233823" cy="727989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40636" y="368316"/>
            <a:ext cx="1046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数据保持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598007" y="403434"/>
            <a:ext cx="1058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</a:t>
            </a:r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冗余</a:t>
            </a:r>
          </a:p>
        </p:txBody>
      </p:sp>
      <p:sp>
        <p:nvSpPr>
          <p:cNvPr id="45" name="矩形 44"/>
          <p:cNvSpPr/>
          <p:nvPr/>
        </p:nvSpPr>
        <p:spPr>
          <a:xfrm>
            <a:off x="3902201" y="510270"/>
            <a:ext cx="32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/>
              <a:t>数据相关性丢失</a:t>
            </a:r>
          </a:p>
        </p:txBody>
      </p:sp>
      <p:sp>
        <p:nvSpPr>
          <p:cNvPr id="46" name="矩形 45"/>
          <p:cNvSpPr/>
          <p:nvPr/>
        </p:nvSpPr>
        <p:spPr>
          <a:xfrm>
            <a:off x="7159614" y="398990"/>
            <a:ext cx="1375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复位信号同步</a:t>
            </a:r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724065" y="385606"/>
            <a:ext cx="1529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无毛刺时钟切换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813" y="577431"/>
            <a:ext cx="1241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亚稳态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16954"/>
            <a:ext cx="12192001" cy="413685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56" y="1485076"/>
            <a:ext cx="6757246" cy="401445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17510" y="1415274"/>
            <a:ext cx="577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smtClean="0"/>
              <a:t> </a:t>
            </a:r>
            <a:r>
              <a:rPr lang="zh-CN" altLang="en-US" sz="2400" smtClean="0">
                <a:solidFill>
                  <a:srgbClr val="FF0000"/>
                </a:solidFill>
              </a:rPr>
              <a:t>数据信号</a:t>
            </a:r>
            <a:r>
              <a:rPr lang="zh-CN" altLang="en-US" sz="2400"/>
              <a:t>解决方案</a:t>
            </a:r>
            <a:endParaRPr lang="en-US" altLang="zh-CN" sz="2400" smtClean="0"/>
          </a:p>
        </p:txBody>
      </p:sp>
      <p:sp>
        <p:nvSpPr>
          <p:cNvPr id="24" name="矩形 23"/>
          <p:cNvSpPr/>
          <p:nvPr/>
        </p:nvSpPr>
        <p:spPr>
          <a:xfrm>
            <a:off x="1024721" y="1876939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chemeClr val="bg2">
                    <a:lumMod val="90000"/>
                  </a:schemeClr>
                </a:solidFill>
              </a:rPr>
              <a:t>异步</a:t>
            </a:r>
            <a:r>
              <a:rPr lang="en-US" altLang="zh-CN" sz="2400">
                <a:solidFill>
                  <a:schemeClr val="bg2">
                    <a:lumMod val="90000"/>
                  </a:schemeClr>
                </a:solidFill>
              </a:rPr>
              <a:t>FIFO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smtClean="0">
                <a:solidFill>
                  <a:srgbClr val="FF0000"/>
                </a:solidFill>
              </a:rPr>
              <a:t>握手</a:t>
            </a:r>
            <a:r>
              <a:rPr lang="zh-CN" altLang="en-US" sz="2400">
                <a:solidFill>
                  <a:srgbClr val="FF0000"/>
                </a:solidFill>
              </a:rPr>
              <a:t>协议</a:t>
            </a:r>
            <a:endParaRPr lang="en-US" altLang="zh-CN" sz="240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smtClean="0">
                <a:solidFill>
                  <a:schemeClr val="bg2">
                    <a:lumMod val="90000"/>
                  </a:schemeClr>
                </a:solidFill>
              </a:rPr>
              <a:t>使</a:t>
            </a:r>
            <a:r>
              <a:rPr lang="zh-CN" altLang="en-US" sz="2400">
                <a:solidFill>
                  <a:schemeClr val="bg2">
                    <a:lumMod val="90000"/>
                  </a:schemeClr>
                </a:solidFill>
              </a:rPr>
              <a:t>能信号控制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09875" y="3486134"/>
            <a:ext cx="46608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smtClean="0"/>
              <a:t>‘req’</a:t>
            </a:r>
            <a:r>
              <a:rPr lang="zh-CN" altLang="en-US" sz="2400" smtClean="0"/>
              <a:t>信号同步至</a:t>
            </a:r>
            <a:r>
              <a:rPr lang="en-US" altLang="zh-CN" sz="2400" smtClean="0"/>
              <a:t>Clk_B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smtClean="0"/>
              <a:t>‘ack’</a:t>
            </a:r>
            <a:r>
              <a:rPr lang="zh-CN" altLang="en-US" sz="2400" smtClean="0"/>
              <a:t>信号同步至</a:t>
            </a:r>
            <a:r>
              <a:rPr lang="en-US" altLang="zh-CN" sz="2400" smtClean="0"/>
              <a:t>Clk_A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数据保持直到握手完成</a:t>
            </a:r>
            <a:endParaRPr lang="en-US" altLang="zh-CN" sz="24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smtClean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smtClean="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478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-2" y="6248400"/>
            <a:ext cx="12192001" cy="608090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/>
          <a:srcRect t="25382" r="2449" b="15902"/>
          <a:stretch/>
        </p:blipFill>
        <p:spPr>
          <a:xfrm>
            <a:off x="102723" y="6246890"/>
            <a:ext cx="3289300" cy="609600"/>
          </a:xfrm>
          <a:prstGeom prst="rect">
            <a:avLst/>
          </a:prstGeom>
        </p:spPr>
      </p:pic>
      <p:sp>
        <p:nvSpPr>
          <p:cNvPr id="35" name="燕尾形 34"/>
          <p:cNvSpPr/>
          <p:nvPr/>
        </p:nvSpPr>
        <p:spPr>
          <a:xfrm>
            <a:off x="3720854" y="438750"/>
            <a:ext cx="3464160" cy="727988"/>
          </a:xfrm>
          <a:prstGeom prst="chevron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·</a:t>
            </a:r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>
            <a:off x="2393843" y="440361"/>
            <a:ext cx="1526749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五边形 36"/>
          <p:cNvSpPr/>
          <p:nvPr/>
        </p:nvSpPr>
        <p:spPr>
          <a:xfrm>
            <a:off x="1" y="432199"/>
            <a:ext cx="1346199" cy="741756"/>
          </a:xfrm>
          <a:prstGeom prst="homePlate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7510" y="51875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-5887" y="117951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燕尾形 39"/>
          <p:cNvSpPr/>
          <p:nvPr/>
        </p:nvSpPr>
        <p:spPr>
          <a:xfrm>
            <a:off x="1145337" y="441092"/>
            <a:ext cx="1441432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燕尾形 40"/>
          <p:cNvSpPr/>
          <p:nvPr/>
        </p:nvSpPr>
        <p:spPr>
          <a:xfrm>
            <a:off x="6987505" y="435473"/>
            <a:ext cx="1648496" cy="731265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燕尾形 41"/>
          <p:cNvSpPr/>
          <p:nvPr/>
        </p:nvSpPr>
        <p:spPr>
          <a:xfrm>
            <a:off x="8457753" y="438749"/>
            <a:ext cx="2233823" cy="727989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40636" y="368316"/>
            <a:ext cx="1046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数据保持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598007" y="403434"/>
            <a:ext cx="1058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</a:t>
            </a:r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冗余</a:t>
            </a:r>
          </a:p>
        </p:txBody>
      </p:sp>
      <p:sp>
        <p:nvSpPr>
          <p:cNvPr id="45" name="矩形 44"/>
          <p:cNvSpPr/>
          <p:nvPr/>
        </p:nvSpPr>
        <p:spPr>
          <a:xfrm>
            <a:off x="3902201" y="510270"/>
            <a:ext cx="32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/>
              <a:t>数据相关性丢失</a:t>
            </a:r>
          </a:p>
        </p:txBody>
      </p:sp>
      <p:sp>
        <p:nvSpPr>
          <p:cNvPr id="46" name="矩形 45"/>
          <p:cNvSpPr/>
          <p:nvPr/>
        </p:nvSpPr>
        <p:spPr>
          <a:xfrm>
            <a:off x="7159614" y="398990"/>
            <a:ext cx="1375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复位信号同步</a:t>
            </a:r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724065" y="385606"/>
            <a:ext cx="1529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无毛刺时钟切换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813" y="577431"/>
            <a:ext cx="1241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亚稳态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16954"/>
            <a:ext cx="12192001" cy="413685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478" y="1341195"/>
            <a:ext cx="7123872" cy="484395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09875" y="3486134"/>
            <a:ext cx="46608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smtClean="0"/>
              <a:t>‘req’</a:t>
            </a:r>
            <a:r>
              <a:rPr lang="zh-CN" altLang="en-US" sz="2400" smtClean="0"/>
              <a:t>信号同步至</a:t>
            </a:r>
            <a:r>
              <a:rPr lang="en-US" altLang="zh-CN" sz="2400" smtClean="0"/>
              <a:t>Clk_B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smtClean="0"/>
              <a:t>‘ack’</a:t>
            </a:r>
            <a:r>
              <a:rPr lang="zh-CN" altLang="en-US" sz="2400" smtClean="0"/>
              <a:t>信号同步至</a:t>
            </a:r>
            <a:r>
              <a:rPr lang="en-US" altLang="zh-CN" sz="2400" smtClean="0"/>
              <a:t>Clk_A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数据保持直到握手完成</a:t>
            </a:r>
            <a:endParaRPr lang="en-US" altLang="zh-CN" sz="24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smtClean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smtClean="0"/>
          </a:p>
          <a:p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617510" y="1415274"/>
            <a:ext cx="577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smtClean="0"/>
              <a:t> </a:t>
            </a:r>
            <a:r>
              <a:rPr lang="zh-CN" altLang="en-US" sz="2400" smtClean="0">
                <a:solidFill>
                  <a:srgbClr val="FF0000"/>
                </a:solidFill>
              </a:rPr>
              <a:t>数据信号</a:t>
            </a:r>
            <a:r>
              <a:rPr lang="zh-CN" altLang="en-US" sz="2400"/>
              <a:t>解决方案</a:t>
            </a:r>
            <a:endParaRPr lang="en-US" altLang="zh-CN" sz="2400" smtClean="0"/>
          </a:p>
        </p:txBody>
      </p:sp>
      <p:sp>
        <p:nvSpPr>
          <p:cNvPr id="28" name="矩形 27"/>
          <p:cNvSpPr/>
          <p:nvPr/>
        </p:nvSpPr>
        <p:spPr>
          <a:xfrm>
            <a:off x="1024721" y="1876939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chemeClr val="bg2">
                    <a:lumMod val="90000"/>
                  </a:schemeClr>
                </a:solidFill>
              </a:rPr>
              <a:t>异步</a:t>
            </a:r>
            <a:r>
              <a:rPr lang="en-US" altLang="zh-CN" sz="2400">
                <a:solidFill>
                  <a:schemeClr val="bg2">
                    <a:lumMod val="90000"/>
                  </a:schemeClr>
                </a:solidFill>
              </a:rPr>
              <a:t>FIFO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smtClean="0">
                <a:solidFill>
                  <a:srgbClr val="FF0000"/>
                </a:solidFill>
              </a:rPr>
              <a:t>握手</a:t>
            </a:r>
            <a:r>
              <a:rPr lang="zh-CN" altLang="en-US" sz="2400">
                <a:solidFill>
                  <a:srgbClr val="FF0000"/>
                </a:solidFill>
              </a:rPr>
              <a:t>协议</a:t>
            </a:r>
            <a:endParaRPr lang="en-US" altLang="zh-CN" sz="240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smtClean="0">
                <a:solidFill>
                  <a:schemeClr val="bg2">
                    <a:lumMod val="90000"/>
                  </a:schemeClr>
                </a:solidFill>
              </a:rPr>
              <a:t>使</a:t>
            </a:r>
            <a:r>
              <a:rPr lang="zh-CN" altLang="en-US" sz="2400">
                <a:solidFill>
                  <a:schemeClr val="bg2">
                    <a:lumMod val="90000"/>
                  </a:schemeClr>
                </a:solidFill>
              </a:rPr>
              <a:t>能信号控制</a:t>
            </a:r>
          </a:p>
        </p:txBody>
      </p:sp>
    </p:spTree>
    <p:extLst>
      <p:ext uri="{BB962C8B-B14F-4D97-AF65-F5344CB8AC3E}">
        <p14:creationId xmlns:p14="http://schemas.microsoft.com/office/powerpoint/2010/main" val="289653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-2" y="6248400"/>
            <a:ext cx="12192001" cy="608090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/>
          <a:srcRect t="25382" r="2449" b="15902"/>
          <a:stretch/>
        </p:blipFill>
        <p:spPr>
          <a:xfrm>
            <a:off x="102723" y="6246890"/>
            <a:ext cx="3289300" cy="609600"/>
          </a:xfrm>
          <a:prstGeom prst="rect">
            <a:avLst/>
          </a:prstGeom>
        </p:spPr>
      </p:pic>
      <p:sp>
        <p:nvSpPr>
          <p:cNvPr id="35" name="燕尾形 34"/>
          <p:cNvSpPr/>
          <p:nvPr/>
        </p:nvSpPr>
        <p:spPr>
          <a:xfrm>
            <a:off x="3720854" y="438750"/>
            <a:ext cx="3464160" cy="727988"/>
          </a:xfrm>
          <a:prstGeom prst="chevron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·</a:t>
            </a:r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>
            <a:off x="2393843" y="440361"/>
            <a:ext cx="1526749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五边形 36"/>
          <p:cNvSpPr/>
          <p:nvPr/>
        </p:nvSpPr>
        <p:spPr>
          <a:xfrm>
            <a:off x="1" y="432199"/>
            <a:ext cx="1346199" cy="741756"/>
          </a:xfrm>
          <a:prstGeom prst="homePlate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7510" y="51875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-5887" y="117951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燕尾形 39"/>
          <p:cNvSpPr/>
          <p:nvPr/>
        </p:nvSpPr>
        <p:spPr>
          <a:xfrm>
            <a:off x="1145337" y="441092"/>
            <a:ext cx="1441432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燕尾形 40"/>
          <p:cNvSpPr/>
          <p:nvPr/>
        </p:nvSpPr>
        <p:spPr>
          <a:xfrm>
            <a:off x="6987505" y="435473"/>
            <a:ext cx="1648496" cy="731265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燕尾形 41"/>
          <p:cNvSpPr/>
          <p:nvPr/>
        </p:nvSpPr>
        <p:spPr>
          <a:xfrm>
            <a:off x="8457753" y="438749"/>
            <a:ext cx="2233823" cy="727989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40636" y="368316"/>
            <a:ext cx="1046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数据保持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598007" y="403434"/>
            <a:ext cx="1058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</a:t>
            </a:r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冗余</a:t>
            </a:r>
          </a:p>
        </p:txBody>
      </p:sp>
      <p:sp>
        <p:nvSpPr>
          <p:cNvPr id="45" name="矩形 44"/>
          <p:cNvSpPr/>
          <p:nvPr/>
        </p:nvSpPr>
        <p:spPr>
          <a:xfrm>
            <a:off x="3902201" y="510270"/>
            <a:ext cx="32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/>
              <a:t>数据相关性丢失</a:t>
            </a:r>
          </a:p>
        </p:txBody>
      </p:sp>
      <p:sp>
        <p:nvSpPr>
          <p:cNvPr id="46" name="矩形 45"/>
          <p:cNvSpPr/>
          <p:nvPr/>
        </p:nvSpPr>
        <p:spPr>
          <a:xfrm>
            <a:off x="7159614" y="398990"/>
            <a:ext cx="1375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复位信号同步</a:t>
            </a:r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724065" y="385606"/>
            <a:ext cx="1529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无毛刺时钟切换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813" y="577431"/>
            <a:ext cx="1241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亚稳态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16954"/>
            <a:ext cx="12192001" cy="413685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/>
          <p:nvPr/>
        </p:nvPicPr>
        <p:blipFill rotWithShape="1">
          <a:blip r:embed="rId3"/>
          <a:srcRect t="4816" r="2089" b="5530"/>
          <a:stretch/>
        </p:blipFill>
        <p:spPr>
          <a:xfrm>
            <a:off x="852905" y="3335520"/>
            <a:ext cx="5711825" cy="2458720"/>
          </a:xfrm>
          <a:prstGeom prst="rect">
            <a:avLst/>
          </a:prstGeom>
        </p:spPr>
      </p:pic>
      <p:pic>
        <p:nvPicPr>
          <p:cNvPr id="25" name="图片 24"/>
          <p:cNvPicPr/>
          <p:nvPr/>
        </p:nvPicPr>
        <p:blipFill>
          <a:blip r:embed="rId4"/>
          <a:stretch>
            <a:fillRect/>
          </a:stretch>
        </p:blipFill>
        <p:spPr>
          <a:xfrm>
            <a:off x="6683058" y="1403917"/>
            <a:ext cx="5282774" cy="465301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80978" y="5609574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MUX</a:t>
            </a:r>
            <a:r>
              <a:rPr lang="zh-CN" altLang="en-US" smtClean="0"/>
              <a:t>同步器</a:t>
            </a: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8534955" y="3444240"/>
            <a:ext cx="568405" cy="904240"/>
          </a:xfrm>
          <a:custGeom>
            <a:avLst/>
            <a:gdLst>
              <a:gd name="connsiteX0" fmla="*/ 0 w 467360"/>
              <a:gd name="connsiteY0" fmla="*/ 0 h 904240"/>
              <a:gd name="connsiteX1" fmla="*/ 335280 w 467360"/>
              <a:gd name="connsiteY1" fmla="*/ 355600 h 904240"/>
              <a:gd name="connsiteX2" fmla="*/ 162560 w 467360"/>
              <a:gd name="connsiteY2" fmla="*/ 741680 h 904240"/>
              <a:gd name="connsiteX3" fmla="*/ 467360 w 467360"/>
              <a:gd name="connsiteY3" fmla="*/ 904240 h 90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360" h="904240">
                <a:moveTo>
                  <a:pt x="0" y="0"/>
                </a:moveTo>
                <a:cubicBezTo>
                  <a:pt x="154093" y="115993"/>
                  <a:pt x="308187" y="231987"/>
                  <a:pt x="335280" y="355600"/>
                </a:cubicBezTo>
                <a:cubicBezTo>
                  <a:pt x="362373" y="479213"/>
                  <a:pt x="140547" y="650240"/>
                  <a:pt x="162560" y="741680"/>
                </a:cubicBezTo>
                <a:cubicBezTo>
                  <a:pt x="184573" y="833120"/>
                  <a:pt x="325966" y="868680"/>
                  <a:pt x="467360" y="9042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17510" y="1415274"/>
            <a:ext cx="577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smtClean="0"/>
              <a:t> </a:t>
            </a:r>
            <a:r>
              <a:rPr lang="zh-CN" altLang="en-US" sz="2400" smtClean="0">
                <a:solidFill>
                  <a:srgbClr val="FF0000"/>
                </a:solidFill>
              </a:rPr>
              <a:t>数据信号</a:t>
            </a:r>
            <a:r>
              <a:rPr lang="zh-CN" altLang="en-US" sz="2400"/>
              <a:t>解决方案</a:t>
            </a:r>
            <a:endParaRPr lang="en-US" altLang="zh-CN" sz="2400" smtClean="0"/>
          </a:p>
        </p:txBody>
      </p:sp>
      <p:sp>
        <p:nvSpPr>
          <p:cNvPr id="27" name="矩形 26"/>
          <p:cNvSpPr/>
          <p:nvPr/>
        </p:nvSpPr>
        <p:spPr>
          <a:xfrm>
            <a:off x="1024721" y="1876939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chemeClr val="bg2">
                    <a:lumMod val="90000"/>
                  </a:schemeClr>
                </a:solidFill>
              </a:rPr>
              <a:t>异步</a:t>
            </a:r>
            <a:r>
              <a:rPr lang="en-US" altLang="zh-CN" sz="2400">
                <a:solidFill>
                  <a:schemeClr val="bg2">
                    <a:lumMod val="90000"/>
                  </a:schemeClr>
                </a:solidFill>
              </a:rPr>
              <a:t>FIFO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chemeClr val="bg2">
                    <a:lumMod val="90000"/>
                  </a:schemeClr>
                </a:solidFill>
              </a:rPr>
              <a:t>握手协议</a:t>
            </a:r>
            <a:endParaRPr lang="en-US" altLang="zh-CN" sz="240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smtClean="0">
                <a:solidFill>
                  <a:srgbClr val="FF0000"/>
                </a:solidFill>
              </a:rPr>
              <a:t>使能信号控制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8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111"/>
          <p:cNvPicPr>
            <a:picLocks noChangeAspect="1"/>
          </p:cNvPicPr>
          <p:nvPr/>
        </p:nvPicPr>
        <p:blipFill rotWithShape="1">
          <a:blip r:embed="rId2"/>
          <a:srcRect r="-371" b="1813"/>
          <a:stretch/>
        </p:blipFill>
        <p:spPr>
          <a:xfrm>
            <a:off x="3726741" y="1577246"/>
            <a:ext cx="8239760" cy="4295681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6060194" y="21484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复位</a:t>
            </a:r>
            <a:r>
              <a:rPr lang="zh-CN" altLang="en-US" smtClean="0"/>
              <a:t>信号产生</a:t>
            </a:r>
            <a:endParaRPr lang="zh-CN" altLang="en-US"/>
          </a:p>
        </p:txBody>
      </p:sp>
      <p:sp>
        <p:nvSpPr>
          <p:cNvPr id="108" name="任意多边形 107"/>
          <p:cNvSpPr/>
          <p:nvPr/>
        </p:nvSpPr>
        <p:spPr>
          <a:xfrm>
            <a:off x="5756581" y="2446587"/>
            <a:ext cx="345452" cy="396240"/>
          </a:xfrm>
          <a:custGeom>
            <a:avLst/>
            <a:gdLst>
              <a:gd name="connsiteX0" fmla="*/ 345452 w 345452"/>
              <a:gd name="connsiteY0" fmla="*/ 0 h 396240"/>
              <a:gd name="connsiteX1" fmla="*/ 12 w 345452"/>
              <a:gd name="connsiteY1" fmla="*/ 396240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5452" h="396240">
                <a:moveTo>
                  <a:pt x="345452" y="0"/>
                </a:moveTo>
                <a:cubicBezTo>
                  <a:pt x="171885" y="189653"/>
                  <a:pt x="-1681" y="379307"/>
                  <a:pt x="12" y="39624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燕尾形 132"/>
          <p:cNvSpPr/>
          <p:nvPr/>
        </p:nvSpPr>
        <p:spPr>
          <a:xfrm>
            <a:off x="3720854" y="756250"/>
            <a:ext cx="2104937" cy="727988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·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4" name="燕尾形 133"/>
          <p:cNvSpPr/>
          <p:nvPr/>
        </p:nvSpPr>
        <p:spPr>
          <a:xfrm>
            <a:off x="2393843" y="757861"/>
            <a:ext cx="1526749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5" name="五边形 134"/>
          <p:cNvSpPr/>
          <p:nvPr/>
        </p:nvSpPr>
        <p:spPr>
          <a:xfrm>
            <a:off x="1" y="749699"/>
            <a:ext cx="1346199" cy="741756"/>
          </a:xfrm>
          <a:prstGeom prst="homePlate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17510" y="83625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7" name="直接连接符 136"/>
          <p:cNvCxnSpPr/>
          <p:nvPr/>
        </p:nvCxnSpPr>
        <p:spPr>
          <a:xfrm>
            <a:off x="-5887" y="149701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燕尾形 137"/>
          <p:cNvSpPr/>
          <p:nvPr/>
        </p:nvSpPr>
        <p:spPr>
          <a:xfrm>
            <a:off x="1145337" y="758592"/>
            <a:ext cx="1441432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9" name="燕尾形 138"/>
          <p:cNvSpPr/>
          <p:nvPr/>
        </p:nvSpPr>
        <p:spPr>
          <a:xfrm>
            <a:off x="5689600" y="752973"/>
            <a:ext cx="2946401" cy="731265"/>
          </a:xfrm>
          <a:prstGeom prst="chevron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燕尾形 139"/>
          <p:cNvSpPr/>
          <p:nvPr/>
        </p:nvSpPr>
        <p:spPr>
          <a:xfrm>
            <a:off x="8457753" y="756249"/>
            <a:ext cx="2233823" cy="727989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340636" y="685816"/>
            <a:ext cx="1046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数据保持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2598007" y="720934"/>
            <a:ext cx="1058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</a:t>
            </a:r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冗余</a:t>
            </a:r>
          </a:p>
        </p:txBody>
      </p:sp>
      <p:sp>
        <p:nvSpPr>
          <p:cNvPr id="143" name="矩形 142"/>
          <p:cNvSpPr/>
          <p:nvPr/>
        </p:nvSpPr>
        <p:spPr>
          <a:xfrm>
            <a:off x="3978401" y="713470"/>
            <a:ext cx="1430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数据相关性丢失</a:t>
            </a:r>
          </a:p>
        </p:txBody>
      </p:sp>
      <p:sp>
        <p:nvSpPr>
          <p:cNvPr id="144" name="矩形 143"/>
          <p:cNvSpPr/>
          <p:nvPr/>
        </p:nvSpPr>
        <p:spPr>
          <a:xfrm>
            <a:off x="5934204" y="818090"/>
            <a:ext cx="2702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3200" b="1"/>
              <a:t>复位信号同步</a:t>
            </a:r>
            <a:endParaRPr lang="en-US" altLang="zh-CN" sz="3200" b="1"/>
          </a:p>
        </p:txBody>
      </p:sp>
      <p:sp>
        <p:nvSpPr>
          <p:cNvPr id="145" name="矩形 144"/>
          <p:cNvSpPr/>
          <p:nvPr/>
        </p:nvSpPr>
        <p:spPr>
          <a:xfrm>
            <a:off x="8724065" y="703106"/>
            <a:ext cx="1529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无毛刺时钟切换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6813" y="894931"/>
            <a:ext cx="1241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亚稳态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0" y="0"/>
            <a:ext cx="12192001" cy="748139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/>
          <p:cNvSpPr txBox="1"/>
          <p:nvPr/>
        </p:nvSpPr>
        <p:spPr>
          <a:xfrm>
            <a:off x="8028940" y="5425440"/>
            <a:ext cx="13919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异步复位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9420860" y="5437899"/>
            <a:ext cx="1097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同步释放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23850" y="2345007"/>
            <a:ext cx="6096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同步时序电路保证</a:t>
            </a: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复位电平的时长</a:t>
            </a:r>
            <a:endParaRPr lang="en-US" altLang="zh-CN" sz="2400" dirty="0" smtClean="0"/>
          </a:p>
        </p:txBody>
      </p:sp>
      <p:sp>
        <p:nvSpPr>
          <p:cNvPr id="131" name="矩形 130"/>
          <p:cNvSpPr/>
          <p:nvPr/>
        </p:nvSpPr>
        <p:spPr>
          <a:xfrm>
            <a:off x="6813" y="5807002"/>
            <a:ext cx="12192001" cy="1038224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5" name="图片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19775"/>
            <a:ext cx="33718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" y="0"/>
            <a:ext cx="12192001" cy="721916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p"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25" y="711598"/>
            <a:ext cx="10515600" cy="1325563"/>
          </a:xfrm>
        </p:spPr>
        <p:txBody>
          <a:bodyPr/>
          <a:lstStyle/>
          <a:p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跨时钟域问题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625" y="1872061"/>
            <a:ext cx="10515600" cy="435133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zh-CN" altLang="zh-CN" sz="3200" dirty="0">
                <a:latin typeface="+mn-ea"/>
              </a:rPr>
              <a:t>亚稳态（</a:t>
            </a:r>
            <a:r>
              <a:rPr lang="en-US" altLang="zh-CN" sz="3200" dirty="0" err="1">
                <a:latin typeface="+mn-ea"/>
              </a:rPr>
              <a:t>metastability</a:t>
            </a:r>
            <a:r>
              <a:rPr lang="zh-CN" altLang="zh-CN" sz="3200" dirty="0">
                <a:latin typeface="+mn-ea"/>
              </a:rPr>
              <a:t>）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zh-CN" sz="3200" dirty="0">
                <a:latin typeface="+mn-ea"/>
              </a:rPr>
              <a:t>数据</a:t>
            </a:r>
            <a:r>
              <a:rPr lang="zh-CN" altLang="zh-CN" sz="3200" dirty="0" smtClean="0">
                <a:latin typeface="+mn-ea"/>
              </a:rPr>
              <a:t>保持（</a:t>
            </a:r>
            <a:r>
              <a:rPr lang="zh-CN" altLang="zh-CN" sz="3200" dirty="0">
                <a:latin typeface="+mn-ea"/>
              </a:rPr>
              <a:t>快时钟域到慢时钟域）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zh-CN" sz="3200" dirty="0">
                <a:latin typeface="+mn-ea"/>
              </a:rPr>
              <a:t>数据冗余（慢时钟域到快时钟域）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zh-CN" sz="3200" dirty="0">
                <a:latin typeface="+mn-ea"/>
              </a:rPr>
              <a:t>数据</a:t>
            </a:r>
            <a:r>
              <a:rPr lang="zh-CN" altLang="zh-CN" sz="3200" dirty="0" smtClean="0">
                <a:latin typeface="+mn-ea"/>
              </a:rPr>
              <a:t>相关性丢失</a:t>
            </a:r>
            <a:endParaRPr lang="zh-CN" altLang="zh-CN" sz="3200" dirty="0">
              <a:latin typeface="+mn-ea"/>
            </a:endParaRPr>
          </a:p>
          <a:p>
            <a:pPr lvl="0">
              <a:buFont typeface="Wingdings" panose="05000000000000000000" pitchFamily="2" charset="2"/>
              <a:buChar char="p"/>
            </a:pPr>
            <a:r>
              <a:rPr lang="zh-CN" altLang="zh-CN" sz="3200" dirty="0" smtClean="0">
                <a:latin typeface="+mn-ea"/>
              </a:rPr>
              <a:t>复位</a:t>
            </a:r>
            <a:r>
              <a:rPr lang="zh-CN" altLang="zh-CN" sz="3200" dirty="0">
                <a:latin typeface="+mn-ea"/>
              </a:rPr>
              <a:t>信号的</a:t>
            </a:r>
            <a:r>
              <a:rPr lang="zh-CN" altLang="zh-CN" sz="3200" dirty="0" smtClean="0">
                <a:latin typeface="+mn-ea"/>
              </a:rPr>
              <a:t>同步</a:t>
            </a:r>
            <a:endParaRPr lang="en-US" altLang="zh-CN" sz="3200" dirty="0" smtClean="0">
              <a:latin typeface="+mn-ea"/>
            </a:endParaRPr>
          </a:p>
          <a:p>
            <a:pPr lvl="0">
              <a:buFont typeface="Wingdings" panose="05000000000000000000" pitchFamily="2" charset="2"/>
              <a:buChar char="p"/>
            </a:pPr>
            <a:r>
              <a:rPr lang="zh-CN" altLang="zh-CN" sz="3200" dirty="0">
                <a:latin typeface="+mn-ea"/>
              </a:rPr>
              <a:t>无</a:t>
            </a:r>
            <a:r>
              <a:rPr lang="zh-CN" altLang="zh-CN" sz="3200" dirty="0" smtClean="0">
                <a:latin typeface="+mn-ea"/>
              </a:rPr>
              <a:t>毛刺时钟</a:t>
            </a:r>
            <a:r>
              <a:rPr lang="zh-CN" altLang="zh-CN" sz="3200" dirty="0">
                <a:latin typeface="+mn-ea"/>
              </a:rPr>
              <a:t>切换（</a:t>
            </a:r>
            <a:r>
              <a:rPr lang="en-US" altLang="zh-CN" sz="3200" dirty="0">
                <a:latin typeface="+mn-ea"/>
              </a:rPr>
              <a:t>Glitch Free Clock MUX</a:t>
            </a:r>
            <a:r>
              <a:rPr lang="zh-CN" altLang="zh-CN" sz="3200" dirty="0" smtClean="0">
                <a:latin typeface="+mn-ea"/>
              </a:rPr>
              <a:t>）</a:t>
            </a:r>
            <a:endParaRPr lang="en-US" altLang="zh-CN" sz="3200" dirty="0" smtClean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" y="5819775"/>
            <a:ext cx="12192001" cy="1038224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9775"/>
            <a:ext cx="3371850" cy="103822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-2" y="175260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0" y="747710"/>
            <a:ext cx="1219200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8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916141" y="2876116"/>
            <a:ext cx="4773460" cy="22759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605" y="2557888"/>
            <a:ext cx="5940528" cy="266299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" y="5819775"/>
            <a:ext cx="12192001" cy="1038224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19775"/>
            <a:ext cx="3371850" cy="1038225"/>
          </a:xfrm>
          <a:prstGeom prst="rect">
            <a:avLst/>
          </a:prstGeom>
        </p:spPr>
      </p:pic>
      <p:sp>
        <p:nvSpPr>
          <p:cNvPr id="24" name="燕尾形 23"/>
          <p:cNvSpPr/>
          <p:nvPr/>
        </p:nvSpPr>
        <p:spPr>
          <a:xfrm>
            <a:off x="3720854" y="756250"/>
            <a:ext cx="2104937" cy="727988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·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2393843" y="757861"/>
            <a:ext cx="1526749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1" y="749699"/>
            <a:ext cx="1346199" cy="741756"/>
          </a:xfrm>
          <a:prstGeom prst="homePlate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7510" y="83625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813" y="149701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燕尾形 28"/>
          <p:cNvSpPr/>
          <p:nvPr/>
        </p:nvSpPr>
        <p:spPr>
          <a:xfrm>
            <a:off x="1145337" y="758592"/>
            <a:ext cx="1441432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燕尾形 29"/>
          <p:cNvSpPr/>
          <p:nvPr/>
        </p:nvSpPr>
        <p:spPr>
          <a:xfrm>
            <a:off x="5689601" y="752973"/>
            <a:ext cx="1895942" cy="731265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燕尾形 30"/>
          <p:cNvSpPr/>
          <p:nvPr/>
        </p:nvSpPr>
        <p:spPr>
          <a:xfrm>
            <a:off x="7480707" y="756249"/>
            <a:ext cx="3758793" cy="727989"/>
          </a:xfrm>
          <a:prstGeom prst="chevron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40636" y="685816"/>
            <a:ext cx="1046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数据保持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98007" y="720934"/>
            <a:ext cx="1058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</a:t>
            </a:r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冗余</a:t>
            </a:r>
          </a:p>
        </p:txBody>
      </p:sp>
      <p:sp>
        <p:nvSpPr>
          <p:cNvPr id="34" name="矩形 33"/>
          <p:cNvSpPr/>
          <p:nvPr/>
        </p:nvSpPr>
        <p:spPr>
          <a:xfrm>
            <a:off x="3978401" y="713470"/>
            <a:ext cx="1430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数据相关性丢失</a:t>
            </a:r>
          </a:p>
        </p:txBody>
      </p:sp>
      <p:sp>
        <p:nvSpPr>
          <p:cNvPr id="35" name="矩形 34"/>
          <p:cNvSpPr/>
          <p:nvPr/>
        </p:nvSpPr>
        <p:spPr>
          <a:xfrm>
            <a:off x="5934204" y="716490"/>
            <a:ext cx="130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复位信号同步</a:t>
            </a:r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93956" y="808926"/>
            <a:ext cx="3215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3200" b="1"/>
              <a:t>无毛刺时钟切换</a:t>
            </a:r>
            <a:endParaRPr lang="zh-CN" altLang="en-US" sz="3200" b="1"/>
          </a:p>
        </p:txBody>
      </p:sp>
      <p:sp>
        <p:nvSpPr>
          <p:cNvPr id="37" name="矩形 36"/>
          <p:cNvSpPr/>
          <p:nvPr/>
        </p:nvSpPr>
        <p:spPr>
          <a:xfrm>
            <a:off x="6813" y="894931"/>
            <a:ext cx="1241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亚稳态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0"/>
            <a:ext cx="12192001" cy="748139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696833" y="52005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毛刺</a:t>
            </a:r>
            <a:endParaRPr lang="zh-CN" altLang="en-US" sz="2400"/>
          </a:p>
        </p:txBody>
      </p:sp>
      <p:sp>
        <p:nvSpPr>
          <p:cNvPr id="41" name="任意多边形 40"/>
          <p:cNvSpPr/>
          <p:nvPr/>
        </p:nvSpPr>
        <p:spPr>
          <a:xfrm>
            <a:off x="8934833" y="5152028"/>
            <a:ext cx="762000" cy="279400"/>
          </a:xfrm>
          <a:custGeom>
            <a:avLst/>
            <a:gdLst>
              <a:gd name="connsiteX0" fmla="*/ 762000 w 762000"/>
              <a:gd name="connsiteY0" fmla="*/ 279400 h 279400"/>
              <a:gd name="connsiteX1" fmla="*/ 241300 w 762000"/>
              <a:gd name="connsiteY1" fmla="*/ 165100 h 279400"/>
              <a:gd name="connsiteX2" fmla="*/ 0 w 76200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279400">
                <a:moveTo>
                  <a:pt x="762000" y="279400"/>
                </a:moveTo>
                <a:cubicBezTo>
                  <a:pt x="565150" y="245533"/>
                  <a:pt x="368300" y="211667"/>
                  <a:pt x="241300" y="165100"/>
                </a:cubicBezTo>
                <a:cubicBezTo>
                  <a:pt x="114300" y="118533"/>
                  <a:pt x="57150" y="59266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66791" y="1919991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smtClean="0"/>
              <a:t>会产生毛刺的时钟切换</a:t>
            </a:r>
            <a:endParaRPr lang="zh-CN" altLang="en-US" sz="2400"/>
          </a:p>
        </p:txBody>
      </p:sp>
      <p:sp>
        <p:nvSpPr>
          <p:cNvPr id="43" name="圆角矩形 42"/>
          <p:cNvSpPr/>
          <p:nvPr/>
        </p:nvSpPr>
        <p:spPr>
          <a:xfrm>
            <a:off x="916141" y="2749716"/>
            <a:ext cx="4773460" cy="247116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5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483398" y="2443478"/>
            <a:ext cx="5236826" cy="2216117"/>
            <a:chOff x="5805307" y="2697478"/>
            <a:chExt cx="5236826" cy="2216117"/>
          </a:xfrm>
        </p:grpSpPr>
        <p:pic>
          <p:nvPicPr>
            <p:cNvPr id="5" name="图片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816173" y="2741560"/>
              <a:ext cx="5225960" cy="2051410"/>
            </a:xfrm>
            <a:prstGeom prst="rect">
              <a:avLst/>
            </a:prstGeom>
          </p:spPr>
        </p:pic>
        <p:pic>
          <p:nvPicPr>
            <p:cNvPr id="4" name="图片 3"/>
            <p:cNvPicPr/>
            <p:nvPr/>
          </p:nvPicPr>
          <p:blipFill rotWithShape="1">
            <a:blip r:embed="rId2"/>
            <a:srcRect t="-880" r="91446"/>
            <a:stretch/>
          </p:blipFill>
          <p:spPr>
            <a:xfrm>
              <a:off x="5805307" y="2697478"/>
              <a:ext cx="661631" cy="2216117"/>
            </a:xfrm>
            <a:prstGeom prst="rect">
              <a:avLst/>
            </a:prstGeom>
          </p:spPr>
        </p:pic>
      </p:grpSp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370449" y="1759565"/>
            <a:ext cx="6238903" cy="383513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268520" y="2546682"/>
            <a:ext cx="442762" cy="5293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96360" y="4704346"/>
            <a:ext cx="442762" cy="5293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10698" y="200937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下降</a:t>
            </a:r>
            <a:r>
              <a:rPr lang="zh-CN" altLang="en-US" sz="2400" smtClean="0">
                <a:solidFill>
                  <a:srgbClr val="FF0000"/>
                </a:solidFill>
              </a:rPr>
              <a:t>沿触发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630571" y="2300802"/>
            <a:ext cx="1255232" cy="210912"/>
          </a:xfrm>
          <a:custGeom>
            <a:avLst/>
            <a:gdLst>
              <a:gd name="connsiteX0" fmla="*/ 1155032 w 1155032"/>
              <a:gd name="connsiteY0" fmla="*/ 0 h 269508"/>
              <a:gd name="connsiteX1" fmla="*/ 490889 w 1155032"/>
              <a:gd name="connsiteY1" fmla="*/ 96253 h 269508"/>
              <a:gd name="connsiteX2" fmla="*/ 0 w 1155032"/>
              <a:gd name="connsiteY2" fmla="*/ 269508 h 26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032" h="269508">
                <a:moveTo>
                  <a:pt x="1155032" y="0"/>
                </a:moveTo>
                <a:cubicBezTo>
                  <a:pt x="919213" y="25667"/>
                  <a:pt x="683394" y="51335"/>
                  <a:pt x="490889" y="96253"/>
                </a:cubicBezTo>
                <a:cubicBezTo>
                  <a:pt x="298384" y="141171"/>
                  <a:pt x="149192" y="205339"/>
                  <a:pt x="0" y="26950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594744" y="2402224"/>
            <a:ext cx="1351585" cy="2298648"/>
          </a:xfrm>
          <a:custGeom>
            <a:avLst/>
            <a:gdLst>
              <a:gd name="connsiteX0" fmla="*/ 1251284 w 1251284"/>
              <a:gd name="connsiteY0" fmla="*/ 0 h 2040556"/>
              <a:gd name="connsiteX1" fmla="*/ 452387 w 1251284"/>
              <a:gd name="connsiteY1" fmla="*/ 904775 h 2040556"/>
              <a:gd name="connsiteX2" fmla="*/ 0 w 1251284"/>
              <a:gd name="connsiteY2" fmla="*/ 2040556 h 20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284" h="2040556">
                <a:moveTo>
                  <a:pt x="1251284" y="0"/>
                </a:moveTo>
                <a:cubicBezTo>
                  <a:pt x="956109" y="282341"/>
                  <a:pt x="660934" y="564682"/>
                  <a:pt x="452387" y="904775"/>
                </a:cubicBezTo>
                <a:cubicBezTo>
                  <a:pt x="243840" y="1244868"/>
                  <a:pt x="121920" y="1642712"/>
                  <a:pt x="0" y="204055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305537" y="2503639"/>
            <a:ext cx="333675" cy="5293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83928" y="3033031"/>
            <a:ext cx="257927" cy="4936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639212" y="1940559"/>
            <a:ext cx="21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Clk0</a:t>
            </a:r>
            <a:r>
              <a:rPr lang="zh-CN" altLang="en-US" sz="2400" smtClean="0"/>
              <a:t>传输停止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10006926" y="4538969"/>
            <a:ext cx="20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Clk1</a:t>
            </a:r>
            <a:r>
              <a:rPr lang="zh-CN" altLang="en-US" sz="2400" smtClean="0"/>
              <a:t>开始传输</a:t>
            </a:r>
            <a:endParaRPr lang="zh-CN" altLang="en-US" sz="240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9639212" y="2363619"/>
            <a:ext cx="166840" cy="23587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10272653" y="3597113"/>
            <a:ext cx="215314" cy="950089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-1" y="5819775"/>
            <a:ext cx="12192001" cy="1038224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19775"/>
            <a:ext cx="3371850" cy="1038225"/>
          </a:xfrm>
          <a:prstGeom prst="rect">
            <a:avLst/>
          </a:prstGeom>
        </p:spPr>
      </p:pic>
      <p:sp>
        <p:nvSpPr>
          <p:cNvPr id="44" name="燕尾形 43"/>
          <p:cNvSpPr/>
          <p:nvPr/>
        </p:nvSpPr>
        <p:spPr>
          <a:xfrm>
            <a:off x="3720854" y="756250"/>
            <a:ext cx="2104937" cy="727988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·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燕尾形 44"/>
          <p:cNvSpPr/>
          <p:nvPr/>
        </p:nvSpPr>
        <p:spPr>
          <a:xfrm>
            <a:off x="2393843" y="757861"/>
            <a:ext cx="1526749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五边形 45"/>
          <p:cNvSpPr/>
          <p:nvPr/>
        </p:nvSpPr>
        <p:spPr>
          <a:xfrm>
            <a:off x="1" y="749699"/>
            <a:ext cx="1346199" cy="741756"/>
          </a:xfrm>
          <a:prstGeom prst="homePlate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7510" y="83625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813" y="149701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燕尾形 48"/>
          <p:cNvSpPr/>
          <p:nvPr/>
        </p:nvSpPr>
        <p:spPr>
          <a:xfrm>
            <a:off x="1145337" y="758592"/>
            <a:ext cx="1441432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燕尾形 49"/>
          <p:cNvSpPr/>
          <p:nvPr/>
        </p:nvSpPr>
        <p:spPr>
          <a:xfrm>
            <a:off x="5689601" y="752973"/>
            <a:ext cx="1895942" cy="731265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燕尾形 50"/>
          <p:cNvSpPr/>
          <p:nvPr/>
        </p:nvSpPr>
        <p:spPr>
          <a:xfrm>
            <a:off x="7480707" y="756249"/>
            <a:ext cx="3758793" cy="727989"/>
          </a:xfrm>
          <a:prstGeom prst="chevron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0636" y="685816"/>
            <a:ext cx="1046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数据保持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598007" y="720934"/>
            <a:ext cx="1058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</a:t>
            </a:r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冗余</a:t>
            </a:r>
          </a:p>
        </p:txBody>
      </p:sp>
      <p:sp>
        <p:nvSpPr>
          <p:cNvPr id="54" name="矩形 53"/>
          <p:cNvSpPr/>
          <p:nvPr/>
        </p:nvSpPr>
        <p:spPr>
          <a:xfrm>
            <a:off x="3978401" y="713470"/>
            <a:ext cx="1430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数据相关性丢失</a:t>
            </a:r>
          </a:p>
        </p:txBody>
      </p:sp>
      <p:sp>
        <p:nvSpPr>
          <p:cNvPr id="55" name="矩形 54"/>
          <p:cNvSpPr/>
          <p:nvPr/>
        </p:nvSpPr>
        <p:spPr>
          <a:xfrm>
            <a:off x="5934204" y="716490"/>
            <a:ext cx="130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复位信号同步</a:t>
            </a:r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93956" y="808926"/>
            <a:ext cx="3215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3200" b="1"/>
              <a:t>无毛刺时钟切换</a:t>
            </a:r>
            <a:endParaRPr lang="zh-CN" altLang="en-US" sz="3200" b="1"/>
          </a:p>
        </p:txBody>
      </p:sp>
      <p:sp>
        <p:nvSpPr>
          <p:cNvPr id="57" name="矩形 56"/>
          <p:cNvSpPr/>
          <p:nvPr/>
        </p:nvSpPr>
        <p:spPr>
          <a:xfrm>
            <a:off x="6813" y="894931"/>
            <a:ext cx="1241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亚稳态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0" y="0"/>
            <a:ext cx="12192001" cy="748139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-1" y="5819775"/>
            <a:ext cx="12192001" cy="1038224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9775"/>
            <a:ext cx="3371850" cy="1038225"/>
          </a:xfrm>
          <a:prstGeom prst="rect">
            <a:avLst/>
          </a:prstGeom>
        </p:spPr>
      </p:pic>
      <p:cxnSp>
        <p:nvCxnSpPr>
          <p:cNvPr id="48" name="直接连接符 47"/>
          <p:cNvCxnSpPr/>
          <p:nvPr/>
        </p:nvCxnSpPr>
        <p:spPr>
          <a:xfrm>
            <a:off x="6813" y="149701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燕尾形 50"/>
          <p:cNvSpPr/>
          <p:nvPr/>
        </p:nvSpPr>
        <p:spPr>
          <a:xfrm>
            <a:off x="241707" y="756249"/>
            <a:ext cx="3758793" cy="727989"/>
          </a:xfrm>
          <a:prstGeom prst="chevron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4956" y="808926"/>
            <a:ext cx="3215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smtClean="0"/>
              <a:t>同步错误示例</a:t>
            </a:r>
            <a:endParaRPr lang="zh-CN" altLang="en-US" sz="3200" b="1"/>
          </a:p>
        </p:txBody>
      </p:sp>
      <p:sp>
        <p:nvSpPr>
          <p:cNvPr id="58" name="矩形 57"/>
          <p:cNvSpPr/>
          <p:nvPr/>
        </p:nvSpPr>
        <p:spPr>
          <a:xfrm>
            <a:off x="0" y="0"/>
            <a:ext cx="12192001" cy="748139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/>
          <p:nvPr/>
        </p:nvPicPr>
        <p:blipFill>
          <a:blip r:embed="rId3"/>
          <a:stretch>
            <a:fillRect/>
          </a:stretch>
        </p:blipFill>
        <p:spPr>
          <a:xfrm>
            <a:off x="770684" y="2565228"/>
            <a:ext cx="3960946" cy="15939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4956" y="1820057"/>
            <a:ext cx="332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zh-CN" altLang="en-US" sz="2400" smtClean="0"/>
              <a:t>存在信号未同步</a:t>
            </a:r>
            <a:endParaRPr lang="zh-CN" altLang="en-US" sz="2400"/>
          </a:p>
        </p:txBody>
      </p:sp>
      <p:sp>
        <p:nvSpPr>
          <p:cNvPr id="10" name="椭圆 9"/>
          <p:cNvSpPr/>
          <p:nvPr/>
        </p:nvSpPr>
        <p:spPr>
          <a:xfrm>
            <a:off x="1968500" y="2589459"/>
            <a:ext cx="889000" cy="464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9" y="2251129"/>
            <a:ext cx="5284951" cy="316720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-1" y="5819775"/>
            <a:ext cx="12192001" cy="1038224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19775"/>
            <a:ext cx="3371850" cy="1038225"/>
          </a:xfrm>
          <a:prstGeom prst="rect">
            <a:avLst/>
          </a:prstGeom>
        </p:spPr>
      </p:pic>
      <p:cxnSp>
        <p:nvCxnSpPr>
          <p:cNvPr id="48" name="直接连接符 47"/>
          <p:cNvCxnSpPr/>
          <p:nvPr/>
        </p:nvCxnSpPr>
        <p:spPr>
          <a:xfrm>
            <a:off x="6813" y="149701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燕尾形 50"/>
          <p:cNvSpPr/>
          <p:nvPr/>
        </p:nvSpPr>
        <p:spPr>
          <a:xfrm>
            <a:off x="241707" y="756249"/>
            <a:ext cx="3758793" cy="727989"/>
          </a:xfrm>
          <a:prstGeom prst="chevron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4956" y="808926"/>
            <a:ext cx="3215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smtClean="0"/>
              <a:t>同步错误示例</a:t>
            </a:r>
            <a:endParaRPr lang="zh-CN" altLang="en-US" sz="3200" b="1"/>
          </a:p>
        </p:txBody>
      </p:sp>
      <p:sp>
        <p:nvSpPr>
          <p:cNvPr id="58" name="矩形 57"/>
          <p:cNvSpPr/>
          <p:nvPr/>
        </p:nvSpPr>
        <p:spPr>
          <a:xfrm>
            <a:off x="0" y="0"/>
            <a:ext cx="12192001" cy="748139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8336" y="1784217"/>
            <a:ext cx="607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>
                <a:cs typeface="Times New Roman" panose="02020603050405020304" pitchFamily="18" charset="0"/>
              </a:rPr>
              <a:t>两个或多个时钟源的数据在同步之前相遇</a:t>
            </a:r>
            <a:endParaRPr lang="zh-CN" altLang="en-US" sz="2400"/>
          </a:p>
        </p:txBody>
      </p:sp>
      <p:sp>
        <p:nvSpPr>
          <p:cNvPr id="3" name="椭圆 2"/>
          <p:cNvSpPr/>
          <p:nvPr/>
        </p:nvSpPr>
        <p:spPr>
          <a:xfrm>
            <a:off x="738569" y="2414094"/>
            <a:ext cx="645731" cy="374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3169" y="3893156"/>
            <a:ext cx="645731" cy="374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1384300" y="2601116"/>
            <a:ext cx="1346200" cy="535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358900" y="3585553"/>
            <a:ext cx="1168400" cy="307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5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-1" y="5819775"/>
            <a:ext cx="12192001" cy="1038224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9775"/>
            <a:ext cx="3371850" cy="1038225"/>
          </a:xfrm>
          <a:prstGeom prst="rect">
            <a:avLst/>
          </a:prstGeom>
        </p:spPr>
      </p:pic>
      <p:cxnSp>
        <p:nvCxnSpPr>
          <p:cNvPr id="48" name="直接连接符 47"/>
          <p:cNvCxnSpPr/>
          <p:nvPr/>
        </p:nvCxnSpPr>
        <p:spPr>
          <a:xfrm>
            <a:off x="6813" y="149701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燕尾形 50"/>
          <p:cNvSpPr/>
          <p:nvPr/>
        </p:nvSpPr>
        <p:spPr>
          <a:xfrm>
            <a:off x="241707" y="756249"/>
            <a:ext cx="3758793" cy="727989"/>
          </a:xfrm>
          <a:prstGeom prst="chevron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4956" y="808926"/>
            <a:ext cx="3215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smtClean="0"/>
              <a:t>同步错误示例</a:t>
            </a:r>
            <a:endParaRPr lang="zh-CN" altLang="en-US" sz="3200" b="1"/>
          </a:p>
        </p:txBody>
      </p:sp>
      <p:sp>
        <p:nvSpPr>
          <p:cNvPr id="58" name="矩形 57"/>
          <p:cNvSpPr/>
          <p:nvPr/>
        </p:nvSpPr>
        <p:spPr>
          <a:xfrm>
            <a:off x="0" y="0"/>
            <a:ext cx="12192001" cy="748139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8336" y="1784217"/>
            <a:ext cx="607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>
                <a:cs typeface="Times New Roman" panose="02020603050405020304" pitchFamily="18" charset="0"/>
              </a:rPr>
              <a:t>两个或多个时钟源的数据在同步之前相遇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72" y="2533088"/>
            <a:ext cx="4757969" cy="22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4229100"/>
            <a:ext cx="12192000" cy="26289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292B3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" y="4229100"/>
            <a:ext cx="12192001" cy="2628899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9775"/>
            <a:ext cx="3371850" cy="10382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84500" y="1987213"/>
            <a:ext cx="60106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smtClean="0">
                <a:solidFill>
                  <a:srgbClr val="292B37"/>
                </a:solidFill>
              </a:rPr>
              <a:t>Thank You</a:t>
            </a:r>
            <a:r>
              <a:rPr lang="zh-CN" altLang="en-US" sz="8800" smtClean="0">
                <a:solidFill>
                  <a:srgbClr val="292B37"/>
                </a:solidFill>
              </a:rPr>
              <a:t>！</a:t>
            </a:r>
            <a:endParaRPr lang="zh-CN" altLang="en-US" sz="8800">
              <a:solidFill>
                <a:srgbClr val="292B37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1" cy="635000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" y="635001"/>
            <a:ext cx="1219200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" y="0"/>
            <a:ext cx="12192001" cy="721916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p"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25" y="711598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436" y="1864040"/>
            <a:ext cx="4633996" cy="3076927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altLang="zh-CN" sz="5900" dirty="0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Basic </a:t>
            </a:r>
            <a:r>
              <a:rPr lang="zh-CN" altLang="en-US" sz="5900" dirty="0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：</a:t>
            </a:r>
            <a:endParaRPr lang="en-US" altLang="zh-CN" sz="5900" dirty="0" smtClean="0">
              <a:latin typeface="+mn-ea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3200" dirty="0" err="1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src</a:t>
            </a:r>
            <a:r>
              <a:rPr lang="en-US" altLang="zh-CN" sz="3200" dirty="0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3200" dirty="0" err="1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clk</a:t>
            </a:r>
            <a:r>
              <a:rPr lang="en-US" altLang="zh-CN" sz="3200" dirty="0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: 500MHz.     </a:t>
            </a:r>
            <a:endParaRPr lang="en-US" altLang="zh-CN" sz="3200" dirty="0" smtClean="0">
              <a:latin typeface="+mn-ea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3200" dirty="0" err="1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dst</a:t>
            </a:r>
            <a:r>
              <a:rPr lang="en-US" altLang="zh-CN" sz="3200" dirty="0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3200" dirty="0" err="1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clk</a:t>
            </a:r>
            <a:r>
              <a:rPr lang="en-US" altLang="zh-CN" sz="3200" dirty="0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: 100MHz</a:t>
            </a:r>
            <a:r>
              <a:rPr lang="en-US" altLang="zh-CN" sz="3200" dirty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/</a:t>
            </a:r>
            <a:r>
              <a:rPr lang="en-US" altLang="zh-CN" sz="3200" dirty="0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800MHz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Reset : power on reset</a:t>
            </a:r>
            <a:endParaRPr lang="en-US" altLang="zh-CN" sz="3200" dirty="0">
              <a:latin typeface="+mn-ea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Outstanding </a:t>
            </a:r>
            <a:r>
              <a:rPr lang="en-US" altLang="zh-CN" sz="3200" dirty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: 1  (no </a:t>
            </a:r>
            <a:r>
              <a:rPr lang="en-US" altLang="zh-CN" sz="3200" dirty="0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performance) </a:t>
            </a:r>
            <a:endParaRPr lang="en-US" altLang="zh-CN" sz="3200" dirty="0" smtClean="0">
              <a:latin typeface="+mn-ea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3200" dirty="0" smtClean="0">
              <a:latin typeface="+mn-ea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3200" dirty="0">
              <a:latin typeface="+mn-ea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3200" dirty="0" smtClean="0">
              <a:latin typeface="+mn-ea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en-US" altLang="zh-CN" sz="3200" dirty="0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                    </a:t>
            </a:r>
          </a:p>
          <a:p>
            <a:pPr marL="0" lvl="0" indent="0">
              <a:buNone/>
            </a:pPr>
            <a:endParaRPr lang="en-US" altLang="zh-CN" sz="3200" dirty="0">
              <a:latin typeface="+mn-ea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n-US" altLang="zh-CN" sz="3200" dirty="0" smtClean="0">
              <a:latin typeface="+mn-ea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n-US" altLang="zh-CN" sz="3200" dirty="0">
              <a:latin typeface="+mn-ea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n-US" altLang="zh-CN" sz="3200" dirty="0" smtClean="0">
              <a:latin typeface="+mn-ea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n-US" altLang="zh-CN" sz="3200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" y="5819775"/>
            <a:ext cx="12192001" cy="1038224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9775"/>
            <a:ext cx="3371850" cy="103822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-2" y="175260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0" y="747710"/>
            <a:ext cx="1219200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/>
          <p:cNvSpPr txBox="1">
            <a:spLocks/>
          </p:cNvSpPr>
          <p:nvPr/>
        </p:nvSpPr>
        <p:spPr>
          <a:xfrm>
            <a:off x="6314741" y="1872062"/>
            <a:ext cx="4633996" cy="2079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5900" dirty="0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Advanced: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Reset : also has soft reset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Outstanding : 16 (high performance)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err="1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Clk</a:t>
            </a:r>
            <a:r>
              <a:rPr lang="en-US" altLang="zh-CN" sz="3200" dirty="0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 gating on </a:t>
            </a:r>
            <a:r>
              <a:rPr lang="en-US" altLang="zh-CN" sz="3200" dirty="0" err="1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dst</a:t>
            </a:r>
            <a:r>
              <a:rPr lang="en-US" altLang="zh-CN" sz="3200" dirty="0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3200" dirty="0" err="1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clk</a:t>
            </a:r>
            <a:r>
              <a:rPr lang="en-US" altLang="zh-CN" sz="3200" dirty="0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 domain.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 smtClean="0">
                <a:latin typeface="+mn-ea"/>
                <a:ea typeface="微软雅黑 Light" panose="020B0502040204020203" pitchFamily="34" charset="-122"/>
                <a:sym typeface="Wingdings" panose="05000000000000000000" pitchFamily="2" charset="2"/>
              </a:rPr>
              <a:t>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3200" dirty="0" smtClean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97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/>
          <a:srcRect l="4702" t="37823" r="8697" b="3086"/>
          <a:stretch/>
        </p:blipFill>
        <p:spPr>
          <a:xfrm>
            <a:off x="6367506" y="1669282"/>
            <a:ext cx="5671336" cy="252744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06" y="2116476"/>
            <a:ext cx="5418083" cy="1633056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713974" y="1971021"/>
            <a:ext cx="5518015" cy="18288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78457" y="3795908"/>
            <a:ext cx="729595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smtClean="0"/>
              <a:t>产生原因</a:t>
            </a:r>
            <a:endParaRPr lang="en-US" altLang="zh-CN" sz="2400" smtClean="0"/>
          </a:p>
          <a:p>
            <a:pPr>
              <a:spcAft>
                <a:spcPts val="600"/>
              </a:spcAft>
            </a:pPr>
            <a:r>
              <a:rPr lang="zh-CN" altLang="en-US" sz="2400" smtClean="0"/>
              <a:t>      跨</a:t>
            </a:r>
            <a:r>
              <a:rPr lang="zh-CN" altLang="en-US" sz="2400"/>
              <a:t>时钟域数据不满足目标时钟的</a:t>
            </a:r>
            <a:r>
              <a:rPr lang="zh-CN" altLang="en-US" sz="2400">
                <a:solidFill>
                  <a:srgbClr val="FF0000"/>
                </a:solidFill>
              </a:rPr>
              <a:t>建立保持时间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smtClean="0"/>
              <a:t>解决方案</a:t>
            </a:r>
            <a:endParaRPr lang="en-US" altLang="zh-CN" sz="2400" smtClean="0"/>
          </a:p>
          <a:p>
            <a:r>
              <a:rPr lang="zh-CN" altLang="en-US" sz="2400" smtClean="0"/>
              <a:t>      </a:t>
            </a:r>
            <a:r>
              <a:rPr lang="zh-CN" altLang="en-US" sz="2400" smtClean="0">
                <a:solidFill>
                  <a:srgbClr val="FF0000"/>
                </a:solidFill>
              </a:rPr>
              <a:t>两级或多级同步器</a:t>
            </a:r>
            <a:r>
              <a:rPr lang="zh-CN" altLang="en-US" sz="2400" smtClean="0"/>
              <a:t>隔离亚稳态</a:t>
            </a:r>
            <a:endParaRPr lang="en-US" altLang="zh-CN" sz="2400" smtClean="0"/>
          </a:p>
          <a:p>
            <a:r>
              <a:rPr lang="en-US" altLang="zh-CN"/>
              <a:t> </a:t>
            </a:r>
            <a:r>
              <a:rPr lang="en-US" altLang="zh-CN" smtClean="0"/>
              <a:t>    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-1" y="5819775"/>
            <a:ext cx="12192001" cy="1038224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19775"/>
            <a:ext cx="3371850" cy="1038225"/>
          </a:xfrm>
          <a:prstGeom prst="rect">
            <a:avLst/>
          </a:prstGeom>
        </p:spPr>
      </p:pic>
      <p:sp>
        <p:nvSpPr>
          <p:cNvPr id="59" name="燕尾形 58"/>
          <p:cNvSpPr/>
          <p:nvPr/>
        </p:nvSpPr>
        <p:spPr>
          <a:xfrm>
            <a:off x="6455678" y="726596"/>
            <a:ext cx="2233823" cy="727988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燕尾形 59"/>
          <p:cNvSpPr/>
          <p:nvPr/>
        </p:nvSpPr>
        <p:spPr>
          <a:xfrm>
            <a:off x="5280053" y="728207"/>
            <a:ext cx="1340921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五边形 60"/>
          <p:cNvSpPr/>
          <p:nvPr/>
        </p:nvSpPr>
        <p:spPr>
          <a:xfrm>
            <a:off x="0" y="720045"/>
            <a:ext cx="4361949" cy="741756"/>
          </a:xfrm>
          <a:prstGeom prst="homePlate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989" y="806602"/>
            <a:ext cx="4552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zh-CN" sz="3200" b="1"/>
              <a:t>亚稳态（</a:t>
            </a:r>
            <a:r>
              <a:rPr lang="en-US" altLang="zh-CN" sz="3200" b="1"/>
              <a:t>metastability</a:t>
            </a:r>
            <a:r>
              <a:rPr lang="zh-CN" altLang="zh-CN" sz="3200" b="1"/>
              <a:t>）</a:t>
            </a:r>
          </a:p>
        </p:txBody>
      </p:sp>
      <p:cxnSp>
        <p:nvCxnSpPr>
          <p:cNvPr id="63" name="直接连接符 62"/>
          <p:cNvCxnSpPr/>
          <p:nvPr/>
        </p:nvCxnSpPr>
        <p:spPr>
          <a:xfrm>
            <a:off x="6813" y="1467356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燕尾形 63"/>
          <p:cNvSpPr/>
          <p:nvPr/>
        </p:nvSpPr>
        <p:spPr>
          <a:xfrm>
            <a:off x="4152900" y="728938"/>
            <a:ext cx="1340921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燕尾形 64"/>
          <p:cNvSpPr/>
          <p:nvPr/>
        </p:nvSpPr>
        <p:spPr>
          <a:xfrm>
            <a:off x="8524205" y="723319"/>
            <a:ext cx="1648496" cy="731265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燕尾形 65"/>
          <p:cNvSpPr/>
          <p:nvPr/>
        </p:nvSpPr>
        <p:spPr>
          <a:xfrm>
            <a:off x="9994453" y="726595"/>
            <a:ext cx="2233823" cy="727989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364946" y="667001"/>
            <a:ext cx="9151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数据保持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528576" y="686836"/>
            <a:ext cx="843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</a:t>
            </a:r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冗余</a:t>
            </a:r>
          </a:p>
        </p:txBody>
      </p:sp>
      <p:sp>
        <p:nvSpPr>
          <p:cNvPr id="69" name="矩形 68"/>
          <p:cNvSpPr/>
          <p:nvPr/>
        </p:nvSpPr>
        <p:spPr>
          <a:xfrm>
            <a:off x="6798773" y="696516"/>
            <a:ext cx="1470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数据相关性丢失</a:t>
            </a:r>
          </a:p>
        </p:txBody>
      </p:sp>
      <p:sp>
        <p:nvSpPr>
          <p:cNvPr id="70" name="矩形 69"/>
          <p:cNvSpPr/>
          <p:nvPr/>
        </p:nvSpPr>
        <p:spPr>
          <a:xfrm>
            <a:off x="8696314" y="686836"/>
            <a:ext cx="1375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复位信号同步</a:t>
            </a:r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260765" y="673452"/>
            <a:ext cx="1529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无毛刺时钟切换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0"/>
            <a:ext cx="12192001" cy="721916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3470" t="35743" r="4279" b="-1"/>
          <a:stretch/>
        </p:blipFill>
        <p:spPr>
          <a:xfrm>
            <a:off x="6679933" y="1771249"/>
            <a:ext cx="5178391" cy="2999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-4151" b="65177"/>
          <a:stretch/>
        </p:blipFill>
        <p:spPr>
          <a:xfrm>
            <a:off x="910523" y="1771249"/>
            <a:ext cx="5846411" cy="1625359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4340994" y="3393040"/>
            <a:ext cx="250257" cy="306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097686" y="5010083"/>
            <a:ext cx="236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亚稳态被隔离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3422583" y="3699410"/>
            <a:ext cx="24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两级触发器同步</a:t>
            </a:r>
            <a:endParaRPr lang="zh-CN" altLang="en-US" sz="2400"/>
          </a:p>
        </p:txBody>
      </p:sp>
      <p:sp>
        <p:nvSpPr>
          <p:cNvPr id="14" name="任意多边形 13"/>
          <p:cNvSpPr/>
          <p:nvPr/>
        </p:nvSpPr>
        <p:spPr>
          <a:xfrm>
            <a:off x="7690585" y="4471068"/>
            <a:ext cx="1029903" cy="539015"/>
          </a:xfrm>
          <a:custGeom>
            <a:avLst/>
            <a:gdLst>
              <a:gd name="connsiteX0" fmla="*/ 0 w 1029903"/>
              <a:gd name="connsiteY0" fmla="*/ 539015 h 539015"/>
              <a:gd name="connsiteX1" fmla="*/ 317634 w 1029903"/>
              <a:gd name="connsiteY1" fmla="*/ 250257 h 539015"/>
              <a:gd name="connsiteX2" fmla="*/ 635268 w 1029903"/>
              <a:gd name="connsiteY2" fmla="*/ 231007 h 539015"/>
              <a:gd name="connsiteX3" fmla="*/ 1029903 w 1029903"/>
              <a:gd name="connsiteY3" fmla="*/ 0 h 53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9903" h="539015">
                <a:moveTo>
                  <a:pt x="0" y="539015"/>
                </a:moveTo>
                <a:cubicBezTo>
                  <a:pt x="105878" y="420303"/>
                  <a:pt x="211756" y="301592"/>
                  <a:pt x="317634" y="250257"/>
                </a:cubicBezTo>
                <a:cubicBezTo>
                  <a:pt x="423512" y="198922"/>
                  <a:pt x="516557" y="272716"/>
                  <a:pt x="635268" y="231007"/>
                </a:cubicBezTo>
                <a:cubicBezTo>
                  <a:pt x="753980" y="189297"/>
                  <a:pt x="891941" y="94648"/>
                  <a:pt x="1029903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02359" y="3925419"/>
            <a:ext cx="5139891" cy="206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+mn-ea"/>
              </a:rPr>
              <a:t>亚稳态</a:t>
            </a:r>
            <a:r>
              <a:rPr lang="zh-CN" altLang="en-US" sz="2400" smtClean="0">
                <a:solidFill>
                  <a:srgbClr val="FF0000"/>
                </a:solidFill>
                <a:latin typeface="+mn-ea"/>
              </a:rPr>
              <a:t>无法消除</a:t>
            </a:r>
            <a:endParaRPr lang="en-US" altLang="zh-CN" sz="2400" smtClean="0">
              <a:solidFill>
                <a:srgbClr val="FF0000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+mn-ea"/>
              </a:rPr>
              <a:t>亚稳态只能被隔离，</a:t>
            </a:r>
            <a:r>
              <a:rPr lang="zh-CN" altLang="en-US" sz="2400">
                <a:solidFill>
                  <a:srgbClr val="FF0000"/>
                </a:solidFill>
                <a:latin typeface="+mn-ea"/>
              </a:rPr>
              <a:t>降低发生</a:t>
            </a:r>
            <a:r>
              <a:rPr lang="zh-CN" altLang="en-US" sz="2400" smtClean="0">
                <a:solidFill>
                  <a:srgbClr val="FF0000"/>
                </a:solidFill>
                <a:latin typeface="+mn-ea"/>
              </a:rPr>
              <a:t>概率</a:t>
            </a:r>
            <a:endParaRPr lang="en-US" altLang="zh-CN" sz="2400" smtClean="0">
              <a:solidFill>
                <a:srgbClr val="FF0000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latin typeface="+mn-ea"/>
              </a:rPr>
              <a:t>两</a:t>
            </a:r>
            <a:r>
              <a:rPr lang="zh-CN" altLang="en-US" sz="2400" smtClean="0">
                <a:latin typeface="+mn-ea"/>
              </a:rPr>
              <a:t>级同步器之间</a:t>
            </a:r>
            <a:r>
              <a:rPr lang="zh-CN" altLang="en-US" sz="2400" smtClean="0">
                <a:solidFill>
                  <a:srgbClr val="FF0000"/>
                </a:solidFill>
                <a:latin typeface="+mn-ea"/>
              </a:rPr>
              <a:t>不要有组合逻辑</a:t>
            </a:r>
            <a:endParaRPr lang="en-US" altLang="zh-CN" sz="2400" smtClean="0">
              <a:solidFill>
                <a:srgbClr val="FF0000"/>
              </a:solidFill>
              <a:latin typeface="+mn-ea"/>
            </a:endParaRPr>
          </a:p>
          <a:p>
            <a:endParaRPr lang="en-US" altLang="zh-CN" sz="2400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1" y="5819775"/>
            <a:ext cx="12192001" cy="1038224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19775"/>
            <a:ext cx="3371850" cy="1038225"/>
          </a:xfrm>
          <a:prstGeom prst="rect">
            <a:avLst/>
          </a:prstGeom>
        </p:spPr>
      </p:pic>
      <p:sp>
        <p:nvSpPr>
          <p:cNvPr id="51" name="燕尾形 50"/>
          <p:cNvSpPr/>
          <p:nvPr/>
        </p:nvSpPr>
        <p:spPr>
          <a:xfrm>
            <a:off x="6455678" y="730850"/>
            <a:ext cx="2233823" cy="727988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5280053" y="732461"/>
            <a:ext cx="1340921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五边形 52"/>
          <p:cNvSpPr/>
          <p:nvPr/>
        </p:nvSpPr>
        <p:spPr>
          <a:xfrm>
            <a:off x="0" y="724299"/>
            <a:ext cx="4361949" cy="741756"/>
          </a:xfrm>
          <a:prstGeom prst="homePlate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89" y="810856"/>
            <a:ext cx="4552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zh-CN" sz="3200" b="1"/>
              <a:t>亚稳态（</a:t>
            </a:r>
            <a:r>
              <a:rPr lang="en-US" altLang="zh-CN" sz="3200" b="1"/>
              <a:t>metastability</a:t>
            </a:r>
            <a:r>
              <a:rPr lang="zh-CN" altLang="zh-CN" sz="3200" b="1"/>
              <a:t>）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6813" y="147161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燕尾形 55"/>
          <p:cNvSpPr/>
          <p:nvPr/>
        </p:nvSpPr>
        <p:spPr>
          <a:xfrm>
            <a:off x="4152900" y="733192"/>
            <a:ext cx="1340921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燕尾形 56"/>
          <p:cNvSpPr/>
          <p:nvPr/>
        </p:nvSpPr>
        <p:spPr>
          <a:xfrm>
            <a:off x="8524205" y="727573"/>
            <a:ext cx="1648496" cy="731265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燕尾形 57"/>
          <p:cNvSpPr/>
          <p:nvPr/>
        </p:nvSpPr>
        <p:spPr>
          <a:xfrm>
            <a:off x="9994453" y="730849"/>
            <a:ext cx="2233823" cy="727989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64946" y="671255"/>
            <a:ext cx="9151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数据保持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28576" y="691090"/>
            <a:ext cx="843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</a:t>
            </a:r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冗余</a:t>
            </a:r>
          </a:p>
        </p:txBody>
      </p:sp>
      <p:sp>
        <p:nvSpPr>
          <p:cNvPr id="61" name="矩形 60"/>
          <p:cNvSpPr/>
          <p:nvPr/>
        </p:nvSpPr>
        <p:spPr>
          <a:xfrm>
            <a:off x="6798773" y="700770"/>
            <a:ext cx="1470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数据相关性丢失</a:t>
            </a:r>
          </a:p>
        </p:txBody>
      </p:sp>
      <p:sp>
        <p:nvSpPr>
          <p:cNvPr id="62" name="矩形 61"/>
          <p:cNvSpPr/>
          <p:nvPr/>
        </p:nvSpPr>
        <p:spPr>
          <a:xfrm>
            <a:off x="8696314" y="691090"/>
            <a:ext cx="1375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复位信号同步</a:t>
            </a:r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260765" y="677706"/>
            <a:ext cx="1529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无毛刺时钟切换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4254"/>
            <a:ext cx="12192001" cy="721916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550" t="142" r="637" b="4317"/>
          <a:stretch/>
        </p:blipFill>
        <p:spPr>
          <a:xfrm>
            <a:off x="634999" y="1269999"/>
            <a:ext cx="5909767" cy="22486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650" y="1493228"/>
            <a:ext cx="4533900" cy="39147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6966" y="3110435"/>
            <a:ext cx="6675684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产生原因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 数据从快时钟域到慢时钟域</a:t>
            </a: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 数据</a:t>
            </a:r>
            <a:r>
              <a:rPr lang="zh-CN" altLang="en-US" sz="2400" dirty="0" smtClean="0">
                <a:solidFill>
                  <a:srgbClr val="FF0000"/>
                </a:solidFill>
              </a:rPr>
              <a:t>保持的时间较短</a:t>
            </a:r>
            <a:r>
              <a:rPr lang="zh-CN" altLang="en-US" sz="2400" dirty="0" smtClean="0"/>
              <a:t>，无法被慢时钟域采样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解决方案</a:t>
            </a: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数据展宽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4254"/>
            <a:ext cx="12192001" cy="721916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1" y="5819775"/>
            <a:ext cx="12192001" cy="1038224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19775"/>
            <a:ext cx="3371850" cy="10382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52916" y="5224243"/>
            <a:ext cx="350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数据的改变没有被采样</a:t>
            </a:r>
            <a:endParaRPr lang="zh-CN" altLang="en-US"/>
          </a:p>
        </p:txBody>
      </p:sp>
      <p:sp>
        <p:nvSpPr>
          <p:cNvPr id="36" name="燕尾形 35"/>
          <p:cNvSpPr/>
          <p:nvPr/>
        </p:nvSpPr>
        <p:spPr>
          <a:xfrm>
            <a:off x="4525278" y="730850"/>
            <a:ext cx="2233823" cy="727988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燕尾形 36"/>
          <p:cNvSpPr/>
          <p:nvPr/>
        </p:nvSpPr>
        <p:spPr>
          <a:xfrm>
            <a:off x="3362353" y="732461"/>
            <a:ext cx="1340921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五边形 37"/>
          <p:cNvSpPr/>
          <p:nvPr/>
        </p:nvSpPr>
        <p:spPr>
          <a:xfrm>
            <a:off x="1" y="724299"/>
            <a:ext cx="1346199" cy="741756"/>
          </a:xfrm>
          <a:prstGeom prst="homePlate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7510" y="81085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6813" y="147161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燕尾形 40"/>
          <p:cNvSpPr/>
          <p:nvPr/>
        </p:nvSpPr>
        <p:spPr>
          <a:xfrm>
            <a:off x="1145336" y="733192"/>
            <a:ext cx="2427035" cy="735806"/>
          </a:xfrm>
          <a:prstGeom prst="chevron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燕尾形 41"/>
          <p:cNvSpPr/>
          <p:nvPr/>
        </p:nvSpPr>
        <p:spPr>
          <a:xfrm>
            <a:off x="6593805" y="727573"/>
            <a:ext cx="1648496" cy="731265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燕尾形 42"/>
          <p:cNvSpPr/>
          <p:nvPr/>
        </p:nvSpPr>
        <p:spPr>
          <a:xfrm>
            <a:off x="8064053" y="730849"/>
            <a:ext cx="2233823" cy="727989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40636" y="800116"/>
            <a:ext cx="2097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3200" b="1"/>
              <a:t>数据</a:t>
            </a:r>
            <a:r>
              <a:rPr lang="zh-CN" altLang="zh-CN" sz="3200" b="1" smtClean="0"/>
              <a:t>保持</a:t>
            </a:r>
            <a:endParaRPr lang="zh-CN" altLang="en-US" sz="3200" b="1"/>
          </a:p>
        </p:txBody>
      </p:sp>
      <p:sp>
        <p:nvSpPr>
          <p:cNvPr id="45" name="矩形 44"/>
          <p:cNvSpPr/>
          <p:nvPr/>
        </p:nvSpPr>
        <p:spPr>
          <a:xfrm>
            <a:off x="3610876" y="691090"/>
            <a:ext cx="843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</a:t>
            </a:r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冗余</a:t>
            </a:r>
          </a:p>
        </p:txBody>
      </p:sp>
      <p:sp>
        <p:nvSpPr>
          <p:cNvPr id="46" name="矩形 45"/>
          <p:cNvSpPr/>
          <p:nvPr/>
        </p:nvSpPr>
        <p:spPr>
          <a:xfrm>
            <a:off x="4868373" y="700770"/>
            <a:ext cx="1470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数据相关性丢失</a:t>
            </a:r>
          </a:p>
        </p:txBody>
      </p:sp>
      <p:sp>
        <p:nvSpPr>
          <p:cNvPr id="47" name="矩形 46"/>
          <p:cNvSpPr/>
          <p:nvPr/>
        </p:nvSpPr>
        <p:spPr>
          <a:xfrm>
            <a:off x="6765914" y="691090"/>
            <a:ext cx="1375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复位信号同步</a:t>
            </a:r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0365" y="677706"/>
            <a:ext cx="1529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无毛刺时钟切换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813" y="869531"/>
            <a:ext cx="1241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亚稳态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65906" y="5251070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脉冲同步器</a:t>
            </a:r>
          </a:p>
        </p:txBody>
      </p:sp>
    </p:spTree>
    <p:extLst>
      <p:ext uri="{BB962C8B-B14F-4D97-AF65-F5344CB8AC3E}">
        <p14:creationId xmlns:p14="http://schemas.microsoft.com/office/powerpoint/2010/main" val="1843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319138"/>
            <a:ext cx="10111338" cy="447660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9925" y="1650741"/>
            <a:ext cx="7696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smtClean="0"/>
              <a:t>数据展宽</a:t>
            </a:r>
            <a:endParaRPr lang="en-US" altLang="zh-CN" sz="2400" smtClean="0"/>
          </a:p>
          <a:p>
            <a:r>
              <a:rPr lang="en-US" altLang="zh-CN" sz="2400" smtClean="0"/>
              <a:t>      </a:t>
            </a:r>
            <a:endParaRPr lang="zh-CN" altLang="en-US" sz="2400"/>
          </a:p>
        </p:txBody>
      </p:sp>
      <p:sp>
        <p:nvSpPr>
          <p:cNvPr id="115" name="矩形 114"/>
          <p:cNvSpPr/>
          <p:nvPr/>
        </p:nvSpPr>
        <p:spPr>
          <a:xfrm>
            <a:off x="0" y="-135446"/>
            <a:ext cx="12192001" cy="721916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-1" y="5819775"/>
            <a:ext cx="12192001" cy="1038224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7" name="图片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19775"/>
            <a:ext cx="3371850" cy="1038225"/>
          </a:xfrm>
          <a:prstGeom prst="rect">
            <a:avLst/>
          </a:prstGeom>
        </p:spPr>
      </p:pic>
      <p:sp>
        <p:nvSpPr>
          <p:cNvPr id="124" name="燕尾形 123"/>
          <p:cNvSpPr/>
          <p:nvPr/>
        </p:nvSpPr>
        <p:spPr>
          <a:xfrm>
            <a:off x="4550678" y="591150"/>
            <a:ext cx="2233823" cy="727988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5" name="燕尾形 124"/>
          <p:cNvSpPr/>
          <p:nvPr/>
        </p:nvSpPr>
        <p:spPr>
          <a:xfrm>
            <a:off x="3375053" y="592761"/>
            <a:ext cx="1340921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五边形 125"/>
          <p:cNvSpPr/>
          <p:nvPr/>
        </p:nvSpPr>
        <p:spPr>
          <a:xfrm>
            <a:off x="1" y="584599"/>
            <a:ext cx="1346199" cy="741756"/>
          </a:xfrm>
          <a:prstGeom prst="homePlate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17510" y="67115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8" name="直接连接符 127"/>
          <p:cNvCxnSpPr/>
          <p:nvPr/>
        </p:nvCxnSpPr>
        <p:spPr>
          <a:xfrm>
            <a:off x="6813" y="1331910"/>
            <a:ext cx="12192001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燕尾形 128"/>
          <p:cNvSpPr/>
          <p:nvPr/>
        </p:nvSpPr>
        <p:spPr>
          <a:xfrm>
            <a:off x="1145336" y="593492"/>
            <a:ext cx="2427035" cy="735806"/>
          </a:xfrm>
          <a:prstGeom prst="chevron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0" name="燕尾形 129"/>
          <p:cNvSpPr/>
          <p:nvPr/>
        </p:nvSpPr>
        <p:spPr>
          <a:xfrm>
            <a:off x="6619205" y="587873"/>
            <a:ext cx="1648496" cy="731265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1" name="燕尾形 130"/>
          <p:cNvSpPr/>
          <p:nvPr/>
        </p:nvSpPr>
        <p:spPr>
          <a:xfrm>
            <a:off x="8089453" y="591149"/>
            <a:ext cx="2233823" cy="727989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340636" y="660416"/>
            <a:ext cx="2097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3200" b="1"/>
              <a:t>数据</a:t>
            </a:r>
            <a:r>
              <a:rPr lang="zh-CN" altLang="zh-CN" sz="3200" b="1" smtClean="0"/>
              <a:t>保持</a:t>
            </a:r>
            <a:endParaRPr lang="zh-CN" altLang="en-US" sz="3200" b="1"/>
          </a:p>
        </p:txBody>
      </p:sp>
      <p:sp>
        <p:nvSpPr>
          <p:cNvPr id="133" name="矩形 132"/>
          <p:cNvSpPr/>
          <p:nvPr/>
        </p:nvSpPr>
        <p:spPr>
          <a:xfrm>
            <a:off x="3623576" y="551390"/>
            <a:ext cx="843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</a:t>
            </a:r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冗余</a:t>
            </a:r>
          </a:p>
        </p:txBody>
      </p:sp>
      <p:sp>
        <p:nvSpPr>
          <p:cNvPr id="134" name="矩形 133"/>
          <p:cNvSpPr/>
          <p:nvPr/>
        </p:nvSpPr>
        <p:spPr>
          <a:xfrm>
            <a:off x="4893773" y="561070"/>
            <a:ext cx="1470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数据相关性丢失</a:t>
            </a:r>
          </a:p>
        </p:txBody>
      </p:sp>
      <p:sp>
        <p:nvSpPr>
          <p:cNvPr id="135" name="矩形 134"/>
          <p:cNvSpPr/>
          <p:nvPr/>
        </p:nvSpPr>
        <p:spPr>
          <a:xfrm>
            <a:off x="6791314" y="551390"/>
            <a:ext cx="1375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复位信号同步</a:t>
            </a:r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355765" y="538006"/>
            <a:ext cx="1529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无毛刺时钟切换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813" y="729831"/>
            <a:ext cx="1241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亚稳态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5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燕尾形 30"/>
          <p:cNvSpPr/>
          <p:nvPr/>
        </p:nvSpPr>
        <p:spPr>
          <a:xfrm>
            <a:off x="4550678" y="299050"/>
            <a:ext cx="2233823" cy="727988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3375053" y="300661"/>
            <a:ext cx="1340921" cy="735806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1" y="292499"/>
            <a:ext cx="1346199" cy="741756"/>
          </a:xfrm>
          <a:prstGeom prst="homePlate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7510" y="37905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>
            <a:off x="1145336" y="301392"/>
            <a:ext cx="2427035" cy="735806"/>
          </a:xfrm>
          <a:prstGeom prst="chevron">
            <a:avLst/>
          </a:prstGeom>
          <a:solidFill>
            <a:srgbClr val="FF993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燕尾形 36"/>
          <p:cNvSpPr/>
          <p:nvPr/>
        </p:nvSpPr>
        <p:spPr>
          <a:xfrm>
            <a:off x="6619205" y="295773"/>
            <a:ext cx="1648496" cy="731265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燕尾形 37"/>
          <p:cNvSpPr/>
          <p:nvPr/>
        </p:nvSpPr>
        <p:spPr>
          <a:xfrm>
            <a:off x="8089453" y="299049"/>
            <a:ext cx="2233823" cy="727989"/>
          </a:xfrm>
          <a:prstGeom prst="chevron">
            <a:avLst/>
          </a:pr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40636" y="368316"/>
            <a:ext cx="2097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3200" b="1"/>
              <a:t>数据保持</a:t>
            </a:r>
            <a:endParaRPr lang="zh-CN" altLang="en-US" sz="3200" b="1"/>
          </a:p>
        </p:txBody>
      </p:sp>
      <p:sp>
        <p:nvSpPr>
          <p:cNvPr id="40" name="矩形 39"/>
          <p:cNvSpPr/>
          <p:nvPr/>
        </p:nvSpPr>
        <p:spPr>
          <a:xfrm>
            <a:off x="3623576" y="259290"/>
            <a:ext cx="843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</a:t>
            </a:r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冗余</a:t>
            </a:r>
          </a:p>
        </p:txBody>
      </p:sp>
      <p:sp>
        <p:nvSpPr>
          <p:cNvPr id="41" name="矩形 40"/>
          <p:cNvSpPr/>
          <p:nvPr/>
        </p:nvSpPr>
        <p:spPr>
          <a:xfrm>
            <a:off x="4893773" y="268970"/>
            <a:ext cx="1470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数据相关性丢失</a:t>
            </a:r>
          </a:p>
        </p:txBody>
      </p:sp>
      <p:sp>
        <p:nvSpPr>
          <p:cNvPr id="42" name="矩形 41"/>
          <p:cNvSpPr/>
          <p:nvPr/>
        </p:nvSpPr>
        <p:spPr>
          <a:xfrm>
            <a:off x="6791314" y="259290"/>
            <a:ext cx="1375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复位信号同步</a:t>
            </a:r>
            <a:endParaRPr lang="en-US" altLang="zh-CN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355765" y="245906"/>
            <a:ext cx="1529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无毛刺时钟切换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813" y="437731"/>
            <a:ext cx="1241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亚稳态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6" name="图片 4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" r="668"/>
          <a:stretch/>
        </p:blipFill>
        <p:spPr bwMode="auto">
          <a:xfrm>
            <a:off x="942136" y="1250519"/>
            <a:ext cx="9468978" cy="482747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矩形 47"/>
          <p:cNvSpPr/>
          <p:nvPr/>
        </p:nvSpPr>
        <p:spPr>
          <a:xfrm>
            <a:off x="0" y="-6769"/>
            <a:ext cx="12192001" cy="285008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-2" y="6068317"/>
            <a:ext cx="12192001" cy="788173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-1" y="6083300"/>
            <a:ext cx="3289301" cy="774698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3"/>
          <a:srcRect t="25382" r="2449" b="15902"/>
          <a:stretch/>
        </p:blipFill>
        <p:spPr>
          <a:xfrm>
            <a:off x="0" y="6184900"/>
            <a:ext cx="328930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7370" y="1241591"/>
            <a:ext cx="7696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smtClean="0"/>
              <a:t>脉冲同步器</a:t>
            </a:r>
            <a:endParaRPr lang="en-US" altLang="zh-CN" sz="2400" smtClean="0"/>
          </a:p>
          <a:p>
            <a:r>
              <a:rPr lang="en-US" altLang="zh-CN" sz="2400" smtClean="0"/>
              <a:t>      </a:t>
            </a:r>
            <a:endParaRPr lang="zh-CN" altLang="en-US" sz="2400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4"/>
          <a:srcRect l="4123" t="4943" r="10257" b="-1"/>
          <a:stretch/>
        </p:blipFill>
        <p:spPr>
          <a:xfrm>
            <a:off x="9147463" y="2607733"/>
            <a:ext cx="2933701" cy="1581252"/>
          </a:xfrm>
          <a:prstGeom prst="rect">
            <a:avLst/>
          </a:prstGeom>
        </p:spPr>
      </p:pic>
      <p:sp>
        <p:nvSpPr>
          <p:cNvPr id="53" name="圆角矩形 52"/>
          <p:cNvSpPr/>
          <p:nvPr/>
        </p:nvSpPr>
        <p:spPr>
          <a:xfrm>
            <a:off x="9036626" y="2632934"/>
            <a:ext cx="3155374" cy="153084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8509000" y="3517900"/>
            <a:ext cx="508000" cy="673366"/>
          </a:xfrm>
          <a:custGeom>
            <a:avLst/>
            <a:gdLst>
              <a:gd name="connsiteX0" fmla="*/ 0 w 508000"/>
              <a:gd name="connsiteY0" fmla="*/ 673100 h 673366"/>
              <a:gd name="connsiteX1" fmla="*/ 406400 w 508000"/>
              <a:gd name="connsiteY1" fmla="*/ 609600 h 673366"/>
              <a:gd name="connsiteX2" fmla="*/ 355600 w 508000"/>
              <a:gd name="connsiteY2" fmla="*/ 279400 h 673366"/>
              <a:gd name="connsiteX3" fmla="*/ 508000 w 508000"/>
              <a:gd name="connsiteY3" fmla="*/ 0 h 67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" h="673366">
                <a:moveTo>
                  <a:pt x="0" y="673100"/>
                </a:moveTo>
                <a:cubicBezTo>
                  <a:pt x="173566" y="674158"/>
                  <a:pt x="347133" y="675217"/>
                  <a:pt x="406400" y="609600"/>
                </a:cubicBezTo>
                <a:cubicBezTo>
                  <a:pt x="465667" y="543983"/>
                  <a:pt x="338667" y="381000"/>
                  <a:pt x="355600" y="279400"/>
                </a:cubicBezTo>
                <a:cubicBezTo>
                  <a:pt x="372533" y="177800"/>
                  <a:pt x="440266" y="88900"/>
                  <a:pt x="5080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6813" y="1039810"/>
            <a:ext cx="12274087" cy="0"/>
          </a:xfrm>
          <a:prstGeom prst="line">
            <a:avLst/>
          </a:prstGeom>
          <a:ln w="381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1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8355765" y="245906"/>
            <a:ext cx="1529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>
                <a:solidFill>
                  <a:schemeClr val="tx2">
                    <a:lumMod val="40000"/>
                    <a:lumOff val="60000"/>
                  </a:schemeClr>
                </a:solidFill>
              </a:rPr>
              <a:t>无毛刺时钟切换</a:t>
            </a:r>
            <a:endParaRPr lang="zh-CN" altLang="en-US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-6769"/>
            <a:ext cx="12192001" cy="285008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-2" y="6068317"/>
            <a:ext cx="12192001" cy="788173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-1" y="6083300"/>
            <a:ext cx="3289301" cy="774698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2"/>
          <a:srcRect t="25382" r="2449" b="15902"/>
          <a:stretch/>
        </p:blipFill>
        <p:spPr>
          <a:xfrm>
            <a:off x="0" y="6184900"/>
            <a:ext cx="3289300" cy="609600"/>
          </a:xfrm>
          <a:prstGeom prst="rect">
            <a:avLst/>
          </a:prstGeom>
        </p:spPr>
      </p:pic>
      <p:pic>
        <p:nvPicPr>
          <p:cNvPr id="25" name="图片 24"/>
          <p:cNvPicPr/>
          <p:nvPr/>
        </p:nvPicPr>
        <p:blipFill rotWithShape="1">
          <a:blip r:embed="rId3"/>
          <a:srcRect t="2874" r="919" b="3516"/>
          <a:stretch/>
        </p:blipFill>
        <p:spPr>
          <a:xfrm>
            <a:off x="469898" y="332140"/>
            <a:ext cx="10709227" cy="57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69899" y="316606"/>
            <a:ext cx="11003231" cy="5806303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0" y="-6769"/>
            <a:ext cx="12192001" cy="285008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-2" y="6068317"/>
            <a:ext cx="12192001" cy="788173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-1" y="6083300"/>
            <a:ext cx="3289301" cy="774698"/>
          </a:xfrm>
          <a:prstGeom prst="rect">
            <a:avLst/>
          </a:prstGeom>
          <a:solidFill>
            <a:srgbClr val="292B37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3"/>
          <a:srcRect t="25382" r="2449" b="15902"/>
          <a:stretch/>
        </p:blipFill>
        <p:spPr>
          <a:xfrm>
            <a:off x="0" y="6184900"/>
            <a:ext cx="3289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3489</TotalTime>
  <Words>837</Words>
  <Application>Microsoft Office PowerPoint</Application>
  <PresentationFormat>宽屏</PresentationFormat>
  <Paragraphs>301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等线 Light</vt:lpstr>
      <vt:lpstr>微软雅黑 Light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 Clock Domain Crossing</vt:lpstr>
      <vt:lpstr>跨时钟域问题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屈家丽</dc:creator>
  <cp:lastModifiedBy>侯洁</cp:lastModifiedBy>
  <cp:revision>188</cp:revision>
  <dcterms:created xsi:type="dcterms:W3CDTF">2018-04-19T11:47:55Z</dcterms:created>
  <dcterms:modified xsi:type="dcterms:W3CDTF">2018-07-31T02:11:42Z</dcterms:modified>
</cp:coreProperties>
</file>