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64" r:id="rId3"/>
    <p:sldId id="258" r:id="rId4"/>
    <p:sldId id="259" r:id="rId5"/>
    <p:sldId id="265" r:id="rId6"/>
    <p:sldId id="266" r:id="rId7"/>
    <p:sldId id="295" r:id="rId8"/>
    <p:sldId id="296" r:id="rId9"/>
    <p:sldId id="294" r:id="rId10"/>
    <p:sldId id="282" r:id="rId11"/>
    <p:sldId id="297" r:id="rId12"/>
    <p:sldId id="281" r:id="rId13"/>
    <p:sldId id="298" r:id="rId14"/>
    <p:sldId id="287" r:id="rId15"/>
    <p:sldId id="288" r:id="rId16"/>
    <p:sldId id="269" r:id="rId17"/>
    <p:sldId id="278" r:id="rId18"/>
    <p:sldId id="279" r:id="rId19"/>
    <p:sldId id="262" r:id="rId20"/>
    <p:sldId id="263" r:id="rId21"/>
    <p:sldId id="270" r:id="rId22"/>
    <p:sldId id="274" r:id="rId23"/>
    <p:sldId id="275" r:id="rId24"/>
    <p:sldId id="276" r:id="rId25"/>
    <p:sldId id="277" r:id="rId26"/>
    <p:sldId id="271" r:id="rId27"/>
    <p:sldId id="292" r:id="rId28"/>
    <p:sldId id="293" r:id="rId29"/>
    <p:sldId id="29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 snapToGrid="0">
      <p:cViewPr varScale="1">
        <p:scale>
          <a:sx n="70" d="100"/>
          <a:sy n="70" d="100"/>
        </p:scale>
        <p:origin x="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230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007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9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646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26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9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8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7462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defRPr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Font typeface="Calibri"/>
              <a:buNone/>
              <a:defRPr/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Arial"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Font typeface="Arial"/>
              <a:defRPr/>
            </a:lvl2pPr>
            <a:lvl3pPr lvl="2" rtl="0">
              <a:spcBef>
                <a:spcPts val="0"/>
              </a:spcBef>
              <a:buFont typeface="Arial"/>
              <a:defRPr/>
            </a:lvl3pPr>
            <a:lvl4pPr lvl="3" rtl="0">
              <a:spcBef>
                <a:spcPts val="0"/>
              </a:spcBef>
              <a:buFont typeface="Arial"/>
              <a:defRPr/>
            </a:lvl4pPr>
            <a:lvl5pPr lvl="4" rtl="0">
              <a:spcBef>
                <a:spcPts val="0"/>
              </a:spcBef>
              <a:buFont typeface="Arial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19062" marR="0" lvl="0" indent="-119062" algn="l" rtl="0">
              <a:spcBef>
                <a:spcPts val="0"/>
              </a:spcBef>
              <a:spcAft>
                <a:spcPts val="0"/>
              </a:spcAft>
              <a:buSzPct val="100000"/>
              <a:defRPr sz="3000"/>
            </a:lvl1pPr>
            <a:lvl2pPr marL="119062" marR="0" lvl="1" indent="-119062" algn="l" rtl="0">
              <a:spcBef>
                <a:spcPts val="0"/>
              </a:spcBef>
              <a:spcAft>
                <a:spcPts val="0"/>
              </a:spcAft>
              <a:defRPr/>
            </a:lvl2pPr>
            <a:lvl3pPr marL="119062" marR="0" lvl="2" indent="-119062" algn="l" rtl="0">
              <a:spcBef>
                <a:spcPts val="0"/>
              </a:spcBef>
              <a:spcAft>
                <a:spcPts val="0"/>
              </a:spcAft>
              <a:defRPr/>
            </a:lvl3pPr>
            <a:lvl4pPr marL="119062" marR="0" lvl="3" indent="-119062" algn="l" rtl="0">
              <a:spcBef>
                <a:spcPts val="0"/>
              </a:spcBef>
              <a:spcAft>
                <a:spcPts val="0"/>
              </a:spcAft>
              <a:defRPr/>
            </a:lvl4pPr>
            <a:lvl5pPr marL="119062" marR="0" lvl="4" indent="-119062" algn="l" rtl="0">
              <a:spcBef>
                <a:spcPts val="0"/>
              </a:spcBef>
              <a:spcAft>
                <a:spcPts val="0"/>
              </a:spcAft>
              <a:defRPr/>
            </a:lvl5pPr>
            <a:lvl6pPr marL="576262" marR="0" lvl="5" indent="-4762" algn="l" rtl="0">
              <a:spcBef>
                <a:spcPts val="0"/>
              </a:spcBef>
              <a:spcAft>
                <a:spcPts val="0"/>
              </a:spcAft>
              <a:defRPr/>
            </a:lvl6pPr>
            <a:lvl7pPr marL="1033462" marR="0" lvl="6" indent="-4762" algn="l" rtl="0">
              <a:spcBef>
                <a:spcPts val="0"/>
              </a:spcBef>
              <a:spcAft>
                <a:spcPts val="0"/>
              </a:spcAft>
              <a:defRPr/>
            </a:lvl7pPr>
            <a:lvl8pPr marL="1490662" marR="0" lvl="7" indent="-4762" algn="l" rtl="0">
              <a:spcBef>
                <a:spcPts val="0"/>
              </a:spcBef>
              <a:spcAft>
                <a:spcPts val="0"/>
              </a:spcAft>
              <a:defRPr/>
            </a:lvl8pPr>
            <a:lvl9pPr marL="1947862" marR="0" lvl="8" indent="-4762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1pPr>
            <a:lvl2pPr marL="742950" marR="0" lvl="1" indent="-14605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■"/>
              <a:defRPr sz="2400"/>
            </a:lvl2pPr>
            <a:lvl3pPr marL="1143000" marR="0" lvl="2" indent="-1270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▪"/>
              <a:defRPr sz="2400"/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–"/>
              <a:defRPr sz="2400"/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Calibri"/>
              <a:buChar char="»"/>
              <a:defRPr sz="2400"/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Arial"/>
              <a:buChar char="»"/>
              <a:defRPr sz="2400"/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7897813" y="-20241"/>
            <a:ext cx="1309799" cy="208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Carnegie Mellon</a:t>
            </a:r>
          </a:p>
        </p:txBody>
      </p:sp>
      <p:sp>
        <p:nvSpPr>
          <p:cNvPr id="10" name="Shape 1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.ece.cmu.edu:%3Candrewid%3E/datalab-213s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5-213-staff@cs.cm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15-213 Recitation</a:t>
            </a:r>
            <a:r>
              <a:rPr lang="en-US" dirty="0"/>
              <a:t> 1: Basics 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22 Jan 2018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 on AFS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For those of you who have not set up Git on AFS – run the following commands on a shark machine (only needed once)</a:t>
            </a:r>
          </a:p>
          <a:p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-–global user.name “your name”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-–global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&lt;your Andrew email&gt;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git config –global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push.default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simple</a:t>
            </a:r>
          </a:p>
        </p:txBody>
      </p:sp>
    </p:spTree>
    <p:extLst>
      <p:ext uri="{BB962C8B-B14F-4D97-AF65-F5344CB8AC3E}">
        <p14:creationId xmlns:p14="http://schemas.microsoft.com/office/powerpoint/2010/main" val="19754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85C4-F344-41E3-A846-82BB46E7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7" y="281602"/>
            <a:ext cx="7592099" cy="571500"/>
          </a:xfrm>
        </p:spPr>
        <p:txBody>
          <a:bodyPr/>
          <a:lstStyle/>
          <a:p>
            <a:r>
              <a:rPr lang="en-US" dirty="0"/>
              <a:t>Clone your </a:t>
            </a:r>
            <a:r>
              <a:rPr lang="en-US" dirty="0" err="1"/>
              <a:t>Gitlab</a:t>
            </a:r>
            <a:r>
              <a:rPr lang="en-US" dirty="0"/>
              <a:t>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2782-006C-44EB-8463-3FD7D3FD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976400"/>
            <a:ext cx="7896300" cy="3729000"/>
          </a:xfrm>
        </p:spPr>
        <p:txBody>
          <a:bodyPr/>
          <a:lstStyle/>
          <a:p>
            <a:r>
              <a:rPr lang="en-US" dirty="0"/>
              <a:t>From your private folder in AFS (you probably want to make a 15-213 in the private folder with </a:t>
            </a:r>
            <a:r>
              <a:rPr lang="en-US" dirty="0" err="1"/>
              <a:t>mkdir</a:t>
            </a:r>
            <a:r>
              <a:rPr lang="en-US" dirty="0"/>
              <a:t> to hold all the files from the class)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Follow the instructions 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Create new repository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move your repository to your private folder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git@git.ece.cmu.edu:&lt;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andrewid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&gt;/datalab-213s18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datalab-213s18</a:t>
            </a:r>
          </a:p>
        </p:txBody>
      </p:sp>
    </p:spTree>
    <p:extLst>
      <p:ext uri="{BB962C8B-B14F-4D97-AF65-F5344CB8AC3E}">
        <p14:creationId xmlns:p14="http://schemas.microsoft.com/office/powerpoint/2010/main" val="7851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 on AFS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datalab</a:t>
            </a:r>
            <a:r>
              <a:rPr lang="en-US" dirty="0"/>
              <a:t> handout from </a:t>
            </a:r>
            <a:r>
              <a:rPr lang="en-US" dirty="0" err="1"/>
              <a:t>autolab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Transfer files over to your datalab-213s18 directory on AFS using </a:t>
            </a:r>
            <a:r>
              <a:rPr lang="en-US" dirty="0" err="1"/>
              <a:t>Filezilla</a:t>
            </a:r>
            <a:r>
              <a:rPr lang="en-US" dirty="0"/>
              <a:t>, sftp, or </a:t>
            </a:r>
            <a:r>
              <a:rPr lang="en-US" dirty="0" err="1"/>
              <a:t>scp</a:t>
            </a:r>
            <a:r>
              <a:rPr lang="en-US" dirty="0"/>
              <a:t>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&lt;path&gt;andrewid@shark.ics.cs.cmu.edu:&lt;path&gt;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tar –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xvpf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datalab-handout.tar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datalab-handout.tar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datalab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-handout/** ./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–all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“adding handout”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u origin master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8844E-443F-4656-9E6D-722E37699A29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84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E67E-D063-4AA3-9C38-E49467C7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commits on </a:t>
            </a:r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4354-CCD9-48D5-BC99-E039CC8BF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 name in the comment on </a:t>
            </a:r>
            <a:r>
              <a:rPr lang="en-US" dirty="0" err="1"/>
              <a:t>bits.c</a:t>
            </a:r>
            <a:r>
              <a:rPr lang="en-US" dirty="0"/>
              <a:t> in the </a:t>
            </a:r>
            <a:r>
              <a:rPr lang="en-US" dirty="0" err="1"/>
              <a:t>datalab</a:t>
            </a:r>
            <a:r>
              <a:rPr lang="en-US" dirty="0"/>
              <a:t>-handout</a:t>
            </a:r>
          </a:p>
          <a:p>
            <a:r>
              <a:rPr lang="en-US" dirty="0"/>
              <a:t>Add the changes in your repository to the next commit: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–u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–all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committing the handout unless you set up a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gitignore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file. It is bad practice to commit .o files and executables!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72301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want to do something risky that you may want to revert later.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“risky addition” &gt; test.txt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test.txt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“added risky change”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new_branch_name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Risky changes have been saved but they are not in your current branch – no test.txt file</a:t>
            </a:r>
          </a:p>
        </p:txBody>
      </p:sp>
    </p:spTree>
    <p:extLst>
      <p:ext uri="{BB962C8B-B14F-4D97-AF65-F5344CB8AC3E}">
        <p14:creationId xmlns:p14="http://schemas.microsoft.com/office/powerpoint/2010/main" val="14862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B842-76DE-427D-BA6C-F6B62E40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462505"/>
            <a:ext cx="7592099" cy="571500"/>
          </a:xfrm>
        </p:spPr>
        <p:txBody>
          <a:bodyPr/>
          <a:lstStyle/>
          <a:p>
            <a:r>
              <a:rPr lang="en-US" dirty="0"/>
              <a:t>More information on Git can be found in the </a:t>
            </a:r>
            <a:r>
              <a:rPr lang="en-US" dirty="0" err="1"/>
              <a:t>Linx</a:t>
            </a:r>
            <a:r>
              <a:rPr lang="en-US" dirty="0"/>
              <a:t>/Git </a:t>
            </a:r>
            <a:r>
              <a:rPr lang="en-US" dirty="0" err="1"/>
              <a:t>bootcamp</a:t>
            </a:r>
            <a:r>
              <a:rPr lang="en-US" dirty="0"/>
              <a:t>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BB62-A870-4603-9D50-E9F4F30A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572322"/>
            <a:ext cx="7896300" cy="3178233"/>
          </a:xfrm>
        </p:spPr>
        <p:txBody>
          <a:bodyPr/>
          <a:lstStyle/>
          <a:p>
            <a:r>
              <a:rPr lang="en-US" dirty="0"/>
              <a:t>Feel free to ask TAs for help with Git.</a:t>
            </a:r>
          </a:p>
          <a:p>
            <a:pPr marL="9144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0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Vim </a:t>
            </a:r>
            <a:r>
              <a:rPr lang="mr-IN" dirty="0"/>
              <a:t>–</a:t>
            </a:r>
            <a:r>
              <a:rPr lang="en-US" dirty="0"/>
              <a:t> Run </a:t>
            </a:r>
            <a:r>
              <a:rPr lang="en-US" dirty="0" err="1"/>
              <a:t>vimtutor</a:t>
            </a:r>
            <a:r>
              <a:rPr lang="en-US" dirty="0"/>
              <a:t> to learn using vim </a:t>
            </a:r>
          </a:p>
          <a:p>
            <a:r>
              <a:rPr lang="en-US" dirty="0" err="1"/>
              <a:t>Emacs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Run “Ctrl-h t”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Emacs</a:t>
            </a:r>
            <a:r>
              <a:rPr lang="en-US" dirty="0"/>
              <a:t> tutorial </a:t>
            </a:r>
          </a:p>
          <a:p>
            <a:r>
              <a:rPr lang="en-US" dirty="0"/>
              <a:t>Good to use editors with auto-indent and nice color schemes </a:t>
            </a:r>
          </a:p>
          <a:p>
            <a:r>
              <a:rPr lang="en-US" dirty="0"/>
              <a:t>We will help you set up vim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316721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Vim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1. We’ll start by editing the vim configuration file </a:t>
            </a:r>
          </a:p>
          <a:p>
            <a:pPr lvl="1"/>
            <a:r>
              <a:rPr lang="en-US" sz="1800" dirty="0"/>
              <a:t> “.</a:t>
            </a:r>
            <a:r>
              <a:rPr lang="en-US" sz="1800" dirty="0" err="1"/>
              <a:t>vimrc</a:t>
            </a:r>
            <a:r>
              <a:rPr lang="en-US" sz="1800" dirty="0"/>
              <a:t>”, a file in your home directory </a:t>
            </a:r>
          </a:p>
          <a:p>
            <a:r>
              <a:rPr lang="en-US" sz="1800" dirty="0"/>
              <a:t>2. From the Shark machine command line, run: </a:t>
            </a:r>
          </a:p>
          <a:p>
            <a:pPr lvl="1"/>
            <a:r>
              <a:rPr lang="en-US" sz="1800" dirty="0"/>
              <a:t> vim ~/.</a:t>
            </a:r>
            <a:r>
              <a:rPr lang="en-US" sz="1800" dirty="0" err="1"/>
              <a:t>vimrc</a:t>
            </a:r>
            <a:r>
              <a:rPr lang="en-US" sz="1800" dirty="0"/>
              <a:t> </a:t>
            </a:r>
          </a:p>
          <a:p>
            <a:r>
              <a:rPr lang="en-US" sz="1800" dirty="0"/>
              <a:t>3. Vim has a few “modes” that you will switch between. For now:</a:t>
            </a:r>
          </a:p>
          <a:p>
            <a:pPr lvl="1"/>
            <a:r>
              <a:rPr lang="en-US" sz="1800" dirty="0"/>
              <a:t>“normal” mode: run commands, save/quit, text manipulation</a:t>
            </a:r>
          </a:p>
          <a:p>
            <a:pPr lvl="2"/>
            <a:r>
              <a:rPr lang="en-US" sz="1800" dirty="0"/>
              <a:t> If you press , you end up here </a:t>
            </a:r>
          </a:p>
          <a:p>
            <a:pPr lvl="2"/>
            <a:r>
              <a:rPr lang="en-US" sz="1800" dirty="0"/>
              <a:t> Type “:w” (colon, w, ) to save your file, and type “:q” (colon, q, ) to quit </a:t>
            </a:r>
          </a:p>
          <a:p>
            <a:pPr lvl="2"/>
            <a:r>
              <a:rPr lang="en-US" sz="1800" dirty="0"/>
              <a:t>Press “</a:t>
            </a:r>
            <a:r>
              <a:rPr lang="en-US" sz="1800" dirty="0" err="1"/>
              <a:t>i</a:t>
            </a:r>
            <a:r>
              <a:rPr lang="en-US" sz="1800" dirty="0"/>
              <a:t>” to enter “insert” mode</a:t>
            </a:r>
          </a:p>
          <a:p>
            <a:pPr marL="800100" lvl="3" indent="-251459">
              <a:buFont typeface="Arial"/>
              <a:buChar char="■"/>
            </a:pPr>
            <a:r>
              <a:rPr lang="en-US" sz="1800" dirty="0"/>
              <a:t>““insert” mode: works like a typical editor (type/delete text, move around with arrow keys) 	</a:t>
            </a:r>
          </a:p>
          <a:p>
            <a:pPr marL="10160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701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Vim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1" indent="0">
              <a:buNone/>
            </a:pPr>
            <a:r>
              <a:rPr lang="en-US" sz="1600" dirty="0"/>
              <a:t>Enter the code below into “~/.</a:t>
            </a:r>
            <a:r>
              <a:rPr lang="en-US" sz="1600" dirty="0" err="1"/>
              <a:t>vimrc</a:t>
            </a:r>
            <a:r>
              <a:rPr lang="en-US" sz="1600" dirty="0"/>
              <a:t>”. </a:t>
            </a:r>
          </a:p>
          <a:p>
            <a:pPr marL="91441" indent="0">
              <a:buNone/>
            </a:pPr>
            <a:endParaRPr lang="en-US" sz="1600" dirty="0"/>
          </a:p>
          <a:p>
            <a:pPr marL="91441" indent="0">
              <a:buNone/>
            </a:pPr>
            <a:r>
              <a:rPr lang="en-US" sz="1600" dirty="0" err="1"/>
              <a:t>colorscheme</a:t>
            </a:r>
            <a:r>
              <a:rPr lang="en-US" sz="1600" dirty="0"/>
              <a:t> desert </a:t>
            </a:r>
          </a:p>
          <a:p>
            <a:pPr marL="91441" indent="0">
              <a:buNone/>
            </a:pPr>
            <a:r>
              <a:rPr lang="en-US" sz="1600" dirty="0"/>
              <a:t>set mouse=a </a:t>
            </a:r>
          </a:p>
          <a:p>
            <a:pPr marL="91441" indent="0">
              <a:buNone/>
            </a:pPr>
            <a:r>
              <a:rPr lang="en-US" sz="1600" dirty="0"/>
              <a:t>set number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cursorline</a:t>
            </a:r>
            <a:r>
              <a:rPr lang="en-US" sz="1600" dirty="0"/>
              <a:t>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colorcolumn</a:t>
            </a:r>
            <a:r>
              <a:rPr lang="en-US" sz="1600" dirty="0"/>
              <a:t>=81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tabstop</a:t>
            </a:r>
            <a:r>
              <a:rPr lang="en-US" sz="1600" dirty="0"/>
              <a:t>=4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shiftwidth</a:t>
            </a:r>
            <a:r>
              <a:rPr lang="en-US" sz="1600" dirty="0"/>
              <a:t>=4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softtabstop</a:t>
            </a:r>
            <a:r>
              <a:rPr lang="en-US" sz="1600" dirty="0"/>
              <a:t>=4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expandtab</a:t>
            </a:r>
            <a:r>
              <a:rPr lang="en-US" sz="1600" dirty="0"/>
              <a:t> </a:t>
            </a:r>
          </a:p>
          <a:p>
            <a:pPr marL="91441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smartindent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04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ANSI C?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85550" y="2653875"/>
            <a:ext cx="3100799" cy="10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Within two braces, all </a:t>
            </a:r>
            <a:r>
              <a:rPr lang="en" sz="1800" b="1" i="1"/>
              <a:t>declarations</a:t>
            </a:r>
            <a:r>
              <a:rPr lang="en" sz="1800" b="1"/>
              <a:t> must go before any </a:t>
            </a:r>
            <a:r>
              <a:rPr lang="en" sz="1800" b="1" i="1"/>
              <a:t>expressions</a:t>
            </a:r>
            <a:r>
              <a:rPr lang="en" sz="1800" b="1"/>
              <a:t>.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unsigned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foo(unsigned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x)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</a:p>
          <a:p>
            <a:pPr lvl="0"/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y = 5;</a:t>
            </a:r>
          </a:p>
          <a:p>
            <a:pPr lvl="0" indent="457200"/>
            <a:endParaRPr lang="en-US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00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z = 4;</a:t>
            </a:r>
          </a:p>
          <a:p>
            <a:pPr lvl="0">
              <a:buClr>
                <a:schemeClr val="dk1"/>
              </a:buClr>
              <a:buSzPct val="68750"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buClr>
                <a:schemeClr val="dk1"/>
              </a:buClr>
            </a:pPr>
            <a:endParaRPr lang="en-US"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</a:p>
          <a:p>
            <a:pPr lvl="0"/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&lt;TAs put your info here&gt;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&lt;Put a sli.do or other link here&gt;</a:t>
            </a:r>
          </a:p>
        </p:txBody>
      </p:sp>
    </p:spTree>
    <p:extLst>
      <p:ext uri="{BB962C8B-B14F-4D97-AF65-F5344CB8AC3E}">
        <p14:creationId xmlns:p14="http://schemas.microsoft.com/office/powerpoint/2010/main" val="1443651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is ANSI C?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560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This is ANSI C.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84400" y="898247"/>
            <a:ext cx="3603600" cy="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This is </a:t>
            </a:r>
            <a:r>
              <a:rPr lang="en" i="1" u="sng"/>
              <a:t>not </a:t>
            </a:r>
            <a:r>
              <a:rPr lang="en" u="sng"/>
              <a:t>ANSI C.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56000" y="1422675"/>
            <a:ext cx="4461900" cy="34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y 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z = 4;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717900" y="1422675"/>
            <a:ext cx="4461900" cy="347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unsigned int foo(unsigned int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x = x * 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 y = 5;</a:t>
            </a:r>
          </a:p>
          <a:p>
            <a:pPr lvl="0" indent="457200" rtl="0">
              <a:spcBef>
                <a:spcPts val="0"/>
              </a:spcBef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(x &gt; 5)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int z = 4;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x * z;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   return x * y;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Conversions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&lt;-&gt; Unsigned </a:t>
            </a:r>
          </a:p>
          <a:p>
            <a:pPr lvl="1"/>
            <a:r>
              <a:rPr lang="en-US" sz="2000" dirty="0"/>
              <a:t>Bit pattern is maintained but reinterpreted </a:t>
            </a:r>
          </a:p>
          <a:p>
            <a:pPr lvl="1"/>
            <a:r>
              <a:rPr lang="en-US" sz="2000" dirty="0"/>
              <a:t>If there is a mix of unsigned and signed in single expression, </a:t>
            </a:r>
            <a:br>
              <a:rPr lang="en-US" sz="2000" dirty="0"/>
            </a:br>
            <a:r>
              <a:rPr lang="en-US" sz="2000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596900" lvl="1" indent="0"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596900" lvl="1" indent="0"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1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4582716" cy="41671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Integer Conversions </a:t>
            </a:r>
            <a:r>
              <a:rPr lang="en-US" sz="2600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042" y="1058569"/>
            <a:ext cx="6221015" cy="1770459"/>
          </a:xfrm>
        </p:spPr>
        <p:txBody>
          <a:bodyPr lIns="67865" tIns="33338" rIns="67865" bIns="33338" anchor="t" anchorCtr="0"/>
          <a:lstStyle/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1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51485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68630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85775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05790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22935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6400800" y="3496866"/>
            <a:ext cx="0" cy="9715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714750" y="4125515"/>
            <a:ext cx="397866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400550" y="4514850"/>
            <a:ext cx="2057400" cy="17145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05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943350" y="4457700"/>
            <a:ext cx="401072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i="1" dirty="0">
                <a:latin typeface="Times" pitchFamily="18" charset="0"/>
              </a:rPr>
              <a:t>X</a:t>
            </a:r>
            <a:r>
              <a:rPr lang="en-US" sz="1050" dirty="0">
                <a:latin typeface="Symbol" pitchFamily="18" charset="2"/>
              </a:rPr>
              <a:t> 1</a:t>
            </a:r>
            <a:r>
              <a:rPr lang="en-US" sz="1050" dirty="0">
                <a:latin typeface="Times" pitchFamily="18" charset="0"/>
              </a:rPr>
              <a:t> </a:t>
            </a:r>
            <a:endParaRPr lang="en-US" sz="105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00550" y="4722016"/>
            <a:ext cx="2057400" cy="253916"/>
            <a:chOff x="4343400" y="5867400"/>
            <a:chExt cx="2743200" cy="338555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374461" cy="338555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2571750" y="3185621"/>
            <a:ext cx="266420" cy="2539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i="1" dirty="0">
                <a:latin typeface="Times" pitchFamily="18" charset="0"/>
              </a:rPr>
              <a:t>X</a:t>
            </a:r>
            <a:endParaRPr lang="en-US" sz="105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86100" y="3299921"/>
            <a:ext cx="3371850" cy="17145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05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05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sz="105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105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086100" y="2903441"/>
            <a:ext cx="3371850" cy="263441"/>
            <a:chOff x="2590800" y="4173538"/>
            <a:chExt cx="4495800" cy="351255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374461" cy="338555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7440" cy="338555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2019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242888"/>
            <a:ext cx="6572250" cy="4298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2764" y="142875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683156" y="1143000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82764" y="22417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683156" y="1955974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52159" y="3416127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683156" y="3130376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82764" y="422910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683156" y="3943350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686300" y="857250"/>
            <a:ext cx="0" cy="38862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568856" y="685800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39692" y="1428750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139856" y="1143000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539692" y="2241724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139856" y="1955974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424276" y="341612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139856" y="3130376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39464" y="422910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2139856" y="3943350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025556" y="685800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3450" y="2549427"/>
            <a:ext cx="325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3451" y="4572001"/>
            <a:ext cx="315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22519" y="2549427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57300" y="4572001"/>
            <a:ext cx="325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77969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4582716" cy="416719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dirty="0"/>
              <a:t>Integer Conversions </a:t>
            </a:r>
            <a:br>
              <a:rPr lang="en-US" sz="2600" dirty="0"/>
            </a:br>
            <a:r>
              <a:rPr lang="en-US" sz="2600" dirty="0"/>
              <a:t>Expansion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410" y="915591"/>
            <a:ext cx="6221015" cy="3918347"/>
          </a:xfrm>
        </p:spPr>
        <p:txBody>
          <a:bodyPr lIns="67865" tIns="33338" rIns="67865" bIns="33338" anchor="t" anchorCtr="0"/>
          <a:lstStyle/>
          <a:p>
            <a:pPr lvl="1" eaLnBrk="1" hangingPunct="1">
              <a:defRPr/>
            </a:pPr>
            <a:r>
              <a:rPr lang="en-US" dirty="0"/>
              <a:t>Make </a:t>
            </a:r>
            <a:r>
              <a:rPr lang="en-US" i="1" dirty="0"/>
              <a:t>k</a:t>
            </a:r>
            <a:r>
              <a:rPr lang="en-US" dirty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1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3120628" y="1816441"/>
            <a:ext cx="1622822" cy="69509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5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353206" y="1984772"/>
            <a:ext cx="1127711" cy="2519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5" tIns="33338" rIns="67865" bIns="33338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i="1" dirty="0">
                <a:latin typeface="Calibri" pitchFamily="34" charset="0"/>
              </a:rPr>
              <a:t>k</a:t>
            </a:r>
            <a:r>
              <a:rPr lang="en-US" sz="12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71750" y="2907507"/>
            <a:ext cx="3886200" cy="2100262"/>
            <a:chOff x="1392" y="2097"/>
            <a:chExt cx="3264" cy="1764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5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52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50" i="1">
                    <a:latin typeface="Times" pitchFamily="18" charset="0"/>
                  </a:rPr>
                  <a:t>X</a:t>
                </a:r>
                <a:r>
                  <a:rPr lang="en-US" sz="1050">
                    <a:latin typeface="Times" pitchFamily="18" charset="0"/>
                  </a:rPr>
                  <a:t> </a:t>
                </a:r>
                <a:endParaRPr lang="en-US" sz="105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30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50" i="1" dirty="0">
                    <a:latin typeface="Times" pitchFamily="18" charset="0"/>
                  </a:rPr>
                  <a:t>X</a:t>
                </a:r>
                <a:r>
                  <a:rPr lang="en-US" sz="1050" dirty="0">
                    <a:latin typeface="Times" pitchFamily="18" charset="0"/>
                  </a:rPr>
                  <a:t> </a:t>
                </a:r>
                <a:r>
                  <a:rPr lang="en-US" sz="1050" dirty="0">
                    <a:latin typeface="Symbol" pitchFamily="18" charset="2"/>
                  </a:rPr>
                  <a:t>1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05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sz="105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105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105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334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5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36" cy="2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36" cy="2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6" cy="2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433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242888"/>
            <a:ext cx="6572250" cy="42981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Examples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0151" y="232028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70812" y="2034533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0151" y="358611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28800" y="3300368"/>
          <a:ext cx="2628900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82491" y="2320283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753152" y="2034533"/>
          <a:ext cx="2163265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330190" y="3300368"/>
          <a:ext cx="2628900" cy="57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82491" y="3586118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314450"/>
            <a:ext cx="0" cy="3429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484120" y="2529840"/>
            <a:ext cx="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057400" y="2514600"/>
            <a:ext cx="40005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989320" y="2529840"/>
            <a:ext cx="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562600" y="2514600"/>
            <a:ext cx="40005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057400" y="1200150"/>
            <a:ext cx="10743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1650" y="1200150"/>
            <a:ext cx="1133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22262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4582716" cy="416719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Sign Extension and Truncation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410" y="915591"/>
            <a:ext cx="6221015" cy="3918347"/>
          </a:xfrm>
        </p:spPr>
        <p:txBody>
          <a:bodyPr lIns="67865" tIns="33338" rIns="67865" bIns="33338" anchor="t" anchorCtr="0"/>
          <a:lstStyle/>
          <a:p>
            <a:pPr eaLnBrk="1" hangingPunct="1">
              <a:defRPr/>
            </a:pPr>
            <a:r>
              <a:rPr lang="en-US" dirty="0"/>
              <a:t>Sign Extension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1" y="1085850"/>
            <a:ext cx="3034928" cy="17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160250"/>
            <a:ext cx="3034928" cy="172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mr-IN" dirty="0"/>
              <a:t>–</a:t>
            </a:r>
            <a:r>
              <a:rPr lang="en-US" dirty="0"/>
              <a:t> Truncation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the given 4 bit decimal numbers to 3 bit numbers in unsigned interpretation </a:t>
            </a:r>
          </a:p>
          <a:p>
            <a:pPr lvl="1"/>
            <a:r>
              <a:rPr lang="en-US" dirty="0"/>
              <a:t> 0</a:t>
            </a:r>
          </a:p>
          <a:p>
            <a:pPr lvl="1"/>
            <a:r>
              <a:rPr lang="en-US" dirty="0"/>
              <a:t> 2</a:t>
            </a:r>
          </a:p>
          <a:p>
            <a:pPr lvl="1"/>
            <a:r>
              <a:rPr lang="en-US" dirty="0"/>
              <a:t> 9 </a:t>
            </a:r>
          </a:p>
          <a:p>
            <a:pPr lvl="1"/>
            <a:r>
              <a:rPr lang="en-US" dirty="0"/>
              <a:t> 11</a:t>
            </a:r>
          </a:p>
          <a:p>
            <a:pPr lvl="1"/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129303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mr-IN" dirty="0"/>
              <a:t>–</a:t>
            </a:r>
            <a:r>
              <a:rPr lang="en-US" dirty="0"/>
              <a:t> Truncation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the given 4 bit decimal numbers to 3 bit numbers in unsigned interpretation </a:t>
            </a:r>
          </a:p>
          <a:p>
            <a:pPr lvl="1"/>
            <a:r>
              <a:rPr lang="en-US" dirty="0"/>
              <a:t> 0          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US" dirty="0"/>
              <a:t> 2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/>
              <a:t> 9         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 11       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 15       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0E1CAC-5249-4922-9FEB-23337290AC79}"/>
              </a:ext>
            </a:extLst>
          </p:cNvPr>
          <p:cNvCxnSpPr/>
          <p:nvPr/>
        </p:nvCxnSpPr>
        <p:spPr>
          <a:xfrm>
            <a:off x="1873405" y="2029521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87F9DD-DFD1-4078-AEB3-9C2D8C2309D3}"/>
              </a:ext>
            </a:extLst>
          </p:cNvPr>
          <p:cNvCxnSpPr/>
          <p:nvPr/>
        </p:nvCxnSpPr>
        <p:spPr>
          <a:xfrm>
            <a:off x="1873405" y="2392936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94C0E4-13C7-4D34-98ED-9218DAF55FAA}"/>
              </a:ext>
            </a:extLst>
          </p:cNvPr>
          <p:cNvCxnSpPr/>
          <p:nvPr/>
        </p:nvCxnSpPr>
        <p:spPr>
          <a:xfrm>
            <a:off x="1873405" y="2762213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E054D-2462-401A-B822-C6070A5FCC1E}"/>
              </a:ext>
            </a:extLst>
          </p:cNvPr>
          <p:cNvCxnSpPr/>
          <p:nvPr/>
        </p:nvCxnSpPr>
        <p:spPr>
          <a:xfrm>
            <a:off x="1873405" y="3113906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35BF3A-9DCE-4355-8762-ABC71C4EEA33}"/>
              </a:ext>
            </a:extLst>
          </p:cNvPr>
          <p:cNvCxnSpPr/>
          <p:nvPr/>
        </p:nvCxnSpPr>
        <p:spPr>
          <a:xfrm>
            <a:off x="1873405" y="3518352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0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mr-IN" dirty="0"/>
              <a:t>–</a:t>
            </a:r>
            <a:r>
              <a:rPr lang="en-US" dirty="0"/>
              <a:t> Truncation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the given 4 bit decimal numbers to 3 bit numbers in two’s compliment interpretation </a:t>
            </a:r>
          </a:p>
          <a:p>
            <a:pPr lvl="1"/>
            <a:r>
              <a:rPr lang="en-US" dirty="0"/>
              <a:t>2   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dirty="0"/>
              <a:t>9          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/>
              <a:t>11        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15        </a:t>
            </a:r>
            <a:r>
              <a:rPr lang="en-US" dirty="0">
                <a:solidFill>
                  <a:srgbClr val="FF0000"/>
                </a:solidFill>
              </a:rPr>
              <a:t> -1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74BB18-69AD-4725-89D7-E2ED834C56E6}"/>
              </a:ext>
            </a:extLst>
          </p:cNvPr>
          <p:cNvCxnSpPr/>
          <p:nvPr/>
        </p:nvCxnSpPr>
        <p:spPr>
          <a:xfrm>
            <a:off x="1873405" y="2029521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1C15F6-A0F2-4D21-B349-CC313EC486DF}"/>
              </a:ext>
            </a:extLst>
          </p:cNvPr>
          <p:cNvCxnSpPr/>
          <p:nvPr/>
        </p:nvCxnSpPr>
        <p:spPr>
          <a:xfrm>
            <a:off x="1873405" y="2392936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8ACAE1-7A24-4781-A76A-C31750B29CA5}"/>
              </a:ext>
            </a:extLst>
          </p:cNvPr>
          <p:cNvCxnSpPr/>
          <p:nvPr/>
        </p:nvCxnSpPr>
        <p:spPr>
          <a:xfrm>
            <a:off x="1873405" y="2762213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40FCA-2BC3-4E0E-8B24-79449A24B4E1}"/>
              </a:ext>
            </a:extLst>
          </p:cNvPr>
          <p:cNvCxnSpPr/>
          <p:nvPr/>
        </p:nvCxnSpPr>
        <p:spPr>
          <a:xfrm>
            <a:off x="1873405" y="3113906"/>
            <a:ext cx="32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Welcome to 15-213/18-213/15-513!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Recitations are for…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Reviewing lectures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Discussing homework problems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Interactively exploring concepts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Previewing future lecture material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</a:pPr>
            <a:r>
              <a:rPr lang="en"/>
              <a:t>Please, </a:t>
            </a:r>
            <a:r>
              <a:rPr lang="en" b="1"/>
              <a:t>please</a:t>
            </a:r>
            <a:r>
              <a:rPr lang="en"/>
              <a:t> ask questions!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Details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430900" cy="37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How do I get help?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Course website: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http://cs.cmu.edu/~213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Office hours: </a:t>
            </a:r>
            <a:r>
              <a:rPr lang="en" b="1" dirty="0">
                <a:solidFill>
                  <a:schemeClr val="dk1"/>
                </a:solidFill>
              </a:rPr>
              <a:t>5-9PM </a:t>
            </a:r>
            <a:r>
              <a:rPr lang="en" dirty="0">
                <a:solidFill>
                  <a:schemeClr val="dk1"/>
                </a:solidFill>
              </a:rPr>
              <a:t>from Sun-</a:t>
            </a:r>
            <a:r>
              <a:rPr lang="en-US" dirty="0">
                <a:solidFill>
                  <a:schemeClr val="dk1"/>
                </a:solidFill>
              </a:rPr>
              <a:t>Wed (Rooms: TBD)</a:t>
            </a:r>
          </a:p>
          <a:p>
            <a:pPr marL="1085850" lvl="2" indent="0">
              <a:buNone/>
            </a:pPr>
            <a:r>
              <a:rPr lang="en-US" dirty="0">
                <a:solidFill>
                  <a:schemeClr val="dk1"/>
                </a:solidFill>
              </a:rPr>
              <a:t>		</a:t>
            </a:r>
            <a:r>
              <a:rPr lang="en" b="1" dirty="0">
                <a:solidFill>
                  <a:schemeClr val="dk1"/>
                </a:solidFill>
              </a:rPr>
              <a:t>5</a:t>
            </a:r>
            <a:r>
              <a:rPr lang="en-US" b="1" dirty="0">
                <a:solidFill>
                  <a:schemeClr val="dk1"/>
                </a:solidFill>
              </a:rPr>
              <a:t>:30</a:t>
            </a:r>
            <a:r>
              <a:rPr lang="en" b="1" dirty="0">
                <a:solidFill>
                  <a:schemeClr val="dk1"/>
                </a:solidFill>
              </a:rPr>
              <a:t>-9PM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on Thu (Rooms: TBD)</a:t>
            </a:r>
            <a:endParaRPr lang="en" dirty="0">
              <a:solidFill>
                <a:schemeClr val="dk1"/>
              </a:solidFill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" dirty="0">
                <a:solidFill>
                  <a:schemeClr val="dk1"/>
                </a:solidFill>
              </a:rPr>
              <a:t>Piazza</a:t>
            </a:r>
            <a:endParaRPr lang="en" u="sng" dirty="0">
              <a:solidFill>
                <a:schemeClr val="hlink"/>
              </a:solidFill>
              <a:hlinkClick r:id="rId4"/>
            </a:endParaRPr>
          </a:p>
          <a:p>
            <a:pPr marL="914400" lvl="1" indent="-228600" rtl="0">
              <a:spcBef>
                <a:spcPts val="0"/>
              </a:spcBef>
            </a:pPr>
            <a:r>
              <a:rPr lang="en" i="1" dirty="0">
                <a:solidFill>
                  <a:schemeClr val="dk1"/>
                </a:solidFill>
              </a:rPr>
              <a:t>Definitely</a:t>
            </a:r>
            <a:r>
              <a:rPr lang="en" dirty="0">
                <a:solidFill>
                  <a:schemeClr val="dk1"/>
                </a:solidFill>
              </a:rPr>
              <a:t> consult the course textbook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Carefully read the assignment writeups!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are submitted </a:t>
            </a:r>
            <a:r>
              <a:rPr lang="en-US" dirty="0"/>
              <a:t>to</a:t>
            </a:r>
            <a:r>
              <a:rPr lang="en" dirty="0"/>
              <a:t> Autolab.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All labs should be worked on using the </a:t>
            </a:r>
            <a:r>
              <a:rPr lang="en" b="1" dirty="0"/>
              <a:t>shark machines.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– “Bonus” Recitation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programming labs</a:t>
            </a:r>
          </a:p>
          <a:p>
            <a:r>
              <a:rPr lang="en-US" dirty="0"/>
              <a:t>Linux Environment</a:t>
            </a:r>
          </a:p>
          <a:p>
            <a:r>
              <a:rPr lang="en-US" dirty="0"/>
              <a:t>ANSI C</a:t>
            </a:r>
          </a:p>
          <a:p>
            <a:r>
              <a:rPr lang="en-US" dirty="0" err="1"/>
              <a:t>Int</a:t>
            </a:r>
            <a:r>
              <a:rPr lang="en-US" dirty="0"/>
              <a:t> Conversion and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Programming 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lab should be in </a:t>
            </a:r>
            <a:r>
              <a:rPr lang="en-US" dirty="0" err="1"/>
              <a:t>Gitlab</a:t>
            </a:r>
            <a:endParaRPr lang="en-US" dirty="0"/>
          </a:p>
          <a:p>
            <a:r>
              <a:rPr lang="en-US" dirty="0"/>
              <a:t>Commit your work regularly</a:t>
            </a:r>
          </a:p>
        </p:txBody>
      </p:sp>
    </p:spTree>
    <p:extLst>
      <p:ext uri="{BB962C8B-B14F-4D97-AF65-F5344CB8AC3E}">
        <p14:creationId xmlns:p14="http://schemas.microsoft.com/office/powerpoint/2010/main" val="190739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use </a:t>
            </a:r>
            <a:r>
              <a:rPr lang="en-US" dirty="0" err="1"/>
              <a:t>Gitlab</a:t>
            </a:r>
            <a:r>
              <a:rPr lang="en-US" dirty="0"/>
              <a:t>, you must set up an </a:t>
            </a:r>
            <a:r>
              <a:rPr lang="en-US" dirty="0" err="1"/>
              <a:t>ssh</a:t>
            </a:r>
            <a:r>
              <a:rPr lang="en-US" dirty="0"/>
              <a:t>-key (Andrew credentials don’t work)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75" y="1164770"/>
            <a:ext cx="7896300" cy="3585785"/>
          </a:xfrm>
        </p:spPr>
        <p:txBody>
          <a:bodyPr/>
          <a:lstStyle/>
          <a:p>
            <a:r>
              <a:rPr lang="en-US" dirty="0"/>
              <a:t>First check if you already have an </a:t>
            </a:r>
            <a:r>
              <a:rPr lang="en-US" dirty="0" err="1"/>
              <a:t>ssh</a:t>
            </a:r>
            <a:r>
              <a:rPr lang="en-US" dirty="0"/>
              <a:t> key:</a:t>
            </a:r>
          </a:p>
          <a:p>
            <a:pPr marL="596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print a string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 does not, run the command:</a:t>
            </a:r>
          </a:p>
          <a:p>
            <a:pPr marL="596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-keygen –t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–C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–b 4096</a:t>
            </a:r>
          </a:p>
          <a:p>
            <a:pPr marL="457200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the default file path (press Enter), and optionally type in a password. (press Enter if you don’t want one)</a:t>
            </a:r>
          </a:p>
          <a:p>
            <a:pPr marL="457200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/id_rsa.pub </a:t>
            </a:r>
          </a:p>
          <a:p>
            <a:pPr marL="457200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Your public key will be printed.</a:t>
            </a:r>
          </a:p>
          <a:p>
            <a:pPr marL="457200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Highlight it with the mouse and copy</a:t>
            </a:r>
          </a:p>
        </p:txBody>
      </p:sp>
    </p:spTree>
    <p:extLst>
      <p:ext uri="{BB962C8B-B14F-4D97-AF65-F5344CB8AC3E}">
        <p14:creationId xmlns:p14="http://schemas.microsoft.com/office/powerpoint/2010/main" val="390422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A6A-0274-4E2B-994E-559B7CA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ssh</a:t>
            </a:r>
            <a:r>
              <a:rPr lang="en-US" dirty="0"/>
              <a:t> key to </a:t>
            </a:r>
            <a:r>
              <a:rPr lang="en-US" dirty="0" err="1"/>
              <a:t>Gitlab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392B-5373-449A-90F6-D83DD0AC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1021556"/>
            <a:ext cx="7896300" cy="571500"/>
          </a:xfrm>
        </p:spPr>
        <p:txBody>
          <a:bodyPr/>
          <a:lstStyle/>
          <a:p>
            <a:r>
              <a:rPr lang="en-US" dirty="0"/>
              <a:t>Paste the public </a:t>
            </a:r>
            <a:r>
              <a:rPr lang="en-US" dirty="0" err="1"/>
              <a:t>ssh</a:t>
            </a:r>
            <a:r>
              <a:rPr lang="en-US" dirty="0"/>
              <a:t> key into the text field here</a:t>
            </a:r>
          </a:p>
        </p:txBody>
      </p:sp>
      <p:pic>
        <p:nvPicPr>
          <p:cNvPr id="1026" name="Picture 2" descr="https://lh3.googleusercontent.com/44rwSXavDuKaf57cxdaQzOL58nawZFleljeuKT-LFjgZGUA-pwFFLipnxw-6OsiHtLiU9wqtRPwYclZMc63_a9H91eicns4-k2Tx3qatui3r50zuEsGHG8JxXJ_IZ5tem7YmDE52CMQ">
            <a:extLst>
              <a:ext uri="{FF2B5EF4-FFF2-40B4-BE49-F238E27FC236}">
                <a16:creationId xmlns:a16="http://schemas.microsoft.com/office/drawing/2014/main" id="{162EB4E8-2A21-4D7E-B4F1-2082C0D3F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3" t="18594" r="9396" b="40351"/>
          <a:stretch/>
        </p:blipFill>
        <p:spPr bwMode="auto">
          <a:xfrm>
            <a:off x="598715" y="1797170"/>
            <a:ext cx="2808513" cy="301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7133F-2299-4678-AA4F-B3895CB0AAC5}"/>
              </a:ext>
            </a:extLst>
          </p:cNvPr>
          <p:cNvCxnSpPr/>
          <p:nvPr/>
        </p:nvCxnSpPr>
        <p:spPr>
          <a:xfrm>
            <a:off x="3668486" y="3058886"/>
            <a:ext cx="1317171" cy="0"/>
          </a:xfrm>
          <a:prstGeom prst="straightConnector1">
            <a:avLst/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lh5.googleusercontent.com/7aAZlbnImd_cDuOfRV20t0k5qOazDulVUo2bwz5AZyXWyUClGUOQiKLGQjuj0YA8gtKmdZx42994b23DuipUoJ3gcjk6KUGpyBEl9_7AsaK9swMtk7-KMD5HAbjuxZOgFh1Mcc_5-YQ">
            <a:extLst>
              <a:ext uri="{FF2B5EF4-FFF2-40B4-BE49-F238E27FC236}">
                <a16:creationId xmlns:a16="http://schemas.microsoft.com/office/drawing/2014/main" id="{E463438E-91E0-4F66-A7D3-45BE1DF88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5" t="23484" r="50000" b="24939"/>
          <a:stretch/>
        </p:blipFill>
        <p:spPr bwMode="auto">
          <a:xfrm>
            <a:off x="5108500" y="1797170"/>
            <a:ext cx="3324300" cy="265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6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E00C-33D5-46A7-B800-92B961B4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using </a:t>
            </a:r>
            <a:r>
              <a:rPr lang="en-US" dirty="0" err="1"/>
              <a:t>Gitlab</a:t>
            </a:r>
            <a:r>
              <a:rPr lang="en-US" dirty="0"/>
              <a:t> with handouts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F25A6-A004-4208-9663-DA152B244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the repository on </a:t>
            </a:r>
            <a:r>
              <a:rPr lang="en-US" dirty="0" err="1"/>
              <a:t>Gitlab</a:t>
            </a:r>
            <a:r>
              <a:rPr lang="en-US" dirty="0"/>
              <a:t> into your private folder on the AFS</a:t>
            </a:r>
          </a:p>
          <a:p>
            <a:r>
              <a:rPr lang="en-US" dirty="0"/>
              <a:t>Download the handout from </a:t>
            </a:r>
            <a:r>
              <a:rPr lang="en-US" dirty="0" err="1"/>
              <a:t>autolab</a:t>
            </a:r>
            <a:endParaRPr lang="en-US" dirty="0"/>
          </a:p>
          <a:p>
            <a:r>
              <a:rPr lang="en-US" dirty="0"/>
              <a:t>Copy the handout (</a:t>
            </a:r>
            <a:r>
              <a:rPr lang="en-US" dirty="0" err="1"/>
              <a:t>scp</a:t>
            </a:r>
            <a:r>
              <a:rPr lang="en-US" dirty="0"/>
              <a:t>, sftp, </a:t>
            </a:r>
            <a:r>
              <a:rPr lang="en-US" dirty="0" err="1"/>
              <a:t>Filezilla</a:t>
            </a:r>
            <a:r>
              <a:rPr lang="en-US" dirty="0"/>
              <a:t>, etc.) into the repository and move your terminal into the repository</a:t>
            </a:r>
          </a:p>
          <a:p>
            <a:r>
              <a:rPr lang="en-US" dirty="0"/>
              <a:t>Unpack the handout (tar –</a:t>
            </a:r>
            <a:r>
              <a:rPr lang="en-US" dirty="0" err="1"/>
              <a:t>xvpf</a:t>
            </a:r>
            <a:r>
              <a:rPr lang="en-US" dirty="0"/>
              <a:t> handout.tar)</a:t>
            </a:r>
          </a:p>
          <a:p>
            <a:r>
              <a:rPr lang="en-US" dirty="0"/>
              <a:t>Add the handout files to version control (git add –all)</a:t>
            </a:r>
          </a:p>
          <a:p>
            <a:r>
              <a:rPr lang="en-US" dirty="0"/>
              <a:t>Make a git commit (git commit)</a:t>
            </a:r>
          </a:p>
          <a:p>
            <a:r>
              <a:rPr lang="en-US" dirty="0"/>
              <a:t>Push the commit to </a:t>
            </a:r>
            <a:r>
              <a:rPr lang="en-US" dirty="0" err="1"/>
              <a:t>Gitlab</a:t>
            </a:r>
            <a:r>
              <a:rPr lang="en-US" dirty="0"/>
              <a:t> (git push)</a:t>
            </a:r>
          </a:p>
        </p:txBody>
      </p:sp>
    </p:spTree>
    <p:extLst>
      <p:ext uri="{BB962C8B-B14F-4D97-AF65-F5344CB8AC3E}">
        <p14:creationId xmlns:p14="http://schemas.microsoft.com/office/powerpoint/2010/main" val="138075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1554</Words>
  <Application>Microsoft Office PowerPoint</Application>
  <PresentationFormat>On-screen Show (16:9)</PresentationFormat>
  <Paragraphs>370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Times</vt:lpstr>
      <vt:lpstr>Times New Roman</vt:lpstr>
      <vt:lpstr>template2007</vt:lpstr>
      <vt:lpstr>15-213 Recitation 1: Basics </vt:lpstr>
      <vt:lpstr>Introduction</vt:lpstr>
      <vt:lpstr>Introduction</vt:lpstr>
      <vt:lpstr>Course Details</vt:lpstr>
      <vt:lpstr>Today – “Bonus” Recitation</vt:lpstr>
      <vt:lpstr>Git and Programming Labs</vt:lpstr>
      <vt:lpstr>Before you use Gitlab, you must set up an ssh-key (Andrew credentials don’t work)</vt:lpstr>
      <vt:lpstr>Add ssh key to Gitlab</vt:lpstr>
      <vt:lpstr>Steps for using Gitlab with handouts</vt:lpstr>
      <vt:lpstr>Git setup on AFS</vt:lpstr>
      <vt:lpstr>Clone your Gitlab repository</vt:lpstr>
      <vt:lpstr>Git setup on AFS</vt:lpstr>
      <vt:lpstr>Future commits on Gitlab</vt:lpstr>
      <vt:lpstr>Git branch example</vt:lpstr>
      <vt:lpstr>More information on Git can be found in the Linx/Git bootcamp slides</vt:lpstr>
      <vt:lpstr>Linux Environment</vt:lpstr>
      <vt:lpstr>Setting up Vim </vt:lpstr>
      <vt:lpstr>Setting up Vim </vt:lpstr>
      <vt:lpstr>What is ANSI C?</vt:lpstr>
      <vt:lpstr>What is ANSI C?</vt:lpstr>
      <vt:lpstr>Integer Conversions</vt:lpstr>
      <vt:lpstr>Integer Conversions Truncation</vt:lpstr>
      <vt:lpstr>Truncation: Examples</vt:lpstr>
      <vt:lpstr>Integer Conversions  Expansion </vt:lpstr>
      <vt:lpstr>Sign Extension: Examples</vt:lpstr>
      <vt:lpstr>Sign Extension and Truncation </vt:lpstr>
      <vt:lpstr>Problems – Truncation  </vt:lpstr>
      <vt:lpstr>Problems – Truncation  </vt:lpstr>
      <vt:lpstr>Problems – Truncation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Data Lab</dc:title>
  <dc:creator>Zack Coker</dc:creator>
  <cp:lastModifiedBy>Zack Coker</cp:lastModifiedBy>
  <cp:revision>62</cp:revision>
  <dcterms:modified xsi:type="dcterms:W3CDTF">2018-01-22T04:37:21Z</dcterms:modified>
</cp:coreProperties>
</file>