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8"/>
  </p:notesMasterIdLst>
  <p:handoutMasterIdLst>
    <p:handoutMasterId r:id="rId79"/>
  </p:handoutMasterIdLst>
  <p:sldIdLst>
    <p:sldId id="462" r:id="rId8"/>
    <p:sldId id="1349" r:id="rId9"/>
    <p:sldId id="1431" r:id="rId10"/>
    <p:sldId id="1351" r:id="rId11"/>
    <p:sldId id="1352" r:id="rId12"/>
    <p:sldId id="1432" r:id="rId13"/>
    <p:sldId id="1354" r:id="rId14"/>
    <p:sldId id="1433" r:id="rId15"/>
    <p:sldId id="1434" r:id="rId16"/>
    <p:sldId id="1435" r:id="rId17"/>
    <p:sldId id="1356" r:id="rId18"/>
    <p:sldId id="1357" r:id="rId19"/>
    <p:sldId id="1436" r:id="rId20"/>
    <p:sldId id="1437" r:id="rId21"/>
    <p:sldId id="1359" r:id="rId22"/>
    <p:sldId id="1411" r:id="rId23"/>
    <p:sldId id="1438" r:id="rId24"/>
    <p:sldId id="1360" r:id="rId25"/>
    <p:sldId id="1361" r:id="rId26"/>
    <p:sldId id="1362" r:id="rId27"/>
    <p:sldId id="1412" r:id="rId28"/>
    <p:sldId id="1424" r:id="rId29"/>
    <p:sldId id="1364" r:id="rId30"/>
    <p:sldId id="1365" r:id="rId31"/>
    <p:sldId id="1425" r:id="rId32"/>
    <p:sldId id="1373" r:id="rId33"/>
    <p:sldId id="1374" r:id="rId34"/>
    <p:sldId id="1367" r:id="rId35"/>
    <p:sldId id="1371" r:id="rId36"/>
    <p:sldId id="1375" r:id="rId37"/>
    <p:sldId id="1370" r:id="rId38"/>
    <p:sldId id="1376" r:id="rId39"/>
    <p:sldId id="1377" r:id="rId40"/>
    <p:sldId id="1369" r:id="rId41"/>
    <p:sldId id="1368" r:id="rId42"/>
    <p:sldId id="1379" r:id="rId43"/>
    <p:sldId id="1378" r:id="rId44"/>
    <p:sldId id="1380" r:id="rId45"/>
    <p:sldId id="1381" r:id="rId46"/>
    <p:sldId id="1382" r:id="rId47"/>
    <p:sldId id="1394" r:id="rId48"/>
    <p:sldId id="1393" r:id="rId49"/>
    <p:sldId id="1392" r:id="rId50"/>
    <p:sldId id="1391" r:id="rId51"/>
    <p:sldId id="1426" r:id="rId52"/>
    <p:sldId id="1390" r:id="rId53"/>
    <p:sldId id="1396" r:id="rId54"/>
    <p:sldId id="1397" r:id="rId55"/>
    <p:sldId id="1398" r:id="rId56"/>
    <p:sldId id="1399" r:id="rId57"/>
    <p:sldId id="1389" r:id="rId58"/>
    <p:sldId id="1429" r:id="rId59"/>
    <p:sldId id="1388" r:id="rId60"/>
    <p:sldId id="1401" r:id="rId61"/>
    <p:sldId id="1403" r:id="rId62"/>
    <p:sldId id="1404" r:id="rId63"/>
    <p:sldId id="1400" r:id="rId64"/>
    <p:sldId id="1427" r:id="rId65"/>
    <p:sldId id="1387" r:id="rId66"/>
    <p:sldId id="1386" r:id="rId67"/>
    <p:sldId id="1385" r:id="rId68"/>
    <p:sldId id="1384" r:id="rId69"/>
    <p:sldId id="1405" r:id="rId70"/>
    <p:sldId id="1410" r:id="rId71"/>
    <p:sldId id="1428" r:id="rId72"/>
    <p:sldId id="1409" r:id="rId73"/>
    <p:sldId id="1408" r:id="rId74"/>
    <p:sldId id="1407" r:id="rId75"/>
    <p:sldId id="1413" r:id="rId76"/>
    <p:sldId id="264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1BDD08-53A4-4B21-AD3F-F58852450143}">
          <p14:sldIdLst>
            <p14:sldId id="462"/>
            <p14:sldId id="1349"/>
            <p14:sldId id="1431"/>
            <p14:sldId id="1351"/>
            <p14:sldId id="1352"/>
            <p14:sldId id="1432"/>
            <p14:sldId id="1354"/>
            <p14:sldId id="1433"/>
            <p14:sldId id="1434"/>
            <p14:sldId id="1435"/>
            <p14:sldId id="1356"/>
            <p14:sldId id="1357"/>
            <p14:sldId id="1436"/>
            <p14:sldId id="1437"/>
            <p14:sldId id="1359"/>
            <p14:sldId id="1411"/>
            <p14:sldId id="1438"/>
            <p14:sldId id="1360"/>
            <p14:sldId id="1361"/>
            <p14:sldId id="1362"/>
            <p14:sldId id="1412"/>
            <p14:sldId id="1424"/>
            <p14:sldId id="1364"/>
            <p14:sldId id="1365"/>
            <p14:sldId id="1425"/>
            <p14:sldId id="1373"/>
            <p14:sldId id="1374"/>
            <p14:sldId id="1367"/>
            <p14:sldId id="1371"/>
            <p14:sldId id="1375"/>
            <p14:sldId id="1370"/>
            <p14:sldId id="1376"/>
            <p14:sldId id="1377"/>
            <p14:sldId id="1369"/>
            <p14:sldId id="1368"/>
            <p14:sldId id="1379"/>
            <p14:sldId id="1378"/>
            <p14:sldId id="1380"/>
            <p14:sldId id="1381"/>
            <p14:sldId id="1382"/>
            <p14:sldId id="1394"/>
            <p14:sldId id="1393"/>
            <p14:sldId id="1392"/>
            <p14:sldId id="1391"/>
            <p14:sldId id="1426"/>
            <p14:sldId id="1390"/>
            <p14:sldId id="1396"/>
            <p14:sldId id="1397"/>
            <p14:sldId id="1398"/>
            <p14:sldId id="1399"/>
            <p14:sldId id="1389"/>
            <p14:sldId id="1429"/>
            <p14:sldId id="1388"/>
            <p14:sldId id="1401"/>
            <p14:sldId id="1403"/>
            <p14:sldId id="1404"/>
            <p14:sldId id="1400"/>
            <p14:sldId id="1427"/>
            <p14:sldId id="1387"/>
            <p14:sldId id="1386"/>
            <p14:sldId id="1385"/>
            <p14:sldId id="1384"/>
            <p14:sldId id="1405"/>
            <p14:sldId id="1410"/>
            <p14:sldId id="1428"/>
            <p14:sldId id="1409"/>
            <p14:sldId id="1408"/>
            <p14:sldId id="1407"/>
            <p14:sldId id="141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0000FF"/>
    <a:srgbClr val="FF8989"/>
    <a:srgbClr val="E46C0A"/>
    <a:srgbClr val="A4FFDB"/>
    <a:srgbClr val="FFBDBD"/>
    <a:srgbClr val="FFA3A3"/>
    <a:srgbClr val="F4E9E9"/>
    <a:srgbClr val="E8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58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tableStyles" Target="tableStyle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981782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431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95191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375851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61989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746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89438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0" r:id="rId2"/>
    <p:sldLayoutId id="214748372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9" r:id="rId17"/>
    <p:sldLayoutId id="2147483721" r:id="rId18"/>
    <p:sldLayoutId id="2147483723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jsref/jsref_statements.asp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jsref/dom_obj_location.asp" TargetMode="External"/><Relationship Id="rId2" Type="http://schemas.openxmlformats.org/officeDocument/2006/relationships/hyperlink" Target="https://www.w3school.com.cn/jsref/dom_obj_history.asp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w3school.com.cn/jsref/dom_obj_navigator.asp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v2.cn.vuejs.or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开发</a:t>
            </a:r>
            <a:endParaRPr kumimoji="1" lang="zh-CN" altLang="en-US" sz="5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BF493F-8B0C-F34E-4536-F0B8F1A0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24" y="3854779"/>
            <a:ext cx="3360685" cy="7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72F150-F80D-33FE-DF08-9F5ED3411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基础语法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D04268-8E65-B39B-2D03-F46BD31324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书写语法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变量</a:t>
            </a:r>
            <a:endParaRPr lang="en-US" altLang="zh-CN"/>
          </a:p>
          <a:p>
            <a:r>
              <a:rPr lang="zh-CN" altLang="en-US"/>
              <a:t>数据类型、运算符、流程控制语句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C9B923-6795-4A22-235D-702252C12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0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B44645-73E7-DBC3-F0FD-90D0DA76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书写语法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A5C9E1-6838-67DC-ADED-60A1812237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597" y="1704655"/>
            <a:ext cx="10281969" cy="24599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ingFangSC-Regular"/>
                <a:ea typeface="Alibaba PuHuiTi R"/>
              </a:rPr>
              <a:t>区分大小写：与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ingFangSC-Regular"/>
                <a:ea typeface="Alibaba PuHuiTi R"/>
              </a:rPr>
              <a:t>Java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ingFangSC-Regular"/>
                <a:ea typeface="Alibaba PuHuiTi R"/>
              </a:rPr>
              <a:t>一样，变量名、函数名以及其他一切东西都是区分大小写的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PingFangSC-Regular"/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ingFangSC-Regular"/>
                <a:ea typeface="Alibaba PuHuiTi R"/>
              </a:rPr>
              <a:t>每行结尾的分号可有可无</a:t>
            </a:r>
            <a:endParaRPr lang="en-US" altLang="zh-CN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ingFangSC-Regular"/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ingFangSC-Regular"/>
                <a:ea typeface="Alibaba PuHuiTi R"/>
              </a:rPr>
              <a:t>注释：</a:t>
            </a:r>
            <a:endParaRPr lang="en-US" altLang="zh-CN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ingFangSC-Regular"/>
              <a:ea typeface="Alibaba PuHuiTi R"/>
            </a:endParaRPr>
          </a:p>
          <a:p>
            <a:pPr marL="720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SC-Regular"/>
                <a:ea typeface="Alibaba PuHuiTi R"/>
              </a:rPr>
              <a:t>单行注释：</a:t>
            </a:r>
            <a:r>
              <a:rPr lang="en-US" altLang="zh-CN" sz="1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SC-Regular"/>
                <a:ea typeface="Alibaba PuHuiTi R"/>
              </a:rPr>
              <a:t>// </a:t>
            </a:r>
            <a:r>
              <a:rPr lang="zh-CN" altLang="en-US" sz="1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SC-Regular"/>
                <a:ea typeface="Alibaba PuHuiTi R"/>
              </a:rPr>
              <a:t>注释内容</a:t>
            </a:r>
            <a:endParaRPr lang="en-US" altLang="zh-CN" sz="14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ingFangSC-Regular"/>
              <a:ea typeface="Alibaba PuHuiTi R"/>
            </a:endParaRPr>
          </a:p>
          <a:p>
            <a:pPr marL="720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PingFangSC-Regular"/>
                <a:ea typeface="Alibaba PuHuiTi R"/>
              </a:rPr>
              <a:t>多行注释：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PingFangSC-Regular"/>
                <a:ea typeface="Alibaba PuHuiTi R"/>
              </a:rPr>
              <a:t>/* </a:t>
            </a:r>
            <a:r>
              <a:rPr lang="zh-CN" altLang="en-US" sz="1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SC-Regular"/>
                <a:ea typeface="Alibaba PuHuiTi R"/>
              </a:rPr>
              <a:t>注释内容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PingFangSC-Regular"/>
                <a:ea typeface="Alibaba PuHuiTi R"/>
              </a:rPr>
              <a:t>*/</a:t>
            </a:r>
            <a:endParaRPr lang="en-US" altLang="zh-CN" sz="14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ingFangSC-Regular"/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ingFangSC-Regular"/>
                <a:ea typeface="Alibaba PuHuiTi R"/>
              </a:rPr>
              <a:t>大括号表示代码块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1C120B2A-5688-B5FE-4C08-0B89E3CB2D4C}"/>
              </a:ext>
            </a:extLst>
          </p:cNvPr>
          <p:cNvSpPr/>
          <p:nvPr/>
        </p:nvSpPr>
        <p:spPr>
          <a:xfrm>
            <a:off x="1127434" y="4164565"/>
            <a:ext cx="4549998" cy="1106682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if(count == 3){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alert(count);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660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B44645-73E7-DBC3-F0FD-90D0DA76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输出语句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1C120B2A-5688-B5FE-4C08-0B89E3CB2D4C}"/>
              </a:ext>
            </a:extLst>
          </p:cNvPr>
          <p:cNvSpPr/>
          <p:nvPr/>
        </p:nvSpPr>
        <p:spPr>
          <a:xfrm>
            <a:off x="1082609" y="3135358"/>
            <a:ext cx="5712637" cy="2028313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window.alert(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浏览器弹出警告框</a:t>
            </a:r>
            <a:endParaRPr lang="zh-CN" altLang="en-US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document.write(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HTML,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在浏览器展示</a:t>
            </a:r>
            <a:endParaRPr lang="zh-CN" altLang="en-US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写入浏览器控制台</a:t>
            </a:r>
            <a:endParaRPr lang="zh-CN" altLang="en-US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F49A8469-29E1-6BDB-7121-7ED40E922E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7403311" cy="127318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使用 </a:t>
            </a:r>
            <a:r>
              <a:rPr lang="en-US" altLang="zh-CN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window.alert() </a:t>
            </a:r>
            <a:r>
              <a:rPr lang="zh-CN" alt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写入警告框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zh-CN" altLang="en-US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document.write() </a:t>
            </a:r>
            <a:r>
              <a:rPr lang="zh-CN" alt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写入 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输出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zh-CN" altLang="en-US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console.log() </a:t>
            </a:r>
            <a:r>
              <a:rPr lang="zh-CN" alt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写入浏览器控制台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A024CC-BCB3-639C-7501-E4B0688E7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t="2607" r="673" b="5359"/>
          <a:stretch/>
        </p:blipFill>
        <p:spPr>
          <a:xfrm>
            <a:off x="7258744" y="1943053"/>
            <a:ext cx="4222376" cy="1192305"/>
          </a:xfrm>
          <a:prstGeom prst="roundRect">
            <a:avLst>
              <a:gd name="adj" fmla="val 2135"/>
            </a:avLst>
          </a:prstGeom>
          <a:ln w="6350">
            <a:solidFill>
              <a:schemeClr val="bg1">
                <a:lumMod val="6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BEBF5F-6DB0-4A4E-9EF4-769B45D8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44" y="3814205"/>
            <a:ext cx="2720576" cy="6706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3E177E-153A-1D22-01D8-3B6A5B0A1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744" y="4981643"/>
            <a:ext cx="3985605" cy="1036410"/>
          </a:xfrm>
          <a:prstGeom prst="roundRect">
            <a:avLst>
              <a:gd name="adj" fmla="val 2706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4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19468-99F2-4DF3-A2F9-1017C91EA0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502152"/>
          </a:xfrm>
        </p:spPr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书写语法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</a:t>
            </a:r>
            <a:endParaRPr lang="en-US" altLang="zh-CN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E81896C1-85B3-B0B3-1882-0E183F9D3454}"/>
              </a:ext>
            </a:extLst>
          </p:cNvPr>
          <p:cNvSpPr/>
          <p:nvPr/>
        </p:nvSpPr>
        <p:spPr>
          <a:xfrm>
            <a:off x="6096000" y="4214867"/>
            <a:ext cx="5107879" cy="1500649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window.alert(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浏览器弹出警告框</a:t>
            </a:r>
            <a:endParaRPr lang="zh-CN" altLang="en-US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document.write(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HTML,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在浏览器展示</a:t>
            </a:r>
            <a:endParaRPr lang="zh-CN" altLang="en-US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写入浏览器控制台</a:t>
            </a:r>
          </a:p>
        </p:txBody>
      </p:sp>
    </p:spTree>
    <p:extLst>
      <p:ext uri="{BB962C8B-B14F-4D97-AF65-F5344CB8AC3E}">
        <p14:creationId xmlns:p14="http://schemas.microsoft.com/office/powerpoint/2010/main" val="36506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72F150-F80D-33FE-DF08-9F5ED3411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基础语法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D04268-8E65-B39B-2D03-F46BD31324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数据类型、运算符、流程控制语句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C9B923-6795-4A22-235D-702252C12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4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24EFC6-5CCA-0CDC-025C-64DB0544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9285AC4-CB90-752E-1F73-4503069F9BE4}"/>
              </a:ext>
            </a:extLst>
          </p:cNvPr>
          <p:cNvGrpSpPr/>
          <p:nvPr/>
        </p:nvGrpSpPr>
        <p:grpSpPr>
          <a:xfrm>
            <a:off x="788950" y="1672609"/>
            <a:ext cx="10735309" cy="2762513"/>
            <a:chOff x="788950" y="1672609"/>
            <a:chExt cx="10735309" cy="276251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195986D-77F9-A97E-22EA-32DCAB84D088}"/>
                </a:ext>
              </a:extLst>
            </p:cNvPr>
            <p:cNvGrpSpPr/>
            <p:nvPr/>
          </p:nvGrpSpPr>
          <p:grpSpPr>
            <a:xfrm>
              <a:off x="788950" y="1672609"/>
              <a:ext cx="10735309" cy="2762513"/>
              <a:chOff x="920210" y="1823316"/>
              <a:chExt cx="10200297" cy="2762513"/>
            </a:xfrm>
          </p:grpSpPr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FF83428D-E4BD-5E6C-8C92-399F52DB0C95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0200297" cy="2762513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04000" bIns="0" rtlCol="0" anchor="ctr"/>
              <a:lstStyle/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JavaScript 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中用 </a:t>
                </a:r>
                <a:r>
                  <a:rPr lang="en-US" altLang="zh-CN" sz="1400" b="0" i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var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 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关键字（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variable 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的缩写）来声明变量 。</a:t>
                </a:r>
                <a:endParaRPr lang="en-US" altLang="zh-CN" sz="1400">
                  <a:solidFill>
                    <a:srgbClr val="000000"/>
                  </a:solidFill>
                  <a:latin typeface="Consolas" panose="020B0609020204030204" pitchFamily="49" charset="0"/>
                  <a:ea typeface="Alibaba PuHuiTi R"/>
                </a:endParaRPr>
              </a:p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rgbClr val="000000"/>
                    </a:solidFill>
                    <a:latin typeface="Consolas" panose="020B0609020204030204" pitchFamily="49" charset="0"/>
                    <a:ea typeface="Alibaba PuHuiTi R"/>
                  </a:rPr>
                  <a:t>JavaScript </a:t>
                </a:r>
                <a:r>
                  <a:rPr lang="zh-CN" altLang="en-US" sz="1400">
                    <a:solidFill>
                      <a:srgbClr val="000000"/>
                    </a:solidFill>
                    <a:latin typeface="Consolas" panose="020B0609020204030204" pitchFamily="49" charset="0"/>
                    <a:ea typeface="Alibaba PuHuiTi R"/>
                  </a:rPr>
                  <a:t>是一门弱类型语言，变量</a:t>
                </a:r>
                <a:r>
                  <a:rPr lang="zh-CN" altLang="en-US" sz="1400">
                    <a:solidFill>
                      <a:srgbClr val="C00000"/>
                    </a:solidFill>
                    <a:latin typeface="Consolas" panose="020B0609020204030204" pitchFamily="49" charset="0"/>
                    <a:ea typeface="Alibaba PuHuiTi R"/>
                  </a:rPr>
                  <a:t>可以存放不同类型的值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Alibaba PuHuiTi R"/>
                  </a:rPr>
                  <a:t>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Alibaba PuHuiTi R"/>
                </a:endParaRPr>
              </a:p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Alibaba PuHuiTi R"/>
                  </a:rPr>
                  <a:t>变量名需要遵循如下规则：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3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组成字符可以是任何字母、数字、下划线（</a:t>
                </a:r>
                <a:r>
                  <a:rPr lang="en-US" altLang="zh-CN" sz="13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_</a:t>
                </a:r>
                <a:r>
                  <a:rPr lang="zh-CN" altLang="en-US" sz="13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）或美元符号（</a:t>
                </a:r>
                <a:r>
                  <a:rPr lang="en-US" altLang="zh-CN" sz="13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$</a:t>
                </a:r>
                <a:r>
                  <a:rPr lang="zh-CN" altLang="en-US" sz="13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）</a:t>
                </a:r>
                <a:endPara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Alibaba PuHuiTi R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3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数字不能开头</a:t>
                </a:r>
                <a:endParaRPr lang="en-US" altLang="zh-CN" sz="1300" b="0" i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  <a:ea typeface="Alibaba PuHuiTi R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3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onsolas" panose="020B0609020204030204" pitchFamily="49" charset="0"/>
                    <a:ea typeface="Alibaba PuHuiTi R"/>
                  </a:rPr>
                  <a:t>建议使用驼峰命名</a:t>
                </a:r>
                <a:endParaRPr lang="zh-CN" altLang="en-US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0C4C11C2-8DD8-26C0-D012-3A825CE3329B}"/>
                  </a:ext>
                </a:extLst>
              </p:cNvPr>
              <p:cNvSpPr/>
              <p:nvPr/>
            </p:nvSpPr>
            <p:spPr>
              <a:xfrm>
                <a:off x="920213" y="1823316"/>
                <a:ext cx="1002799" cy="402376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Shape 2706">
              <a:extLst>
                <a:ext uri="{FF2B5EF4-FFF2-40B4-BE49-F238E27FC236}">
                  <a16:creationId xmlns:a16="http://schemas.microsoft.com/office/drawing/2014/main" id="{3B7A843F-22D5-EEC5-8D95-05A6B71F3E88}"/>
                </a:ext>
              </a:extLst>
            </p:cNvPr>
            <p:cNvSpPr/>
            <p:nvPr/>
          </p:nvSpPr>
          <p:spPr>
            <a:xfrm>
              <a:off x="923739" y="1731108"/>
              <a:ext cx="275706" cy="27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81" y="6871"/>
                  </a:moveTo>
                  <a:cubicBezTo>
                    <a:pt x="12915" y="6830"/>
                    <a:pt x="11990" y="7537"/>
                    <a:pt x="11505" y="8992"/>
                  </a:cubicBezTo>
                  <a:cubicBezTo>
                    <a:pt x="11755" y="8897"/>
                    <a:pt x="11997" y="8849"/>
                    <a:pt x="12232" y="8849"/>
                  </a:cubicBezTo>
                  <a:cubicBezTo>
                    <a:pt x="12732" y="8849"/>
                    <a:pt x="12952" y="9108"/>
                    <a:pt x="12893" y="9624"/>
                  </a:cubicBezTo>
                  <a:cubicBezTo>
                    <a:pt x="12864" y="9937"/>
                    <a:pt x="12643" y="10393"/>
                    <a:pt x="12232" y="10991"/>
                  </a:cubicBezTo>
                  <a:cubicBezTo>
                    <a:pt x="11821" y="11589"/>
                    <a:pt x="11513" y="11888"/>
                    <a:pt x="11307" y="11888"/>
                  </a:cubicBezTo>
                  <a:cubicBezTo>
                    <a:pt x="11043" y="11888"/>
                    <a:pt x="10800" y="11426"/>
                    <a:pt x="10580" y="10502"/>
                  </a:cubicBezTo>
                  <a:cubicBezTo>
                    <a:pt x="10506" y="10230"/>
                    <a:pt x="10374" y="9536"/>
                    <a:pt x="10183" y="8421"/>
                  </a:cubicBezTo>
                  <a:cubicBezTo>
                    <a:pt x="10007" y="7388"/>
                    <a:pt x="9537" y="6905"/>
                    <a:pt x="8774" y="6973"/>
                  </a:cubicBezTo>
                  <a:cubicBezTo>
                    <a:pt x="8450" y="7000"/>
                    <a:pt x="7966" y="7272"/>
                    <a:pt x="7320" y="7789"/>
                  </a:cubicBezTo>
                  <a:cubicBezTo>
                    <a:pt x="6849" y="8183"/>
                    <a:pt x="6372" y="8577"/>
                    <a:pt x="5888" y="8972"/>
                  </a:cubicBezTo>
                  <a:lnTo>
                    <a:pt x="6350" y="9522"/>
                  </a:lnTo>
                  <a:cubicBezTo>
                    <a:pt x="6790" y="9237"/>
                    <a:pt x="7047" y="9094"/>
                    <a:pt x="7121" y="9094"/>
                  </a:cubicBezTo>
                  <a:cubicBezTo>
                    <a:pt x="7459" y="9094"/>
                    <a:pt x="7774" y="9583"/>
                    <a:pt x="8068" y="10562"/>
                  </a:cubicBezTo>
                  <a:cubicBezTo>
                    <a:pt x="8333" y="11460"/>
                    <a:pt x="8597" y="12358"/>
                    <a:pt x="8861" y="13255"/>
                  </a:cubicBezTo>
                  <a:cubicBezTo>
                    <a:pt x="9258" y="14234"/>
                    <a:pt x="9743" y="14723"/>
                    <a:pt x="10316" y="14723"/>
                  </a:cubicBezTo>
                  <a:cubicBezTo>
                    <a:pt x="11241" y="14723"/>
                    <a:pt x="12372" y="13921"/>
                    <a:pt x="13709" y="12317"/>
                  </a:cubicBezTo>
                  <a:cubicBezTo>
                    <a:pt x="15001" y="10780"/>
                    <a:pt x="15669" y="9570"/>
                    <a:pt x="15713" y="8686"/>
                  </a:cubicBezTo>
                  <a:cubicBezTo>
                    <a:pt x="15772" y="7503"/>
                    <a:pt x="15295" y="6898"/>
                    <a:pt x="14281" y="687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  <p:sp>
          <p:nvSpPr>
            <p:cNvPr id="14" name="!!矩形: 圆角 7">
              <a:extLst>
                <a:ext uri="{FF2B5EF4-FFF2-40B4-BE49-F238E27FC236}">
                  <a16:creationId xmlns:a16="http://schemas.microsoft.com/office/drawing/2014/main" id="{EBD2B8E9-550E-113F-760E-D8C7859C085D}"/>
                </a:ext>
              </a:extLst>
            </p:cNvPr>
            <p:cNvSpPr/>
            <p:nvPr/>
          </p:nvSpPr>
          <p:spPr>
            <a:xfrm>
              <a:off x="7914186" y="2186680"/>
              <a:ext cx="3488864" cy="716696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 </a:t>
              </a:r>
              <a:r>
                <a:rPr lang="en-US" altLang="zh-CN" sz="120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</a:t>
              </a:r>
              <a:r>
                <a:rPr lang="zh-CN" altLang="zh-CN" sz="120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1750EB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</a:t>
              </a:r>
              <a:r>
                <a:rPr lang="zh-CN" altLang="zh-CN" sz="1200">
                  <a:solidFill>
                    <a:srgbClr val="83009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"张三"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9A3194-44BE-A257-CE3B-4E141FAB04CE}"/>
              </a:ext>
            </a:extLst>
          </p:cNvPr>
          <p:cNvGrpSpPr/>
          <p:nvPr/>
        </p:nvGrpSpPr>
        <p:grpSpPr>
          <a:xfrm>
            <a:off x="724944" y="5335005"/>
            <a:ext cx="10974294" cy="1072373"/>
            <a:chOff x="1048333" y="5599087"/>
            <a:chExt cx="10376242" cy="1072373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829E1E39-F994-2581-2BEC-9DB98B5FB9A4}"/>
                </a:ext>
              </a:extLst>
            </p:cNvPr>
            <p:cNvSpPr txBox="1"/>
            <p:nvPr/>
          </p:nvSpPr>
          <p:spPr>
            <a:xfrm>
              <a:off x="1300891" y="5934792"/>
              <a:ext cx="10123684" cy="618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ECMAScript 6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新增了 </a:t>
              </a:r>
              <a:r>
                <a:rPr lang="en-US" altLang="zh-CN" sz="12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let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关键字来定义变量。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它的用法类似于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var，但是所声明的变量，只在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let </a:t>
              </a:r>
              <a:r>
                <a: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所在的代码块内有</a:t>
              </a:r>
              <a:r>
                <a: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效，且不允许重复声明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ECMAScript 6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新增了 </a:t>
              </a:r>
              <a:r>
                <a:rPr lang="en-US" altLang="zh-CN" sz="12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const</a:t>
              </a: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关键字，用来声明一个只读的常量。一旦声明，常量的值就不能改变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78183B1-0F5E-4FE2-4D92-51A50C6E9616}"/>
                </a:ext>
              </a:extLst>
            </p:cNvPr>
            <p:cNvGrpSpPr/>
            <p:nvPr/>
          </p:nvGrpSpPr>
          <p:grpSpPr>
            <a:xfrm>
              <a:off x="1048333" y="5599087"/>
              <a:ext cx="10224097" cy="1072373"/>
              <a:chOff x="1097275" y="5693357"/>
              <a:chExt cx="10174770" cy="1072373"/>
            </a:xfrm>
          </p:grpSpPr>
          <p:sp>
            <p:nvSpPr>
              <p:cNvPr id="18" name="三角形 9">
                <a:extLst>
                  <a:ext uri="{FF2B5EF4-FFF2-40B4-BE49-F238E27FC236}">
                    <a16:creationId xmlns:a16="http://schemas.microsoft.com/office/drawing/2014/main" id="{691240C7-A427-19A3-EDE5-64D07142E9DF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3F7616-C20F-57AF-22A0-C5753D67B3FD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074842" cy="1072373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19CE7D-6423-1F79-7BE8-C450C026CEFC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8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BC681-7C66-D4F6-8FA4-15A9DC236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5104" y="2057400"/>
            <a:ext cx="6358280" cy="2743200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变量</a:t>
            </a:r>
            <a:endParaRPr lang="en-US" altLang="zh-CN">
              <a:latin typeface="Consolas" panose="020B0609020204030204" pitchFamily="49" charset="0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特点：</a:t>
            </a:r>
            <a:r>
              <a:rPr lang="en-US" altLang="zh-CN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是弱类型语言，变量可以存放不同类型的值</a:t>
            </a:r>
            <a:endParaRPr lang="en-US" altLang="zh-CN" sz="1600" b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声明：</a:t>
            </a:r>
            <a:endParaRPr lang="en-US" altLang="zh-CN" sz="1600" b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var</a:t>
            </a:r>
            <a:r>
              <a:rPr lang="zh-CN" altLang="en-US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：声明变量，全局作用域</a:t>
            </a:r>
            <a:r>
              <a:rPr lang="en-US" altLang="zh-CN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函数作用域，允许重复声明</a:t>
            </a:r>
            <a:endParaRPr lang="en-US" altLang="zh-CN" sz="1600" b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let</a:t>
            </a:r>
            <a:r>
              <a:rPr lang="zh-CN" altLang="en-US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：声明变量，块级作用域，不允许重复声明</a:t>
            </a:r>
            <a:endParaRPr lang="en-US" altLang="zh-CN" sz="1600" b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const</a:t>
            </a:r>
            <a:r>
              <a:rPr lang="zh-CN" altLang="en-US" sz="1600" b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：声明常量，一旦声明，常量的值不能改变</a:t>
            </a:r>
            <a:endParaRPr lang="en-US" altLang="zh-CN" sz="1600" b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72F150-F80D-33FE-DF08-9F5ED3411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基础语法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D04268-8E65-B39B-2D03-F46BD31324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变量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数据类型、运算符、流程控制语句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C9B923-6795-4A22-235D-702252C12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4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79BAAC-3343-03EB-9D8B-D990D100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24C974-316F-8BDB-7B97-7CFF0487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JavaScript</a:t>
            </a:r>
            <a:r>
              <a:rPr lang="zh-CN" altLang="en-US"/>
              <a:t>中分为：原始类型 和 引用类型。</a:t>
            </a:r>
            <a:endParaRPr lang="en-US" altLang="zh-CN"/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93CBE607-D863-0DFA-6176-4AE9C967E2D2}"/>
              </a:ext>
            </a:extLst>
          </p:cNvPr>
          <p:cNvSpPr/>
          <p:nvPr/>
        </p:nvSpPr>
        <p:spPr>
          <a:xfrm>
            <a:off x="7756376" y="1424699"/>
            <a:ext cx="3488864" cy="716696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en-US" altLang="zh-CN" sz="130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30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3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3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3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3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30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30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3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3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"张三"</a:t>
            </a:r>
            <a:r>
              <a:rPr lang="zh-CN" altLang="zh-CN" sz="13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2A56FA6A-CD88-406C-1E38-C5FC8B39AA38}"/>
              </a:ext>
            </a:extLst>
          </p:cNvPr>
          <p:cNvSpPr txBox="1">
            <a:spLocks/>
          </p:cNvSpPr>
          <p:nvPr/>
        </p:nvSpPr>
        <p:spPr>
          <a:xfrm>
            <a:off x="710880" y="5812450"/>
            <a:ext cx="3949043" cy="4626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使用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typeof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运算符可以获取数据类型：</a:t>
            </a:r>
          </a:p>
        </p:txBody>
      </p:sp>
      <p:sp>
        <p:nvSpPr>
          <p:cNvPr id="16" name="!!矩形: 圆角 7">
            <a:extLst>
              <a:ext uri="{FF2B5EF4-FFF2-40B4-BE49-F238E27FC236}">
                <a16:creationId xmlns:a16="http://schemas.microsoft.com/office/drawing/2014/main" id="{0468CEE8-D321-2B3E-0DFC-ADB24DBC7685}"/>
              </a:ext>
            </a:extLst>
          </p:cNvPr>
          <p:cNvSpPr/>
          <p:nvPr/>
        </p:nvSpPr>
        <p:spPr>
          <a:xfrm>
            <a:off x="7756376" y="5740812"/>
            <a:ext cx="3488864" cy="605936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sz="13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en-US" altLang="zh-CN" sz="130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30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3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3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3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nb-NO" altLang="zh-CN" sz="1300" b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nb-NO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</a:t>
            </a:r>
            <a:r>
              <a:rPr lang="nb-NO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typeof</a:t>
            </a:r>
            <a:r>
              <a:rPr lang="nb-NO" altLang="zh-CN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nb-NO" altLang="zh-CN" sz="1300">
                <a:solidFill>
                  <a:srgbClr val="A3151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nb-NO" altLang="zh-CN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nb-NO" altLang="zh-CN" sz="1300" b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96744EF-869B-D678-4239-AC919665A514}"/>
              </a:ext>
            </a:extLst>
          </p:cNvPr>
          <p:cNvGrpSpPr/>
          <p:nvPr/>
        </p:nvGrpSpPr>
        <p:grpSpPr>
          <a:xfrm>
            <a:off x="791285" y="2344962"/>
            <a:ext cx="10735309" cy="2764366"/>
            <a:chOff x="791285" y="2344962"/>
            <a:chExt cx="10735309" cy="276436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C381A4B-7971-E681-2A16-0C2D27B960B0}"/>
                </a:ext>
              </a:extLst>
            </p:cNvPr>
            <p:cNvGrpSpPr/>
            <p:nvPr/>
          </p:nvGrpSpPr>
          <p:grpSpPr>
            <a:xfrm>
              <a:off x="791285" y="2344962"/>
              <a:ext cx="10735309" cy="2764366"/>
              <a:chOff x="920210" y="1823316"/>
              <a:chExt cx="10200297" cy="2764366"/>
            </a:xfrm>
          </p:grpSpPr>
          <p:sp>
            <p:nvSpPr>
              <p:cNvPr id="13" name="矩形: 对角圆角 12">
                <a:extLst>
                  <a:ext uri="{FF2B5EF4-FFF2-40B4-BE49-F238E27FC236}">
                    <a16:creationId xmlns:a16="http://schemas.microsoft.com/office/drawing/2014/main" id="{0F25FBB7-7518-22DB-5669-57718F582AEC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0200297" cy="276436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 i="0">
                    <a:solidFill>
                      <a:srgbClr val="C00000"/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number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：数字（整数、小数、</a:t>
                </a: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NaN(Not a Number)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rgbClr val="C00000"/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：字符串，单双引皆可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 i="0">
                    <a:solidFill>
                      <a:srgbClr val="C00000"/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boolean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：布尔。</a:t>
                </a: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rgbClr val="C00000"/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null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：对象为空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 i="0">
                    <a:solidFill>
                      <a:srgbClr val="C00000"/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undefined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：当声明的变量未初始化时，该变量的默认值是 </a:t>
                </a: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libaba PuHuiTi R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undefined</a:t>
                </a:r>
                <a:endParaRPr lang="zh-CN" altLang="en-US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>
                <a:extLst>
                  <a:ext uri="{FF2B5EF4-FFF2-40B4-BE49-F238E27FC236}">
                    <a16:creationId xmlns:a16="http://schemas.microsoft.com/office/drawing/2014/main" id="{FBF56655-08EA-421C-F8B5-C1197B53D878}"/>
                  </a:ext>
                </a:extLst>
              </p:cNvPr>
              <p:cNvSpPr/>
              <p:nvPr/>
            </p:nvSpPr>
            <p:spPr>
              <a:xfrm>
                <a:off x="920211" y="1823316"/>
                <a:ext cx="1336681" cy="416094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原始类型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709">
              <a:extLst>
                <a:ext uri="{FF2B5EF4-FFF2-40B4-BE49-F238E27FC236}">
                  <a16:creationId xmlns:a16="http://schemas.microsoft.com/office/drawing/2014/main" id="{6735A3FC-607C-88D1-D0A7-12D5A4860FAB}"/>
                </a:ext>
              </a:extLst>
            </p:cNvPr>
            <p:cNvSpPr/>
            <p:nvPr/>
          </p:nvSpPr>
          <p:spPr>
            <a:xfrm>
              <a:off x="922180" y="2408167"/>
              <a:ext cx="300754" cy="29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1591" y="13291"/>
                  </a:moveTo>
                  <a:cubicBezTo>
                    <a:pt x="11452" y="13214"/>
                    <a:pt x="11342" y="13108"/>
                    <a:pt x="11291" y="12978"/>
                  </a:cubicBezTo>
                  <a:cubicBezTo>
                    <a:pt x="11284" y="12956"/>
                    <a:pt x="11290" y="10299"/>
                    <a:pt x="11290" y="10299"/>
                  </a:cubicBezTo>
                  <a:lnTo>
                    <a:pt x="13256" y="10299"/>
                  </a:lnTo>
                  <a:lnTo>
                    <a:pt x="13256" y="8836"/>
                  </a:lnTo>
                  <a:lnTo>
                    <a:pt x="11292" y="8836"/>
                  </a:lnTo>
                  <a:lnTo>
                    <a:pt x="11292" y="6873"/>
                  </a:lnTo>
                  <a:lnTo>
                    <a:pt x="10042" y="6879"/>
                  </a:lnTo>
                  <a:cubicBezTo>
                    <a:pt x="9988" y="7284"/>
                    <a:pt x="9891" y="7618"/>
                    <a:pt x="9750" y="7879"/>
                  </a:cubicBezTo>
                  <a:cubicBezTo>
                    <a:pt x="9608" y="8142"/>
                    <a:pt x="9420" y="8366"/>
                    <a:pt x="9187" y="8553"/>
                  </a:cubicBezTo>
                  <a:cubicBezTo>
                    <a:pt x="8953" y="8740"/>
                    <a:pt x="8672" y="8883"/>
                    <a:pt x="8344" y="8984"/>
                  </a:cubicBezTo>
                  <a:lnTo>
                    <a:pt x="8345" y="10309"/>
                  </a:lnTo>
                  <a:lnTo>
                    <a:pt x="9328" y="10299"/>
                  </a:lnTo>
                  <a:lnTo>
                    <a:pt x="9328" y="12846"/>
                  </a:lnTo>
                  <a:cubicBezTo>
                    <a:pt x="9328" y="13204"/>
                    <a:pt x="9369" y="13478"/>
                    <a:pt x="9448" y="13667"/>
                  </a:cubicBezTo>
                  <a:cubicBezTo>
                    <a:pt x="9528" y="13856"/>
                    <a:pt x="9671" y="14034"/>
                    <a:pt x="9879" y="14202"/>
                  </a:cubicBezTo>
                  <a:cubicBezTo>
                    <a:pt x="10086" y="14370"/>
                    <a:pt x="10336" y="14498"/>
                    <a:pt x="10629" y="14589"/>
                  </a:cubicBezTo>
                  <a:cubicBezTo>
                    <a:pt x="10922" y="14679"/>
                    <a:pt x="11238" y="14727"/>
                    <a:pt x="11620" y="14727"/>
                  </a:cubicBezTo>
                  <a:cubicBezTo>
                    <a:pt x="11955" y="14727"/>
                    <a:pt x="12228" y="14693"/>
                    <a:pt x="12517" y="14629"/>
                  </a:cubicBezTo>
                  <a:cubicBezTo>
                    <a:pt x="12806" y="14566"/>
                    <a:pt x="13221" y="14455"/>
                    <a:pt x="13578" y="14297"/>
                  </a:cubicBezTo>
                  <a:lnTo>
                    <a:pt x="13583" y="13091"/>
                  </a:lnTo>
                  <a:cubicBezTo>
                    <a:pt x="13165" y="13349"/>
                    <a:pt x="12648" y="13447"/>
                    <a:pt x="12225" y="13447"/>
                  </a:cubicBezTo>
                  <a:cubicBezTo>
                    <a:pt x="11987" y="13447"/>
                    <a:pt x="11776" y="13395"/>
                    <a:pt x="11591" y="1329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9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3A8702-5C2B-39AE-3A54-496B70B3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4D1C406-6A58-0C21-9AE1-9AF197DD8470}"/>
              </a:ext>
            </a:extLst>
          </p:cNvPr>
          <p:cNvGrpSpPr/>
          <p:nvPr/>
        </p:nvGrpSpPr>
        <p:grpSpPr>
          <a:xfrm>
            <a:off x="817663" y="1683813"/>
            <a:ext cx="5000432" cy="2242727"/>
            <a:chOff x="817663" y="1773461"/>
            <a:chExt cx="5000432" cy="224272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B0275CE-F6A1-5163-62DE-A3C5ABE9D5E2}"/>
                </a:ext>
              </a:extLst>
            </p:cNvPr>
            <p:cNvGrpSpPr/>
            <p:nvPr/>
          </p:nvGrpSpPr>
          <p:grpSpPr>
            <a:xfrm>
              <a:off x="817663" y="1773461"/>
              <a:ext cx="5000432" cy="2242727"/>
              <a:chOff x="920211" y="1823315"/>
              <a:chExt cx="4751227" cy="2242727"/>
            </a:xfrm>
          </p:grpSpPr>
          <p:sp>
            <p:nvSpPr>
              <p:cNvPr id="19" name="矩形: 对角圆角 18">
                <a:extLst>
                  <a:ext uri="{FF2B5EF4-FFF2-40B4-BE49-F238E27FC236}">
                    <a16:creationId xmlns:a16="http://schemas.microsoft.com/office/drawing/2014/main" id="{DC577980-9BF8-C644-68A6-E1D14C9CE5DE}"/>
                  </a:ext>
                </a:extLst>
              </p:cNvPr>
              <p:cNvSpPr/>
              <p:nvPr/>
            </p:nvSpPr>
            <p:spPr>
              <a:xfrm>
                <a:off x="920211" y="1823316"/>
                <a:ext cx="4751227" cy="224272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算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术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运算符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+ , - , * , / , % , ++ , --</a:t>
                </a:r>
                <a:endParaRPr lang="en-US" altLang="zh-CN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赋值运算符：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 , += , -= , *= , /= , %=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比较运算符：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&gt; , &lt; , &gt;= , &lt;= , != , == ,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=== </a:t>
                </a:r>
                <a:endParaRPr lang="en-US" altLang="zh-CN" sz="1400" b="0" i="0">
                  <a:solidFill>
                    <a:srgbClr val="C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逻辑运算符：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&amp;&amp; , || , !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三元运算符：条件表达式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? true_value: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false_value</a:t>
                </a:r>
                <a:endParaRPr lang="zh-CN" altLang="en-US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0" name="矩形: 对角圆角 19">
                <a:extLst>
                  <a:ext uri="{FF2B5EF4-FFF2-40B4-BE49-F238E27FC236}">
                    <a16:creationId xmlns:a16="http://schemas.microsoft.com/office/drawing/2014/main" id="{D3826F87-64BC-50F7-9A57-45357C33F4B5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177953" cy="39506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运算符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Shape 2393">
              <a:extLst>
                <a:ext uri="{FF2B5EF4-FFF2-40B4-BE49-F238E27FC236}">
                  <a16:creationId xmlns:a16="http://schemas.microsoft.com/office/drawing/2014/main" id="{665B26D2-6462-D175-6B6E-CA9ADE65927D}"/>
                </a:ext>
              </a:extLst>
            </p:cNvPr>
            <p:cNvSpPr/>
            <p:nvPr/>
          </p:nvSpPr>
          <p:spPr>
            <a:xfrm>
              <a:off x="970829" y="1849478"/>
              <a:ext cx="243291" cy="24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9" name="!!矩形: 圆角 7">
            <a:extLst>
              <a:ext uri="{FF2B5EF4-FFF2-40B4-BE49-F238E27FC236}">
                <a16:creationId xmlns:a16="http://schemas.microsoft.com/office/drawing/2014/main" id="{23F5E2B5-DEF8-5432-44DA-2EBF8D6FCD6B}"/>
              </a:ext>
            </a:extLst>
          </p:cNvPr>
          <p:cNvSpPr/>
          <p:nvPr/>
        </p:nvSpPr>
        <p:spPr>
          <a:xfrm>
            <a:off x="6373908" y="2837268"/>
            <a:ext cx="5000430" cy="1089272"/>
          </a:xfrm>
          <a:prstGeom prst="roundRect">
            <a:avLst>
              <a:gd name="adj" fmla="val 61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//true</a:t>
            </a:r>
            <a:endParaRPr lang="en-US" altLang="zh-CN" sz="1200" b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===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//false</a:t>
            </a:r>
            <a:endParaRPr lang="en-US" altLang="zh-CN" sz="1200" b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//true</a:t>
            </a:r>
            <a:endParaRPr lang="en-US" altLang="zh-CN" sz="1200" b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75AE26D-0519-06F0-D3AE-E8A977F98772}"/>
              </a:ext>
            </a:extLst>
          </p:cNvPr>
          <p:cNvGrpSpPr/>
          <p:nvPr/>
        </p:nvGrpSpPr>
        <p:grpSpPr>
          <a:xfrm>
            <a:off x="6373907" y="1683813"/>
            <a:ext cx="5000433" cy="1089272"/>
            <a:chOff x="817662" y="5144474"/>
            <a:chExt cx="5000433" cy="108927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0A31DC-DDAE-CDF6-FDA4-6E3AC49A9551}"/>
                </a:ext>
              </a:extLst>
            </p:cNvPr>
            <p:cNvGrpSpPr/>
            <p:nvPr/>
          </p:nvGrpSpPr>
          <p:grpSpPr>
            <a:xfrm>
              <a:off x="817662" y="5144474"/>
              <a:ext cx="5000433" cy="1089272"/>
              <a:chOff x="920210" y="1823315"/>
              <a:chExt cx="4751228" cy="1089272"/>
            </a:xfrm>
          </p:grpSpPr>
          <p:sp>
            <p:nvSpPr>
              <p:cNvPr id="23" name="矩形: 对角圆角 22">
                <a:extLst>
                  <a:ext uri="{FF2B5EF4-FFF2-40B4-BE49-F238E27FC236}">
                    <a16:creationId xmlns:a16="http://schemas.microsoft.com/office/drawing/2014/main" id="{235C01AB-1223-263F-53A8-66618DF32544}"/>
                  </a:ext>
                </a:extLst>
              </p:cNvPr>
              <p:cNvSpPr/>
              <p:nvPr/>
            </p:nvSpPr>
            <p:spPr>
              <a:xfrm>
                <a:off x="920210" y="1823316"/>
                <a:ext cx="4751228" cy="1089271"/>
              </a:xfrm>
              <a:prstGeom prst="round2DiagRect">
                <a:avLst>
                  <a:gd name="adj1" fmla="val 7643"/>
                  <a:gd name="adj2" fmla="val 6343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 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会进行类型转换，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=== 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不会进行类型转换</a:t>
                </a:r>
                <a:endParaRPr lang="en-US" altLang="zh-CN" sz="1400" b="0" i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4" name="矩形: 对角圆角 23">
                <a:extLst>
                  <a:ext uri="{FF2B5EF4-FFF2-40B4-BE49-F238E27FC236}">
                    <a16:creationId xmlns:a16="http://schemas.microsoft.com/office/drawing/2014/main" id="{19ED76D2-3C25-931C-A78D-7E981DF1AEC0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300336" cy="39506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与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===</a:t>
                </a:r>
              </a:p>
            </p:txBody>
          </p:sp>
        </p:grpSp>
        <p:sp>
          <p:nvSpPr>
            <p:cNvPr id="30" name="Shape 2393">
              <a:extLst>
                <a:ext uri="{FF2B5EF4-FFF2-40B4-BE49-F238E27FC236}">
                  <a16:creationId xmlns:a16="http://schemas.microsoft.com/office/drawing/2014/main" id="{C85AEE0C-1F22-B6AA-21D8-50DB581D9AEE}"/>
                </a:ext>
              </a:extLst>
            </p:cNvPr>
            <p:cNvSpPr/>
            <p:nvPr/>
          </p:nvSpPr>
          <p:spPr>
            <a:xfrm>
              <a:off x="970829" y="5220491"/>
              <a:ext cx="243292" cy="24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BCC69EC-8CC9-C187-5CFC-C51DDC46B04E}"/>
              </a:ext>
            </a:extLst>
          </p:cNvPr>
          <p:cNvGrpSpPr/>
          <p:nvPr/>
        </p:nvGrpSpPr>
        <p:grpSpPr>
          <a:xfrm>
            <a:off x="807342" y="4092205"/>
            <a:ext cx="10556674" cy="2352558"/>
            <a:chOff x="807342" y="4092204"/>
            <a:chExt cx="10556674" cy="263132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7653DA9-CE79-090B-DD8D-DE7EEA0423B9}"/>
                </a:ext>
              </a:extLst>
            </p:cNvPr>
            <p:cNvGrpSpPr/>
            <p:nvPr/>
          </p:nvGrpSpPr>
          <p:grpSpPr>
            <a:xfrm>
              <a:off x="807342" y="4092204"/>
              <a:ext cx="10556674" cy="2631325"/>
              <a:chOff x="920211" y="1823316"/>
              <a:chExt cx="10030564" cy="2631325"/>
            </a:xfrm>
          </p:grpSpPr>
          <p:sp>
            <p:nvSpPr>
              <p:cNvPr id="35" name="矩形: 对角圆角 34">
                <a:extLst>
                  <a:ext uri="{FF2B5EF4-FFF2-40B4-BE49-F238E27FC236}">
                    <a16:creationId xmlns:a16="http://schemas.microsoft.com/office/drawing/2014/main" id="{3DFC62D6-C284-2D2F-6CE9-00651CE759C5}"/>
                  </a:ext>
                </a:extLst>
              </p:cNvPr>
              <p:cNvSpPr/>
              <p:nvPr/>
            </p:nvSpPr>
            <p:spPr>
              <a:xfrm>
                <a:off x="920211" y="1823316"/>
                <a:ext cx="10030564" cy="2631325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字符串类型转为数字：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将字符串字面值转为数字。 如果字面值不是数字，则转为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NaN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其他类型转为</a:t>
                </a: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boolean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endParaRPr lang="en-US" altLang="zh-CN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Number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 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和 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NaN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，其他均转为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String</a:t>
                </a:r>
                <a:r>
                  <a:rPr lang="zh-CN" altLang="en-US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：空字符串为</a:t>
                </a:r>
                <a:r>
                  <a:rPr lang="en-US" altLang="zh-CN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  <a:r>
                  <a:rPr lang="zh-CN" altLang="en-US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，其他均转为</a:t>
                </a:r>
                <a:r>
                  <a:rPr lang="en-US" altLang="zh-CN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200" b="0" i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Null 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和 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undefined 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：均转为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false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zh-CN" altLang="en-US" sz="1200" b="0" i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6" name="矩形: 对角圆角 35">
                <a:extLst>
                  <a:ext uri="{FF2B5EF4-FFF2-40B4-BE49-F238E27FC236}">
                    <a16:creationId xmlns:a16="http://schemas.microsoft.com/office/drawing/2014/main" id="{5E60DBB8-35CF-7E89-47A3-F78AB8E98E7E}"/>
                  </a:ext>
                </a:extLst>
              </p:cNvPr>
              <p:cNvSpPr/>
              <p:nvPr/>
            </p:nvSpPr>
            <p:spPr>
              <a:xfrm>
                <a:off x="920211" y="1823316"/>
                <a:ext cx="1350393" cy="395070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类型转换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7" name="Shape 2774">
              <a:extLst>
                <a:ext uri="{FF2B5EF4-FFF2-40B4-BE49-F238E27FC236}">
                  <a16:creationId xmlns:a16="http://schemas.microsoft.com/office/drawing/2014/main" id="{38C59280-5852-A5FF-40EF-D54D44B809E6}"/>
                </a:ext>
              </a:extLst>
            </p:cNvPr>
            <p:cNvSpPr/>
            <p:nvPr/>
          </p:nvSpPr>
          <p:spPr>
            <a:xfrm>
              <a:off x="970829" y="4206253"/>
              <a:ext cx="243292" cy="177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4" y="4050"/>
                  </a:moveTo>
                  <a:lnTo>
                    <a:pt x="18798" y="5598"/>
                  </a:lnTo>
                  <a:cubicBezTo>
                    <a:pt x="18709" y="5720"/>
                    <a:pt x="18655" y="5889"/>
                    <a:pt x="18655" y="6075"/>
                  </a:cubicBezTo>
                  <a:cubicBezTo>
                    <a:pt x="18655" y="6448"/>
                    <a:pt x="18874" y="6750"/>
                    <a:pt x="19145" y="6750"/>
                  </a:cubicBezTo>
                  <a:cubicBezTo>
                    <a:pt x="19281" y="6750"/>
                    <a:pt x="19404" y="6674"/>
                    <a:pt x="19493" y="6552"/>
                  </a:cubicBezTo>
                  <a:lnTo>
                    <a:pt x="21456" y="3853"/>
                  </a:lnTo>
                  <a:cubicBezTo>
                    <a:pt x="21545" y="3731"/>
                    <a:pt x="21600" y="3562"/>
                    <a:pt x="21600" y="3375"/>
                  </a:cubicBezTo>
                  <a:cubicBezTo>
                    <a:pt x="21600" y="3189"/>
                    <a:pt x="21545" y="3020"/>
                    <a:pt x="21456" y="2898"/>
                  </a:cubicBezTo>
                  <a:lnTo>
                    <a:pt x="19493" y="198"/>
                  </a:lnTo>
                  <a:cubicBezTo>
                    <a:pt x="19403" y="76"/>
                    <a:pt x="19281" y="0"/>
                    <a:pt x="19145" y="0"/>
                  </a:cubicBezTo>
                  <a:cubicBezTo>
                    <a:pt x="18874" y="0"/>
                    <a:pt x="18655" y="303"/>
                    <a:pt x="18655" y="675"/>
                  </a:cubicBezTo>
                  <a:cubicBezTo>
                    <a:pt x="18655" y="862"/>
                    <a:pt x="18709" y="1031"/>
                    <a:pt x="18799" y="1153"/>
                  </a:cubicBezTo>
                  <a:lnTo>
                    <a:pt x="19924" y="2700"/>
                  </a:lnTo>
                  <a:lnTo>
                    <a:pt x="15218" y="2700"/>
                  </a:lnTo>
                  <a:cubicBezTo>
                    <a:pt x="15065" y="2700"/>
                    <a:pt x="14933" y="2803"/>
                    <a:pt x="14843" y="2954"/>
                  </a:cubicBezTo>
                  <a:lnTo>
                    <a:pt x="14838" y="2948"/>
                  </a:lnTo>
                  <a:lnTo>
                    <a:pt x="6149" y="17550"/>
                  </a:lnTo>
                  <a:lnTo>
                    <a:pt x="491" y="17550"/>
                  </a:lnTo>
                  <a:cubicBezTo>
                    <a:pt x="220" y="17550"/>
                    <a:pt x="0" y="17853"/>
                    <a:pt x="0" y="18225"/>
                  </a:cubicBezTo>
                  <a:cubicBezTo>
                    <a:pt x="0" y="18598"/>
                    <a:pt x="220" y="18900"/>
                    <a:pt x="491" y="18900"/>
                  </a:cubicBezTo>
                  <a:lnTo>
                    <a:pt x="6382" y="18900"/>
                  </a:lnTo>
                  <a:cubicBezTo>
                    <a:pt x="6535" y="18900"/>
                    <a:pt x="6667" y="18798"/>
                    <a:pt x="6757" y="18647"/>
                  </a:cubicBezTo>
                  <a:lnTo>
                    <a:pt x="6762" y="18652"/>
                  </a:lnTo>
                  <a:lnTo>
                    <a:pt x="15451" y="4050"/>
                  </a:lnTo>
                  <a:cubicBezTo>
                    <a:pt x="15451" y="4050"/>
                    <a:pt x="19924" y="4050"/>
                    <a:pt x="19924" y="4050"/>
                  </a:cubicBezTo>
                  <a:close/>
                  <a:moveTo>
                    <a:pt x="19493" y="15048"/>
                  </a:moveTo>
                  <a:cubicBezTo>
                    <a:pt x="19403" y="14926"/>
                    <a:pt x="19281" y="14850"/>
                    <a:pt x="19145" y="14850"/>
                  </a:cubicBezTo>
                  <a:cubicBezTo>
                    <a:pt x="18874" y="14850"/>
                    <a:pt x="18655" y="15153"/>
                    <a:pt x="18655" y="15525"/>
                  </a:cubicBezTo>
                  <a:cubicBezTo>
                    <a:pt x="18655" y="15712"/>
                    <a:pt x="18709" y="15880"/>
                    <a:pt x="18798" y="16002"/>
                  </a:cubicBezTo>
                  <a:lnTo>
                    <a:pt x="19924" y="17550"/>
                  </a:lnTo>
                  <a:lnTo>
                    <a:pt x="15451" y="17550"/>
                  </a:lnTo>
                  <a:lnTo>
                    <a:pt x="12386" y="12399"/>
                  </a:lnTo>
                  <a:lnTo>
                    <a:pt x="11751" y="13465"/>
                  </a:lnTo>
                  <a:lnTo>
                    <a:pt x="14838" y="18652"/>
                  </a:lnTo>
                  <a:lnTo>
                    <a:pt x="14843" y="18647"/>
                  </a:lnTo>
                  <a:cubicBezTo>
                    <a:pt x="14933" y="18798"/>
                    <a:pt x="15065" y="18900"/>
                    <a:pt x="15218" y="18900"/>
                  </a:cubicBezTo>
                  <a:lnTo>
                    <a:pt x="19924" y="18900"/>
                  </a:lnTo>
                  <a:lnTo>
                    <a:pt x="18798" y="20448"/>
                  </a:lnTo>
                  <a:cubicBezTo>
                    <a:pt x="18709" y="20570"/>
                    <a:pt x="18655" y="20739"/>
                    <a:pt x="18655" y="20925"/>
                  </a:cubicBezTo>
                  <a:cubicBezTo>
                    <a:pt x="18655" y="21298"/>
                    <a:pt x="18874" y="21600"/>
                    <a:pt x="19145" y="21600"/>
                  </a:cubicBezTo>
                  <a:cubicBezTo>
                    <a:pt x="19281" y="21600"/>
                    <a:pt x="19403" y="21525"/>
                    <a:pt x="19493" y="21402"/>
                  </a:cubicBezTo>
                  <a:lnTo>
                    <a:pt x="21456" y="18702"/>
                  </a:lnTo>
                  <a:cubicBezTo>
                    <a:pt x="21545" y="18580"/>
                    <a:pt x="21600" y="18412"/>
                    <a:pt x="21600" y="18225"/>
                  </a:cubicBezTo>
                  <a:cubicBezTo>
                    <a:pt x="21600" y="18039"/>
                    <a:pt x="21545" y="17870"/>
                    <a:pt x="21456" y="17748"/>
                  </a:cubicBezTo>
                  <a:cubicBezTo>
                    <a:pt x="21456" y="17748"/>
                    <a:pt x="19493" y="15048"/>
                    <a:pt x="19493" y="15048"/>
                  </a:cubicBezTo>
                  <a:close/>
                  <a:moveTo>
                    <a:pt x="491" y="4050"/>
                  </a:moveTo>
                  <a:lnTo>
                    <a:pt x="6148" y="4050"/>
                  </a:lnTo>
                  <a:lnTo>
                    <a:pt x="9214" y="9201"/>
                  </a:lnTo>
                  <a:lnTo>
                    <a:pt x="9849" y="8136"/>
                  </a:lnTo>
                  <a:lnTo>
                    <a:pt x="6762" y="2948"/>
                  </a:lnTo>
                  <a:lnTo>
                    <a:pt x="6756" y="2954"/>
                  </a:lnTo>
                  <a:cubicBezTo>
                    <a:pt x="6667" y="2803"/>
                    <a:pt x="6535" y="2700"/>
                    <a:pt x="6382" y="2700"/>
                  </a:cubicBezTo>
                  <a:lnTo>
                    <a:pt x="491" y="2700"/>
                  </a:lnTo>
                  <a:cubicBezTo>
                    <a:pt x="220" y="2700"/>
                    <a:pt x="0" y="3003"/>
                    <a:pt x="0" y="3375"/>
                  </a:cubicBezTo>
                  <a:cubicBezTo>
                    <a:pt x="0" y="3748"/>
                    <a:pt x="220" y="4050"/>
                    <a:pt x="491" y="40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3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BFE4A4-FF79-B68E-0343-22416C2B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8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3A8702-5C2B-39AE-3A54-496B70B3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流程控制语句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4AC1067-67F1-3A5F-B082-1F47B404472B}"/>
              </a:ext>
            </a:extLst>
          </p:cNvPr>
          <p:cNvGrpSpPr/>
          <p:nvPr/>
        </p:nvGrpSpPr>
        <p:grpSpPr>
          <a:xfrm>
            <a:off x="817663" y="1773462"/>
            <a:ext cx="10459938" cy="2764366"/>
            <a:chOff x="817663" y="1773462"/>
            <a:chExt cx="10459938" cy="27643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5B3769C-9F4E-A7A0-DA75-358BC233EB0F}"/>
                </a:ext>
              </a:extLst>
            </p:cNvPr>
            <p:cNvGrpSpPr/>
            <p:nvPr/>
          </p:nvGrpSpPr>
          <p:grpSpPr>
            <a:xfrm>
              <a:off x="817663" y="1773462"/>
              <a:ext cx="10459938" cy="2764366"/>
              <a:chOff x="920211" y="1823316"/>
              <a:chExt cx="9938650" cy="2764366"/>
            </a:xfrm>
          </p:grpSpPr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A377F0F4-B8EC-8A82-2194-740089B021A1}"/>
                  </a:ext>
                </a:extLst>
              </p:cNvPr>
              <p:cNvSpPr/>
              <p:nvPr/>
            </p:nvSpPr>
            <p:spPr>
              <a:xfrm>
                <a:off x="920211" y="1823316"/>
                <a:ext cx="9938650" cy="2764366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if…else if …else…</a:t>
                </a:r>
                <a:endParaRPr lang="en-US" altLang="zh-CN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switch</a:t>
                </a: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for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400" b="0" i="0">
                  <a:solidFill>
                    <a:srgbClr val="C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while</a:t>
                </a: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do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…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while</a:t>
                </a:r>
                <a:endParaRPr lang="zh-CN" altLang="en-US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30FE957A-2F5C-F082-3E85-0D46C2E40040}"/>
                  </a:ext>
                </a:extLst>
              </p:cNvPr>
              <p:cNvSpPr/>
              <p:nvPr/>
            </p:nvSpPr>
            <p:spPr>
              <a:xfrm>
                <a:off x="920212" y="1823316"/>
                <a:ext cx="1303265" cy="405500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流程控制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775">
              <a:extLst>
                <a:ext uri="{FF2B5EF4-FFF2-40B4-BE49-F238E27FC236}">
                  <a16:creationId xmlns:a16="http://schemas.microsoft.com/office/drawing/2014/main" id="{8F651CCF-409D-1CFC-0483-6E8DCF0A8B80}"/>
                </a:ext>
              </a:extLst>
            </p:cNvPr>
            <p:cNvSpPr/>
            <p:nvPr/>
          </p:nvSpPr>
          <p:spPr>
            <a:xfrm>
              <a:off x="995081" y="1869426"/>
              <a:ext cx="279459" cy="22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12000"/>
                  </a:moveTo>
                  <a:cubicBezTo>
                    <a:pt x="1421" y="12000"/>
                    <a:pt x="982" y="11462"/>
                    <a:pt x="982" y="10800"/>
                  </a:cubicBezTo>
                  <a:cubicBezTo>
                    <a:pt x="982" y="10138"/>
                    <a:pt x="1421" y="9600"/>
                    <a:pt x="1964" y="9600"/>
                  </a:cubicBezTo>
                  <a:cubicBezTo>
                    <a:pt x="2505" y="9600"/>
                    <a:pt x="2945" y="10138"/>
                    <a:pt x="2945" y="10800"/>
                  </a:cubicBezTo>
                  <a:cubicBezTo>
                    <a:pt x="2945" y="11462"/>
                    <a:pt x="2505" y="12000"/>
                    <a:pt x="1964" y="12000"/>
                  </a:cubicBezTo>
                  <a:moveTo>
                    <a:pt x="21456" y="10376"/>
                  </a:moveTo>
                  <a:lnTo>
                    <a:pt x="18511" y="6776"/>
                  </a:lnTo>
                  <a:cubicBezTo>
                    <a:pt x="18422" y="6667"/>
                    <a:pt x="18299" y="6600"/>
                    <a:pt x="18164" y="6600"/>
                  </a:cubicBezTo>
                  <a:cubicBezTo>
                    <a:pt x="17892" y="6600"/>
                    <a:pt x="17673" y="6869"/>
                    <a:pt x="17673" y="7200"/>
                  </a:cubicBezTo>
                  <a:cubicBezTo>
                    <a:pt x="17673" y="7366"/>
                    <a:pt x="17728" y="7516"/>
                    <a:pt x="17817" y="7624"/>
                  </a:cubicBezTo>
                  <a:lnTo>
                    <a:pt x="19924" y="10200"/>
                  </a:lnTo>
                  <a:lnTo>
                    <a:pt x="8058" y="10200"/>
                  </a:lnTo>
                  <a:lnTo>
                    <a:pt x="14727" y="2048"/>
                  </a:lnTo>
                  <a:lnTo>
                    <a:pt x="14727" y="5400"/>
                  </a:lnTo>
                  <a:cubicBezTo>
                    <a:pt x="14727" y="5732"/>
                    <a:pt x="14947" y="6000"/>
                    <a:pt x="15218" y="6000"/>
                  </a:cubicBezTo>
                  <a:cubicBezTo>
                    <a:pt x="15489" y="6000"/>
                    <a:pt x="15709" y="5732"/>
                    <a:pt x="15709" y="5400"/>
                  </a:cubicBezTo>
                  <a:lnTo>
                    <a:pt x="15709" y="600"/>
                  </a:lnTo>
                  <a:cubicBezTo>
                    <a:pt x="15709" y="269"/>
                    <a:pt x="15489" y="0"/>
                    <a:pt x="15218" y="0"/>
                  </a:cubicBezTo>
                  <a:lnTo>
                    <a:pt x="11291" y="0"/>
                  </a:lnTo>
                  <a:cubicBezTo>
                    <a:pt x="11020" y="0"/>
                    <a:pt x="10800" y="269"/>
                    <a:pt x="10800" y="600"/>
                  </a:cubicBezTo>
                  <a:cubicBezTo>
                    <a:pt x="10800" y="932"/>
                    <a:pt x="11020" y="1200"/>
                    <a:pt x="11291" y="1200"/>
                  </a:cubicBezTo>
                  <a:lnTo>
                    <a:pt x="14033" y="1200"/>
                  </a:lnTo>
                  <a:lnTo>
                    <a:pt x="6669" y="10200"/>
                  </a:lnTo>
                  <a:lnTo>
                    <a:pt x="3858" y="10200"/>
                  </a:lnTo>
                  <a:cubicBezTo>
                    <a:pt x="3639" y="9167"/>
                    <a:pt x="2877" y="8400"/>
                    <a:pt x="1964" y="8400"/>
                  </a:cubicBezTo>
                  <a:cubicBezTo>
                    <a:pt x="879" y="8400"/>
                    <a:pt x="0" y="9475"/>
                    <a:pt x="0" y="10800"/>
                  </a:cubicBezTo>
                  <a:cubicBezTo>
                    <a:pt x="0" y="12125"/>
                    <a:pt x="879" y="13200"/>
                    <a:pt x="1964" y="13200"/>
                  </a:cubicBezTo>
                  <a:cubicBezTo>
                    <a:pt x="2877" y="13200"/>
                    <a:pt x="3639" y="12434"/>
                    <a:pt x="3858" y="11400"/>
                  </a:cubicBezTo>
                  <a:lnTo>
                    <a:pt x="6669" y="11400"/>
                  </a:lnTo>
                  <a:lnTo>
                    <a:pt x="14033" y="20400"/>
                  </a:lnTo>
                  <a:lnTo>
                    <a:pt x="11291" y="20400"/>
                  </a:lnTo>
                  <a:cubicBezTo>
                    <a:pt x="11020" y="20400"/>
                    <a:pt x="10800" y="20669"/>
                    <a:pt x="10800" y="21000"/>
                  </a:cubicBezTo>
                  <a:cubicBezTo>
                    <a:pt x="10800" y="21332"/>
                    <a:pt x="11020" y="21600"/>
                    <a:pt x="11291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6200"/>
                  </a:lnTo>
                  <a:cubicBezTo>
                    <a:pt x="15709" y="15869"/>
                    <a:pt x="15489" y="15600"/>
                    <a:pt x="15218" y="15600"/>
                  </a:cubicBezTo>
                  <a:cubicBezTo>
                    <a:pt x="14947" y="15600"/>
                    <a:pt x="14727" y="15869"/>
                    <a:pt x="14727" y="16200"/>
                  </a:cubicBezTo>
                  <a:lnTo>
                    <a:pt x="14727" y="19552"/>
                  </a:lnTo>
                  <a:lnTo>
                    <a:pt x="8058" y="11400"/>
                  </a:lnTo>
                  <a:lnTo>
                    <a:pt x="19924" y="11400"/>
                  </a:lnTo>
                  <a:lnTo>
                    <a:pt x="17817" y="13976"/>
                  </a:lnTo>
                  <a:cubicBezTo>
                    <a:pt x="17728" y="14085"/>
                    <a:pt x="17673" y="14235"/>
                    <a:pt x="17673" y="14400"/>
                  </a:cubicBezTo>
                  <a:cubicBezTo>
                    <a:pt x="17673" y="14732"/>
                    <a:pt x="17892" y="15000"/>
                    <a:pt x="18164" y="15000"/>
                  </a:cubicBezTo>
                  <a:cubicBezTo>
                    <a:pt x="18299" y="15000"/>
                    <a:pt x="18422" y="14933"/>
                    <a:pt x="18511" y="14824"/>
                  </a:cubicBezTo>
                  <a:lnTo>
                    <a:pt x="21456" y="11224"/>
                  </a:lnTo>
                  <a:cubicBezTo>
                    <a:pt x="21545" y="11116"/>
                    <a:pt x="21600" y="10966"/>
                    <a:pt x="21600" y="10800"/>
                  </a:cubicBezTo>
                  <a:cubicBezTo>
                    <a:pt x="21600" y="10635"/>
                    <a:pt x="21545" y="10485"/>
                    <a:pt x="21456" y="10376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95D926E2-306C-2D15-E989-F60C9991AE27}"/>
              </a:ext>
            </a:extLst>
          </p:cNvPr>
          <p:cNvSpPr txBox="1">
            <a:spLocks/>
          </p:cNvSpPr>
          <p:nvPr/>
        </p:nvSpPr>
        <p:spPr>
          <a:xfrm>
            <a:off x="710880" y="5812450"/>
            <a:ext cx="10566721" cy="4626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参考官方文档：</a:t>
            </a:r>
            <a:r>
              <a:rPr lang="en-US" altLang="zh-CN">
                <a:solidFill>
                  <a:srgbClr val="000000"/>
                </a:solidFill>
                <a:latin typeface="PingFangSC-Regular"/>
                <a:hlinkClick r:id="rId2"/>
              </a:rPr>
              <a:t>https://www.w3school.com.cn/jsref/jsref_statements.asp</a:t>
            </a:r>
            <a:endParaRPr lang="zh-CN" altLang="en-US">
              <a:solidFill>
                <a:srgbClr val="000000"/>
              </a:solidFill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051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74AA67-39AF-2F7C-CA20-F72A6866D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6118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原始数据类型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运算符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类型转换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E566CAC2-60FF-550C-57A7-E7C08336112A}"/>
              </a:ext>
            </a:extLst>
          </p:cNvPr>
          <p:cNvSpPr/>
          <p:nvPr/>
        </p:nvSpPr>
        <p:spPr>
          <a:xfrm>
            <a:off x="5561816" y="2604275"/>
            <a:ext cx="5325306" cy="394957"/>
          </a:xfrm>
          <a:prstGeom prst="roundRect">
            <a:avLst>
              <a:gd name="adj" fmla="val 994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number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4F198BB5-DBB4-2CFD-AAB4-0BF54FBAFDC5}"/>
              </a:ext>
            </a:extLst>
          </p:cNvPr>
          <p:cNvSpPr/>
          <p:nvPr/>
        </p:nvSpPr>
        <p:spPr>
          <a:xfrm>
            <a:off x="5561816" y="3552203"/>
            <a:ext cx="5325306" cy="394957"/>
          </a:xfrm>
          <a:prstGeom prst="roundRect">
            <a:avLst>
              <a:gd name="adj" fmla="val 994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===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1C2D4059-7CCA-5919-3CB0-D5F7CABF78B1}"/>
              </a:ext>
            </a:extLst>
          </p:cNvPr>
          <p:cNvSpPr/>
          <p:nvPr/>
        </p:nvSpPr>
        <p:spPr>
          <a:xfrm>
            <a:off x="5561816" y="4500131"/>
            <a:ext cx="5325306" cy="711949"/>
          </a:xfrm>
          <a:prstGeom prst="roundRect">
            <a:avLst>
              <a:gd name="adj" fmla="val 994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 转 数字</a:t>
            </a:r>
            <a:endParaRPr lang="en-US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其他类型 转 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endParaRPr lang="zh-CN" altLang="zh-CN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3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0F40F-383C-957C-FC2D-A96F1F4B9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引入方式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js</a:t>
            </a:r>
            <a:r>
              <a:rPr lang="zh-CN" altLang="en-US">
                <a:solidFill>
                  <a:srgbClr val="C00000"/>
                </a:solidFill>
              </a:rPr>
              <a:t>函数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事件监听</a:t>
            </a:r>
          </a:p>
        </p:txBody>
      </p:sp>
    </p:spTree>
    <p:extLst>
      <p:ext uri="{BB962C8B-B14F-4D97-AF65-F5344CB8AC3E}">
        <p14:creationId xmlns:p14="http://schemas.microsoft.com/office/powerpoint/2010/main" val="352893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FE9932-40D9-8C53-DC56-E56B1B6D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4A3615-073D-D047-1908-531261F5D68A}"/>
              </a:ext>
            </a:extLst>
          </p:cNvPr>
          <p:cNvGrpSpPr/>
          <p:nvPr/>
        </p:nvGrpSpPr>
        <p:grpSpPr>
          <a:xfrm>
            <a:off x="808693" y="1552964"/>
            <a:ext cx="6488922" cy="4302804"/>
            <a:chOff x="970063" y="2311344"/>
            <a:chExt cx="6488922" cy="430280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33363B-85D3-46B4-3148-FAEA7AE1BD25}"/>
                </a:ext>
              </a:extLst>
            </p:cNvPr>
            <p:cNvGrpSpPr/>
            <p:nvPr/>
          </p:nvGrpSpPr>
          <p:grpSpPr>
            <a:xfrm>
              <a:off x="970063" y="2311344"/>
              <a:ext cx="6488922" cy="4302804"/>
              <a:chOff x="920211" y="1823315"/>
              <a:chExt cx="6165536" cy="4302804"/>
            </a:xfrm>
          </p:grpSpPr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D2E170E5-DA8B-41CD-BBEC-1DB1E9572F11}"/>
                  </a:ext>
                </a:extLst>
              </p:cNvPr>
              <p:cNvSpPr/>
              <p:nvPr/>
            </p:nvSpPr>
            <p:spPr>
              <a:xfrm>
                <a:off x="920211" y="1823315"/>
                <a:ext cx="6165536" cy="4302804"/>
              </a:xfrm>
              <a:prstGeom prst="round2DiagRect">
                <a:avLst>
                  <a:gd name="adj1" fmla="val 4120"/>
                  <a:gd name="adj2" fmla="val 2820"/>
                </a:avLst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76000" bIns="144000" rtlCol="0" anchor="ctr"/>
              <a:lstStyle/>
              <a:p>
                <a:pPr marL="285750" indent="-285750" algn="l">
                  <a:lnSpc>
                    <a:spcPct val="2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介绍</a:t>
                </a: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函数（方法）是被设计为执行特定任务的代码块</a:t>
                </a: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 b="0" i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2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定义：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函数通过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function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关键字进行定义，语法为：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l"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l">
                  <a:lnSpc>
                    <a:spcPct val="200000"/>
                  </a:lnSpc>
                  <a:spcBef>
                    <a:spcPts val="600"/>
                  </a:spcBef>
                </a:pPr>
                <a:endParaRPr lang="en-US" altLang="zh-CN" sz="14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algn="l">
                  <a:lnSpc>
                    <a:spcPct val="2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注意：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形式参数不需要类型。因为</a:t>
                </a:r>
                <a:r>
                  <a:rPr lang="en-US" altLang="zh-CN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是弱类型语言</a:t>
                </a:r>
                <a:endPara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返回值也不需要定义类型，可以在函数内部直接使用</a:t>
                </a:r>
                <a:r>
                  <a:rPr lang="en-US" altLang="zh-CN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return</a:t>
                </a: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返回即可</a:t>
                </a:r>
                <a:endPara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lvl="1" indent="-285750">
                  <a:lnSpc>
                    <a:spcPct val="2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调用：函数名称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实际参数列表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</a:t>
                </a: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0BE60DB7-A2D1-E407-624E-4CD578253A99}"/>
                  </a:ext>
                </a:extLst>
              </p:cNvPr>
              <p:cNvSpPr/>
              <p:nvPr/>
            </p:nvSpPr>
            <p:spPr>
              <a:xfrm>
                <a:off x="920212" y="1823315"/>
                <a:ext cx="1002684" cy="40378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703">
              <a:extLst>
                <a:ext uri="{FF2B5EF4-FFF2-40B4-BE49-F238E27FC236}">
                  <a16:creationId xmlns:a16="http://schemas.microsoft.com/office/drawing/2014/main" id="{22A0AED3-FBA3-8F8B-F36A-1319B828BBAB}"/>
                </a:ext>
              </a:extLst>
            </p:cNvPr>
            <p:cNvSpPr/>
            <p:nvPr/>
          </p:nvSpPr>
          <p:spPr>
            <a:xfrm>
              <a:off x="1108118" y="2364091"/>
              <a:ext cx="285481" cy="28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13" name="!!矩形: 圆角 7">
            <a:extLst>
              <a:ext uri="{FF2B5EF4-FFF2-40B4-BE49-F238E27FC236}">
                <a16:creationId xmlns:a16="http://schemas.microsoft.com/office/drawing/2014/main" id="{A748A73E-559F-0936-CEB7-1F7E8D2F09A4}"/>
              </a:ext>
            </a:extLst>
          </p:cNvPr>
          <p:cNvSpPr/>
          <p:nvPr/>
        </p:nvSpPr>
        <p:spPr>
          <a:xfrm>
            <a:off x="1730756" y="3091075"/>
            <a:ext cx="4916176" cy="878474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sz="12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Name(参数1,参数2..){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要执行的代码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A1B988-B3FD-C381-631C-6D02976647D3}"/>
              </a:ext>
            </a:extLst>
          </p:cNvPr>
          <p:cNvGrpSpPr/>
          <p:nvPr/>
        </p:nvGrpSpPr>
        <p:grpSpPr>
          <a:xfrm>
            <a:off x="7455677" y="2985280"/>
            <a:ext cx="4265331" cy="887439"/>
            <a:chOff x="808693" y="5855768"/>
            <a:chExt cx="4265331" cy="887439"/>
          </a:xfrm>
        </p:grpSpPr>
        <p:sp>
          <p:nvSpPr>
            <p:cNvPr id="14" name="!!矩形: 圆角 7">
              <a:extLst>
                <a:ext uri="{FF2B5EF4-FFF2-40B4-BE49-F238E27FC236}">
                  <a16:creationId xmlns:a16="http://schemas.microsoft.com/office/drawing/2014/main" id="{B2FD4F85-8AF4-C68F-0FBE-5EA12336B655}"/>
                </a:ext>
              </a:extLst>
            </p:cNvPr>
            <p:cNvSpPr/>
            <p:nvPr/>
          </p:nvSpPr>
          <p:spPr>
            <a:xfrm>
              <a:off x="808693" y="5855768"/>
              <a:ext cx="4256366" cy="878474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add(a , b){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a + b;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</p:txBody>
        </p:sp>
        <p:sp>
          <p:nvSpPr>
            <p:cNvPr id="16" name="矩形: 对角圆角 15">
              <a:extLst>
                <a:ext uri="{FF2B5EF4-FFF2-40B4-BE49-F238E27FC236}">
                  <a16:creationId xmlns:a16="http://schemas.microsoft.com/office/drawing/2014/main" id="{9684EE6D-763A-CD48-9C45-1169921F6CE0}"/>
                </a:ext>
              </a:extLst>
            </p:cNvPr>
            <p:cNvSpPr/>
            <p:nvPr/>
          </p:nvSpPr>
          <p:spPr>
            <a:xfrm>
              <a:off x="4265441" y="6400800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C4CBD1-D02B-E52A-C784-BE6A0072739B}"/>
              </a:ext>
            </a:extLst>
          </p:cNvPr>
          <p:cNvGrpSpPr/>
          <p:nvPr/>
        </p:nvGrpSpPr>
        <p:grpSpPr>
          <a:xfrm>
            <a:off x="7455677" y="4791901"/>
            <a:ext cx="4265331" cy="887439"/>
            <a:chOff x="5326907" y="5855768"/>
            <a:chExt cx="4265331" cy="887439"/>
          </a:xfrm>
        </p:grpSpPr>
        <p:sp>
          <p:nvSpPr>
            <p:cNvPr id="15" name="!!矩形: 圆角 7">
              <a:extLst>
                <a:ext uri="{FF2B5EF4-FFF2-40B4-BE49-F238E27FC236}">
                  <a16:creationId xmlns:a16="http://schemas.microsoft.com/office/drawing/2014/main" id="{8E066077-6AA2-3980-3A3A-FE87576A345C}"/>
                </a:ext>
              </a:extLst>
            </p:cNvPr>
            <p:cNvSpPr/>
            <p:nvPr/>
          </p:nvSpPr>
          <p:spPr>
            <a:xfrm>
              <a:off x="5326907" y="5855768"/>
              <a:ext cx="4256366" cy="878474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result = add(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alert(result)</a:t>
              </a: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8698C7A7-33F1-FABF-1BA1-A71109D56DA6}"/>
                </a:ext>
              </a:extLst>
            </p:cNvPr>
            <p:cNvSpPr/>
            <p:nvPr/>
          </p:nvSpPr>
          <p:spPr>
            <a:xfrm>
              <a:off x="8783655" y="6400800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0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FE9932-40D9-8C53-DC56-E56B1B6D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2" name="文本占位符 6">
            <a:extLst>
              <a:ext uri="{FF2B5EF4-FFF2-40B4-BE49-F238E27FC236}">
                <a16:creationId xmlns:a16="http://schemas.microsoft.com/office/drawing/2014/main" id="{F1E1BA19-9E9B-1D8C-D546-1421BF035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定义方式二：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A1B988-B3FD-C381-631C-6D02976647D3}"/>
              </a:ext>
            </a:extLst>
          </p:cNvPr>
          <p:cNvGrpSpPr/>
          <p:nvPr/>
        </p:nvGrpSpPr>
        <p:grpSpPr>
          <a:xfrm>
            <a:off x="1108246" y="3916264"/>
            <a:ext cx="4924968" cy="887439"/>
            <a:chOff x="808693" y="5855768"/>
            <a:chExt cx="4924968" cy="887439"/>
          </a:xfrm>
        </p:grpSpPr>
        <p:sp>
          <p:nvSpPr>
            <p:cNvPr id="14" name="!!矩形: 圆角 7">
              <a:extLst>
                <a:ext uri="{FF2B5EF4-FFF2-40B4-BE49-F238E27FC236}">
                  <a16:creationId xmlns:a16="http://schemas.microsoft.com/office/drawing/2014/main" id="{B2FD4F85-8AF4-C68F-0FBE-5EA12336B655}"/>
                </a:ext>
              </a:extLst>
            </p:cNvPr>
            <p:cNvSpPr/>
            <p:nvPr/>
          </p:nvSpPr>
          <p:spPr>
            <a:xfrm>
              <a:off x="808693" y="5855768"/>
              <a:ext cx="4916176" cy="878474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 </a:t>
              </a:r>
              <a:r>
                <a:rPr lang="en-US" altLang="zh-CN" sz="1200" b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add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= function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(a , b){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a + b;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</a:p>
          </p:txBody>
        </p:sp>
        <p:sp>
          <p:nvSpPr>
            <p:cNvPr id="16" name="矩形: 对角圆角 15">
              <a:extLst>
                <a:ext uri="{FF2B5EF4-FFF2-40B4-BE49-F238E27FC236}">
                  <a16:creationId xmlns:a16="http://schemas.microsoft.com/office/drawing/2014/main" id="{9684EE6D-763A-CD48-9C45-1169921F6CE0}"/>
                </a:ext>
              </a:extLst>
            </p:cNvPr>
            <p:cNvSpPr/>
            <p:nvPr/>
          </p:nvSpPr>
          <p:spPr>
            <a:xfrm>
              <a:off x="4925078" y="6400800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C4CBD1-D02B-E52A-C784-BE6A0072739B}"/>
              </a:ext>
            </a:extLst>
          </p:cNvPr>
          <p:cNvGrpSpPr/>
          <p:nvPr/>
        </p:nvGrpSpPr>
        <p:grpSpPr>
          <a:xfrm>
            <a:off x="6906784" y="3907299"/>
            <a:ext cx="4265331" cy="887439"/>
            <a:chOff x="5326907" y="5855768"/>
            <a:chExt cx="4265331" cy="887439"/>
          </a:xfrm>
        </p:grpSpPr>
        <p:sp>
          <p:nvSpPr>
            <p:cNvPr id="15" name="!!矩形: 圆角 7">
              <a:extLst>
                <a:ext uri="{FF2B5EF4-FFF2-40B4-BE49-F238E27FC236}">
                  <a16:creationId xmlns:a16="http://schemas.microsoft.com/office/drawing/2014/main" id="{8E066077-6AA2-3980-3A3A-FE87576A345C}"/>
                </a:ext>
              </a:extLst>
            </p:cNvPr>
            <p:cNvSpPr/>
            <p:nvPr/>
          </p:nvSpPr>
          <p:spPr>
            <a:xfrm>
              <a:off x="5326907" y="5855768"/>
              <a:ext cx="4256366" cy="878474"/>
            </a:xfrm>
            <a:prstGeom prst="roundRect">
              <a:avLst>
                <a:gd name="adj" fmla="val 531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result = add(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alert(result)</a:t>
              </a: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8698C7A7-33F1-FABF-1BA1-A71109D56DA6}"/>
                </a:ext>
              </a:extLst>
            </p:cNvPr>
            <p:cNvSpPr/>
            <p:nvPr/>
          </p:nvSpPr>
          <p:spPr>
            <a:xfrm>
              <a:off x="8783655" y="6400800"/>
              <a:ext cx="808583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调用</a:t>
              </a:r>
            </a:p>
          </p:txBody>
        </p:sp>
      </p:grp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1AC622A0-C0B7-7D2E-632B-0922588990A8}"/>
              </a:ext>
            </a:extLst>
          </p:cNvPr>
          <p:cNvSpPr/>
          <p:nvPr/>
        </p:nvSpPr>
        <p:spPr>
          <a:xfrm>
            <a:off x="1108246" y="2282222"/>
            <a:ext cx="4916176" cy="878474"/>
          </a:xfrm>
          <a:prstGeom prst="roundRect">
            <a:avLst>
              <a:gd name="adj" fmla="val 531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functionName</a:t>
            </a: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zh-CN" altLang="zh-CN" sz="12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(参数1,参数2..){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2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要执行的代码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70EF78-5DF6-352F-DA68-698BC5497251}"/>
              </a:ext>
            </a:extLst>
          </p:cNvPr>
          <p:cNvGrpSpPr/>
          <p:nvPr/>
        </p:nvGrpSpPr>
        <p:grpSpPr>
          <a:xfrm>
            <a:off x="886309" y="5557538"/>
            <a:ext cx="10566719" cy="813688"/>
            <a:chOff x="1048333" y="5599088"/>
            <a:chExt cx="9990878" cy="813688"/>
          </a:xfrm>
        </p:grpSpPr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EB08F459-F17B-2E36-D99A-D2E8AFB7C076}"/>
                </a:ext>
              </a:extLst>
            </p:cNvPr>
            <p:cNvSpPr txBox="1"/>
            <p:nvPr/>
          </p:nvSpPr>
          <p:spPr>
            <a:xfrm>
              <a:off x="1496975" y="5969554"/>
              <a:ext cx="9542236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JS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中，函数调用可以传递任意个数的参数。</a:t>
              </a: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E3FC0EB-9407-5F7D-8530-B8BF3CB5C328}"/>
                </a:ext>
              </a:extLst>
            </p:cNvPr>
            <p:cNvGrpSpPr/>
            <p:nvPr/>
          </p:nvGrpSpPr>
          <p:grpSpPr>
            <a:xfrm>
              <a:off x="1048333" y="5599088"/>
              <a:ext cx="9941416" cy="813688"/>
              <a:chOff x="1097275" y="5693358"/>
              <a:chExt cx="9893453" cy="813688"/>
            </a:xfrm>
          </p:grpSpPr>
          <p:sp>
            <p:nvSpPr>
              <p:cNvPr id="21" name="三角形 9">
                <a:extLst>
                  <a:ext uri="{FF2B5EF4-FFF2-40B4-BE49-F238E27FC236}">
                    <a16:creationId xmlns:a16="http://schemas.microsoft.com/office/drawing/2014/main" id="{0F7285E3-1D8B-E98E-CD98-BCEB4D54E2C2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60E7488-E7CE-9189-E57E-D461C5717961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793525" cy="813688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77F7D2F-9C6E-582A-9565-54C835E4299B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48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0F40F-383C-957C-FC2D-A96F1F4B9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引入方式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函数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js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js</a:t>
            </a:r>
            <a:r>
              <a:rPr lang="zh-CN" altLang="en-US"/>
              <a:t>事件监听</a:t>
            </a:r>
          </a:p>
        </p:txBody>
      </p:sp>
    </p:spTree>
    <p:extLst>
      <p:ext uri="{BB962C8B-B14F-4D97-AF65-F5344CB8AC3E}">
        <p14:creationId xmlns:p14="http://schemas.microsoft.com/office/powerpoint/2010/main" val="38149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78659A-8C61-A62D-0709-292C71F3B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D80E14C-A689-3531-FD11-D4E39121F6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505051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en-US" altLang="zh-CN"/>
              <a:t>JSON</a:t>
            </a: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AD5EC5-E4FD-8D54-3140-2D8CD479C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7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78659A-8C61-A62D-0709-292C71F3B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D80E14C-A689-3531-FD11-D4E39121F6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505051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en-US" altLang="zh-CN"/>
              <a:t>JSON</a:t>
            </a: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AD5EC5-E4FD-8D54-3140-2D8CD479C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7D6B7E-7DE7-ED2B-AF3C-C639316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179B4-74D7-05BE-9609-9E6A17A08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6093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JavaScript </a:t>
            </a:r>
            <a:r>
              <a:rPr lang="zh-CN" altLang="en-US"/>
              <a:t>中 </a:t>
            </a:r>
            <a:r>
              <a:rPr lang="en-US" altLang="zh-CN"/>
              <a:t>Array</a:t>
            </a:r>
            <a:r>
              <a:rPr lang="zh-CN" altLang="en-US"/>
              <a:t>对象用于定义数组。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定义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访问</a:t>
            </a: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EB7D2EF3-7D2D-73A3-729C-0A2219D6E26D}"/>
              </a:ext>
            </a:extLst>
          </p:cNvPr>
          <p:cNvSpPr/>
          <p:nvPr/>
        </p:nvSpPr>
        <p:spPr>
          <a:xfrm>
            <a:off x="1040013" y="2534579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Array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元素列表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</a:t>
            </a:r>
            <a:endParaRPr lang="en-US" altLang="zh-CN" sz="1300" b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AD4F637B-9403-B1F7-42E0-D28E671BCEA7}"/>
              </a:ext>
            </a:extLst>
          </p:cNvPr>
          <p:cNvSpPr/>
          <p:nvPr/>
        </p:nvSpPr>
        <p:spPr>
          <a:xfrm>
            <a:off x="1040013" y="3201146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元素列表</a:t>
            </a:r>
            <a:r>
              <a:rPr lang="en-US" altLang="zh-CN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3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</a:t>
            </a:r>
            <a:endParaRPr lang="en-US" altLang="zh-CN" sz="1300" b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2C796050-E544-8116-F3D2-569800308743}"/>
              </a:ext>
            </a:extLst>
          </p:cNvPr>
          <p:cNvSpPr/>
          <p:nvPr/>
        </p:nvSpPr>
        <p:spPr>
          <a:xfrm>
            <a:off x="6353693" y="2534579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arr =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Array(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116FA242-B20F-A110-B693-2BAF8CFF804B}"/>
              </a:ext>
            </a:extLst>
          </p:cNvPr>
          <p:cNvSpPr/>
          <p:nvPr/>
        </p:nvSpPr>
        <p:spPr>
          <a:xfrm>
            <a:off x="6353693" y="3201146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[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B118D7E7-6B0E-3042-D76F-7B0F92A346B7}"/>
              </a:ext>
            </a:extLst>
          </p:cNvPr>
          <p:cNvSpPr/>
          <p:nvPr/>
        </p:nvSpPr>
        <p:spPr>
          <a:xfrm>
            <a:off x="1040013" y="4343286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3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endParaRPr lang="en-US" altLang="zh-CN" sz="1300" b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F80870B7-A8AF-EF86-DF92-64904EC41F0E}"/>
              </a:ext>
            </a:extLst>
          </p:cNvPr>
          <p:cNvSpPr/>
          <p:nvPr/>
        </p:nvSpPr>
        <p:spPr>
          <a:xfrm>
            <a:off x="6353693" y="4345283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3A4EA9-ECDD-3126-DF84-3DA03C982752}"/>
              </a:ext>
            </a:extLst>
          </p:cNvPr>
          <p:cNvGrpSpPr/>
          <p:nvPr/>
        </p:nvGrpSpPr>
        <p:grpSpPr>
          <a:xfrm>
            <a:off x="939062" y="5499961"/>
            <a:ext cx="10566719" cy="856879"/>
            <a:chOff x="1048333" y="5599088"/>
            <a:chExt cx="9990878" cy="856879"/>
          </a:xfrm>
        </p:grpSpPr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49A4764A-453F-ED2E-1105-BCA2BEAFFC98}"/>
                </a:ext>
              </a:extLst>
            </p:cNvPr>
            <p:cNvSpPr txBox="1"/>
            <p:nvPr/>
          </p:nvSpPr>
          <p:spPr>
            <a:xfrm>
              <a:off x="1496975" y="5969554"/>
              <a:ext cx="9542236" cy="364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中的数组相当于 </a:t>
              </a:r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 </a:t>
              </a:r>
              <a:r>
                <a:rPr lang="zh-CN" altLang="en-US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中集合，数组的长度是可变的，而 </a:t>
              </a:r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是弱类型，所以可以存储任意的类型的数据。</a:t>
              </a:r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55FD93D-A658-8A75-D2FE-AA6268D6C3F7}"/>
                </a:ext>
              </a:extLst>
            </p:cNvPr>
            <p:cNvGrpSpPr/>
            <p:nvPr/>
          </p:nvGrpSpPr>
          <p:grpSpPr>
            <a:xfrm>
              <a:off x="1048333" y="5599088"/>
              <a:ext cx="9900014" cy="856879"/>
              <a:chOff x="1097275" y="5693358"/>
              <a:chExt cx="9852251" cy="856879"/>
            </a:xfrm>
          </p:grpSpPr>
          <p:sp>
            <p:nvSpPr>
              <p:cNvPr id="13" name="三角形 9">
                <a:extLst>
                  <a:ext uri="{FF2B5EF4-FFF2-40B4-BE49-F238E27FC236}">
                    <a16:creationId xmlns:a16="http://schemas.microsoft.com/office/drawing/2014/main" id="{A222F7BA-AD33-AC9A-3F04-05C1EFB5B54B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F2CBCBF-B0EA-E8FC-34EE-1619DFFEEA16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752323" cy="856879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FF9617D-0BA7-1B3C-A8BF-694BA900B226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83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7D6B7E-7DE7-ED2B-AF3C-C639316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179B4-74D7-05BE-9609-9E6A17A08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属性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BBD4E82-6A54-5E08-2C90-7624CE884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8700"/>
              </p:ext>
            </p:extLst>
          </p:nvPr>
        </p:nvGraphicFramePr>
        <p:xfrm>
          <a:off x="1078784" y="2167772"/>
          <a:ext cx="9709378" cy="79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2732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016646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432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length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设置或返回数组中元素的数量。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D4C278-26D7-5203-A001-159FC1A4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17758"/>
              </p:ext>
            </p:extLst>
          </p:nvPr>
        </p:nvGraphicFramePr>
        <p:xfrm>
          <a:off x="1078784" y="3435007"/>
          <a:ext cx="9709378" cy="1425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2732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016646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402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1200" u="none" strike="noStrike" kern="1200">
                          <a:solidFill>
                            <a:srgbClr val="C71C1C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forEach()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遍历数组中的每个有值的元素，并调用一次传入的函数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4046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1200" u="none" strike="noStrike" kern="1200">
                          <a:solidFill>
                            <a:srgbClr val="C71C1C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将新元素添加到数组的末尾，并返回新的长度。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1200" u="none" strike="noStrike" kern="1200">
                          <a:solidFill>
                            <a:srgbClr val="C71C1C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splice()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从数组中删除元素。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98774"/>
                  </a:ext>
                </a:extLst>
              </a:tr>
            </a:tbl>
          </a:graphicData>
        </a:graphic>
      </p:graphicFrame>
      <p:sp>
        <p:nvSpPr>
          <p:cNvPr id="6" name="文本占位符 4">
            <a:extLst>
              <a:ext uri="{FF2B5EF4-FFF2-40B4-BE49-F238E27FC236}">
                <a16:creationId xmlns:a16="http://schemas.microsoft.com/office/drawing/2014/main" id="{DC8F1F93-26B0-C48B-66A7-564758243007}"/>
              </a:ext>
            </a:extLst>
          </p:cNvPr>
          <p:cNvSpPr txBox="1">
            <a:spLocks/>
          </p:cNvSpPr>
          <p:nvPr/>
        </p:nvSpPr>
        <p:spPr>
          <a:xfrm>
            <a:off x="710880" y="3033769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方法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3DE68256-5BAE-371C-815D-3CDDB844EE0C}"/>
              </a:ext>
            </a:extLst>
          </p:cNvPr>
          <p:cNvSpPr/>
          <p:nvPr/>
        </p:nvSpPr>
        <p:spPr>
          <a:xfrm>
            <a:off x="1078784" y="5855768"/>
            <a:ext cx="9709378" cy="430732"/>
          </a:xfrm>
          <a:prstGeom prst="round2DiagRect">
            <a:avLst>
              <a:gd name="adj1" fmla="val 32997"/>
              <a:gd name="adj2" fmla="val 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箭头函数</a:t>
            </a:r>
            <a:r>
              <a:rPr lang="en-US" altLang="zh-CN" sz="1300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(ES6)</a:t>
            </a:r>
            <a:r>
              <a:rPr lang="zh-CN" altLang="en-US" sz="1300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是用来简化函数定义语法的。具体形式为</a:t>
            </a:r>
            <a:r>
              <a:rPr lang="en-US" altLang="zh-CN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:</a:t>
            </a:r>
            <a:r>
              <a:rPr lang="zh-CN" altLang="en-US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en-US" altLang="zh-CN" sz="13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(…)</a:t>
            </a:r>
            <a:r>
              <a:rPr lang="zh-CN" altLang="en-US" sz="13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</a:t>
            </a:r>
            <a:r>
              <a:rPr lang="en-US" altLang="zh-CN" sz="13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=&gt; { … } </a:t>
            </a:r>
            <a:r>
              <a:rPr lang="zh-CN" altLang="en-US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，如果需要给箭头函数起名字： </a:t>
            </a:r>
            <a:r>
              <a:rPr lang="en-US" altLang="zh-CN" sz="13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var  xxx = (…) =&gt; { … }</a:t>
            </a:r>
            <a:endParaRPr lang="zh-CN" altLang="en-US" sz="1300">
              <a:solidFill>
                <a:srgbClr val="0000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0FEF09-6658-B075-5366-82DFBCED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lang="en-US" altLang="zh-CN"/>
              <a:t>JavaScript?</a:t>
            </a:r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3C4F956-93C5-D479-9EA3-12FC490BA1B7}"/>
              </a:ext>
            </a:extLst>
          </p:cNvPr>
          <p:cNvGrpSpPr/>
          <p:nvPr/>
        </p:nvGrpSpPr>
        <p:grpSpPr>
          <a:xfrm>
            <a:off x="850499" y="1646462"/>
            <a:ext cx="10491002" cy="2186984"/>
            <a:chOff x="850499" y="1646462"/>
            <a:chExt cx="10491002" cy="218698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68A28E7-040E-8A16-B570-9DD20945FCBE}"/>
                </a:ext>
              </a:extLst>
            </p:cNvPr>
            <p:cNvGrpSpPr/>
            <p:nvPr/>
          </p:nvGrpSpPr>
          <p:grpSpPr>
            <a:xfrm>
              <a:off x="850499" y="1646462"/>
              <a:ext cx="10491002" cy="2186984"/>
              <a:chOff x="850499" y="1646462"/>
              <a:chExt cx="10491002" cy="2186984"/>
            </a:xfrm>
          </p:grpSpPr>
          <p:sp>
            <p:nvSpPr>
              <p:cNvPr id="43" name="矩形: 对角圆角 42">
                <a:extLst>
                  <a:ext uri="{FF2B5EF4-FFF2-40B4-BE49-F238E27FC236}">
                    <a16:creationId xmlns:a16="http://schemas.microsoft.com/office/drawing/2014/main" id="{1DF7F095-2AF0-4DCA-963D-0DE0308F8771}"/>
                  </a:ext>
                </a:extLst>
              </p:cNvPr>
              <p:cNvSpPr/>
              <p:nvPr/>
            </p:nvSpPr>
            <p:spPr>
              <a:xfrm>
                <a:off x="850499" y="1646462"/>
                <a:ext cx="10491002" cy="2186984"/>
              </a:xfrm>
              <a:prstGeom prst="round2DiagRect">
                <a:avLst>
                  <a:gd name="adj1" fmla="val 3865"/>
                  <a:gd name="adj2" fmla="val 4098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vl="1">
                  <a:lnSpc>
                    <a:spcPts val="2600"/>
                  </a:lnSpc>
                </a:pP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93750" lvl="1" indent="-285750">
                  <a:lnSpc>
                    <a:spcPts val="26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标准也称为网页标准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，由一系列的标准组成，大部分由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W3C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</a:t>
                </a:r>
                <a:r>
                  <a:rPr lang="en-US" altLang="zh-CN" sz="1400" i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W</a:t>
                </a:r>
                <a:r>
                  <a:rPr lang="en-US" altLang="zh-CN" sz="14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orld </a:t>
                </a:r>
                <a:r>
                  <a:rPr lang="en-US" altLang="zh-CN" sz="1400" i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</a:t>
                </a:r>
                <a:r>
                  <a:rPr lang="en-US" altLang="zh-CN" sz="14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ide </a:t>
                </a:r>
                <a:r>
                  <a:rPr lang="en-US" altLang="zh-CN" sz="1400" i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</a:t>
                </a:r>
                <a:r>
                  <a:rPr lang="en-US" altLang="zh-CN" sz="14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eb </a:t>
                </a:r>
                <a:r>
                  <a:rPr lang="en-US" altLang="zh-CN" sz="1400" i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</a:t>
                </a:r>
                <a:r>
                  <a:rPr lang="en-US" altLang="zh-CN" sz="14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onsortium</a:t>
                </a:r>
                <a:r>
                  <a:rPr lang="zh-CN" altLang="en-US" sz="14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zh-CN" altLang="en-US" sz="14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万维网联盟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）负责制定。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93750" lvl="1" indent="-285750">
                  <a:lnSpc>
                    <a:spcPts val="26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三个组成部分：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ts val="26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：负责网页的基本结构（页面元素和内容）。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ts val="26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CSS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：负责网页的表现效果（页面元素的外观、位置等页面样式，如：颜色、大小等）。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8000" lvl="2" indent="-285750">
                  <a:lnSpc>
                    <a:spcPts val="26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：负责网页的行为（交互效果）。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" name="矩形: 对角圆角 2">
                <a:extLst>
                  <a:ext uri="{FF2B5EF4-FFF2-40B4-BE49-F238E27FC236}">
                    <a16:creationId xmlns:a16="http://schemas.microsoft.com/office/drawing/2014/main" id="{4D0389AB-C78B-CCE2-EA56-444D6E612B2E}"/>
                  </a:ext>
                </a:extLst>
              </p:cNvPr>
              <p:cNvSpPr/>
              <p:nvPr/>
            </p:nvSpPr>
            <p:spPr>
              <a:xfrm>
                <a:off x="850499" y="1646462"/>
                <a:ext cx="1373955" cy="370599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Web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标准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Shape 2621">
              <a:extLst>
                <a:ext uri="{FF2B5EF4-FFF2-40B4-BE49-F238E27FC236}">
                  <a16:creationId xmlns:a16="http://schemas.microsoft.com/office/drawing/2014/main" id="{35D8836B-3872-71B7-491F-9E77E0935CCA}"/>
                </a:ext>
              </a:extLst>
            </p:cNvPr>
            <p:cNvSpPr/>
            <p:nvPr/>
          </p:nvSpPr>
          <p:spPr>
            <a:xfrm>
              <a:off x="994685" y="1709961"/>
              <a:ext cx="233481" cy="23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7BD0089-674F-CC12-9FF5-BF8AFD92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70" y="4290698"/>
            <a:ext cx="1123933" cy="1555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2EF00D-EB83-E924-162F-A54642332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03" y="4299489"/>
            <a:ext cx="1096393" cy="15562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0FBE7A-DD27-6420-F5FA-44BF0298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18" y="4308706"/>
            <a:ext cx="1103315" cy="15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78659A-8C61-A62D-0709-292C71F3B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D80E14C-A689-3531-FD11-D4E39121F6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505051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>
                <a:solidFill>
                  <a:srgbClr val="C00000"/>
                </a:solidFill>
              </a:rPr>
              <a:t>String</a:t>
            </a:r>
          </a:p>
          <a:p>
            <a:r>
              <a:rPr lang="en-US" altLang="zh-CN"/>
              <a:t>JSON</a:t>
            </a: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AD5EC5-E4FD-8D54-3140-2D8CD479C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90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7D6B7E-7DE7-ED2B-AF3C-C639316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179B4-74D7-05BE-9609-9E6A17A08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507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String</a:t>
            </a:r>
            <a:r>
              <a:rPr lang="zh-CN" altLang="en-US"/>
              <a:t>字符串对象创建方式有两种：</a:t>
            </a: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F4848F4B-DFC8-6A08-EC65-695DF53A0CC6}"/>
              </a:ext>
            </a:extLst>
          </p:cNvPr>
          <p:cNvSpPr/>
          <p:nvPr/>
        </p:nvSpPr>
        <p:spPr>
          <a:xfrm>
            <a:off x="1040013" y="2218059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String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"…"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</a:t>
            </a:r>
            <a:endParaRPr lang="en-US" altLang="zh-CN" sz="1300" b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048424C2-4364-0B7B-6B80-956726B430D7}"/>
              </a:ext>
            </a:extLst>
          </p:cNvPr>
          <p:cNvSpPr/>
          <p:nvPr/>
        </p:nvSpPr>
        <p:spPr>
          <a:xfrm>
            <a:off x="1040013" y="2884626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"…"</a:t>
            </a:r>
            <a:r>
              <a:rPr lang="en-US" altLang="zh-CN" sz="130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3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</a:t>
            </a:r>
            <a:endParaRPr lang="en-US" altLang="zh-CN" sz="1300" b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FEF628E1-6DD4-0433-489D-3DCD53B3694C}"/>
              </a:ext>
            </a:extLst>
          </p:cNvPr>
          <p:cNvSpPr/>
          <p:nvPr/>
        </p:nvSpPr>
        <p:spPr>
          <a:xfrm>
            <a:off x="6353693" y="2218059"/>
            <a:ext cx="5055987" cy="353669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String(</a:t>
            </a:r>
            <a:r>
              <a:rPr lang="en-US" altLang="zh-CN" sz="1400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"Hello String"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A4653357-3338-B0A3-1A81-DA4AE14C6810}"/>
              </a:ext>
            </a:extLst>
          </p:cNvPr>
          <p:cNvSpPr/>
          <p:nvPr/>
        </p:nvSpPr>
        <p:spPr>
          <a:xfrm>
            <a:off x="6353693" y="2884626"/>
            <a:ext cx="5055987" cy="614712"/>
          </a:xfrm>
          <a:prstGeom prst="roundRect">
            <a:avLst>
              <a:gd name="adj" fmla="val 828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</a:t>
            </a:r>
            <a:r>
              <a:rPr lang="en-US" altLang="zh-CN" sz="1400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"Hello String"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 </a:t>
            </a:r>
            <a:r>
              <a:rPr lang="en-US" altLang="zh-CN" sz="1400" b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400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 String</a:t>
            </a:r>
            <a:r>
              <a:rPr lang="en-US" altLang="zh-CN" sz="1400" b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81936DFD-B9AA-C794-A645-B22D6792BF4D}"/>
              </a:ext>
            </a:extLst>
          </p:cNvPr>
          <p:cNvSpPr txBox="1">
            <a:spLocks/>
          </p:cNvSpPr>
          <p:nvPr/>
        </p:nvSpPr>
        <p:spPr>
          <a:xfrm>
            <a:off x="710880" y="3414672"/>
            <a:ext cx="10698800" cy="4507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属性：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797C172-566E-1158-FE0A-2530694B9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54652"/>
              </p:ext>
            </p:extLst>
          </p:nvPr>
        </p:nvGraphicFramePr>
        <p:xfrm>
          <a:off x="1040012" y="3877560"/>
          <a:ext cx="10369667" cy="68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857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425810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376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07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length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字符串的长度。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</a:tbl>
          </a:graphicData>
        </a:graphic>
      </p:graphicFrame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7BC2C768-82DC-C920-D9DA-20BAD84423AE}"/>
              </a:ext>
            </a:extLst>
          </p:cNvPr>
          <p:cNvSpPr txBox="1">
            <a:spLocks/>
          </p:cNvSpPr>
          <p:nvPr/>
        </p:nvSpPr>
        <p:spPr>
          <a:xfrm>
            <a:off x="710879" y="4577982"/>
            <a:ext cx="10698800" cy="4507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方法：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26FD657-BF47-50C3-13E4-CB634247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04844"/>
              </p:ext>
            </p:extLst>
          </p:nvPr>
        </p:nvGraphicFramePr>
        <p:xfrm>
          <a:off x="1040012" y="5020688"/>
          <a:ext cx="10369667" cy="15480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857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425810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charAt()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返回在指定位置的字符。</a:t>
                      </a:r>
                      <a:endParaRPr lang="zh-CN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indexOf()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检索字符串。</a:t>
                      </a:r>
                      <a:endParaRPr lang="zh-CN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26367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trim()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去除字符串两边的空格</a:t>
                      </a: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81611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substring()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提取字符串中两个指定的索引号之间的字符。</a:t>
                      </a:r>
                      <a:endParaRPr lang="zh-CN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78659A-8C61-A62D-0709-292C71F3B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D80E14C-A689-3531-FD11-D4E39121F6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en-US" altLang="zh-CN">
                <a:solidFill>
                  <a:srgbClr val="C00000"/>
                </a:solidFill>
              </a:rPr>
              <a:t>JSON</a:t>
            </a: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AD5EC5-E4FD-8D54-3140-2D8CD479C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1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87D7AB7-E192-F0D2-D290-F5A918E8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自定义对象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DBFCC7-EB22-BF99-DB09-C363FCC309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538512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定义格式：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FB0760B4-8B45-5B4C-D12A-D5B276695AAE}"/>
              </a:ext>
            </a:extLst>
          </p:cNvPr>
          <p:cNvSpPr/>
          <p:nvPr/>
        </p:nvSpPr>
        <p:spPr>
          <a:xfrm>
            <a:off x="1040014" y="2266061"/>
            <a:ext cx="5055986" cy="2449374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{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>
                <a:solidFill>
                  <a:srgbClr val="A3151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sz="1300">
                <a:solidFill>
                  <a:srgbClr val="A3151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3,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0">
                <a:solidFill>
                  <a:srgbClr val="A8232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函数名称</a:t>
            </a: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形参列表</a:t>
            </a: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40C5CC53-C4FE-5AF1-545D-D1182473B549}"/>
              </a:ext>
            </a:extLst>
          </p:cNvPr>
          <p:cNvSpPr/>
          <p:nvPr/>
        </p:nvSpPr>
        <p:spPr>
          <a:xfrm>
            <a:off x="6517448" y="2266061"/>
            <a:ext cx="5055987" cy="2449374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gender: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eat: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用膳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D6FB840C-039B-B17A-1050-95AB623E0655}"/>
              </a:ext>
            </a:extLst>
          </p:cNvPr>
          <p:cNvSpPr txBox="1">
            <a:spLocks/>
          </p:cNvSpPr>
          <p:nvPr/>
        </p:nvSpPr>
        <p:spPr>
          <a:xfrm>
            <a:off x="710880" y="4840101"/>
            <a:ext cx="53851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调用格式：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EC33B4C2-BFEB-96BA-CA65-AA700AC9C09B}"/>
              </a:ext>
            </a:extLst>
          </p:cNvPr>
          <p:cNvSpPr/>
          <p:nvPr/>
        </p:nvSpPr>
        <p:spPr>
          <a:xfrm>
            <a:off x="1040013" y="5357291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300" b="0">
                <a:solidFill>
                  <a:srgbClr val="AE312E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E330487F-D9AF-3F96-A6F5-C5D776F23DBD}"/>
              </a:ext>
            </a:extLst>
          </p:cNvPr>
          <p:cNvSpPr/>
          <p:nvPr/>
        </p:nvSpPr>
        <p:spPr>
          <a:xfrm>
            <a:off x="1040013" y="5823456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300">
                <a:solidFill>
                  <a:srgbClr val="AE312E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300" b="0">
                <a:solidFill>
                  <a:srgbClr val="AE312E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lang="en-US" altLang="zh-CN" sz="1300" b="0">
                <a:solidFill>
                  <a:srgbClr val="AE312E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D8436F20-F047-FCAD-A266-6B0FD031C134}"/>
              </a:ext>
            </a:extLst>
          </p:cNvPr>
          <p:cNvSpPr/>
          <p:nvPr/>
        </p:nvSpPr>
        <p:spPr>
          <a:xfrm>
            <a:off x="6517448" y="5357291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console.log(user.name);</a:t>
            </a:r>
          </a:p>
        </p:txBody>
      </p:sp>
      <p:sp>
        <p:nvSpPr>
          <p:cNvPr id="13" name="!!矩形: 圆角 7">
            <a:extLst>
              <a:ext uri="{FF2B5EF4-FFF2-40B4-BE49-F238E27FC236}">
                <a16:creationId xmlns:a16="http://schemas.microsoft.com/office/drawing/2014/main" id="{02631A1F-E9CE-38F5-A031-DA7D031DAD69}"/>
              </a:ext>
            </a:extLst>
          </p:cNvPr>
          <p:cNvSpPr/>
          <p:nvPr/>
        </p:nvSpPr>
        <p:spPr>
          <a:xfrm>
            <a:off x="6517448" y="5823455"/>
            <a:ext cx="5055987" cy="315775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user.eat();</a:t>
            </a: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BD911AA0-5C3C-E2EF-2358-92E0EA5BF52C}"/>
              </a:ext>
            </a:extLst>
          </p:cNvPr>
          <p:cNvSpPr/>
          <p:nvPr/>
        </p:nvSpPr>
        <p:spPr>
          <a:xfrm>
            <a:off x="9045441" y="2270066"/>
            <a:ext cx="2542246" cy="2449374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gender: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eat(){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用膳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E2D92A-0B7E-FD04-3DB4-5A7DECAE70BD}"/>
              </a:ext>
            </a:extLst>
          </p:cNvPr>
          <p:cNvSpPr/>
          <p:nvPr/>
        </p:nvSpPr>
        <p:spPr>
          <a:xfrm>
            <a:off x="9045441" y="3487368"/>
            <a:ext cx="2542246" cy="90953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7D6B7E-7DE7-ED2B-AF3C-C639316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JSON-</a:t>
            </a:r>
            <a:r>
              <a:rPr lang="zh-CN" altLang="en-US"/>
              <a:t>介绍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57C8234-A89F-F3CA-91F6-464FE0E78E22}"/>
              </a:ext>
            </a:extLst>
          </p:cNvPr>
          <p:cNvGrpSpPr/>
          <p:nvPr/>
        </p:nvGrpSpPr>
        <p:grpSpPr>
          <a:xfrm>
            <a:off x="788950" y="1670879"/>
            <a:ext cx="10614097" cy="1863628"/>
            <a:chOff x="788950" y="1670879"/>
            <a:chExt cx="10614097" cy="18636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655455F-E401-9A30-3C9D-11280490DA65}"/>
                </a:ext>
              </a:extLst>
            </p:cNvPr>
            <p:cNvGrpSpPr/>
            <p:nvPr/>
          </p:nvGrpSpPr>
          <p:grpSpPr>
            <a:xfrm>
              <a:off x="788950" y="1670879"/>
              <a:ext cx="10614097" cy="1863628"/>
              <a:chOff x="920209" y="1823315"/>
              <a:chExt cx="10407945" cy="1863628"/>
            </a:xfrm>
          </p:grpSpPr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3DEAB87E-F54A-F537-11E0-DAC93DAA00C3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0407945" cy="1863627"/>
              </a:xfrm>
              <a:prstGeom prst="round2DiagRect">
                <a:avLst>
                  <a:gd name="adj1" fmla="val 6189"/>
                  <a:gd name="adj2" fmla="val 6477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04000" bIns="0" rtlCol="0" anchor="ctr"/>
              <a:lstStyle/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ava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cript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bject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otation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对象标记法。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JSON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是通过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对象标记法书写的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文本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由于其语法简单，层次结构鲜明，现多用于作为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数据载体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，在网络中进行数据传输。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760E0302-D8D3-312E-E3EA-33C2E0134A57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144035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JSON</a:t>
                </a:r>
              </a:p>
            </p:txBody>
          </p:sp>
        </p:grpSp>
        <p:sp>
          <p:nvSpPr>
            <p:cNvPr id="9" name="Shape 2375">
              <a:extLst>
                <a:ext uri="{FF2B5EF4-FFF2-40B4-BE49-F238E27FC236}">
                  <a16:creationId xmlns:a16="http://schemas.microsoft.com/office/drawing/2014/main" id="{AC80315E-7545-8509-E3C8-A5172F5C8BEA}"/>
                </a:ext>
              </a:extLst>
            </p:cNvPr>
            <p:cNvSpPr/>
            <p:nvPr/>
          </p:nvSpPr>
          <p:spPr>
            <a:xfrm>
              <a:off x="1003427" y="1745015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E60F65E2-13FD-8E3E-6C30-EDFE45564F51}"/>
              </a:ext>
            </a:extLst>
          </p:cNvPr>
          <p:cNvSpPr/>
          <p:nvPr/>
        </p:nvSpPr>
        <p:spPr>
          <a:xfrm>
            <a:off x="788950" y="3637320"/>
            <a:ext cx="2499373" cy="1400672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gender: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130565BB-E817-0560-6340-542B6467C0A8}"/>
              </a:ext>
            </a:extLst>
          </p:cNvPr>
          <p:cNvSpPr/>
          <p:nvPr/>
        </p:nvSpPr>
        <p:spPr>
          <a:xfrm>
            <a:off x="788949" y="5187120"/>
            <a:ext cx="2499373" cy="1400672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BACA135-3FED-AB69-982C-3338B00FAF0A}"/>
              </a:ext>
            </a:extLst>
          </p:cNvPr>
          <p:cNvGrpSpPr/>
          <p:nvPr/>
        </p:nvGrpSpPr>
        <p:grpSpPr>
          <a:xfrm>
            <a:off x="5433229" y="4954817"/>
            <a:ext cx="5609910" cy="1223233"/>
            <a:chOff x="5433229" y="4954817"/>
            <a:chExt cx="5609910" cy="122323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06EDF6E-FBBF-A215-ECA7-810D7A92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3229" y="5303910"/>
              <a:ext cx="673469" cy="68331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DEF0383-1517-2276-6D60-AC809A52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444" y="4954817"/>
              <a:ext cx="897695" cy="1223233"/>
            </a:xfrm>
            <a:prstGeom prst="rect">
              <a:avLst/>
            </a:prstGeom>
          </p:spPr>
        </p:pic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A61A862-5C1B-5B64-EE1D-697E4C7DC41C}"/>
                </a:ext>
              </a:extLst>
            </p:cNvPr>
            <p:cNvCxnSpPr/>
            <p:nvPr/>
          </p:nvCxnSpPr>
          <p:spPr>
            <a:xfrm>
              <a:off x="6189785" y="5477608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42BCB4C-1721-D4EA-9880-040CC3D56A4F}"/>
                </a:ext>
              </a:extLst>
            </p:cNvPr>
            <p:cNvCxnSpPr/>
            <p:nvPr/>
          </p:nvCxnSpPr>
          <p:spPr>
            <a:xfrm flipH="1">
              <a:off x="6189785" y="5758962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E22094-5D08-930E-2819-ADA4BFA509E5}"/>
                </a:ext>
              </a:extLst>
            </p:cNvPr>
            <p:cNvSpPr txBox="1"/>
            <p:nvPr/>
          </p:nvSpPr>
          <p:spPr>
            <a:xfrm>
              <a:off x="7841512" y="5189611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79F638-7883-6FCF-F9A9-3C6D542245FE}"/>
                </a:ext>
              </a:extLst>
            </p:cNvPr>
            <p:cNvSpPr txBox="1"/>
            <p:nvPr/>
          </p:nvSpPr>
          <p:spPr>
            <a:xfrm>
              <a:off x="7841512" y="5768657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!!矩形: 圆角 7">
            <a:extLst>
              <a:ext uri="{FF2B5EF4-FFF2-40B4-BE49-F238E27FC236}">
                <a16:creationId xmlns:a16="http://schemas.microsoft.com/office/drawing/2014/main" id="{F6028FD6-400A-9B2E-24B7-EAF8C77F760B}"/>
              </a:ext>
            </a:extLst>
          </p:cNvPr>
          <p:cNvSpPr/>
          <p:nvPr/>
        </p:nvSpPr>
        <p:spPr>
          <a:xfrm>
            <a:off x="6307776" y="5509245"/>
            <a:ext cx="3458002" cy="214548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81DCC6E-BC06-78FB-C51F-FC120CE66AB6}"/>
              </a:ext>
            </a:extLst>
          </p:cNvPr>
          <p:cNvGrpSpPr/>
          <p:nvPr/>
        </p:nvGrpSpPr>
        <p:grpSpPr>
          <a:xfrm>
            <a:off x="7835398" y="3518675"/>
            <a:ext cx="2066053" cy="1923764"/>
            <a:chOff x="7835398" y="3518675"/>
            <a:chExt cx="2066053" cy="1923764"/>
          </a:xfrm>
        </p:grpSpPr>
        <p:sp>
          <p:nvSpPr>
            <p:cNvPr id="24" name="思想气泡: 云 23">
              <a:extLst>
                <a:ext uri="{FF2B5EF4-FFF2-40B4-BE49-F238E27FC236}">
                  <a16:creationId xmlns:a16="http://schemas.microsoft.com/office/drawing/2014/main" id="{2A498430-72F8-B1A1-08C5-7CC958BCEE32}"/>
                </a:ext>
              </a:extLst>
            </p:cNvPr>
            <p:cNvSpPr>
              <a:spLocks/>
            </p:cNvSpPr>
            <p:nvPr/>
          </p:nvSpPr>
          <p:spPr>
            <a:xfrm>
              <a:off x="7835398" y="3518675"/>
              <a:ext cx="2066053" cy="192376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527047 w 1997080"/>
                <a:gd name="connsiteY0" fmla="*/ 1897153 h 1085539"/>
                <a:gd name="connsiteX1" fmla="*/ 496893 w 1997080"/>
                <a:gd name="connsiteY1" fmla="*/ 1927307 h 1085539"/>
                <a:gd name="connsiteX2" fmla="*/ 466739 w 1997080"/>
                <a:gd name="connsiteY2" fmla="*/ 1897153 h 1085539"/>
                <a:gd name="connsiteX3" fmla="*/ 496893 w 1997080"/>
                <a:gd name="connsiteY3" fmla="*/ 1866999 h 1085539"/>
                <a:gd name="connsiteX4" fmla="*/ 527047 w 1997080"/>
                <a:gd name="connsiteY4" fmla="*/ 1897153 h 1085539"/>
                <a:gd name="connsiteX0" fmla="*/ 651741 w 1997080"/>
                <a:gd name="connsiteY0" fmla="*/ 1641907 h 1085539"/>
                <a:gd name="connsiteX1" fmla="*/ 591433 w 1997080"/>
                <a:gd name="connsiteY1" fmla="*/ 1702215 h 1085539"/>
                <a:gd name="connsiteX2" fmla="*/ 531125 w 1997080"/>
                <a:gd name="connsiteY2" fmla="*/ 1641907 h 1085539"/>
                <a:gd name="connsiteX3" fmla="*/ 591433 w 1997080"/>
                <a:gd name="connsiteY3" fmla="*/ 1581599 h 1085539"/>
                <a:gd name="connsiteX4" fmla="*/ 651741 w 1997080"/>
                <a:gd name="connsiteY4" fmla="*/ 1641907 h 1085539"/>
                <a:gd name="connsiteX0" fmla="*/ 797381 w 1997080"/>
                <a:gd name="connsiteY0" fmla="*/ 1330108 h 1085539"/>
                <a:gd name="connsiteX1" fmla="*/ 706919 w 1997080"/>
                <a:gd name="connsiteY1" fmla="*/ 1420570 h 1085539"/>
                <a:gd name="connsiteX2" fmla="*/ 616457 w 1997080"/>
                <a:gd name="connsiteY2" fmla="*/ 1330108 h 1085539"/>
                <a:gd name="connsiteX3" fmla="*/ 706919 w 1997080"/>
                <a:gd name="connsiteY3" fmla="*/ 1239646 h 1085539"/>
                <a:gd name="connsiteX4" fmla="*/ 797381 w 1997080"/>
                <a:gd name="connsiteY4" fmla="*/ 1330108 h 1085539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596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596 w 43256"/>
                <a:gd name="connsiteY7" fmla="*/ 36519 h 76558"/>
                <a:gd name="connsiteX8" fmla="*/ 34165 w 43256"/>
                <a:gd name="connsiteY8" fmla="*/ 22813 h 76558"/>
                <a:gd name="connsiteX9" fmla="*/ 37416 w 43256"/>
                <a:gd name="connsiteY9" fmla="*/ 29949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596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406 w 43256"/>
                <a:gd name="connsiteY7" fmla="*/ 40718 h 76558"/>
                <a:gd name="connsiteX8" fmla="*/ 34165 w 43256"/>
                <a:gd name="connsiteY8" fmla="*/ 22813 h 76558"/>
                <a:gd name="connsiteX9" fmla="*/ 37416 w 43256"/>
                <a:gd name="connsiteY9" fmla="*/ 29949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771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406 w 43256"/>
                <a:gd name="connsiteY7" fmla="*/ 40718 h 76558"/>
                <a:gd name="connsiteX8" fmla="*/ 34165 w 43256"/>
                <a:gd name="connsiteY8" fmla="*/ 22813 h 76558"/>
                <a:gd name="connsiteX9" fmla="*/ 37416 w 43256"/>
                <a:gd name="connsiteY9" fmla="*/ 29949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256"/>
                <a:gd name="connsiteY0" fmla="*/ 14229 h 76558"/>
                <a:gd name="connsiteX1" fmla="*/ 5659 w 43256"/>
                <a:gd name="connsiteY1" fmla="*/ 6766 h 76558"/>
                <a:gd name="connsiteX2" fmla="*/ 14041 w 43256"/>
                <a:gd name="connsiteY2" fmla="*/ 5061 h 76558"/>
                <a:gd name="connsiteX3" fmla="*/ 22492 w 43256"/>
                <a:gd name="connsiteY3" fmla="*/ 3291 h 76558"/>
                <a:gd name="connsiteX4" fmla="*/ 25785 w 43256"/>
                <a:gd name="connsiteY4" fmla="*/ 59 h 76558"/>
                <a:gd name="connsiteX5" fmla="*/ 29869 w 43256"/>
                <a:gd name="connsiteY5" fmla="*/ 2340 h 76558"/>
                <a:gd name="connsiteX6" fmla="*/ 35499 w 43256"/>
                <a:gd name="connsiteY6" fmla="*/ 549 h 76558"/>
                <a:gd name="connsiteX7" fmla="*/ 38354 w 43256"/>
                <a:gd name="connsiteY7" fmla="*/ 5435 h 76558"/>
                <a:gd name="connsiteX8" fmla="*/ 42018 w 43256"/>
                <a:gd name="connsiteY8" fmla="*/ 10177 h 76558"/>
                <a:gd name="connsiteX9" fmla="*/ 41854 w 43256"/>
                <a:gd name="connsiteY9" fmla="*/ 15319 h 76558"/>
                <a:gd name="connsiteX10" fmla="*/ 43052 w 43256"/>
                <a:gd name="connsiteY10" fmla="*/ 23181 h 76558"/>
                <a:gd name="connsiteX11" fmla="*/ 37440 w 43256"/>
                <a:gd name="connsiteY11" fmla="*/ 30063 h 76558"/>
                <a:gd name="connsiteX12" fmla="*/ 35431 w 43256"/>
                <a:gd name="connsiteY12" fmla="*/ 37710 h 76558"/>
                <a:gd name="connsiteX13" fmla="*/ 28591 w 43256"/>
                <a:gd name="connsiteY13" fmla="*/ 36674 h 76558"/>
                <a:gd name="connsiteX14" fmla="*/ 23703 w 43256"/>
                <a:gd name="connsiteY14" fmla="*/ 42965 h 76558"/>
                <a:gd name="connsiteX15" fmla="*/ 16516 w 43256"/>
                <a:gd name="connsiteY15" fmla="*/ 39125 h 76558"/>
                <a:gd name="connsiteX16" fmla="*/ 5840 w 43256"/>
                <a:gd name="connsiteY16" fmla="*/ 35331 h 76558"/>
                <a:gd name="connsiteX17" fmla="*/ 1146 w 43256"/>
                <a:gd name="connsiteY17" fmla="*/ 31109 h 76558"/>
                <a:gd name="connsiteX18" fmla="*/ 2149 w 43256"/>
                <a:gd name="connsiteY18" fmla="*/ 25410 h 76558"/>
                <a:gd name="connsiteX19" fmla="*/ 31 w 43256"/>
                <a:gd name="connsiteY19" fmla="*/ 19563 h 76558"/>
                <a:gd name="connsiteX20" fmla="*/ 3899 w 43256"/>
                <a:gd name="connsiteY20" fmla="*/ 14366 h 76558"/>
                <a:gd name="connsiteX21" fmla="*/ 3936 w 43256"/>
                <a:gd name="connsiteY21" fmla="*/ 14229 h 76558"/>
                <a:gd name="connsiteX0" fmla="*/ 528711 w 1999669"/>
                <a:gd name="connsiteY0" fmla="*/ 1893610 h 1923764"/>
                <a:gd name="connsiteX1" fmla="*/ 498557 w 1999669"/>
                <a:gd name="connsiteY1" fmla="*/ 1923764 h 1923764"/>
                <a:gd name="connsiteX2" fmla="*/ 468403 w 1999669"/>
                <a:gd name="connsiteY2" fmla="*/ 1893610 h 1923764"/>
                <a:gd name="connsiteX3" fmla="*/ 498557 w 1999669"/>
                <a:gd name="connsiteY3" fmla="*/ 1863456 h 1923764"/>
                <a:gd name="connsiteX4" fmla="*/ 528711 w 1999669"/>
                <a:gd name="connsiteY4" fmla="*/ 1893610 h 1923764"/>
                <a:gd name="connsiteX0" fmla="*/ 653405 w 1999669"/>
                <a:gd name="connsiteY0" fmla="*/ 1638364 h 1923764"/>
                <a:gd name="connsiteX1" fmla="*/ 593097 w 1999669"/>
                <a:gd name="connsiteY1" fmla="*/ 1698672 h 1923764"/>
                <a:gd name="connsiteX2" fmla="*/ 532789 w 1999669"/>
                <a:gd name="connsiteY2" fmla="*/ 1638364 h 1923764"/>
                <a:gd name="connsiteX3" fmla="*/ 593097 w 1999669"/>
                <a:gd name="connsiteY3" fmla="*/ 1578056 h 1923764"/>
                <a:gd name="connsiteX4" fmla="*/ 653405 w 1999669"/>
                <a:gd name="connsiteY4" fmla="*/ 1638364 h 1923764"/>
                <a:gd name="connsiteX0" fmla="*/ 799045 w 1999669"/>
                <a:gd name="connsiteY0" fmla="*/ 1326565 h 1923764"/>
                <a:gd name="connsiteX1" fmla="*/ 708583 w 1999669"/>
                <a:gd name="connsiteY1" fmla="*/ 1417027 h 1923764"/>
                <a:gd name="connsiteX2" fmla="*/ 618121 w 1999669"/>
                <a:gd name="connsiteY2" fmla="*/ 1326565 h 1923764"/>
                <a:gd name="connsiteX3" fmla="*/ 708583 w 1999669"/>
                <a:gd name="connsiteY3" fmla="*/ 1236103 h 1923764"/>
                <a:gd name="connsiteX4" fmla="*/ 799045 w 1999669"/>
                <a:gd name="connsiteY4" fmla="*/ 1326565 h 1923764"/>
                <a:gd name="connsiteX0" fmla="*/ 4729 w 43256"/>
                <a:gd name="connsiteY0" fmla="*/ 26036 h 76558"/>
                <a:gd name="connsiteX1" fmla="*/ 2196 w 43256"/>
                <a:gd name="connsiteY1" fmla="*/ 25239 h 76558"/>
                <a:gd name="connsiteX2" fmla="*/ 6964 w 43256"/>
                <a:gd name="connsiteY2" fmla="*/ 34758 h 76558"/>
                <a:gd name="connsiteX3" fmla="*/ 5856 w 43256"/>
                <a:gd name="connsiteY3" fmla="*/ 35139 h 76558"/>
                <a:gd name="connsiteX4" fmla="*/ 16514 w 43256"/>
                <a:gd name="connsiteY4" fmla="*/ 38949 h 76558"/>
                <a:gd name="connsiteX5" fmla="*/ 15846 w 43256"/>
                <a:gd name="connsiteY5" fmla="*/ 37209 h 76558"/>
                <a:gd name="connsiteX6" fmla="*/ 29814 w 43256"/>
                <a:gd name="connsiteY6" fmla="*/ 39159 h 76558"/>
                <a:gd name="connsiteX7" fmla="*/ 28406 w 43256"/>
                <a:gd name="connsiteY7" fmla="*/ 40718 h 76558"/>
                <a:gd name="connsiteX8" fmla="*/ 34165 w 43256"/>
                <a:gd name="connsiteY8" fmla="*/ 22813 h 76558"/>
                <a:gd name="connsiteX9" fmla="*/ 39698 w 43256"/>
                <a:gd name="connsiteY9" fmla="*/ 33448 h 76558"/>
                <a:gd name="connsiteX10" fmla="*/ 41834 w 43256"/>
                <a:gd name="connsiteY10" fmla="*/ 15213 h 76558"/>
                <a:gd name="connsiteX11" fmla="*/ 40386 w 43256"/>
                <a:gd name="connsiteY11" fmla="*/ 17889 h 76558"/>
                <a:gd name="connsiteX12" fmla="*/ 38360 w 43256"/>
                <a:gd name="connsiteY12" fmla="*/ 5285 h 76558"/>
                <a:gd name="connsiteX13" fmla="*/ 38436 w 43256"/>
                <a:gd name="connsiteY13" fmla="*/ 6549 h 76558"/>
                <a:gd name="connsiteX14" fmla="*/ 29114 w 43256"/>
                <a:gd name="connsiteY14" fmla="*/ 3811 h 76558"/>
                <a:gd name="connsiteX15" fmla="*/ 29856 w 43256"/>
                <a:gd name="connsiteY15" fmla="*/ 2199 h 76558"/>
                <a:gd name="connsiteX16" fmla="*/ 22177 w 43256"/>
                <a:gd name="connsiteY16" fmla="*/ 4579 h 76558"/>
                <a:gd name="connsiteX17" fmla="*/ 22536 w 43256"/>
                <a:gd name="connsiteY17" fmla="*/ 3189 h 76558"/>
                <a:gd name="connsiteX18" fmla="*/ 14036 w 43256"/>
                <a:gd name="connsiteY18" fmla="*/ 5051 h 76558"/>
                <a:gd name="connsiteX19" fmla="*/ 15336 w 43256"/>
                <a:gd name="connsiteY19" fmla="*/ 6399 h 76558"/>
                <a:gd name="connsiteX20" fmla="*/ 4163 w 43256"/>
                <a:gd name="connsiteY20" fmla="*/ 15648 h 76558"/>
                <a:gd name="connsiteX21" fmla="*/ 3936 w 43256"/>
                <a:gd name="connsiteY21" fmla="*/ 14229 h 76558"/>
                <a:gd name="connsiteX0" fmla="*/ 3936 w 43315"/>
                <a:gd name="connsiteY0" fmla="*/ 14229 h 76558"/>
                <a:gd name="connsiteX1" fmla="*/ 5659 w 43315"/>
                <a:gd name="connsiteY1" fmla="*/ 6766 h 76558"/>
                <a:gd name="connsiteX2" fmla="*/ 14041 w 43315"/>
                <a:gd name="connsiteY2" fmla="*/ 5061 h 76558"/>
                <a:gd name="connsiteX3" fmla="*/ 22492 w 43315"/>
                <a:gd name="connsiteY3" fmla="*/ 3291 h 76558"/>
                <a:gd name="connsiteX4" fmla="*/ 25785 w 43315"/>
                <a:gd name="connsiteY4" fmla="*/ 59 h 76558"/>
                <a:gd name="connsiteX5" fmla="*/ 29869 w 43315"/>
                <a:gd name="connsiteY5" fmla="*/ 2340 h 76558"/>
                <a:gd name="connsiteX6" fmla="*/ 35499 w 43315"/>
                <a:gd name="connsiteY6" fmla="*/ 549 h 76558"/>
                <a:gd name="connsiteX7" fmla="*/ 38354 w 43315"/>
                <a:gd name="connsiteY7" fmla="*/ 5435 h 76558"/>
                <a:gd name="connsiteX8" fmla="*/ 42018 w 43315"/>
                <a:gd name="connsiteY8" fmla="*/ 10177 h 76558"/>
                <a:gd name="connsiteX9" fmla="*/ 41854 w 43315"/>
                <a:gd name="connsiteY9" fmla="*/ 15319 h 76558"/>
                <a:gd name="connsiteX10" fmla="*/ 43052 w 43315"/>
                <a:gd name="connsiteY10" fmla="*/ 23181 h 76558"/>
                <a:gd name="connsiteX11" fmla="*/ 38011 w 43315"/>
                <a:gd name="connsiteY11" fmla="*/ 33912 h 76558"/>
                <a:gd name="connsiteX12" fmla="*/ 35431 w 43315"/>
                <a:gd name="connsiteY12" fmla="*/ 37710 h 76558"/>
                <a:gd name="connsiteX13" fmla="*/ 28591 w 43315"/>
                <a:gd name="connsiteY13" fmla="*/ 36674 h 76558"/>
                <a:gd name="connsiteX14" fmla="*/ 23703 w 43315"/>
                <a:gd name="connsiteY14" fmla="*/ 42965 h 76558"/>
                <a:gd name="connsiteX15" fmla="*/ 16516 w 43315"/>
                <a:gd name="connsiteY15" fmla="*/ 39125 h 76558"/>
                <a:gd name="connsiteX16" fmla="*/ 5840 w 43315"/>
                <a:gd name="connsiteY16" fmla="*/ 35331 h 76558"/>
                <a:gd name="connsiteX17" fmla="*/ 1146 w 43315"/>
                <a:gd name="connsiteY17" fmla="*/ 31109 h 76558"/>
                <a:gd name="connsiteX18" fmla="*/ 2149 w 43315"/>
                <a:gd name="connsiteY18" fmla="*/ 25410 h 76558"/>
                <a:gd name="connsiteX19" fmla="*/ 31 w 43315"/>
                <a:gd name="connsiteY19" fmla="*/ 19563 h 76558"/>
                <a:gd name="connsiteX20" fmla="*/ 3899 w 43315"/>
                <a:gd name="connsiteY20" fmla="*/ 14366 h 76558"/>
                <a:gd name="connsiteX21" fmla="*/ 3936 w 43315"/>
                <a:gd name="connsiteY21" fmla="*/ 14229 h 76558"/>
                <a:gd name="connsiteX0" fmla="*/ 528711 w 2002396"/>
                <a:gd name="connsiteY0" fmla="*/ 1893610 h 1923764"/>
                <a:gd name="connsiteX1" fmla="*/ 498557 w 2002396"/>
                <a:gd name="connsiteY1" fmla="*/ 1923764 h 1923764"/>
                <a:gd name="connsiteX2" fmla="*/ 468403 w 2002396"/>
                <a:gd name="connsiteY2" fmla="*/ 1893610 h 1923764"/>
                <a:gd name="connsiteX3" fmla="*/ 498557 w 2002396"/>
                <a:gd name="connsiteY3" fmla="*/ 1863456 h 1923764"/>
                <a:gd name="connsiteX4" fmla="*/ 528711 w 2002396"/>
                <a:gd name="connsiteY4" fmla="*/ 1893610 h 1923764"/>
                <a:gd name="connsiteX0" fmla="*/ 653405 w 2002396"/>
                <a:gd name="connsiteY0" fmla="*/ 1638364 h 1923764"/>
                <a:gd name="connsiteX1" fmla="*/ 593097 w 2002396"/>
                <a:gd name="connsiteY1" fmla="*/ 1698672 h 1923764"/>
                <a:gd name="connsiteX2" fmla="*/ 532789 w 2002396"/>
                <a:gd name="connsiteY2" fmla="*/ 1638364 h 1923764"/>
                <a:gd name="connsiteX3" fmla="*/ 593097 w 2002396"/>
                <a:gd name="connsiteY3" fmla="*/ 1578056 h 1923764"/>
                <a:gd name="connsiteX4" fmla="*/ 653405 w 2002396"/>
                <a:gd name="connsiteY4" fmla="*/ 1638364 h 1923764"/>
                <a:gd name="connsiteX0" fmla="*/ 799045 w 2002396"/>
                <a:gd name="connsiteY0" fmla="*/ 1326565 h 1923764"/>
                <a:gd name="connsiteX1" fmla="*/ 708583 w 2002396"/>
                <a:gd name="connsiteY1" fmla="*/ 1417027 h 1923764"/>
                <a:gd name="connsiteX2" fmla="*/ 618121 w 2002396"/>
                <a:gd name="connsiteY2" fmla="*/ 1326565 h 1923764"/>
                <a:gd name="connsiteX3" fmla="*/ 708583 w 2002396"/>
                <a:gd name="connsiteY3" fmla="*/ 1236103 h 1923764"/>
                <a:gd name="connsiteX4" fmla="*/ 799045 w 2002396"/>
                <a:gd name="connsiteY4" fmla="*/ 1326565 h 1923764"/>
                <a:gd name="connsiteX0" fmla="*/ 4729 w 43315"/>
                <a:gd name="connsiteY0" fmla="*/ 26036 h 76558"/>
                <a:gd name="connsiteX1" fmla="*/ 2196 w 43315"/>
                <a:gd name="connsiteY1" fmla="*/ 25239 h 76558"/>
                <a:gd name="connsiteX2" fmla="*/ 6964 w 43315"/>
                <a:gd name="connsiteY2" fmla="*/ 34758 h 76558"/>
                <a:gd name="connsiteX3" fmla="*/ 5856 w 43315"/>
                <a:gd name="connsiteY3" fmla="*/ 35139 h 76558"/>
                <a:gd name="connsiteX4" fmla="*/ 16514 w 43315"/>
                <a:gd name="connsiteY4" fmla="*/ 38949 h 76558"/>
                <a:gd name="connsiteX5" fmla="*/ 15846 w 43315"/>
                <a:gd name="connsiteY5" fmla="*/ 37209 h 76558"/>
                <a:gd name="connsiteX6" fmla="*/ 29814 w 43315"/>
                <a:gd name="connsiteY6" fmla="*/ 39159 h 76558"/>
                <a:gd name="connsiteX7" fmla="*/ 28406 w 43315"/>
                <a:gd name="connsiteY7" fmla="*/ 40718 h 76558"/>
                <a:gd name="connsiteX8" fmla="*/ 34165 w 43315"/>
                <a:gd name="connsiteY8" fmla="*/ 22813 h 76558"/>
                <a:gd name="connsiteX9" fmla="*/ 39698 w 43315"/>
                <a:gd name="connsiteY9" fmla="*/ 33448 h 76558"/>
                <a:gd name="connsiteX10" fmla="*/ 41834 w 43315"/>
                <a:gd name="connsiteY10" fmla="*/ 15213 h 76558"/>
                <a:gd name="connsiteX11" fmla="*/ 40386 w 43315"/>
                <a:gd name="connsiteY11" fmla="*/ 17889 h 76558"/>
                <a:gd name="connsiteX12" fmla="*/ 38360 w 43315"/>
                <a:gd name="connsiteY12" fmla="*/ 5285 h 76558"/>
                <a:gd name="connsiteX13" fmla="*/ 38436 w 43315"/>
                <a:gd name="connsiteY13" fmla="*/ 6549 h 76558"/>
                <a:gd name="connsiteX14" fmla="*/ 29114 w 43315"/>
                <a:gd name="connsiteY14" fmla="*/ 3811 h 76558"/>
                <a:gd name="connsiteX15" fmla="*/ 29856 w 43315"/>
                <a:gd name="connsiteY15" fmla="*/ 2199 h 76558"/>
                <a:gd name="connsiteX16" fmla="*/ 22177 w 43315"/>
                <a:gd name="connsiteY16" fmla="*/ 4579 h 76558"/>
                <a:gd name="connsiteX17" fmla="*/ 22536 w 43315"/>
                <a:gd name="connsiteY17" fmla="*/ 3189 h 76558"/>
                <a:gd name="connsiteX18" fmla="*/ 14036 w 43315"/>
                <a:gd name="connsiteY18" fmla="*/ 5051 h 76558"/>
                <a:gd name="connsiteX19" fmla="*/ 15336 w 43315"/>
                <a:gd name="connsiteY19" fmla="*/ 6399 h 76558"/>
                <a:gd name="connsiteX20" fmla="*/ 4163 w 43315"/>
                <a:gd name="connsiteY20" fmla="*/ 15648 h 76558"/>
                <a:gd name="connsiteX21" fmla="*/ 3936 w 43315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1834 w 44692"/>
                <a:gd name="connsiteY10" fmla="*/ 15213 h 76558"/>
                <a:gd name="connsiteX11" fmla="*/ 40386 w 44692"/>
                <a:gd name="connsiteY11" fmla="*/ 178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4036 w 44692"/>
                <a:gd name="connsiteY18" fmla="*/ 5051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0386 w 44692"/>
                <a:gd name="connsiteY11" fmla="*/ 178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4036 w 44692"/>
                <a:gd name="connsiteY18" fmla="*/ 5051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4036 w 44692"/>
                <a:gd name="connsiteY18" fmla="*/ 5051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659 w 44692"/>
                <a:gd name="connsiteY1" fmla="*/ 6766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5336 w 44692"/>
                <a:gd name="connsiteY19" fmla="*/ 6399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4956 w 44692"/>
                <a:gd name="connsiteY19" fmla="*/ 3600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4041 w 44692"/>
                <a:gd name="connsiteY2" fmla="*/ 5061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3815 w 44692"/>
                <a:gd name="connsiteY19" fmla="*/ 1151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  <a:gd name="connsiteX0" fmla="*/ 3936 w 44692"/>
                <a:gd name="connsiteY0" fmla="*/ 14229 h 76558"/>
                <a:gd name="connsiteX1" fmla="*/ 5469 w 44692"/>
                <a:gd name="connsiteY1" fmla="*/ 3267 h 76558"/>
                <a:gd name="connsiteX2" fmla="*/ 13851 w 44692"/>
                <a:gd name="connsiteY2" fmla="*/ 2612 h 76558"/>
                <a:gd name="connsiteX3" fmla="*/ 22492 w 44692"/>
                <a:gd name="connsiteY3" fmla="*/ 3291 h 76558"/>
                <a:gd name="connsiteX4" fmla="*/ 25785 w 44692"/>
                <a:gd name="connsiteY4" fmla="*/ 59 h 76558"/>
                <a:gd name="connsiteX5" fmla="*/ 29869 w 44692"/>
                <a:gd name="connsiteY5" fmla="*/ 2340 h 76558"/>
                <a:gd name="connsiteX6" fmla="*/ 35499 w 44692"/>
                <a:gd name="connsiteY6" fmla="*/ 549 h 76558"/>
                <a:gd name="connsiteX7" fmla="*/ 38354 w 44692"/>
                <a:gd name="connsiteY7" fmla="*/ 5435 h 76558"/>
                <a:gd name="connsiteX8" fmla="*/ 42018 w 44692"/>
                <a:gd name="connsiteY8" fmla="*/ 10177 h 76558"/>
                <a:gd name="connsiteX9" fmla="*/ 41854 w 44692"/>
                <a:gd name="connsiteY9" fmla="*/ 15319 h 76558"/>
                <a:gd name="connsiteX10" fmla="*/ 44574 w 44692"/>
                <a:gd name="connsiteY10" fmla="*/ 25280 h 76558"/>
                <a:gd name="connsiteX11" fmla="*/ 38011 w 44692"/>
                <a:gd name="connsiteY11" fmla="*/ 33912 h 76558"/>
                <a:gd name="connsiteX12" fmla="*/ 35431 w 44692"/>
                <a:gd name="connsiteY12" fmla="*/ 37710 h 76558"/>
                <a:gd name="connsiteX13" fmla="*/ 28591 w 44692"/>
                <a:gd name="connsiteY13" fmla="*/ 36674 h 76558"/>
                <a:gd name="connsiteX14" fmla="*/ 23703 w 44692"/>
                <a:gd name="connsiteY14" fmla="*/ 42965 h 76558"/>
                <a:gd name="connsiteX15" fmla="*/ 16516 w 44692"/>
                <a:gd name="connsiteY15" fmla="*/ 39125 h 76558"/>
                <a:gd name="connsiteX16" fmla="*/ 5840 w 44692"/>
                <a:gd name="connsiteY16" fmla="*/ 35331 h 76558"/>
                <a:gd name="connsiteX17" fmla="*/ 1146 w 44692"/>
                <a:gd name="connsiteY17" fmla="*/ 31109 h 76558"/>
                <a:gd name="connsiteX18" fmla="*/ 2149 w 44692"/>
                <a:gd name="connsiteY18" fmla="*/ 25410 h 76558"/>
                <a:gd name="connsiteX19" fmla="*/ 31 w 44692"/>
                <a:gd name="connsiteY19" fmla="*/ 19563 h 76558"/>
                <a:gd name="connsiteX20" fmla="*/ 3899 w 44692"/>
                <a:gd name="connsiteY20" fmla="*/ 14366 h 76558"/>
                <a:gd name="connsiteX21" fmla="*/ 3936 w 44692"/>
                <a:gd name="connsiteY21" fmla="*/ 14229 h 76558"/>
                <a:gd name="connsiteX0" fmla="*/ 528711 w 2066053"/>
                <a:gd name="connsiteY0" fmla="*/ 1893610 h 1923764"/>
                <a:gd name="connsiteX1" fmla="*/ 498557 w 2066053"/>
                <a:gd name="connsiteY1" fmla="*/ 1923764 h 1923764"/>
                <a:gd name="connsiteX2" fmla="*/ 468403 w 2066053"/>
                <a:gd name="connsiteY2" fmla="*/ 1893610 h 1923764"/>
                <a:gd name="connsiteX3" fmla="*/ 498557 w 2066053"/>
                <a:gd name="connsiteY3" fmla="*/ 1863456 h 1923764"/>
                <a:gd name="connsiteX4" fmla="*/ 528711 w 2066053"/>
                <a:gd name="connsiteY4" fmla="*/ 1893610 h 1923764"/>
                <a:gd name="connsiteX0" fmla="*/ 653405 w 2066053"/>
                <a:gd name="connsiteY0" fmla="*/ 1638364 h 1923764"/>
                <a:gd name="connsiteX1" fmla="*/ 593097 w 2066053"/>
                <a:gd name="connsiteY1" fmla="*/ 1698672 h 1923764"/>
                <a:gd name="connsiteX2" fmla="*/ 532789 w 2066053"/>
                <a:gd name="connsiteY2" fmla="*/ 1638364 h 1923764"/>
                <a:gd name="connsiteX3" fmla="*/ 593097 w 2066053"/>
                <a:gd name="connsiteY3" fmla="*/ 1578056 h 1923764"/>
                <a:gd name="connsiteX4" fmla="*/ 653405 w 2066053"/>
                <a:gd name="connsiteY4" fmla="*/ 1638364 h 1923764"/>
                <a:gd name="connsiteX0" fmla="*/ 799045 w 2066053"/>
                <a:gd name="connsiteY0" fmla="*/ 1326565 h 1923764"/>
                <a:gd name="connsiteX1" fmla="*/ 708583 w 2066053"/>
                <a:gd name="connsiteY1" fmla="*/ 1417027 h 1923764"/>
                <a:gd name="connsiteX2" fmla="*/ 618121 w 2066053"/>
                <a:gd name="connsiteY2" fmla="*/ 1326565 h 1923764"/>
                <a:gd name="connsiteX3" fmla="*/ 708583 w 2066053"/>
                <a:gd name="connsiteY3" fmla="*/ 1236103 h 1923764"/>
                <a:gd name="connsiteX4" fmla="*/ 799045 w 2066053"/>
                <a:gd name="connsiteY4" fmla="*/ 1326565 h 1923764"/>
                <a:gd name="connsiteX0" fmla="*/ 4729 w 44692"/>
                <a:gd name="connsiteY0" fmla="*/ 26036 h 76558"/>
                <a:gd name="connsiteX1" fmla="*/ 2196 w 44692"/>
                <a:gd name="connsiteY1" fmla="*/ 25239 h 76558"/>
                <a:gd name="connsiteX2" fmla="*/ 6964 w 44692"/>
                <a:gd name="connsiteY2" fmla="*/ 34758 h 76558"/>
                <a:gd name="connsiteX3" fmla="*/ 5856 w 44692"/>
                <a:gd name="connsiteY3" fmla="*/ 35139 h 76558"/>
                <a:gd name="connsiteX4" fmla="*/ 16514 w 44692"/>
                <a:gd name="connsiteY4" fmla="*/ 38949 h 76558"/>
                <a:gd name="connsiteX5" fmla="*/ 15846 w 44692"/>
                <a:gd name="connsiteY5" fmla="*/ 37209 h 76558"/>
                <a:gd name="connsiteX6" fmla="*/ 29814 w 44692"/>
                <a:gd name="connsiteY6" fmla="*/ 39159 h 76558"/>
                <a:gd name="connsiteX7" fmla="*/ 28406 w 44692"/>
                <a:gd name="connsiteY7" fmla="*/ 40718 h 76558"/>
                <a:gd name="connsiteX8" fmla="*/ 34165 w 44692"/>
                <a:gd name="connsiteY8" fmla="*/ 22813 h 76558"/>
                <a:gd name="connsiteX9" fmla="*/ 39698 w 44692"/>
                <a:gd name="connsiteY9" fmla="*/ 33448 h 76558"/>
                <a:gd name="connsiteX10" fmla="*/ 43546 w 44692"/>
                <a:gd name="connsiteY10" fmla="*/ 15563 h 76558"/>
                <a:gd name="connsiteX11" fmla="*/ 42478 w 44692"/>
                <a:gd name="connsiteY11" fmla="*/ 17189 h 76558"/>
                <a:gd name="connsiteX12" fmla="*/ 38360 w 44692"/>
                <a:gd name="connsiteY12" fmla="*/ 5285 h 76558"/>
                <a:gd name="connsiteX13" fmla="*/ 38436 w 44692"/>
                <a:gd name="connsiteY13" fmla="*/ 6549 h 76558"/>
                <a:gd name="connsiteX14" fmla="*/ 29114 w 44692"/>
                <a:gd name="connsiteY14" fmla="*/ 3811 h 76558"/>
                <a:gd name="connsiteX15" fmla="*/ 29856 w 44692"/>
                <a:gd name="connsiteY15" fmla="*/ 2199 h 76558"/>
                <a:gd name="connsiteX16" fmla="*/ 22177 w 44692"/>
                <a:gd name="connsiteY16" fmla="*/ 4579 h 76558"/>
                <a:gd name="connsiteX17" fmla="*/ 22536 w 44692"/>
                <a:gd name="connsiteY17" fmla="*/ 3189 h 76558"/>
                <a:gd name="connsiteX18" fmla="*/ 12134 w 44692"/>
                <a:gd name="connsiteY18" fmla="*/ 2252 h 76558"/>
                <a:gd name="connsiteX19" fmla="*/ 13815 w 44692"/>
                <a:gd name="connsiteY19" fmla="*/ 1151 h 76558"/>
                <a:gd name="connsiteX20" fmla="*/ 4163 w 44692"/>
                <a:gd name="connsiteY20" fmla="*/ 15648 h 76558"/>
                <a:gd name="connsiteX21" fmla="*/ 3936 w 44692"/>
                <a:gd name="connsiteY21" fmla="*/ 14229 h 7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692" h="76558">
                  <a:moveTo>
                    <a:pt x="3936" y="14229"/>
                  </a:moveTo>
                  <a:cubicBezTo>
                    <a:pt x="3665" y="11516"/>
                    <a:pt x="3817" y="5203"/>
                    <a:pt x="5469" y="3267"/>
                  </a:cubicBezTo>
                  <a:cubicBezTo>
                    <a:pt x="7122" y="1331"/>
                    <a:pt x="11110" y="427"/>
                    <a:pt x="13851" y="2612"/>
                  </a:cubicBezTo>
                  <a:cubicBezTo>
                    <a:pt x="15524" y="-1681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5214" y="22181"/>
                    <a:pt x="44574" y="25280"/>
                  </a:cubicBezTo>
                  <a:cubicBezTo>
                    <a:pt x="43934" y="28379"/>
                    <a:pt x="40735" y="33382"/>
                    <a:pt x="38011" y="33912"/>
                  </a:cubicBezTo>
                  <a:cubicBezTo>
                    <a:pt x="37998" y="36179"/>
                    <a:pt x="37001" y="37250"/>
                    <a:pt x="35431" y="37710"/>
                  </a:cubicBezTo>
                  <a:cubicBezTo>
                    <a:pt x="33861" y="38170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066053" h="1923764">
                  <a:moveTo>
                    <a:pt x="528711" y="1893610"/>
                  </a:moveTo>
                  <a:cubicBezTo>
                    <a:pt x="528711" y="1910264"/>
                    <a:pt x="515211" y="1923764"/>
                    <a:pt x="498557" y="1923764"/>
                  </a:cubicBezTo>
                  <a:cubicBezTo>
                    <a:pt x="481903" y="1923764"/>
                    <a:pt x="468403" y="1910264"/>
                    <a:pt x="468403" y="1893610"/>
                  </a:cubicBezTo>
                  <a:cubicBezTo>
                    <a:pt x="468403" y="1876956"/>
                    <a:pt x="481903" y="1863456"/>
                    <a:pt x="498557" y="1863456"/>
                  </a:cubicBezTo>
                  <a:cubicBezTo>
                    <a:pt x="515211" y="1863456"/>
                    <a:pt x="528711" y="1876956"/>
                    <a:pt x="528711" y="1893610"/>
                  </a:cubicBezTo>
                  <a:close/>
                </a:path>
                <a:path w="2066053" h="1923764">
                  <a:moveTo>
                    <a:pt x="653405" y="1638364"/>
                  </a:moveTo>
                  <a:cubicBezTo>
                    <a:pt x="653405" y="1671671"/>
                    <a:pt x="626404" y="1698672"/>
                    <a:pt x="593097" y="1698672"/>
                  </a:cubicBezTo>
                  <a:cubicBezTo>
                    <a:pt x="559790" y="1698672"/>
                    <a:pt x="532789" y="1671671"/>
                    <a:pt x="532789" y="1638364"/>
                  </a:cubicBezTo>
                  <a:cubicBezTo>
                    <a:pt x="532789" y="1605057"/>
                    <a:pt x="559790" y="1578056"/>
                    <a:pt x="593097" y="1578056"/>
                  </a:cubicBezTo>
                  <a:cubicBezTo>
                    <a:pt x="626404" y="1578056"/>
                    <a:pt x="653405" y="1605057"/>
                    <a:pt x="653405" y="1638364"/>
                  </a:cubicBezTo>
                  <a:close/>
                </a:path>
                <a:path w="2066053" h="1923764">
                  <a:moveTo>
                    <a:pt x="799045" y="1326565"/>
                  </a:moveTo>
                  <a:cubicBezTo>
                    <a:pt x="799045" y="1376526"/>
                    <a:pt x="758544" y="1417027"/>
                    <a:pt x="708583" y="1417027"/>
                  </a:cubicBezTo>
                  <a:cubicBezTo>
                    <a:pt x="658622" y="1417027"/>
                    <a:pt x="618121" y="1376526"/>
                    <a:pt x="618121" y="1326565"/>
                  </a:cubicBezTo>
                  <a:cubicBezTo>
                    <a:pt x="618121" y="1276604"/>
                    <a:pt x="658622" y="1236103"/>
                    <a:pt x="708583" y="1236103"/>
                  </a:cubicBezTo>
                  <a:cubicBezTo>
                    <a:pt x="758544" y="1236103"/>
                    <a:pt x="799045" y="1276604"/>
                    <a:pt x="799045" y="1326565"/>
                  </a:cubicBezTo>
                  <a:close/>
                </a:path>
                <a:path w="44692" h="76558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9814" y="39159"/>
                  </a:moveTo>
                  <a:cubicBezTo>
                    <a:pt x="29775" y="39806"/>
                    <a:pt x="28544" y="40096"/>
                    <a:pt x="28406" y="40718"/>
                  </a:cubicBezTo>
                  <a:moveTo>
                    <a:pt x="34165" y="22813"/>
                  </a:moveTo>
                  <a:cubicBezTo>
                    <a:pt x="36169" y="24141"/>
                    <a:pt x="39716" y="30416"/>
                    <a:pt x="39698" y="33448"/>
                  </a:cubicBezTo>
                  <a:moveTo>
                    <a:pt x="43546" y="15563"/>
                  </a:moveTo>
                  <a:cubicBezTo>
                    <a:pt x="43221" y="16595"/>
                    <a:pt x="43106" y="16461"/>
                    <a:pt x="42478" y="171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2134" y="2252"/>
                  </a:moveTo>
                  <a:cubicBezTo>
                    <a:pt x="12606" y="2628"/>
                    <a:pt x="13423" y="632"/>
                    <a:pt x="13815" y="1151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!!矩形: 圆角 7">
              <a:extLst>
                <a:ext uri="{FF2B5EF4-FFF2-40B4-BE49-F238E27FC236}">
                  <a16:creationId xmlns:a16="http://schemas.microsoft.com/office/drawing/2014/main" id="{C2D4021D-BE74-E433-DBF0-F9B1EECD13A2}"/>
                </a:ext>
              </a:extLst>
            </p:cNvPr>
            <p:cNvSpPr/>
            <p:nvPr/>
          </p:nvSpPr>
          <p:spPr>
            <a:xfrm>
              <a:off x="8102111" y="3602152"/>
              <a:ext cx="1799340" cy="795187"/>
            </a:xfrm>
            <a:prstGeom prst="roundRect">
              <a:avLst>
                <a:gd name="adj" fmla="val 9511"/>
              </a:avLst>
            </a:prstGeom>
            <a:noFill/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zh-CN" sz="11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&lt;user&gt;</a:t>
              </a:r>
            </a:p>
            <a:p>
              <a:r>
                <a:rPr lang="en-US" altLang="zh-CN" sz="11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 &lt;name&gt;Tom&lt;/name&gt;</a:t>
              </a:r>
            </a:p>
            <a:p>
              <a:r>
                <a:rPr lang="en-US" altLang="zh-CN" sz="11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 &lt;age&gt;20&lt;/age&gt;</a:t>
              </a:r>
            </a:p>
            <a:p>
              <a:r>
                <a:rPr lang="en-US" altLang="zh-CN" sz="11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 &lt;gender&gt;male&lt;/gender&gt;</a:t>
              </a:r>
            </a:p>
            <a:p>
              <a:r>
                <a:rPr lang="en-US" altLang="zh-CN" sz="11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&lt;/user&gt;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FAEBCF0-3A5F-8B53-1005-6A615EF2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26" y="3145262"/>
            <a:ext cx="693767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7D6B7E-7DE7-ED2B-AF3C-C639316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JSON-</a:t>
            </a:r>
            <a:r>
              <a:rPr lang="zh-CN" altLang="en-US"/>
              <a:t>基础语法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179B4-74D7-05BE-9609-9E6A17A08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5537520" cy="38453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定义</a:t>
            </a:r>
            <a:endParaRPr lang="en-US" altLang="zh-CN"/>
          </a:p>
          <a:p>
            <a:endParaRPr lang="en-US" altLang="zh-CN"/>
          </a:p>
          <a:p>
            <a:pPr marL="57600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示例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7600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     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JSON</a:t>
            </a:r>
            <a:r>
              <a:rPr lang="zh-CN" altLang="en-US"/>
              <a:t>字符串转为</a:t>
            </a:r>
            <a:r>
              <a:rPr lang="en-US" altLang="zh-CN"/>
              <a:t>JS</a:t>
            </a:r>
            <a:r>
              <a:rPr lang="zh-CN" altLang="en-US"/>
              <a:t>对象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JS</a:t>
            </a:r>
            <a:r>
              <a:rPr lang="zh-CN" altLang="en-US"/>
              <a:t>对象转为</a:t>
            </a:r>
            <a:r>
              <a:rPr lang="en-US" altLang="zh-CN"/>
              <a:t>JSON</a:t>
            </a:r>
            <a:r>
              <a:rPr lang="zh-CN" altLang="en-US"/>
              <a:t>字符串</a:t>
            </a: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B121AFDF-D988-4A5D-C62F-646C2C1E2C2E}"/>
              </a:ext>
            </a:extLst>
          </p:cNvPr>
          <p:cNvSpPr/>
          <p:nvPr/>
        </p:nvSpPr>
        <p:spPr>
          <a:xfrm>
            <a:off x="1084975" y="2115468"/>
            <a:ext cx="6617087" cy="42843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'{"key1": value1, "key2": value2}'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CC8D0667-A9D6-5E27-014F-DFEC4BB53C83}"/>
              </a:ext>
            </a:extLst>
          </p:cNvPr>
          <p:cNvSpPr/>
          <p:nvPr/>
        </p:nvSpPr>
        <p:spPr>
          <a:xfrm>
            <a:off x="1084973" y="3030577"/>
            <a:ext cx="6617087" cy="42843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userStr =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'{"name":"Jerry","age":18, "addr":["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北京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上海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西安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"]}'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0F4CB8C1-7856-76C3-DBA7-567A2A241DBE}"/>
              </a:ext>
            </a:extLst>
          </p:cNvPr>
          <p:cNvSpPr/>
          <p:nvPr/>
        </p:nvSpPr>
        <p:spPr>
          <a:xfrm>
            <a:off x="1084972" y="4226774"/>
            <a:ext cx="6617087" cy="42843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jsObject = JSON.parse(userStr);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EFA3824E-2279-BEE0-CD52-36FA5EF39C3F}"/>
              </a:ext>
            </a:extLst>
          </p:cNvPr>
          <p:cNvSpPr/>
          <p:nvPr/>
        </p:nvSpPr>
        <p:spPr>
          <a:xfrm>
            <a:off x="1084972" y="5469516"/>
            <a:ext cx="6617087" cy="439738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jsonStr = JSON.stringify(jsObject);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31126CE-4812-8348-1AFD-7C8DDE82F9FE}"/>
              </a:ext>
            </a:extLst>
          </p:cNvPr>
          <p:cNvGrpSpPr/>
          <p:nvPr/>
        </p:nvGrpSpPr>
        <p:grpSpPr>
          <a:xfrm>
            <a:off x="8581290" y="2114492"/>
            <a:ext cx="3056031" cy="2759953"/>
            <a:chOff x="8282353" y="1895257"/>
            <a:chExt cx="3056031" cy="2759953"/>
          </a:xfrm>
        </p:grpSpPr>
        <p:sp>
          <p:nvSpPr>
            <p:cNvPr id="8" name="文本占位符 16">
              <a:extLst>
                <a:ext uri="{FF2B5EF4-FFF2-40B4-BE49-F238E27FC236}">
                  <a16:creationId xmlns:a16="http://schemas.microsoft.com/office/drawing/2014/main" id="{C8AD6A89-8D5E-0994-597F-5A54CC530187}"/>
                </a:ext>
              </a:extLst>
            </p:cNvPr>
            <p:cNvSpPr txBox="1">
              <a:spLocks/>
            </p:cNvSpPr>
            <p:nvPr/>
          </p:nvSpPr>
          <p:spPr>
            <a:xfrm>
              <a:off x="8343900" y="1895257"/>
              <a:ext cx="2949660" cy="254573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zh-CN" altLang="en-US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zh-CN" altLang="en-US" sz="14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 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的数据类型为：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数字（整数或浮点数）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字符串（在双引号中）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逻辑值（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true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或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false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数组（在方括号中）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对象（在花括号中）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null</a:t>
              </a:r>
            </a:p>
            <a:p>
              <a:pPr lvl="1"/>
              <a:endParaRPr lang="en-US" altLang="zh-CN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C73667A-B8EF-AF74-3DB9-CF3B745D914D}"/>
                </a:ext>
              </a:extLst>
            </p:cNvPr>
            <p:cNvSpPr/>
            <p:nvPr/>
          </p:nvSpPr>
          <p:spPr>
            <a:xfrm>
              <a:off x="8282353" y="1895257"/>
              <a:ext cx="3056031" cy="2759953"/>
            </a:xfrm>
            <a:prstGeom prst="roundRect">
              <a:avLst>
                <a:gd name="adj" fmla="val 3999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3AF9E8-FAD8-D9C8-25C3-BE233C13CA20}"/>
              </a:ext>
            </a:extLst>
          </p:cNvPr>
          <p:cNvGrpSpPr/>
          <p:nvPr/>
        </p:nvGrpSpPr>
        <p:grpSpPr>
          <a:xfrm>
            <a:off x="5556322" y="776867"/>
            <a:ext cx="5609910" cy="1223233"/>
            <a:chOff x="5433229" y="4954817"/>
            <a:chExt cx="5609910" cy="122323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311A8C2-9844-2B3B-B5A6-FF7ABF84A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3229" y="5303910"/>
              <a:ext cx="673469" cy="68331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FFA74AB-B295-DDFE-3161-1810970B6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444" y="4954817"/>
              <a:ext cx="897695" cy="1223233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89CF763-CD90-35EE-D4DB-8588FBFA10AD}"/>
                </a:ext>
              </a:extLst>
            </p:cNvPr>
            <p:cNvCxnSpPr/>
            <p:nvPr/>
          </p:nvCxnSpPr>
          <p:spPr>
            <a:xfrm>
              <a:off x="6189785" y="5477608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C7B0290-46DD-4B97-582F-6850018A2509}"/>
                </a:ext>
              </a:extLst>
            </p:cNvPr>
            <p:cNvCxnSpPr/>
            <p:nvPr/>
          </p:nvCxnSpPr>
          <p:spPr>
            <a:xfrm flipH="1">
              <a:off x="6189785" y="5758962"/>
              <a:ext cx="378948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9ED3A23-DF4B-C99F-43E4-F63F4C1EE10F}"/>
                </a:ext>
              </a:extLst>
            </p:cNvPr>
            <p:cNvSpPr txBox="1"/>
            <p:nvPr/>
          </p:nvSpPr>
          <p:spPr>
            <a:xfrm>
              <a:off x="7841512" y="5189611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97B800-8F3B-6127-F766-508E4FDFC7B0}"/>
                </a:ext>
              </a:extLst>
            </p:cNvPr>
            <p:cNvSpPr txBox="1"/>
            <p:nvPr/>
          </p:nvSpPr>
          <p:spPr>
            <a:xfrm>
              <a:off x="7841512" y="5768657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8" name="!!矩形: 圆角 7">
            <a:extLst>
              <a:ext uri="{FF2B5EF4-FFF2-40B4-BE49-F238E27FC236}">
                <a16:creationId xmlns:a16="http://schemas.microsoft.com/office/drawing/2014/main" id="{FFE33FED-A220-3941-3AE9-4F3301481387}"/>
              </a:ext>
            </a:extLst>
          </p:cNvPr>
          <p:cNvSpPr/>
          <p:nvPr/>
        </p:nvSpPr>
        <p:spPr>
          <a:xfrm>
            <a:off x="6430869" y="1331295"/>
            <a:ext cx="3458002" cy="214548"/>
          </a:xfrm>
          <a:prstGeom prst="roundRect">
            <a:avLst>
              <a:gd name="adj" fmla="val 3261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99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78659A-8C61-A62D-0709-292C71F3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179807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D80E14C-A689-3531-FD11-D4E39121F6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en-US" altLang="zh-CN"/>
              <a:t>JSON</a:t>
            </a:r>
          </a:p>
          <a:p>
            <a:r>
              <a:rPr lang="en-US" altLang="zh-CN">
                <a:solidFill>
                  <a:srgbClr val="C00000"/>
                </a:solidFill>
              </a:rPr>
              <a:t>BOM</a:t>
            </a:r>
          </a:p>
          <a:p>
            <a:r>
              <a:rPr lang="en-US" altLang="zh-CN"/>
              <a:t>DOM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AD5EC5-E4FD-8D54-3140-2D8CD479C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2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7D6B7E-7DE7-ED2B-AF3C-C639316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BOM</a:t>
            </a:r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27E979-1A4C-C034-7190-3132DD8CCC50}"/>
              </a:ext>
            </a:extLst>
          </p:cNvPr>
          <p:cNvGrpSpPr/>
          <p:nvPr/>
        </p:nvGrpSpPr>
        <p:grpSpPr>
          <a:xfrm>
            <a:off x="788950" y="1670879"/>
            <a:ext cx="10614097" cy="3323152"/>
            <a:chOff x="788950" y="1670879"/>
            <a:chExt cx="10614097" cy="332315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7044910-604E-5939-ADE4-A1C3A25D370D}"/>
                </a:ext>
              </a:extLst>
            </p:cNvPr>
            <p:cNvGrpSpPr/>
            <p:nvPr/>
          </p:nvGrpSpPr>
          <p:grpSpPr>
            <a:xfrm>
              <a:off x="788950" y="1670879"/>
              <a:ext cx="10614097" cy="3323152"/>
              <a:chOff x="920209" y="1823315"/>
              <a:chExt cx="10407945" cy="3323152"/>
            </a:xfrm>
          </p:grpSpPr>
          <p:sp>
            <p:nvSpPr>
              <p:cNvPr id="3" name="矩形: 对角圆角 2">
                <a:extLst>
                  <a:ext uri="{FF2B5EF4-FFF2-40B4-BE49-F238E27FC236}">
                    <a16:creationId xmlns:a16="http://schemas.microsoft.com/office/drawing/2014/main" id="{D709ECD5-FC35-9E86-DDFD-724171AAC232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0407945" cy="3323151"/>
              </a:xfrm>
              <a:prstGeom prst="round2DiagRect">
                <a:avLst>
                  <a:gd name="adj1" fmla="val 2378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180000" rtlCol="0" anchor="ctr"/>
              <a:lstStyle/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</a:t>
                </a:r>
                <a:r>
                  <a:rPr lang="en-US" altLang="zh-CN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rowser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</a:t>
                </a:r>
                <a:r>
                  <a:rPr lang="en-US" altLang="zh-CN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bject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odel  </a:t>
                </a: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浏览器对象模型，允许</a:t>
                </a:r>
                <a:r>
                  <a:rPr lang="en-US" altLang="zh-CN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与浏览器对话，</a:t>
                </a:r>
                <a:r>
                  <a:rPr lang="en-US" altLang="zh-CN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JavaScript </a:t>
                </a: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将浏览器的各个组成部分封装为对象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组成：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</a:t>
                </a: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：浏览器窗口对象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Navigator</a:t>
                </a: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：浏览器对象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Screen</a:t>
                </a: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：屏幕对象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History</a:t>
                </a: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：历史记录对象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</a:t>
                </a: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：地址栏对象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5CD74188-4612-7FC0-B5A7-0D366703620E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144035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BOM</a:t>
                </a:r>
              </a:p>
            </p:txBody>
          </p:sp>
        </p:grpSp>
        <p:sp>
          <p:nvSpPr>
            <p:cNvPr id="7" name="Shape 2787">
              <a:extLst>
                <a:ext uri="{FF2B5EF4-FFF2-40B4-BE49-F238E27FC236}">
                  <a16:creationId xmlns:a16="http://schemas.microsoft.com/office/drawing/2014/main" id="{EE90DE08-D43F-B9E8-D33E-21B7FF75722B}"/>
                </a:ext>
              </a:extLst>
            </p:cNvPr>
            <p:cNvSpPr/>
            <p:nvPr/>
          </p:nvSpPr>
          <p:spPr>
            <a:xfrm>
              <a:off x="908474" y="1747309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C25EB0B-BF11-E66C-A69E-04441D2F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45" y="2580640"/>
            <a:ext cx="7049829" cy="39588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E14B41-B938-B2D2-713E-7E8B0FA2D717}"/>
              </a:ext>
            </a:extLst>
          </p:cNvPr>
          <p:cNvSpPr/>
          <p:nvPr/>
        </p:nvSpPr>
        <p:spPr>
          <a:xfrm>
            <a:off x="4184198" y="2580639"/>
            <a:ext cx="7049829" cy="3958833"/>
          </a:xfrm>
          <a:prstGeom prst="rect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25EC56-7A5C-8AF8-9FFE-B9DC936034CC}"/>
              </a:ext>
            </a:extLst>
          </p:cNvPr>
          <p:cNvSpPr/>
          <p:nvPr/>
        </p:nvSpPr>
        <p:spPr>
          <a:xfrm>
            <a:off x="6339840" y="3566160"/>
            <a:ext cx="3027680" cy="120904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B8079D-69CA-1114-82FA-98FBF19CAA75}"/>
              </a:ext>
            </a:extLst>
          </p:cNvPr>
          <p:cNvSpPr/>
          <p:nvPr/>
        </p:nvSpPr>
        <p:spPr>
          <a:xfrm>
            <a:off x="4921504" y="2909824"/>
            <a:ext cx="5173472" cy="203200"/>
          </a:xfrm>
          <a:prstGeom prst="roundRect">
            <a:avLst>
              <a:gd name="adj" fmla="val 50000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04468-C7AC-0123-CD56-E5846385BAC4}"/>
              </a:ext>
            </a:extLst>
          </p:cNvPr>
          <p:cNvSpPr/>
          <p:nvPr/>
        </p:nvSpPr>
        <p:spPr>
          <a:xfrm>
            <a:off x="4192645" y="2909823"/>
            <a:ext cx="728260" cy="203201"/>
          </a:xfrm>
          <a:prstGeom prst="roundRect">
            <a:avLst>
              <a:gd name="adj" fmla="val 50000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42BCEAD-0199-BE1B-2F94-E95B273DE7C7}"/>
              </a:ext>
            </a:extLst>
          </p:cNvPr>
          <p:cNvGrpSpPr/>
          <p:nvPr/>
        </p:nvGrpSpPr>
        <p:grpSpPr>
          <a:xfrm>
            <a:off x="4209539" y="2674267"/>
            <a:ext cx="7041382" cy="3865205"/>
            <a:chOff x="4201092" y="2674268"/>
            <a:chExt cx="7041382" cy="386520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7F5E6E0-C839-96EA-F5CD-C0287AF6CFD6}"/>
                </a:ext>
              </a:extLst>
            </p:cNvPr>
            <p:cNvSpPr/>
            <p:nvPr/>
          </p:nvSpPr>
          <p:spPr>
            <a:xfrm>
              <a:off x="4255477" y="2674268"/>
              <a:ext cx="1600200" cy="235986"/>
            </a:xfrm>
            <a:prstGeom prst="roundRect">
              <a:avLst/>
            </a:prstGeom>
            <a:solidFill>
              <a:schemeClr val="tx1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333659D-7E23-5FF9-8392-F969E99DB42B}"/>
                </a:ext>
              </a:extLst>
            </p:cNvPr>
            <p:cNvSpPr/>
            <p:nvPr/>
          </p:nvSpPr>
          <p:spPr>
            <a:xfrm>
              <a:off x="4201092" y="2902007"/>
              <a:ext cx="7041382" cy="3637466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796C3F7-9AAB-68D6-12E3-D47B9A84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68" y="2580639"/>
            <a:ext cx="3029894" cy="23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2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D91A25-3CB7-63FA-1900-31919A3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92C5FA-7BF0-2186-7999-51A83FF890E1}"/>
              </a:ext>
            </a:extLst>
          </p:cNvPr>
          <p:cNvGrpSpPr/>
          <p:nvPr/>
        </p:nvGrpSpPr>
        <p:grpSpPr>
          <a:xfrm>
            <a:off x="792592" y="1655050"/>
            <a:ext cx="10614097" cy="4754542"/>
            <a:chOff x="792592" y="1663842"/>
            <a:chExt cx="10614097" cy="475454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989FAF4-6C45-3772-FEC0-EFF512856AF8}"/>
                </a:ext>
              </a:extLst>
            </p:cNvPr>
            <p:cNvGrpSpPr/>
            <p:nvPr/>
          </p:nvGrpSpPr>
          <p:grpSpPr>
            <a:xfrm>
              <a:off x="792592" y="1663842"/>
              <a:ext cx="10614097" cy="4754542"/>
              <a:chOff x="920209" y="1823316"/>
              <a:chExt cx="10407945" cy="4754542"/>
            </a:xfrm>
          </p:grpSpPr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EC05E298-A328-C473-F389-9136106FB889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0407945" cy="4754542"/>
              </a:xfrm>
              <a:prstGeom prst="round2DiagRect">
                <a:avLst>
                  <a:gd name="adj1" fmla="val 2283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0" bIns="0" rtlCol="0" anchor="ctr"/>
              <a:lstStyle/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介绍：浏览器窗口对象。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获取：直接使用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，其中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window.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可以省略。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history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 </a:t>
                </a:r>
                <a:r>
                  <a:rPr lang="en-US" altLang="zh-CN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History 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对象的只读引用。请参阅 </a:t>
                </a:r>
                <a:r>
                  <a:rPr lang="en-US" altLang="zh-CN" sz="1200" b="0" i="0" u="none" strike="noStrike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History </a:t>
                </a:r>
                <a:r>
                  <a:rPr lang="zh-CN" altLang="en-US" sz="1200" b="0" i="0" u="none" strike="noStrike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对象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用于窗口或框架的 </a:t>
                </a:r>
                <a:r>
                  <a:rPr lang="en-US" altLang="zh-CN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 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对象。请参阅 </a:t>
                </a:r>
                <a:r>
                  <a:rPr lang="en-US" altLang="zh-CN" sz="1200" b="0" i="0" u="none" strike="noStrike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3"/>
                  </a:rPr>
                  <a:t>Location </a:t>
                </a:r>
                <a:r>
                  <a:rPr lang="zh-CN" altLang="en-US" sz="1200" b="0" i="0" u="none" strike="noStrike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3"/>
                  </a:rPr>
                  <a:t>对象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navigator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 </a:t>
                </a:r>
                <a:r>
                  <a:rPr lang="en-US" altLang="zh-CN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Navigator 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对象的只读引用。请参阅 </a:t>
                </a:r>
                <a:r>
                  <a:rPr lang="en-US" altLang="zh-CN" sz="1200" b="0" i="0" u="none" strike="noStrike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4"/>
                  </a:rPr>
                  <a:t>Navigator </a:t>
                </a:r>
                <a:r>
                  <a:rPr lang="zh-CN" altLang="en-US" sz="1200" b="0" i="0" u="none" strike="noStrike">
                    <a:solidFill>
                      <a:srgbClr val="900B09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4"/>
                  </a:rPr>
                  <a:t>对象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方法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alert()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显示带有一段消息和一个确认按钮的警告框。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confirm()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显示带有一段消息以及确认按钮和取消按钮的对话框。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setInterval()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按照指定的周期（以毫秒计）来调用函数或计算表达式。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3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setTimeout()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200" b="0" i="0"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在指定的毫秒数后调用函数或计算表达式。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800115A3-D0EF-0D93-45CC-1DB2B4A07985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378185" cy="402350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Window</a:t>
                </a:r>
              </a:p>
            </p:txBody>
          </p:sp>
        </p:grpSp>
        <p:sp>
          <p:nvSpPr>
            <p:cNvPr id="16" name="Shape 2677">
              <a:extLst>
                <a:ext uri="{FF2B5EF4-FFF2-40B4-BE49-F238E27FC236}">
                  <a16:creationId xmlns:a16="http://schemas.microsoft.com/office/drawing/2014/main" id="{B8B4D412-9DAA-5C45-B777-3FFCA9C96012}"/>
                </a:ext>
              </a:extLst>
            </p:cNvPr>
            <p:cNvSpPr/>
            <p:nvPr/>
          </p:nvSpPr>
          <p:spPr>
            <a:xfrm>
              <a:off x="919889" y="1713895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18" name="!!矩形: 圆角 7">
            <a:extLst>
              <a:ext uri="{FF2B5EF4-FFF2-40B4-BE49-F238E27FC236}">
                <a16:creationId xmlns:a16="http://schemas.microsoft.com/office/drawing/2014/main" id="{D01C48FC-6BEB-B917-0BE4-57786C90EE77}"/>
              </a:ext>
            </a:extLst>
          </p:cNvPr>
          <p:cNvSpPr/>
          <p:nvPr/>
        </p:nvSpPr>
        <p:spPr>
          <a:xfrm>
            <a:off x="5414926" y="2623987"/>
            <a:ext cx="3128440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.alert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Window"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!!矩形: 圆角 7">
            <a:extLst>
              <a:ext uri="{FF2B5EF4-FFF2-40B4-BE49-F238E27FC236}">
                <a16:creationId xmlns:a16="http://schemas.microsoft.com/office/drawing/2014/main" id="{9584FEE4-77AD-0925-0205-F6E224C8B512}"/>
              </a:ext>
            </a:extLst>
          </p:cNvPr>
          <p:cNvSpPr/>
          <p:nvPr/>
        </p:nvSpPr>
        <p:spPr>
          <a:xfrm>
            <a:off x="8763064" y="2623987"/>
            <a:ext cx="2540467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Window"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70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D91A25-3CB7-63FA-1900-31919A3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Location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DA81A2-48D4-221A-5E0E-0B0E0BFF1B98}"/>
              </a:ext>
            </a:extLst>
          </p:cNvPr>
          <p:cNvGrpSpPr/>
          <p:nvPr/>
        </p:nvGrpSpPr>
        <p:grpSpPr>
          <a:xfrm>
            <a:off x="788950" y="1679671"/>
            <a:ext cx="10614097" cy="2751652"/>
            <a:chOff x="788950" y="1670879"/>
            <a:chExt cx="10614097" cy="275165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36B4C0-619B-0398-4CD0-0CE717A5A969}"/>
                </a:ext>
              </a:extLst>
            </p:cNvPr>
            <p:cNvGrpSpPr/>
            <p:nvPr/>
          </p:nvGrpSpPr>
          <p:grpSpPr>
            <a:xfrm>
              <a:off x="788950" y="1670879"/>
              <a:ext cx="10614097" cy="2751652"/>
              <a:chOff x="920209" y="1823315"/>
              <a:chExt cx="10407945" cy="2751652"/>
            </a:xfrm>
          </p:grpSpPr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19B95AA0-A256-84D5-6EE7-538484BAC791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0407945" cy="2751651"/>
              </a:xfrm>
              <a:prstGeom prst="round2DiagRect">
                <a:avLst>
                  <a:gd name="adj1" fmla="val 3017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180000" rtlCol="0" anchor="ctr"/>
              <a:lstStyle/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介绍：地址栏对象。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获取：使用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window.location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获取，其中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window.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可以省略。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href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：设置或返回完整的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EC87E4DA-7C97-EAEF-EC37-DCCBF10EE64B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390378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Location</a:t>
                </a:r>
              </a:p>
            </p:txBody>
          </p:sp>
        </p:grpSp>
        <p:sp>
          <p:nvSpPr>
            <p:cNvPr id="6" name="Shape 2787">
              <a:extLst>
                <a:ext uri="{FF2B5EF4-FFF2-40B4-BE49-F238E27FC236}">
                  <a16:creationId xmlns:a16="http://schemas.microsoft.com/office/drawing/2014/main" id="{1E50CC10-175B-D807-9090-AB108D8ACBB3}"/>
                </a:ext>
              </a:extLst>
            </p:cNvPr>
            <p:cNvSpPr/>
            <p:nvPr/>
          </p:nvSpPr>
          <p:spPr>
            <a:xfrm>
              <a:off x="908474" y="1747309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0" y="17620"/>
                  </a:moveTo>
                  <a:cubicBezTo>
                    <a:pt x="17270" y="17122"/>
                    <a:pt x="16604" y="16682"/>
                    <a:pt x="15855" y="16324"/>
                  </a:cubicBezTo>
                  <a:cubicBezTo>
                    <a:pt x="15868" y="16284"/>
                    <a:pt x="15882" y="16244"/>
                    <a:pt x="15896" y="16203"/>
                  </a:cubicBezTo>
                  <a:cubicBezTo>
                    <a:pt x="16131" y="15456"/>
                    <a:pt x="16320" y="14656"/>
                    <a:pt x="16454" y="13811"/>
                  </a:cubicBezTo>
                  <a:cubicBezTo>
                    <a:pt x="16471" y="13704"/>
                    <a:pt x="16484" y="13596"/>
                    <a:pt x="16499" y="13488"/>
                  </a:cubicBezTo>
                  <a:cubicBezTo>
                    <a:pt x="16544" y="13166"/>
                    <a:pt x="16581" y="12839"/>
                    <a:pt x="16610" y="12507"/>
                  </a:cubicBezTo>
                  <a:cubicBezTo>
                    <a:pt x="16621" y="12383"/>
                    <a:pt x="16632" y="12260"/>
                    <a:pt x="16641" y="12135"/>
                  </a:cubicBezTo>
                  <a:cubicBezTo>
                    <a:pt x="16660" y="11858"/>
                    <a:pt x="16664" y="11574"/>
                    <a:pt x="16673" y="11291"/>
                  </a:cubicBezTo>
                  <a:lnTo>
                    <a:pt x="20598" y="11291"/>
                  </a:lnTo>
                  <a:cubicBezTo>
                    <a:pt x="20476" y="13747"/>
                    <a:pt x="19450" y="15962"/>
                    <a:pt x="17850" y="17620"/>
                  </a:cubicBezTo>
                  <a:moveTo>
                    <a:pt x="13714" y="20178"/>
                  </a:moveTo>
                  <a:cubicBezTo>
                    <a:pt x="13925" y="19957"/>
                    <a:pt x="14127" y="19710"/>
                    <a:pt x="14321" y="19444"/>
                  </a:cubicBezTo>
                  <a:cubicBezTo>
                    <a:pt x="14339" y="19419"/>
                    <a:pt x="14357" y="19394"/>
                    <a:pt x="14375" y="19369"/>
                  </a:cubicBezTo>
                  <a:cubicBezTo>
                    <a:pt x="14764" y="18822"/>
                    <a:pt x="15116" y="18192"/>
                    <a:pt x="15420" y="17488"/>
                  </a:cubicBezTo>
                  <a:cubicBezTo>
                    <a:pt x="15436" y="17450"/>
                    <a:pt x="15451" y="17410"/>
                    <a:pt x="15467" y="17372"/>
                  </a:cubicBezTo>
                  <a:cubicBezTo>
                    <a:pt x="15485" y="17329"/>
                    <a:pt x="15499" y="17282"/>
                    <a:pt x="15517" y="17239"/>
                  </a:cubicBezTo>
                  <a:cubicBezTo>
                    <a:pt x="16123" y="17535"/>
                    <a:pt x="16665" y="17890"/>
                    <a:pt x="17142" y="18285"/>
                  </a:cubicBezTo>
                  <a:cubicBezTo>
                    <a:pt x="16149" y="19129"/>
                    <a:pt x="14989" y="19782"/>
                    <a:pt x="13714" y="20178"/>
                  </a:cubicBezTo>
                  <a:moveTo>
                    <a:pt x="11291" y="20569"/>
                  </a:moveTo>
                  <a:lnTo>
                    <a:pt x="11291" y="16221"/>
                  </a:lnTo>
                  <a:cubicBezTo>
                    <a:pt x="12498" y="16271"/>
                    <a:pt x="13638" y="16493"/>
                    <a:pt x="14652" y="16869"/>
                  </a:cubicBezTo>
                  <a:cubicBezTo>
                    <a:pt x="13850" y="18909"/>
                    <a:pt x="12654" y="20298"/>
                    <a:pt x="11291" y="20569"/>
                  </a:cubicBezTo>
                  <a:moveTo>
                    <a:pt x="11291" y="11291"/>
                  </a:moveTo>
                  <a:lnTo>
                    <a:pt x="15697" y="11291"/>
                  </a:lnTo>
                  <a:cubicBezTo>
                    <a:pt x="15655" y="12995"/>
                    <a:pt x="15392" y="14581"/>
                    <a:pt x="14971" y="15948"/>
                  </a:cubicBezTo>
                  <a:cubicBezTo>
                    <a:pt x="13855" y="15534"/>
                    <a:pt x="12608" y="15291"/>
                    <a:pt x="11291" y="15240"/>
                  </a:cubicBezTo>
                  <a:cubicBezTo>
                    <a:pt x="11291" y="15240"/>
                    <a:pt x="11291" y="11291"/>
                    <a:pt x="11291" y="11291"/>
                  </a:cubicBezTo>
                  <a:close/>
                  <a:moveTo>
                    <a:pt x="11291" y="6360"/>
                  </a:moveTo>
                  <a:cubicBezTo>
                    <a:pt x="12608" y="6309"/>
                    <a:pt x="13855" y="6066"/>
                    <a:pt x="14971" y="5652"/>
                  </a:cubicBezTo>
                  <a:cubicBezTo>
                    <a:pt x="15392" y="7019"/>
                    <a:pt x="15655" y="8605"/>
                    <a:pt x="15697" y="10309"/>
                  </a:cubicBezTo>
                  <a:lnTo>
                    <a:pt x="11291" y="10309"/>
                  </a:lnTo>
                  <a:cubicBezTo>
                    <a:pt x="11291" y="10309"/>
                    <a:pt x="11291" y="6360"/>
                    <a:pt x="11291" y="6360"/>
                  </a:cubicBezTo>
                  <a:close/>
                  <a:moveTo>
                    <a:pt x="11291" y="1031"/>
                  </a:moveTo>
                  <a:cubicBezTo>
                    <a:pt x="12654" y="1302"/>
                    <a:pt x="13850" y="2691"/>
                    <a:pt x="14652" y="4731"/>
                  </a:cubicBezTo>
                  <a:cubicBezTo>
                    <a:pt x="13638" y="5107"/>
                    <a:pt x="12498" y="5329"/>
                    <a:pt x="11291" y="5379"/>
                  </a:cubicBezTo>
                  <a:cubicBezTo>
                    <a:pt x="11291" y="5379"/>
                    <a:pt x="11291" y="1031"/>
                    <a:pt x="11291" y="1031"/>
                  </a:cubicBezTo>
                  <a:close/>
                  <a:moveTo>
                    <a:pt x="17142" y="3315"/>
                  </a:moveTo>
                  <a:cubicBezTo>
                    <a:pt x="16665" y="3711"/>
                    <a:pt x="16123" y="4065"/>
                    <a:pt x="15517" y="4361"/>
                  </a:cubicBezTo>
                  <a:cubicBezTo>
                    <a:pt x="15499" y="4318"/>
                    <a:pt x="15485" y="4271"/>
                    <a:pt x="15467" y="4229"/>
                  </a:cubicBezTo>
                  <a:cubicBezTo>
                    <a:pt x="15451" y="4190"/>
                    <a:pt x="15436" y="4151"/>
                    <a:pt x="15420" y="4112"/>
                  </a:cubicBezTo>
                  <a:cubicBezTo>
                    <a:pt x="15116" y="3408"/>
                    <a:pt x="14764" y="2778"/>
                    <a:pt x="14375" y="2231"/>
                  </a:cubicBezTo>
                  <a:cubicBezTo>
                    <a:pt x="14357" y="2206"/>
                    <a:pt x="14339" y="2181"/>
                    <a:pt x="14321" y="2156"/>
                  </a:cubicBezTo>
                  <a:cubicBezTo>
                    <a:pt x="14127" y="1890"/>
                    <a:pt x="13925" y="1643"/>
                    <a:pt x="13714" y="1422"/>
                  </a:cubicBezTo>
                  <a:cubicBezTo>
                    <a:pt x="14989" y="1818"/>
                    <a:pt x="16149" y="2471"/>
                    <a:pt x="17142" y="3315"/>
                  </a:cubicBezTo>
                  <a:moveTo>
                    <a:pt x="20598" y="10309"/>
                  </a:moveTo>
                  <a:lnTo>
                    <a:pt x="16673" y="10309"/>
                  </a:lnTo>
                  <a:cubicBezTo>
                    <a:pt x="16664" y="10027"/>
                    <a:pt x="16660" y="9742"/>
                    <a:pt x="16641" y="9465"/>
                  </a:cubicBezTo>
                  <a:cubicBezTo>
                    <a:pt x="16632" y="9340"/>
                    <a:pt x="16621" y="9217"/>
                    <a:pt x="16610" y="9093"/>
                  </a:cubicBezTo>
                  <a:cubicBezTo>
                    <a:pt x="16581" y="8761"/>
                    <a:pt x="16544" y="8434"/>
                    <a:pt x="16499" y="8112"/>
                  </a:cubicBezTo>
                  <a:cubicBezTo>
                    <a:pt x="16484" y="8005"/>
                    <a:pt x="16471" y="7896"/>
                    <a:pt x="16454" y="7789"/>
                  </a:cubicBezTo>
                  <a:cubicBezTo>
                    <a:pt x="16320" y="6944"/>
                    <a:pt x="16131" y="6144"/>
                    <a:pt x="15896" y="5397"/>
                  </a:cubicBezTo>
                  <a:cubicBezTo>
                    <a:pt x="15882" y="5357"/>
                    <a:pt x="15868" y="5317"/>
                    <a:pt x="15855" y="5276"/>
                  </a:cubicBezTo>
                  <a:cubicBezTo>
                    <a:pt x="16604" y="4918"/>
                    <a:pt x="17270" y="4478"/>
                    <a:pt x="17850" y="3981"/>
                  </a:cubicBezTo>
                  <a:cubicBezTo>
                    <a:pt x="19450" y="5638"/>
                    <a:pt x="20476" y="7853"/>
                    <a:pt x="20598" y="10309"/>
                  </a:cubicBezTo>
                  <a:moveTo>
                    <a:pt x="10309" y="5379"/>
                  </a:moveTo>
                  <a:cubicBezTo>
                    <a:pt x="9101" y="5329"/>
                    <a:pt x="7961" y="5107"/>
                    <a:pt x="6947" y="4731"/>
                  </a:cubicBezTo>
                  <a:cubicBezTo>
                    <a:pt x="7749" y="2691"/>
                    <a:pt x="8945" y="1302"/>
                    <a:pt x="10309" y="1031"/>
                  </a:cubicBezTo>
                  <a:cubicBezTo>
                    <a:pt x="10309" y="1031"/>
                    <a:pt x="10309" y="5379"/>
                    <a:pt x="10309" y="5379"/>
                  </a:cubicBezTo>
                  <a:close/>
                  <a:moveTo>
                    <a:pt x="10309" y="10309"/>
                  </a:moveTo>
                  <a:lnTo>
                    <a:pt x="5903" y="10309"/>
                  </a:lnTo>
                  <a:cubicBezTo>
                    <a:pt x="5945" y="8605"/>
                    <a:pt x="6207" y="7019"/>
                    <a:pt x="6629" y="5652"/>
                  </a:cubicBezTo>
                  <a:cubicBezTo>
                    <a:pt x="7745" y="6066"/>
                    <a:pt x="8991" y="6309"/>
                    <a:pt x="10309" y="6360"/>
                  </a:cubicBezTo>
                  <a:cubicBezTo>
                    <a:pt x="10309" y="6360"/>
                    <a:pt x="10309" y="10309"/>
                    <a:pt x="10309" y="10309"/>
                  </a:cubicBezTo>
                  <a:close/>
                  <a:moveTo>
                    <a:pt x="10309" y="15240"/>
                  </a:moveTo>
                  <a:cubicBezTo>
                    <a:pt x="8991" y="15291"/>
                    <a:pt x="7745" y="15534"/>
                    <a:pt x="6629" y="15948"/>
                  </a:cubicBezTo>
                  <a:cubicBezTo>
                    <a:pt x="6207" y="14581"/>
                    <a:pt x="5945" y="12995"/>
                    <a:pt x="5903" y="11291"/>
                  </a:cubicBezTo>
                  <a:lnTo>
                    <a:pt x="10309" y="11291"/>
                  </a:lnTo>
                  <a:cubicBezTo>
                    <a:pt x="10309" y="11291"/>
                    <a:pt x="10309" y="15240"/>
                    <a:pt x="10309" y="15240"/>
                  </a:cubicBezTo>
                  <a:close/>
                  <a:moveTo>
                    <a:pt x="10309" y="20569"/>
                  </a:moveTo>
                  <a:cubicBezTo>
                    <a:pt x="8945" y="20298"/>
                    <a:pt x="7749" y="18909"/>
                    <a:pt x="6947" y="16869"/>
                  </a:cubicBezTo>
                  <a:cubicBezTo>
                    <a:pt x="7961" y="16493"/>
                    <a:pt x="9101" y="16271"/>
                    <a:pt x="10309" y="16221"/>
                  </a:cubicBezTo>
                  <a:cubicBezTo>
                    <a:pt x="10309" y="16221"/>
                    <a:pt x="10309" y="20569"/>
                    <a:pt x="10309" y="20569"/>
                  </a:cubicBezTo>
                  <a:close/>
                  <a:moveTo>
                    <a:pt x="4458" y="18285"/>
                  </a:moveTo>
                  <a:cubicBezTo>
                    <a:pt x="4934" y="17890"/>
                    <a:pt x="5476" y="17535"/>
                    <a:pt x="6083" y="17239"/>
                  </a:cubicBezTo>
                  <a:cubicBezTo>
                    <a:pt x="6100" y="17282"/>
                    <a:pt x="6115" y="17329"/>
                    <a:pt x="6132" y="17372"/>
                  </a:cubicBezTo>
                  <a:cubicBezTo>
                    <a:pt x="6149" y="17410"/>
                    <a:pt x="6163" y="17450"/>
                    <a:pt x="6180" y="17488"/>
                  </a:cubicBezTo>
                  <a:cubicBezTo>
                    <a:pt x="6484" y="18192"/>
                    <a:pt x="6835" y="18822"/>
                    <a:pt x="7224" y="19369"/>
                  </a:cubicBezTo>
                  <a:cubicBezTo>
                    <a:pt x="7242" y="19394"/>
                    <a:pt x="7261" y="19419"/>
                    <a:pt x="7279" y="19444"/>
                  </a:cubicBezTo>
                  <a:cubicBezTo>
                    <a:pt x="7472" y="19710"/>
                    <a:pt x="7674" y="19957"/>
                    <a:pt x="7886" y="20178"/>
                  </a:cubicBezTo>
                  <a:cubicBezTo>
                    <a:pt x="6610" y="19782"/>
                    <a:pt x="5451" y="19129"/>
                    <a:pt x="4458" y="18285"/>
                  </a:cubicBezTo>
                  <a:moveTo>
                    <a:pt x="1002" y="11291"/>
                  </a:moveTo>
                  <a:lnTo>
                    <a:pt x="4927" y="11291"/>
                  </a:lnTo>
                  <a:cubicBezTo>
                    <a:pt x="4935" y="11574"/>
                    <a:pt x="4940" y="11858"/>
                    <a:pt x="4958" y="12135"/>
                  </a:cubicBezTo>
                  <a:cubicBezTo>
                    <a:pt x="4967" y="12260"/>
                    <a:pt x="4979" y="12383"/>
                    <a:pt x="4989" y="12507"/>
                  </a:cubicBezTo>
                  <a:cubicBezTo>
                    <a:pt x="5018" y="12839"/>
                    <a:pt x="5055" y="13166"/>
                    <a:pt x="5100" y="13488"/>
                  </a:cubicBezTo>
                  <a:cubicBezTo>
                    <a:pt x="5116" y="13596"/>
                    <a:pt x="5129" y="13704"/>
                    <a:pt x="5146" y="13811"/>
                  </a:cubicBezTo>
                  <a:cubicBezTo>
                    <a:pt x="5280" y="14656"/>
                    <a:pt x="5468" y="15456"/>
                    <a:pt x="5704" y="16203"/>
                  </a:cubicBezTo>
                  <a:cubicBezTo>
                    <a:pt x="5718" y="16244"/>
                    <a:pt x="5731" y="16284"/>
                    <a:pt x="5744" y="16324"/>
                  </a:cubicBezTo>
                  <a:cubicBezTo>
                    <a:pt x="4996" y="16682"/>
                    <a:pt x="4330" y="17122"/>
                    <a:pt x="3749" y="17620"/>
                  </a:cubicBezTo>
                  <a:cubicBezTo>
                    <a:pt x="2150" y="15962"/>
                    <a:pt x="1123" y="13747"/>
                    <a:pt x="1002" y="11291"/>
                  </a:cubicBezTo>
                  <a:moveTo>
                    <a:pt x="3749" y="3981"/>
                  </a:moveTo>
                  <a:cubicBezTo>
                    <a:pt x="4330" y="4478"/>
                    <a:pt x="4996" y="4918"/>
                    <a:pt x="5744" y="5276"/>
                  </a:cubicBezTo>
                  <a:cubicBezTo>
                    <a:pt x="5731" y="5317"/>
                    <a:pt x="5718" y="5357"/>
                    <a:pt x="5704" y="5397"/>
                  </a:cubicBezTo>
                  <a:cubicBezTo>
                    <a:pt x="5469" y="6144"/>
                    <a:pt x="5280" y="6944"/>
                    <a:pt x="5146" y="7789"/>
                  </a:cubicBezTo>
                  <a:cubicBezTo>
                    <a:pt x="5129" y="7896"/>
                    <a:pt x="5116" y="8005"/>
                    <a:pt x="5100" y="8112"/>
                  </a:cubicBezTo>
                  <a:cubicBezTo>
                    <a:pt x="5055" y="8434"/>
                    <a:pt x="5018" y="8761"/>
                    <a:pt x="4989" y="9093"/>
                  </a:cubicBezTo>
                  <a:cubicBezTo>
                    <a:pt x="4979" y="9217"/>
                    <a:pt x="4967" y="9340"/>
                    <a:pt x="4958" y="9465"/>
                  </a:cubicBezTo>
                  <a:cubicBezTo>
                    <a:pt x="4940" y="9742"/>
                    <a:pt x="4935" y="10027"/>
                    <a:pt x="4927" y="10309"/>
                  </a:cubicBezTo>
                  <a:lnTo>
                    <a:pt x="1002" y="10309"/>
                  </a:lnTo>
                  <a:cubicBezTo>
                    <a:pt x="1123" y="7853"/>
                    <a:pt x="2150" y="5638"/>
                    <a:pt x="3749" y="3981"/>
                  </a:cubicBezTo>
                  <a:moveTo>
                    <a:pt x="7886" y="1422"/>
                  </a:moveTo>
                  <a:cubicBezTo>
                    <a:pt x="7674" y="1643"/>
                    <a:pt x="7472" y="1890"/>
                    <a:pt x="7279" y="2156"/>
                  </a:cubicBezTo>
                  <a:cubicBezTo>
                    <a:pt x="7261" y="2181"/>
                    <a:pt x="7242" y="2206"/>
                    <a:pt x="7224" y="2231"/>
                  </a:cubicBezTo>
                  <a:cubicBezTo>
                    <a:pt x="6835" y="2778"/>
                    <a:pt x="6484" y="3408"/>
                    <a:pt x="6180" y="4112"/>
                  </a:cubicBezTo>
                  <a:cubicBezTo>
                    <a:pt x="6163" y="4151"/>
                    <a:pt x="6149" y="4190"/>
                    <a:pt x="6132" y="4229"/>
                  </a:cubicBezTo>
                  <a:cubicBezTo>
                    <a:pt x="6115" y="4271"/>
                    <a:pt x="6100" y="4318"/>
                    <a:pt x="6083" y="4361"/>
                  </a:cubicBezTo>
                  <a:cubicBezTo>
                    <a:pt x="5476" y="4065"/>
                    <a:pt x="4934" y="3711"/>
                    <a:pt x="4458" y="3315"/>
                  </a:cubicBezTo>
                  <a:cubicBezTo>
                    <a:pt x="5451" y="2471"/>
                    <a:pt x="6610" y="1818"/>
                    <a:pt x="7886" y="142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CEC8E08E-26AB-F048-7077-3072CA9328F3}"/>
              </a:ext>
            </a:extLst>
          </p:cNvPr>
          <p:cNvSpPr/>
          <p:nvPr/>
        </p:nvSpPr>
        <p:spPr>
          <a:xfrm>
            <a:off x="1415324" y="3080787"/>
            <a:ext cx="2422777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.location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030B0AFA-C115-DA4B-E3D4-5D4375E275CF}"/>
              </a:ext>
            </a:extLst>
          </p:cNvPr>
          <p:cNvSpPr/>
          <p:nvPr/>
        </p:nvSpPr>
        <p:spPr>
          <a:xfrm>
            <a:off x="4217965" y="3083718"/>
            <a:ext cx="2422777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717616AC-BE90-B8F3-1232-98E31E2F8401}"/>
              </a:ext>
            </a:extLst>
          </p:cNvPr>
          <p:cNvSpPr/>
          <p:nvPr/>
        </p:nvSpPr>
        <p:spPr>
          <a:xfrm>
            <a:off x="5745277" y="3975075"/>
            <a:ext cx="4215582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location.href = 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"https://www.itcast.cn"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68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77D50F-0EBE-99E0-19B9-17B8195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lang="en-US" altLang="zh-CN"/>
              <a:t>JavaScript?</a:t>
            </a:r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F2D473-FFC1-AA13-1CB9-F06D4C8A769B}"/>
              </a:ext>
            </a:extLst>
          </p:cNvPr>
          <p:cNvGrpSpPr/>
          <p:nvPr/>
        </p:nvGrpSpPr>
        <p:grpSpPr>
          <a:xfrm>
            <a:off x="787047" y="1670704"/>
            <a:ext cx="10404240" cy="2145158"/>
            <a:chOff x="918343" y="1821411"/>
            <a:chExt cx="10202164" cy="2145158"/>
          </a:xfrm>
        </p:grpSpPr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D870C908-AC1B-E8D3-D89F-5314C0A0239D}"/>
                </a:ext>
              </a:extLst>
            </p:cNvPr>
            <p:cNvSpPr/>
            <p:nvPr/>
          </p:nvSpPr>
          <p:spPr>
            <a:xfrm>
              <a:off x="920210" y="1823316"/>
              <a:ext cx="10200297" cy="2143253"/>
            </a:xfrm>
            <a:prstGeom prst="round2DiagRect">
              <a:avLst>
                <a:gd name="adj1" fmla="val 35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4000" bIns="180000" rtlCol="0" anchor="ctr"/>
            <a:lstStyle/>
            <a:p>
              <a:pPr marL="36000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（简称：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JS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）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是一门跨平台、面向对象的脚本语言。是用来控制网页行为的，它能使网页可交互。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和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是完全不同的语言，不论是概念还是设计。但是基础语法类似。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在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Courier New" panose="02070309020205020404" pitchFamily="49" charset="0"/>
                </a:rPr>
                <a:t>1995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年由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Brendan Eich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发明，并于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1997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年成为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ECMA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标准。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ECMAScript6 (ES6)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 是最主流的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版本（发布于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2015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年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)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矩形: 对角圆角 9">
              <a:extLst>
                <a:ext uri="{FF2B5EF4-FFF2-40B4-BE49-F238E27FC236}">
                  <a16:creationId xmlns:a16="http://schemas.microsoft.com/office/drawing/2014/main" id="{5BF14215-F56F-D170-FFFD-882EBBE06E8C}"/>
                </a:ext>
              </a:extLst>
            </p:cNvPr>
            <p:cNvSpPr/>
            <p:nvPr/>
          </p:nvSpPr>
          <p:spPr>
            <a:xfrm>
              <a:off x="918343" y="1821411"/>
              <a:ext cx="1464236" cy="361932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</a:t>
              </a:r>
              <a:r>
                <a: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321EA355-7F27-7C92-B566-D4666608F0C5}"/>
              </a:ext>
            </a:extLst>
          </p:cNvPr>
          <p:cNvSpPr/>
          <p:nvPr/>
        </p:nvSpPr>
        <p:spPr>
          <a:xfrm>
            <a:off x="788951" y="5503985"/>
            <a:ext cx="10735309" cy="926021"/>
          </a:xfrm>
          <a:prstGeom prst="round2DiagRect">
            <a:avLst/>
          </a:prstGeom>
          <a:solidFill>
            <a:srgbClr val="FF0000">
              <a:alpha val="14902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200000"/>
              </a:lnSpc>
            </a:pPr>
            <a:r>
              <a:rPr lang="en-US" altLang="zh-CN" sz="1300" b="1">
                <a:solidFill>
                  <a:srgbClr val="C00000"/>
                </a:solidFill>
                <a:ea typeface="Alibaba PuHuiTi R"/>
              </a:rPr>
              <a:t>ECMA</a:t>
            </a:r>
            <a:r>
              <a:rPr lang="zh-CN" altLang="en-US" sz="1300" b="1">
                <a:solidFill>
                  <a:srgbClr val="C00000"/>
                </a:solidFill>
                <a:ea typeface="Alibaba PuHuiTi R"/>
              </a:rPr>
              <a:t>：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 ECMA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国际（前身为欧洲计算机制造商协会），制定了标准化的脚本程序设计语言 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ECMAScript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，这种语言得到广泛应用。而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JavaScript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是遵守</a:t>
            </a:r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ECMAScript</a:t>
            </a:r>
            <a:r>
              <a: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的标准的。</a:t>
            </a:r>
          </a:p>
        </p:txBody>
      </p:sp>
      <p:sp>
        <p:nvSpPr>
          <p:cNvPr id="8" name="Shape 2461">
            <a:extLst>
              <a:ext uri="{FF2B5EF4-FFF2-40B4-BE49-F238E27FC236}">
                <a16:creationId xmlns:a16="http://schemas.microsoft.com/office/drawing/2014/main" id="{0005E7FB-AE95-B831-BC00-B0A52347F054}"/>
              </a:ext>
            </a:extLst>
          </p:cNvPr>
          <p:cNvSpPr/>
          <p:nvPr/>
        </p:nvSpPr>
        <p:spPr>
          <a:xfrm>
            <a:off x="939169" y="1714867"/>
            <a:ext cx="212975" cy="251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197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78659A-8C61-A62D-0709-292C71F3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179807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D80E14C-A689-3531-FD11-D4E39121F6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575390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en-US" altLang="zh-CN"/>
              <a:t>JSON</a:t>
            </a:r>
          </a:p>
          <a:p>
            <a:r>
              <a:rPr lang="en-US" altLang="zh-CN"/>
              <a:t>BOM</a:t>
            </a:r>
          </a:p>
          <a:p>
            <a:r>
              <a:rPr lang="en-US" altLang="zh-CN">
                <a:solidFill>
                  <a:srgbClr val="C00000"/>
                </a:solidFill>
              </a:rPr>
              <a:t>DOM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AD5EC5-E4FD-8D54-3140-2D8CD479C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60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53496816-118D-23ED-C5CD-6F0899803E6B}"/>
              </a:ext>
            </a:extLst>
          </p:cNvPr>
          <p:cNvSpPr/>
          <p:nvPr/>
        </p:nvSpPr>
        <p:spPr>
          <a:xfrm>
            <a:off x="788950" y="4434332"/>
            <a:ext cx="5541511" cy="352362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AB4479-3CBF-0B34-A74E-E6229A0BB678}"/>
              </a:ext>
            </a:extLst>
          </p:cNvPr>
          <p:cNvSpPr/>
          <p:nvPr/>
        </p:nvSpPr>
        <p:spPr>
          <a:xfrm>
            <a:off x="788951" y="4059868"/>
            <a:ext cx="5541511" cy="352363"/>
          </a:xfrm>
          <a:prstGeom prst="rect">
            <a:avLst/>
          </a:prstGeom>
          <a:solidFill>
            <a:srgbClr val="DDD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F7737D-4F55-94D8-AB5F-A7367EB96FA5}"/>
              </a:ext>
            </a:extLst>
          </p:cNvPr>
          <p:cNvSpPr/>
          <p:nvPr/>
        </p:nvSpPr>
        <p:spPr>
          <a:xfrm>
            <a:off x="788951" y="3694197"/>
            <a:ext cx="5541511" cy="352362"/>
          </a:xfrm>
          <a:prstGeom prst="rect">
            <a:avLst/>
          </a:prstGeom>
          <a:solidFill>
            <a:srgbClr val="A4F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71E2C7-0E61-CD2A-0AB0-8B48FAD1A815}"/>
              </a:ext>
            </a:extLst>
          </p:cNvPr>
          <p:cNvSpPr/>
          <p:nvPr/>
        </p:nvSpPr>
        <p:spPr>
          <a:xfrm>
            <a:off x="788951" y="3351342"/>
            <a:ext cx="5541511" cy="322845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1F748C-2F9F-A4F9-CA5B-20ED2755F91D}"/>
              </a:ext>
            </a:extLst>
          </p:cNvPr>
          <p:cNvSpPr/>
          <p:nvPr/>
        </p:nvSpPr>
        <p:spPr>
          <a:xfrm>
            <a:off x="788951" y="2991383"/>
            <a:ext cx="5541511" cy="339950"/>
          </a:xfrm>
          <a:prstGeom prst="rect">
            <a:avLst/>
          </a:prstGeom>
          <a:solidFill>
            <a:srgbClr val="F9C4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F24375-C373-08B1-49E1-E9C8A89C8402}"/>
              </a:ext>
            </a:extLst>
          </p:cNvPr>
          <p:cNvGrpSpPr/>
          <p:nvPr/>
        </p:nvGrpSpPr>
        <p:grpSpPr>
          <a:xfrm>
            <a:off x="788951" y="1670879"/>
            <a:ext cx="5541511" cy="4885750"/>
            <a:chOff x="788951" y="1670879"/>
            <a:chExt cx="5541511" cy="48857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B7640B7-8728-471A-EF80-94BC129B9DD7}"/>
                </a:ext>
              </a:extLst>
            </p:cNvPr>
            <p:cNvGrpSpPr/>
            <p:nvPr/>
          </p:nvGrpSpPr>
          <p:grpSpPr>
            <a:xfrm>
              <a:off x="788951" y="1670879"/>
              <a:ext cx="5541511" cy="4885750"/>
              <a:chOff x="920210" y="1823315"/>
              <a:chExt cx="5433881" cy="4885750"/>
            </a:xfrm>
          </p:grpSpPr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64827BAE-5586-BA98-74BB-ABCF61E8A9B0}"/>
                  </a:ext>
                </a:extLst>
              </p:cNvPr>
              <p:cNvSpPr/>
              <p:nvPr/>
            </p:nvSpPr>
            <p:spPr>
              <a:xfrm>
                <a:off x="920210" y="1823317"/>
                <a:ext cx="5433881" cy="4885748"/>
              </a:xfrm>
              <a:prstGeom prst="round2DiagRect">
                <a:avLst>
                  <a:gd name="adj1" fmla="val 2643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72000" rtlCol="0" anchor="ctr"/>
              <a:lstStyle/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ocument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bject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odel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，文档对象模型。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将标记语言的各个组成部分封装为对应的对象：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Document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：整个文档对象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Element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：元素对象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Attribute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：属性对象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Text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：文本对象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Comment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：注释对象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通过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DOM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，就能够对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进行操作：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改变 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元素的内容</a:t>
                </a: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改变 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元素的样式（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CSS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 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DOM 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事件作出反应</a:t>
                </a:r>
              </a:p>
              <a:p>
                <a:pPr marL="645750" lvl="1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添加和删除 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HTML </a:t>
                </a: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元素</a:t>
                </a:r>
                <a:endPara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D4F55F5D-8CB8-9502-038D-B6B99FCE5FD3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144035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DOM</a:t>
                </a:r>
              </a:p>
            </p:txBody>
          </p:sp>
        </p:grpSp>
        <p:sp>
          <p:nvSpPr>
            <p:cNvPr id="12" name="Shape 2539">
              <a:extLst>
                <a:ext uri="{FF2B5EF4-FFF2-40B4-BE49-F238E27FC236}">
                  <a16:creationId xmlns:a16="http://schemas.microsoft.com/office/drawing/2014/main" id="{5B553E00-2947-BCE6-E764-AAC4A10BC828}"/>
                </a:ext>
              </a:extLst>
            </p:cNvPr>
            <p:cNvSpPr/>
            <p:nvPr/>
          </p:nvSpPr>
          <p:spPr>
            <a:xfrm>
              <a:off x="922357" y="1746895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7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7"/>
                    <a:pt x="10529" y="14727"/>
                    <a:pt x="10800" y="14727"/>
                  </a:cubicBezTo>
                  <a:cubicBezTo>
                    <a:pt x="11071" y="14727"/>
                    <a:pt x="11291" y="14507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7"/>
                    <a:pt x="18384" y="14727"/>
                    <a:pt x="18655" y="14727"/>
                  </a:cubicBezTo>
                  <a:cubicBezTo>
                    <a:pt x="18926" y="14727"/>
                    <a:pt x="19145" y="14507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7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4B00A1B0-30A0-FADD-B87B-863B014BCC7F}"/>
              </a:ext>
            </a:extLst>
          </p:cNvPr>
          <p:cNvSpPr/>
          <p:nvPr/>
        </p:nvSpPr>
        <p:spPr>
          <a:xfrm>
            <a:off x="7065105" y="1670879"/>
            <a:ext cx="4554667" cy="2057059"/>
          </a:xfrm>
          <a:prstGeom prst="roundRect">
            <a:avLst>
              <a:gd name="adj" fmla="val 23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zh-CN" sz="13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zh-CN" sz="13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3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对象标题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"https://itcast.cn"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传智教育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27675F-0776-3110-0A0A-B4554770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05" y="3817614"/>
            <a:ext cx="4554667" cy="2739014"/>
          </a:xfrm>
          <a:prstGeom prst="roundRect">
            <a:avLst>
              <a:gd name="adj" fmla="val 254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1B78A1-9870-8781-DC6C-591C12DD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82" y="4843836"/>
            <a:ext cx="5428970" cy="16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0" grpId="0" animBg="1"/>
      <p:bldP spid="19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529EE-36EA-E3C1-09EA-3DD891FA2B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19422"/>
            <a:ext cx="10698800" cy="5031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DOM</a:t>
            </a:r>
            <a:r>
              <a:rPr lang="zh-CN" altLang="en-US"/>
              <a:t>是 </a:t>
            </a:r>
            <a:r>
              <a:rPr lang="en-US" altLang="zh-CN"/>
              <a:t>W3C</a:t>
            </a:r>
            <a:r>
              <a:rPr lang="zh-CN" altLang="en-US"/>
              <a:t>（万维网联盟）的标准，定义了访问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XML</a:t>
            </a:r>
            <a:r>
              <a:rPr lang="zh-CN" altLang="en-US"/>
              <a:t>文档的标准，分为</a:t>
            </a:r>
            <a:r>
              <a:rPr lang="en-US" altLang="zh-CN"/>
              <a:t>3</a:t>
            </a:r>
            <a:r>
              <a:rPr lang="zh-CN" altLang="en-US"/>
              <a:t>个不同的部分：</a:t>
            </a:r>
            <a:endParaRPr lang="en-US" altLang="zh-CN"/>
          </a:p>
          <a:p>
            <a:pPr marL="720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Core DOM - </a:t>
            </a:r>
            <a:r>
              <a:rPr lang="zh-CN" alt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所有文档类型的标准模型</a:t>
            </a:r>
            <a:endParaRPr lang="en-US" altLang="zh-CN" sz="14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0000" lvl="2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：整个文档对象</a:t>
            </a:r>
          </a:p>
          <a:p>
            <a:pPr marL="1080000" lvl="2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：元素对象</a:t>
            </a:r>
          </a:p>
          <a:p>
            <a:pPr marL="1080000" lvl="2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Attribute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：属性对象</a:t>
            </a:r>
          </a:p>
          <a:p>
            <a:pPr marL="1080000" lvl="2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：文本对象</a:t>
            </a:r>
          </a:p>
          <a:p>
            <a:pPr marL="1080000" lvl="2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：注释对象</a:t>
            </a:r>
            <a:endParaRPr lang="zh-CN" altLang="en-US" sz="1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 DOM - XML </a:t>
            </a:r>
            <a:r>
              <a:rPr lang="zh-CN" alt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文档的标准模型  </a:t>
            </a:r>
          </a:p>
          <a:p>
            <a:pPr marL="720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DOM - HTML </a:t>
            </a:r>
            <a:r>
              <a:rPr lang="zh-CN" alt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文档的标准模型</a:t>
            </a:r>
            <a:endParaRPr lang="en-US" altLang="zh-CN" sz="14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0000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&lt;img&gt;</a:t>
            </a:r>
          </a:p>
          <a:p>
            <a:pPr marL="1080000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Button </a:t>
            </a:r>
            <a:r>
              <a:rPr lang="zh-CN" altLang="en-US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3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&lt;input type='button'&gt;</a:t>
            </a:r>
          </a:p>
          <a:p>
            <a:pPr marL="1253387" lvl="2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1467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/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C8D037D7-0DF4-4891-C2B7-D33EEC539925}"/>
              </a:ext>
            </a:extLst>
          </p:cNvPr>
          <p:cNvSpPr/>
          <p:nvPr/>
        </p:nvSpPr>
        <p:spPr>
          <a:xfrm>
            <a:off x="6926453" y="2612174"/>
            <a:ext cx="4554667" cy="2057059"/>
          </a:xfrm>
          <a:prstGeom prst="roundRect">
            <a:avLst>
              <a:gd name="adj" fmla="val 23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zh-CN" sz="13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zh-CN" sz="13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3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对象标题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"https://itcast.cn"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传智教育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CB4F19-9BB9-442E-76EE-2E5D02029C3B}"/>
              </a:ext>
            </a:extLst>
          </p:cNvPr>
          <p:cNvSpPr/>
          <p:nvPr/>
        </p:nvSpPr>
        <p:spPr>
          <a:xfrm>
            <a:off x="6926453" y="3908612"/>
            <a:ext cx="4554667" cy="242047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B1FB7C-7065-D3A2-A122-B3A479AB0A6A}"/>
              </a:ext>
            </a:extLst>
          </p:cNvPr>
          <p:cNvSpPr/>
          <p:nvPr/>
        </p:nvSpPr>
        <p:spPr>
          <a:xfrm>
            <a:off x="7987553" y="3908612"/>
            <a:ext cx="2205318" cy="242047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3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529EE-36EA-E3C1-09EA-3DD891FA2B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434906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HTML</a:t>
            </a:r>
            <a:r>
              <a:rPr lang="zh-CN" altLang="en-US"/>
              <a:t>中的</a:t>
            </a:r>
            <a:r>
              <a:rPr lang="en-US" altLang="zh-CN"/>
              <a:t>Element</a:t>
            </a:r>
            <a:r>
              <a:rPr lang="zh-CN" altLang="en-US"/>
              <a:t>对象可以通过</a:t>
            </a:r>
            <a:r>
              <a:rPr lang="en-US" altLang="zh-CN"/>
              <a:t>Document</a:t>
            </a:r>
            <a:r>
              <a:rPr lang="zh-CN" altLang="en-US"/>
              <a:t>对象获取，而</a:t>
            </a:r>
            <a:r>
              <a:rPr lang="en-US" altLang="zh-CN"/>
              <a:t>Document</a:t>
            </a:r>
            <a:r>
              <a:rPr lang="zh-CN" altLang="en-US"/>
              <a:t>对象是通过</a:t>
            </a:r>
            <a:r>
              <a:rPr lang="en-US" altLang="zh-CN"/>
              <a:t>window</a:t>
            </a:r>
            <a:r>
              <a:rPr lang="zh-CN" altLang="en-US"/>
              <a:t>对象获取的。 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Document</a:t>
            </a:r>
            <a:r>
              <a:rPr lang="zh-CN" altLang="en-US"/>
              <a:t>对象中提供了以下获取</a:t>
            </a:r>
            <a:r>
              <a:rPr lang="en-US" altLang="zh-CN"/>
              <a:t>Element</a:t>
            </a:r>
            <a:r>
              <a:rPr lang="zh-CN" altLang="en-US"/>
              <a:t>元素对象的函数：</a:t>
            </a:r>
            <a:endParaRPr lang="en-US" altLang="zh-CN"/>
          </a:p>
          <a:p>
            <a:pPr marL="6120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属性值获取，返回单个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根据标签名称获取，返回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4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属性值获取，返回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4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属性值获取，返回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4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658B38EF-17D7-2E69-6B84-E2CE6BD74683}"/>
              </a:ext>
            </a:extLst>
          </p:cNvPr>
          <p:cNvSpPr/>
          <p:nvPr/>
        </p:nvSpPr>
        <p:spPr>
          <a:xfrm>
            <a:off x="1410670" y="3157390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h1 = document.getElementById(</a:t>
            </a:r>
            <a:r>
              <a:rPr lang="pt-BR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pt-BR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69945946-8282-26E0-A60B-8D1091EAFB95}"/>
              </a:ext>
            </a:extLst>
          </p:cNvPr>
          <p:cNvSpPr/>
          <p:nvPr/>
        </p:nvSpPr>
        <p:spPr>
          <a:xfrm>
            <a:off x="1410670" y="3986797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divs = document.getElementsByTagName(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5B795836-47DB-BD9D-7028-404F52E1B517}"/>
              </a:ext>
            </a:extLst>
          </p:cNvPr>
          <p:cNvSpPr/>
          <p:nvPr/>
        </p:nvSpPr>
        <p:spPr>
          <a:xfrm>
            <a:off x="1410670" y="4841298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hobbys = document.getElementsByName(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'hobby'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8ED6E114-8558-5151-6F7D-E7A0488A8344}"/>
              </a:ext>
            </a:extLst>
          </p:cNvPr>
          <p:cNvSpPr/>
          <p:nvPr/>
        </p:nvSpPr>
        <p:spPr>
          <a:xfrm>
            <a:off x="1410670" y="5686991"/>
            <a:ext cx="8594976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clss = document.getElementsByClassName(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'cls'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471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283674-19DB-FD8D-389A-B6D6D77B0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DOM</a:t>
            </a:r>
            <a:r>
              <a:rPr lang="zh-CN" altLang="en-US"/>
              <a:t>操作，完成如下效果实现。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1FCDE-9123-8F34-55E1-ACC844C02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132523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点亮灯泡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将所有的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div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标签的标签体内容后面加上：</a:t>
            </a:r>
            <a:r>
              <a:rPr lang="en-US" altLang="zh-CN">
                <a:solidFill>
                  <a:srgbClr val="FF0000"/>
                </a:solidFill>
              </a:rPr>
              <a:t>very good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使所有的复选框呈现被选中的状态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3E7CB2-49A7-39C7-3A0C-65FE6D03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07" y="3191165"/>
            <a:ext cx="1935648" cy="2872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A0BDB8-4FBD-ED55-7FF9-546E2FF9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76" y="3287881"/>
            <a:ext cx="2088061" cy="2888230"/>
          </a:xfrm>
          <a:prstGeom prst="rect">
            <a:avLst/>
          </a:prstGeom>
        </p:spPr>
      </p:pic>
      <p:sp>
        <p:nvSpPr>
          <p:cNvPr id="10" name="箭头: 虚尾 9">
            <a:extLst>
              <a:ext uri="{FF2B5EF4-FFF2-40B4-BE49-F238E27FC236}">
                <a16:creationId xmlns:a16="http://schemas.microsoft.com/office/drawing/2014/main" id="{DE116DCA-F92B-963B-1EF4-CCC084E6DE50}"/>
              </a:ext>
            </a:extLst>
          </p:cNvPr>
          <p:cNvSpPr/>
          <p:nvPr/>
        </p:nvSpPr>
        <p:spPr>
          <a:xfrm>
            <a:off x="5205046" y="3864218"/>
            <a:ext cx="1072661" cy="430823"/>
          </a:xfrm>
          <a:prstGeom prst="stripedRightArrow">
            <a:avLst>
              <a:gd name="adj1" fmla="val 50000"/>
              <a:gd name="adj2" fmla="val 90816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15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0F40F-383C-957C-FC2D-A96F1F4B9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引入方式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函数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js</a:t>
            </a:r>
            <a:r>
              <a:rPr lang="zh-CN" altLang="en-US">
                <a:solidFill>
                  <a:srgbClr val="C00000"/>
                </a:solidFill>
              </a:rPr>
              <a:t>事件监听</a:t>
            </a:r>
          </a:p>
        </p:txBody>
      </p:sp>
    </p:spTree>
    <p:extLst>
      <p:ext uri="{BB962C8B-B14F-4D97-AF65-F5344CB8AC3E}">
        <p14:creationId xmlns:p14="http://schemas.microsoft.com/office/powerpoint/2010/main" val="2195141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02D8B-3605-EBDF-AA43-EDE3C799B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65765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事件：</a:t>
            </a:r>
            <a:r>
              <a:rPr lang="en-US" altLang="zh-CN"/>
              <a:t>HTML</a:t>
            </a:r>
            <a:r>
              <a:rPr lang="zh-CN" altLang="en-US"/>
              <a:t>事件是发生在</a:t>
            </a:r>
            <a:r>
              <a:rPr lang="en-US" altLang="zh-CN"/>
              <a:t>HTML</a:t>
            </a:r>
            <a:r>
              <a:rPr lang="zh-CN" altLang="en-US"/>
              <a:t>元素上的 “事情”。比如：</a:t>
            </a:r>
            <a:endParaRPr lang="en-US" altLang="zh-CN"/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按钮被点击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鼠标移动到元素上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按下键盘按键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事件监听：</a:t>
            </a:r>
            <a:r>
              <a:rPr lang="en-US" altLang="zh-CN"/>
              <a:t>JavaScript</a:t>
            </a:r>
            <a:r>
              <a:rPr lang="zh-CN" altLang="en-US"/>
              <a:t>可以在事件被侦测到时 </a:t>
            </a:r>
            <a:r>
              <a:rPr lang="zh-CN" altLang="en-US">
                <a:solidFill>
                  <a:srgbClr val="C00000"/>
                </a:solidFill>
              </a:rPr>
              <a:t>执行代码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2380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342B34-13A2-CE1D-4D9A-E6CDB86A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事件监听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1E91E-AD3C-6A08-2206-6CEB654756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事件绑定</a:t>
            </a:r>
            <a:endParaRPr lang="en-US" altLang="zh-CN"/>
          </a:p>
          <a:p>
            <a:r>
              <a:rPr lang="zh-CN" altLang="en-US"/>
              <a:t>常见事件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1880E5-2001-F164-30E1-B0BB49594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1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342B34-13A2-CE1D-4D9A-E6CDB86A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事件监听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1E91E-AD3C-6A08-2206-6CEB654756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事件绑定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常见事件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1880E5-2001-F164-30E1-B0BB49594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27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F9D5F9B-2591-8B32-3FAF-D2887073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事件绑定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2579F0D-EEED-4580-308A-774CB1BD2C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9461820" cy="517190"/>
          </a:xfrm>
        </p:spPr>
        <p:txBody>
          <a:bodyPr/>
          <a:lstStyle/>
          <a:p>
            <a:r>
              <a:rPr lang="zh-CN" altLang="en-US" sz="1400"/>
              <a:t>方式一：</a:t>
            </a:r>
            <a:r>
              <a:rPr lang="zh-CN" altLang="en-US" sz="1400">
                <a:sym typeface="Wingdings" panose="05000000000000000000" pitchFamily="2" charset="2"/>
              </a:rPr>
              <a:t>通过 </a:t>
            </a:r>
            <a:r>
              <a:rPr lang="en-US" altLang="zh-CN" sz="1400">
                <a:sym typeface="Wingdings" panose="05000000000000000000" pitchFamily="2" charset="2"/>
              </a:rPr>
              <a:t>HTML</a:t>
            </a:r>
            <a:r>
              <a:rPr lang="zh-CN" altLang="en-US" sz="1400">
                <a:sym typeface="Wingdings" panose="05000000000000000000" pitchFamily="2" charset="2"/>
              </a:rPr>
              <a:t>标签中的事件属性进行绑定</a:t>
            </a:r>
            <a:endParaRPr lang="zh-CN" altLang="en-US" sz="1400"/>
          </a:p>
        </p:txBody>
      </p:sp>
      <p:sp>
        <p:nvSpPr>
          <p:cNvPr id="13" name="!!矩形: 圆角 7">
            <a:extLst>
              <a:ext uri="{FF2B5EF4-FFF2-40B4-BE49-F238E27FC236}">
                <a16:creationId xmlns:a16="http://schemas.microsoft.com/office/drawing/2014/main" id="{BCFCFB1E-1856-27ED-9DC6-C7640A7D1BBA}"/>
              </a:ext>
            </a:extLst>
          </p:cNvPr>
          <p:cNvSpPr/>
          <p:nvPr/>
        </p:nvSpPr>
        <p:spPr>
          <a:xfrm>
            <a:off x="1577724" y="2141394"/>
            <a:ext cx="8594976" cy="1665675"/>
          </a:xfrm>
          <a:prstGeom prst="roundRect">
            <a:avLst>
              <a:gd name="adj" fmla="val 386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"on()"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按钮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0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on(){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我被点击了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087B5A14-CA3D-F7E2-B6D5-522DB06AD395}"/>
              </a:ext>
            </a:extLst>
          </p:cNvPr>
          <p:cNvSpPr txBox="1">
            <a:spLocks/>
          </p:cNvSpPr>
          <p:nvPr/>
        </p:nvSpPr>
        <p:spPr>
          <a:xfrm>
            <a:off x="710880" y="4062605"/>
            <a:ext cx="94618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方式二：</a:t>
            </a:r>
            <a:r>
              <a:rPr lang="zh-CN" altLang="en-US" sz="1400">
                <a:sym typeface="Wingdings" panose="05000000000000000000" pitchFamily="2" charset="2"/>
              </a:rPr>
              <a:t>通过 </a:t>
            </a:r>
            <a:r>
              <a:rPr lang="en-US" altLang="zh-CN" sz="1400">
                <a:sym typeface="Wingdings" panose="05000000000000000000" pitchFamily="2" charset="2"/>
              </a:rPr>
              <a:t>DOM </a:t>
            </a:r>
            <a:r>
              <a:rPr lang="zh-CN" altLang="en-US" sz="1400">
                <a:sym typeface="Wingdings" panose="05000000000000000000" pitchFamily="2" charset="2"/>
              </a:rPr>
              <a:t>元素属性绑定</a:t>
            </a:r>
            <a:endParaRPr lang="zh-CN" altLang="en-US" sz="1400"/>
          </a:p>
        </p:txBody>
      </p:sp>
      <p:sp>
        <p:nvSpPr>
          <p:cNvPr id="15" name="!!矩形: 圆角 7">
            <a:extLst>
              <a:ext uri="{FF2B5EF4-FFF2-40B4-BE49-F238E27FC236}">
                <a16:creationId xmlns:a16="http://schemas.microsoft.com/office/drawing/2014/main" id="{3A7B656C-8613-2347-6BEB-69337830503F}"/>
              </a:ext>
            </a:extLst>
          </p:cNvPr>
          <p:cNvSpPr/>
          <p:nvPr/>
        </p:nvSpPr>
        <p:spPr>
          <a:xfrm>
            <a:off x="1577724" y="4579795"/>
            <a:ext cx="8594976" cy="1665675"/>
          </a:xfrm>
          <a:prstGeom prst="roundRect">
            <a:avLst>
              <a:gd name="adj" fmla="val 386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按钮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0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document.getElementById(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'btn'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).onclick=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我被点击了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0F40F-383C-957C-FC2D-A96F1F4B9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引入方式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函数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事件监听</a:t>
            </a:r>
          </a:p>
        </p:txBody>
      </p:sp>
    </p:spTree>
    <p:extLst>
      <p:ext uri="{BB962C8B-B14F-4D97-AF65-F5344CB8AC3E}">
        <p14:creationId xmlns:p14="http://schemas.microsoft.com/office/powerpoint/2010/main" val="1874260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342B34-13A2-CE1D-4D9A-E6CDB86A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事件监听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1E91E-AD3C-6A08-2206-6CEB654756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事件绑定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常见事件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1880E5-2001-F164-30E1-B0BB49594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3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常见事件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0C14B5-594F-FE95-6237-146C906D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05843"/>
              </p:ext>
            </p:extLst>
          </p:nvPr>
        </p:nvGraphicFramePr>
        <p:xfrm>
          <a:off x="803861" y="1620529"/>
          <a:ext cx="8128864" cy="36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00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</a:rPr>
                        <a:t>事件名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</a:rPr>
                        <a:t>说明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onclick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鼠标单击事件</a:t>
                      </a: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onblur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元素失去焦点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onfocus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元素获得焦点</a:t>
                      </a: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onload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某个页面或图像被完成加载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onsubmit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当表单提交时触发该事件</a:t>
                      </a: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onkeydown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某个键盘的键被按下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2676795608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onmouseover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鼠标被移到某元素之上</a:t>
                      </a:r>
                    </a:p>
                  </a:txBody>
                  <a:tcPr marT="45700" marB="4570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0846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onmouseout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鼠标从某元素移开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275697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34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342B34-13A2-CE1D-4D9A-E6CDB86A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事件监听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1E91E-AD3C-6A08-2206-6CEB654756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事件绑定</a:t>
            </a:r>
            <a:endParaRPr lang="en-US" altLang="zh-CN"/>
          </a:p>
          <a:p>
            <a:r>
              <a:rPr lang="zh-CN" altLang="en-US"/>
              <a:t>常见事件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1880E5-2001-F164-30E1-B0BB49594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2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7DCF85-E1A9-FD97-2CE0-B530376273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通过事件监听及</a:t>
            </a:r>
            <a:r>
              <a:rPr lang="en-US" altLang="zh-CN"/>
              <a:t>DOM</a:t>
            </a:r>
            <a:r>
              <a:rPr lang="zh-CN" altLang="en-US"/>
              <a:t>操作，完成如下效果实现。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AF70E-D263-FECB-55CD-EF87558A6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21673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点击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点亮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按钮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点亮灯泡，点击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熄灭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按钮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熄灭灯泡。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输入框鼠标聚焦后，展示小写；鼠标离焦后，展示大写。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点击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全选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按钮使所有的复选框呈现被选中的状态，点击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反选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按钮使所有的复选框呈现取消勾选的状态。</a:t>
            </a:r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BD8E35-9974-471E-4760-EBC14AA9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16" y="3089476"/>
            <a:ext cx="1973751" cy="3246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B2AB61-CDE1-1D50-C9BB-62161CA3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33" y="3135200"/>
            <a:ext cx="1844200" cy="32006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453059-6A63-0E01-1EE6-A7B1E04335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"/>
          <a:stretch/>
        </p:blipFill>
        <p:spPr>
          <a:xfrm>
            <a:off x="7236999" y="3135199"/>
            <a:ext cx="1920406" cy="32006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A793E8-65E2-11FE-AAAB-4F0F34303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271" y="3089475"/>
            <a:ext cx="190516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4927-3589-7B7F-7099-824B240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70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022F3C5-658A-ED06-A6E8-343ABC99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Vue?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BB0D03-2ECF-81C1-0FDE-CC6414D45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7"/>
          <a:stretch/>
        </p:blipFill>
        <p:spPr>
          <a:xfrm>
            <a:off x="782320" y="3765980"/>
            <a:ext cx="4677186" cy="236000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12C92B-864B-F019-014E-CF6955502535}"/>
              </a:ext>
            </a:extLst>
          </p:cNvPr>
          <p:cNvGrpSpPr/>
          <p:nvPr/>
        </p:nvGrpSpPr>
        <p:grpSpPr>
          <a:xfrm>
            <a:off x="782320" y="1654698"/>
            <a:ext cx="10526664" cy="2083584"/>
            <a:chOff x="782320" y="1654698"/>
            <a:chExt cx="10526664" cy="208358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C577897-9C1D-1D4B-D075-58D2DAA7F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9141" y="2007451"/>
              <a:ext cx="1497075" cy="1303209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EBF925-1750-13D1-64AF-48733E846F7D}"/>
                </a:ext>
              </a:extLst>
            </p:cNvPr>
            <p:cNvGrpSpPr/>
            <p:nvPr/>
          </p:nvGrpSpPr>
          <p:grpSpPr>
            <a:xfrm>
              <a:off x="782320" y="1654698"/>
              <a:ext cx="10526664" cy="2083584"/>
              <a:chOff x="920209" y="1823315"/>
              <a:chExt cx="10322211" cy="2083584"/>
            </a:xfrm>
          </p:grpSpPr>
          <p:sp>
            <p:nvSpPr>
              <p:cNvPr id="17" name="矩形: 对角圆角 16">
                <a:extLst>
                  <a:ext uri="{FF2B5EF4-FFF2-40B4-BE49-F238E27FC236}">
                    <a16:creationId xmlns:a16="http://schemas.microsoft.com/office/drawing/2014/main" id="{48A33267-7C56-F289-FF51-5F746AC7DB2D}"/>
                  </a:ext>
                </a:extLst>
              </p:cNvPr>
              <p:cNvSpPr/>
              <p:nvPr/>
            </p:nvSpPr>
            <p:spPr>
              <a:xfrm>
                <a:off x="920209" y="1823316"/>
                <a:ext cx="10322211" cy="2083583"/>
              </a:xfrm>
              <a:prstGeom prst="round2DiagRect">
                <a:avLst>
                  <a:gd name="adj1" fmla="val 6871"/>
                  <a:gd name="adj2" fmla="val 653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180000" rtlCol="0" anchor="ctr"/>
              <a:lstStyle/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Vue 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是一套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前端框架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，免除原生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JavaScript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中的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DOM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操作，简化书写。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基于</a:t>
                </a:r>
                <a:r>
                  <a:rPr lang="en-US" altLang="zh-CN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MVVM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(Model-View-ViewModel)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思想，实现数据的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双向绑定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，将编程的关注点放在数据上。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官网：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4"/>
                  </a:rPr>
                  <a:t>https://v2.cn.vuejs.org/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8" name="矩形: 对角圆角 17">
                <a:extLst>
                  <a:ext uri="{FF2B5EF4-FFF2-40B4-BE49-F238E27FC236}">
                    <a16:creationId xmlns:a16="http://schemas.microsoft.com/office/drawing/2014/main" id="{B9976E4D-BE0E-51AD-FF7B-3A402DB6659D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105942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Vue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9" name="Shape 2706">
              <a:extLst>
                <a:ext uri="{FF2B5EF4-FFF2-40B4-BE49-F238E27FC236}">
                  <a16:creationId xmlns:a16="http://schemas.microsoft.com/office/drawing/2014/main" id="{939AE694-2A2F-BB93-74F7-1224389B3880}"/>
                </a:ext>
              </a:extLst>
            </p:cNvPr>
            <p:cNvSpPr/>
            <p:nvPr/>
          </p:nvSpPr>
          <p:spPr>
            <a:xfrm>
              <a:off x="926054" y="1731128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81" y="6871"/>
                  </a:moveTo>
                  <a:cubicBezTo>
                    <a:pt x="12915" y="6830"/>
                    <a:pt x="11990" y="7537"/>
                    <a:pt x="11505" y="8992"/>
                  </a:cubicBezTo>
                  <a:cubicBezTo>
                    <a:pt x="11755" y="8897"/>
                    <a:pt x="11997" y="8849"/>
                    <a:pt x="12232" y="8849"/>
                  </a:cubicBezTo>
                  <a:cubicBezTo>
                    <a:pt x="12732" y="8849"/>
                    <a:pt x="12952" y="9108"/>
                    <a:pt x="12893" y="9624"/>
                  </a:cubicBezTo>
                  <a:cubicBezTo>
                    <a:pt x="12864" y="9937"/>
                    <a:pt x="12643" y="10393"/>
                    <a:pt x="12232" y="10991"/>
                  </a:cubicBezTo>
                  <a:cubicBezTo>
                    <a:pt x="11821" y="11589"/>
                    <a:pt x="11513" y="11888"/>
                    <a:pt x="11307" y="11888"/>
                  </a:cubicBezTo>
                  <a:cubicBezTo>
                    <a:pt x="11043" y="11888"/>
                    <a:pt x="10800" y="11426"/>
                    <a:pt x="10580" y="10502"/>
                  </a:cubicBezTo>
                  <a:cubicBezTo>
                    <a:pt x="10506" y="10230"/>
                    <a:pt x="10374" y="9536"/>
                    <a:pt x="10183" y="8421"/>
                  </a:cubicBezTo>
                  <a:cubicBezTo>
                    <a:pt x="10007" y="7388"/>
                    <a:pt x="9537" y="6905"/>
                    <a:pt x="8774" y="6973"/>
                  </a:cubicBezTo>
                  <a:cubicBezTo>
                    <a:pt x="8450" y="7000"/>
                    <a:pt x="7966" y="7272"/>
                    <a:pt x="7320" y="7789"/>
                  </a:cubicBezTo>
                  <a:cubicBezTo>
                    <a:pt x="6849" y="8183"/>
                    <a:pt x="6372" y="8577"/>
                    <a:pt x="5888" y="8972"/>
                  </a:cubicBezTo>
                  <a:lnTo>
                    <a:pt x="6350" y="9522"/>
                  </a:lnTo>
                  <a:cubicBezTo>
                    <a:pt x="6790" y="9237"/>
                    <a:pt x="7047" y="9094"/>
                    <a:pt x="7121" y="9094"/>
                  </a:cubicBezTo>
                  <a:cubicBezTo>
                    <a:pt x="7459" y="9094"/>
                    <a:pt x="7774" y="9583"/>
                    <a:pt x="8068" y="10562"/>
                  </a:cubicBezTo>
                  <a:cubicBezTo>
                    <a:pt x="8333" y="11460"/>
                    <a:pt x="8597" y="12358"/>
                    <a:pt x="8861" y="13255"/>
                  </a:cubicBezTo>
                  <a:cubicBezTo>
                    <a:pt x="9258" y="14234"/>
                    <a:pt x="9743" y="14723"/>
                    <a:pt x="10316" y="14723"/>
                  </a:cubicBezTo>
                  <a:cubicBezTo>
                    <a:pt x="11241" y="14723"/>
                    <a:pt x="12372" y="13921"/>
                    <a:pt x="13709" y="12317"/>
                  </a:cubicBezTo>
                  <a:cubicBezTo>
                    <a:pt x="15001" y="10780"/>
                    <a:pt x="15669" y="9570"/>
                    <a:pt x="15713" y="8686"/>
                  </a:cubicBezTo>
                  <a:cubicBezTo>
                    <a:pt x="15772" y="7503"/>
                    <a:pt x="15295" y="6898"/>
                    <a:pt x="14281" y="687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2" name="矩形: 对角圆角 1">
            <a:extLst>
              <a:ext uri="{FF2B5EF4-FFF2-40B4-BE49-F238E27FC236}">
                <a16:creationId xmlns:a16="http://schemas.microsoft.com/office/drawing/2014/main" id="{9964980D-1313-8C0D-E599-006CF2CDCE43}"/>
              </a:ext>
            </a:extLst>
          </p:cNvPr>
          <p:cNvSpPr/>
          <p:nvPr/>
        </p:nvSpPr>
        <p:spPr>
          <a:xfrm>
            <a:off x="782320" y="6102992"/>
            <a:ext cx="10526664" cy="431493"/>
          </a:xfrm>
          <a:prstGeom prst="round2DiagRect">
            <a:avLst>
              <a:gd name="adj1" fmla="val 24977"/>
              <a:gd name="adj2" fmla="val 0"/>
            </a:avLst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框架：是一个半成品软件，是一套可重用的、通用的、软件基础代码模型。基于框架进行开发，更加快捷、更加高效。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61D04-DB09-464A-7063-7377606E2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058" y="3942374"/>
            <a:ext cx="1505273" cy="1984224"/>
          </a:xfrm>
          <a:prstGeom prst="roundRect">
            <a:avLst>
              <a:gd name="adj" fmla="val 5237"/>
            </a:avLst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7B80C4-AE1F-EF36-84C5-ADD003E54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3711" y="3942374"/>
            <a:ext cx="1505273" cy="1984224"/>
          </a:xfrm>
          <a:prstGeom prst="roundRect">
            <a:avLst>
              <a:gd name="adj" fmla="val 5237"/>
            </a:avLst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19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D98BA0-76C8-675C-F95D-6797606CB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页面，引入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Vue.js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代码区域，创建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核心对象，定义数据模型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/>
          </a:p>
          <a:p>
            <a:pPr>
              <a:lnSpc>
                <a:spcPct val="200000"/>
              </a:lnSpc>
            </a:pP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编写视图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9AE7D3-C290-466E-CCE6-3958084E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快速入门</a:t>
            </a: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29D0FEEB-7C5A-7784-70AB-767ED2F6ADA0}"/>
              </a:ext>
            </a:extLst>
          </p:cNvPr>
          <p:cNvSpPr/>
          <p:nvPr/>
        </p:nvSpPr>
        <p:spPr>
          <a:xfrm>
            <a:off x="1129316" y="2229526"/>
            <a:ext cx="5490643" cy="347026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"js/vue.js"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078DC900-466F-D467-D5FC-5224D245CAE6}"/>
              </a:ext>
            </a:extLst>
          </p:cNvPr>
          <p:cNvSpPr/>
          <p:nvPr/>
        </p:nvSpPr>
        <p:spPr>
          <a:xfrm>
            <a:off x="1129316" y="3233867"/>
            <a:ext cx="5490643" cy="1593419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Vue({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el: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message: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Vue!"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F67724FD-BBFC-7CA7-6059-E96DCA04FB59}"/>
              </a:ext>
            </a:extLst>
          </p:cNvPr>
          <p:cNvSpPr/>
          <p:nvPr/>
        </p:nvSpPr>
        <p:spPr>
          <a:xfrm>
            <a:off x="1129316" y="5415236"/>
            <a:ext cx="5490643" cy="895917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&lt;input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{{ message }}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33F3930-582B-E60C-8B67-6C82F849B3B9}"/>
              </a:ext>
            </a:extLst>
          </p:cNvPr>
          <p:cNvGrpSpPr/>
          <p:nvPr/>
        </p:nvGrpSpPr>
        <p:grpSpPr>
          <a:xfrm>
            <a:off x="6964591" y="3215976"/>
            <a:ext cx="4610765" cy="3095176"/>
            <a:chOff x="6964591" y="3215976"/>
            <a:chExt cx="4610765" cy="30951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8B35178-DBEE-B63B-A20A-38714CDA8E49}"/>
                </a:ext>
              </a:extLst>
            </p:cNvPr>
            <p:cNvGrpSpPr/>
            <p:nvPr/>
          </p:nvGrpSpPr>
          <p:grpSpPr>
            <a:xfrm>
              <a:off x="6964591" y="3215976"/>
              <a:ext cx="4610765" cy="3095176"/>
              <a:chOff x="920209" y="1823315"/>
              <a:chExt cx="4521213" cy="3095176"/>
            </a:xfrm>
          </p:grpSpPr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50890B64-5596-518D-CDE3-FE8DDBB44B9E}"/>
                  </a:ext>
                </a:extLst>
              </p:cNvPr>
              <p:cNvSpPr/>
              <p:nvPr/>
            </p:nvSpPr>
            <p:spPr>
              <a:xfrm>
                <a:off x="920209" y="1823316"/>
                <a:ext cx="4521213" cy="3095175"/>
              </a:xfrm>
              <a:prstGeom prst="round2DiagRect">
                <a:avLst>
                  <a:gd name="adj1" fmla="val 3057"/>
                  <a:gd name="adj2" fmla="val 2083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0" bIns="180000" rtlCol="0" anchor="ctr"/>
              <a:lstStyle/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形式：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{{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表达式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}}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内容可以是：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变量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三元运算符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函数调用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1720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算术运算</a:t>
                </a:r>
                <a:endPara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40700654-B93E-2656-F918-EBFB469D3850}"/>
                  </a:ext>
                </a:extLst>
              </p:cNvPr>
              <p:cNvSpPr/>
              <p:nvPr/>
            </p:nvSpPr>
            <p:spPr>
              <a:xfrm>
                <a:off x="920211" y="1823315"/>
                <a:ext cx="1460203" cy="431493"/>
              </a:xfrm>
              <a:prstGeom prst="round2DiagRect">
                <a:avLst>
                  <a:gd name="adj1" fmla="val 22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插值表达式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399">
              <a:extLst>
                <a:ext uri="{FF2B5EF4-FFF2-40B4-BE49-F238E27FC236}">
                  <a16:creationId xmlns:a16="http://schemas.microsoft.com/office/drawing/2014/main" id="{60194EB4-A2D5-814B-6BCE-9A073CD1A994}"/>
                </a:ext>
              </a:extLst>
            </p:cNvPr>
            <p:cNvSpPr/>
            <p:nvPr/>
          </p:nvSpPr>
          <p:spPr>
            <a:xfrm>
              <a:off x="7065287" y="3289270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0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1E91E-AD3C-6A08-2206-6CEB6547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7135" y="1820008"/>
            <a:ext cx="5973761" cy="1833880"/>
          </a:xfrm>
        </p:spPr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常用指令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080413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1E91E-AD3C-6A08-2206-6CEB6547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7135" y="1820008"/>
            <a:ext cx="5973761" cy="1833880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常用指令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Vue</a:t>
            </a:r>
            <a:r>
              <a:rPr lang="zh-CN" altLang="en-US"/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18189986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常用指令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529EE-36EA-E3C1-09EA-3DD891FA2B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30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指令：</a:t>
            </a:r>
            <a:r>
              <a:rPr lang="en-US" altLang="zh-CN"/>
              <a:t>HTML </a:t>
            </a:r>
            <a:r>
              <a:rPr lang="zh-CN" altLang="en-US"/>
              <a:t>标签上带有 </a:t>
            </a:r>
            <a:r>
              <a:rPr lang="en-US" altLang="zh-CN"/>
              <a:t>v- </a:t>
            </a:r>
            <a:r>
              <a:rPr lang="zh-CN" altLang="en-US"/>
              <a:t>前缀 的特殊属性，不同指令具有不同含义。例如：</a:t>
            </a:r>
            <a:r>
              <a:rPr lang="en-US" altLang="zh-CN"/>
              <a:t>v-if</a:t>
            </a:r>
            <a:r>
              <a:rPr lang="zh-CN" altLang="en-US"/>
              <a:t>，</a:t>
            </a:r>
            <a:r>
              <a:rPr lang="en-US" altLang="zh-CN"/>
              <a:t>v-for…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常用指令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4F6F21-0731-7DB2-9A02-69E82C138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313"/>
              </p:ext>
            </p:extLst>
          </p:nvPr>
        </p:nvGraphicFramePr>
        <p:xfrm>
          <a:off x="1040566" y="2614301"/>
          <a:ext cx="9062658" cy="3323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4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指令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v-bind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</a:t>
                      </a:r>
                      <a:r>
                        <a:rPr lang="en-US" altLang="zh-CN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HTML</a:t>
                      </a:r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标签绑定属性值，如设置 </a:t>
                      </a:r>
                      <a:r>
                        <a:rPr lang="en-US" altLang="zh-CN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href , css</a:t>
                      </a:r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样式等</a:t>
                      </a:r>
                      <a:endParaRPr lang="zh-CN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v-model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在表单元素上创建双向数据绑定</a:t>
                      </a:r>
                      <a:endParaRPr lang="zh-CN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502247632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v-on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HTML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标签绑定事件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71539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v-if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条件性的渲染某元素，判定为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时渲染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否则不渲染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v-else-if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v-else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v-show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根据条件展示某元素，区别在于切换的是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display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属性的值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v-for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列表渲染，遍历容器的元素或者对象的属性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DB08C9F-13B0-D0C0-F81C-113B6375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5189806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引入方式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1D477-A434-2700-3070-D547CC2B3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51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常用指令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D6CBE-B7C2-2077-8A28-7830617C9F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202" y="2971652"/>
            <a:ext cx="9062658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v-bind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0CBB424-FFD7-FF73-BCFA-519FC5BBC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74149"/>
              </p:ext>
            </p:extLst>
          </p:nvPr>
        </p:nvGraphicFramePr>
        <p:xfrm>
          <a:off x="879201" y="1664042"/>
          <a:ext cx="10326681" cy="1162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指令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v-bind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</a:t>
                      </a:r>
                      <a:r>
                        <a:rPr lang="en-US" altLang="zh-CN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HTML</a:t>
                      </a:r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标签绑定属性值，如设置 </a:t>
                      </a:r>
                      <a:r>
                        <a:rPr lang="en-US" altLang="zh-CN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href , css</a:t>
                      </a:r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样式等</a:t>
                      </a:r>
                      <a:endParaRPr lang="zh-CN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v-model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在表单元素上创建双向数据绑定</a:t>
                      </a:r>
                      <a:endParaRPr lang="zh-CN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502247632"/>
                  </a:ext>
                </a:extLst>
              </a:tr>
            </a:tbl>
          </a:graphicData>
        </a:graphic>
      </p:graphicFrame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6C8CC3D3-6559-8EAD-2D27-EE0897557AFF}"/>
              </a:ext>
            </a:extLst>
          </p:cNvPr>
          <p:cNvSpPr/>
          <p:nvPr/>
        </p:nvSpPr>
        <p:spPr>
          <a:xfrm>
            <a:off x="1219861" y="3488843"/>
            <a:ext cx="5490643" cy="365981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v-bind:href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传智教育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3CB68A56-EC16-D4C3-C9D0-757BAE30038F}"/>
              </a:ext>
            </a:extLst>
          </p:cNvPr>
          <p:cNvSpPr/>
          <p:nvPr/>
        </p:nvSpPr>
        <p:spPr>
          <a:xfrm>
            <a:off x="1219861" y="4006034"/>
            <a:ext cx="5490643" cy="365981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:href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传智教育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3512830-8277-BCCC-6746-B8ED93C29295}"/>
              </a:ext>
            </a:extLst>
          </p:cNvPr>
          <p:cNvSpPr txBox="1">
            <a:spLocks/>
          </p:cNvSpPr>
          <p:nvPr/>
        </p:nvSpPr>
        <p:spPr>
          <a:xfrm>
            <a:off x="879202" y="4676767"/>
            <a:ext cx="9062658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v-model</a:t>
            </a:r>
            <a:endParaRPr lang="zh-CN" altLang="en-US"/>
          </a:p>
        </p:txBody>
      </p: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32F5037A-FDC5-7A13-42DA-A81523328D96}"/>
              </a:ext>
            </a:extLst>
          </p:cNvPr>
          <p:cNvSpPr/>
          <p:nvPr/>
        </p:nvSpPr>
        <p:spPr>
          <a:xfrm>
            <a:off x="1219861" y="5193958"/>
            <a:ext cx="5490643" cy="365981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>
                <a:solidFill>
                  <a:srgbClr val="0000FF"/>
                </a:solidFill>
                <a:latin typeface="Consolas" panose="020B0609020204030204" pitchFamily="49" charset="0"/>
              </a:rPr>
              <a:t>"url"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F7E14FDE-7FB2-EDB9-14AB-67CBBB3B7282}"/>
              </a:ext>
            </a:extLst>
          </p:cNvPr>
          <p:cNvSpPr/>
          <p:nvPr/>
        </p:nvSpPr>
        <p:spPr>
          <a:xfrm>
            <a:off x="7131003" y="3450472"/>
            <a:ext cx="4074880" cy="2109467"/>
          </a:xfrm>
          <a:prstGeom prst="roundRect">
            <a:avLst>
              <a:gd name="adj" fmla="val 4103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Vue({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el: 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data: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"https://www.itcast.cn"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4ABAAF-376A-6746-8EF2-1706C83BA29F}"/>
              </a:ext>
            </a:extLst>
          </p:cNvPr>
          <p:cNvGrpSpPr/>
          <p:nvPr/>
        </p:nvGrpSpPr>
        <p:grpSpPr>
          <a:xfrm>
            <a:off x="1103319" y="5693219"/>
            <a:ext cx="10102561" cy="856879"/>
            <a:chOff x="1048333" y="5599088"/>
            <a:chExt cx="9552014" cy="856879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0BA6110F-0729-AFE7-A1E3-58BF2C5BE29C}"/>
                </a:ext>
              </a:extLst>
            </p:cNvPr>
            <p:cNvSpPr txBox="1"/>
            <p:nvPr/>
          </p:nvSpPr>
          <p:spPr>
            <a:xfrm>
              <a:off x="1496977" y="5969554"/>
              <a:ext cx="8990945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通过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v-bind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或者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v-model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绑定的变量，必须在数据模型中声明。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719297B-EF05-8770-A48A-565B0F3DFF90}"/>
                </a:ext>
              </a:extLst>
            </p:cNvPr>
            <p:cNvGrpSpPr/>
            <p:nvPr/>
          </p:nvGrpSpPr>
          <p:grpSpPr>
            <a:xfrm>
              <a:off x="1048333" y="5599088"/>
              <a:ext cx="9552014" cy="856879"/>
              <a:chOff x="1097275" y="5693358"/>
              <a:chExt cx="9505930" cy="856879"/>
            </a:xfrm>
          </p:grpSpPr>
          <p:sp>
            <p:nvSpPr>
              <p:cNvPr id="14" name="三角形 9">
                <a:extLst>
                  <a:ext uri="{FF2B5EF4-FFF2-40B4-BE49-F238E27FC236}">
                    <a16:creationId xmlns:a16="http://schemas.microsoft.com/office/drawing/2014/main" id="{4B2CA538-9DB9-0AF5-4EB1-196D9BE28C56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93DD473-B6E8-25A9-0C93-79D6891D0E15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406002" cy="856879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20FE58A-50CC-3F6C-1E1D-BCC6876A92E2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1D0D7E6-1C62-F76D-1D54-F472F8667570}"/>
              </a:ext>
            </a:extLst>
          </p:cNvPr>
          <p:cNvSpPr/>
          <p:nvPr/>
        </p:nvSpPr>
        <p:spPr>
          <a:xfrm>
            <a:off x="7131002" y="4484285"/>
            <a:ext cx="4074878" cy="25767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常用指令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6D16FB-72DF-A98E-8A40-3E3BC50F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29816"/>
              </p:ext>
            </p:extLst>
          </p:nvPr>
        </p:nvGraphicFramePr>
        <p:xfrm>
          <a:off x="881206" y="1655079"/>
          <a:ext cx="10324675" cy="802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指令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v-on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HTML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标签绑定事件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71539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2FE118-7B26-D946-60B5-AFA9925E139D}"/>
              </a:ext>
            </a:extLst>
          </p:cNvPr>
          <p:cNvGrpSpPr/>
          <p:nvPr/>
        </p:nvGrpSpPr>
        <p:grpSpPr>
          <a:xfrm>
            <a:off x="1192306" y="3027164"/>
            <a:ext cx="10014919" cy="365982"/>
            <a:chOff x="1192306" y="2785114"/>
            <a:chExt cx="10014919" cy="365982"/>
          </a:xfrm>
        </p:grpSpPr>
        <p:sp>
          <p:nvSpPr>
            <p:cNvPr id="4" name="!!矩形: 圆角 7">
              <a:extLst>
                <a:ext uri="{FF2B5EF4-FFF2-40B4-BE49-F238E27FC236}">
                  <a16:creationId xmlns:a16="http://schemas.microsoft.com/office/drawing/2014/main" id="{D2829AC7-5016-9F22-39A1-A3F21E379A5A}"/>
                </a:ext>
              </a:extLst>
            </p:cNvPr>
            <p:cNvSpPr/>
            <p:nvPr/>
          </p:nvSpPr>
          <p:spPr>
            <a:xfrm>
              <a:off x="1192306" y="2785115"/>
              <a:ext cx="10013575" cy="365981"/>
            </a:xfrm>
            <a:prstGeom prst="roundRect">
              <a:avLst>
                <a:gd name="adj" fmla="val 7366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300" b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&lt;input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300" b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"button"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300" b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zh-CN" altLang="en-US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按钮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zh-CN" altLang="en-US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300" b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v-on:click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"handle()"</a:t>
              </a:r>
              <a:r>
                <a:rPr lang="en-US" altLang="zh-CN" sz="1300" b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571AD4B-C5B7-92FA-3F58-519814995D3C}"/>
                </a:ext>
              </a:extLst>
            </p:cNvPr>
            <p:cNvSpPr/>
            <p:nvPr/>
          </p:nvSpPr>
          <p:spPr>
            <a:xfrm>
              <a:off x="10239037" y="2785114"/>
              <a:ext cx="968188" cy="365981"/>
            </a:xfrm>
            <a:prstGeom prst="roundRect">
              <a:avLst>
                <a:gd name="adj" fmla="val 734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D3D2B09-BF45-9CFD-DC4D-61911680C757}"/>
              </a:ext>
            </a:extLst>
          </p:cNvPr>
          <p:cNvGrpSpPr/>
          <p:nvPr/>
        </p:nvGrpSpPr>
        <p:grpSpPr>
          <a:xfrm>
            <a:off x="1192305" y="3582972"/>
            <a:ext cx="10013575" cy="365981"/>
            <a:chOff x="1192305" y="3340922"/>
            <a:chExt cx="10013575" cy="365981"/>
          </a:xfrm>
        </p:grpSpPr>
        <p:sp>
          <p:nvSpPr>
            <p:cNvPr id="7" name="!!矩形: 圆角 7">
              <a:extLst>
                <a:ext uri="{FF2B5EF4-FFF2-40B4-BE49-F238E27FC236}">
                  <a16:creationId xmlns:a16="http://schemas.microsoft.com/office/drawing/2014/main" id="{85332112-9E7A-4953-147B-7735B8A5F92A}"/>
                </a:ext>
              </a:extLst>
            </p:cNvPr>
            <p:cNvSpPr/>
            <p:nvPr/>
          </p:nvSpPr>
          <p:spPr>
            <a:xfrm>
              <a:off x="1192305" y="3340922"/>
              <a:ext cx="10013575" cy="365981"/>
            </a:xfrm>
            <a:prstGeom prst="roundRect">
              <a:avLst>
                <a:gd name="adj" fmla="val 7366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300" b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&lt;input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300" b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"button"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300" b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zh-CN" altLang="en-US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按钮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zh-CN" altLang="en-US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300" b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@click</a:t>
              </a:r>
              <a:r>
                <a:rPr lang="en-US" altLang="zh-CN" sz="13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3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"handle()"</a:t>
              </a:r>
              <a:r>
                <a:rPr lang="en-US" altLang="zh-CN" sz="1300" b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FBB40C-9F69-6E59-1DFD-D4883315612C}"/>
                </a:ext>
              </a:extLst>
            </p:cNvPr>
            <p:cNvSpPr/>
            <p:nvPr/>
          </p:nvSpPr>
          <p:spPr>
            <a:xfrm>
              <a:off x="10237692" y="3340922"/>
              <a:ext cx="968188" cy="365981"/>
            </a:xfrm>
            <a:prstGeom prst="roundRect">
              <a:avLst>
                <a:gd name="adj" fmla="val 734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24F757-BB91-6381-E580-980173A49711}"/>
              </a:ext>
            </a:extLst>
          </p:cNvPr>
          <p:cNvGrpSpPr/>
          <p:nvPr/>
        </p:nvGrpSpPr>
        <p:grpSpPr>
          <a:xfrm>
            <a:off x="1192305" y="4067059"/>
            <a:ext cx="10022540" cy="2486044"/>
            <a:chOff x="1192305" y="3896729"/>
            <a:chExt cx="10022540" cy="2486044"/>
          </a:xfrm>
        </p:grpSpPr>
        <p:sp>
          <p:nvSpPr>
            <p:cNvPr id="8" name="!!矩形: 圆角 7">
              <a:extLst>
                <a:ext uri="{FF2B5EF4-FFF2-40B4-BE49-F238E27FC236}">
                  <a16:creationId xmlns:a16="http://schemas.microsoft.com/office/drawing/2014/main" id="{A85254BA-72C3-F5F5-31DA-89C2DA22B643}"/>
                </a:ext>
              </a:extLst>
            </p:cNvPr>
            <p:cNvSpPr/>
            <p:nvPr/>
          </p:nvSpPr>
          <p:spPr>
            <a:xfrm>
              <a:off x="1192305" y="3896729"/>
              <a:ext cx="10013575" cy="2477079"/>
            </a:xfrm>
            <a:prstGeom prst="roundRect">
              <a:avLst>
                <a:gd name="adj" fmla="val 248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 b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&lt;script&gt;</a:t>
              </a:r>
              <a:endPara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Vue({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el: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"#app"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data: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//...</a:t>
              </a:r>
              <a:endPara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methods: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handle: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alert(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我被点击了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})</a:t>
              </a:r>
            </a:p>
            <a:p>
              <a:r>
                <a:rPr lang="en-US" altLang="zh-CN" sz="1200" b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&lt;/script&gt;</a:t>
              </a:r>
              <a:endPara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1B763FE-5691-B7F0-3786-824231FB20C4}"/>
                </a:ext>
              </a:extLst>
            </p:cNvPr>
            <p:cNvSpPr/>
            <p:nvPr/>
          </p:nvSpPr>
          <p:spPr>
            <a:xfrm>
              <a:off x="10246657" y="6016792"/>
              <a:ext cx="968188" cy="365981"/>
            </a:xfrm>
            <a:prstGeom prst="roundRect">
              <a:avLst>
                <a:gd name="adj" fmla="val 1469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JavaScript</a:t>
              </a:r>
              <a:endParaRPr lang="zh-CN" altLang="en-US" sz="1400"/>
            </a:p>
          </p:txBody>
        </p:sp>
      </p:grp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B5653A78-C2FC-1E01-6359-61FA1BD6B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862" y="2483939"/>
            <a:ext cx="9062658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v-on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54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0A88A-A055-5C0A-3AE2-6010E340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常用指令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7F003A-E143-C7F7-1DF8-5904BFEA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29616"/>
              </p:ext>
            </p:extLst>
          </p:nvPr>
        </p:nvGraphicFramePr>
        <p:xfrm>
          <a:off x="881205" y="1650471"/>
          <a:ext cx="10324675" cy="1883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指令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v-if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条件性的渲染某元素，判定为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时渲染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否则不渲染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v-else-if</a:t>
                      </a:r>
                      <a:endParaRPr lang="zh-CN" altLang="en-US" sz="13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v-else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v-show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根据条件展示某元素，区别在于切换的是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display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属性的值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03BC0-6079-B490-6E20-A0CB69A41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1205" y="3664836"/>
            <a:ext cx="9062658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v-if</a:t>
            </a:r>
            <a:endParaRPr lang="zh-CN" altLang="en-US"/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45CB2534-5AB9-5EA2-FE12-489816C46A22}"/>
              </a:ext>
            </a:extLst>
          </p:cNvPr>
          <p:cNvSpPr/>
          <p:nvPr/>
        </p:nvSpPr>
        <p:spPr>
          <a:xfrm>
            <a:off x="1264025" y="4114309"/>
            <a:ext cx="9941856" cy="1223691"/>
          </a:xfrm>
          <a:prstGeom prst="roundRect">
            <a:avLst>
              <a:gd name="adj" fmla="val 7366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{{age}},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经判定为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"age </a:t>
            </a:r>
            <a:r>
              <a:rPr lang="en-US" altLang="zh-CN" sz="13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 35"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年轻人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v-else-if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"age &gt; 35 &amp;&amp; age </a:t>
            </a:r>
            <a:r>
              <a:rPr lang="en-US" altLang="zh-CN" sz="13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60"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中年人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v-else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老年人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4AF84F03-655E-4486-F578-8BD216101EB7}"/>
              </a:ext>
            </a:extLst>
          </p:cNvPr>
          <p:cNvSpPr txBox="1">
            <a:spLocks/>
          </p:cNvSpPr>
          <p:nvPr/>
        </p:nvSpPr>
        <p:spPr>
          <a:xfrm>
            <a:off x="881205" y="5405717"/>
            <a:ext cx="9062658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v-show</a:t>
            </a:r>
            <a:endParaRPr lang="zh-CN" altLang="en-US"/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60740EB4-9257-F949-4CA4-C8838E94C4BE}"/>
              </a:ext>
            </a:extLst>
          </p:cNvPr>
          <p:cNvSpPr/>
          <p:nvPr/>
        </p:nvSpPr>
        <p:spPr>
          <a:xfrm>
            <a:off x="1264025" y="5855768"/>
            <a:ext cx="9941856" cy="705922"/>
          </a:xfrm>
          <a:prstGeom prst="roundRect">
            <a:avLst>
              <a:gd name="adj" fmla="val 7366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{{age}},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经判定为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v-show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"age </a:t>
            </a:r>
            <a:r>
              <a:rPr lang="en-US" altLang="zh-CN" sz="13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 35"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年轻人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3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56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E1A82B-FC23-E806-1D15-DBD3AFA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常用指令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F1ECA-17B8-E8E3-ECF9-629D3E2E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80690"/>
              </p:ext>
            </p:extLst>
          </p:nvPr>
        </p:nvGraphicFramePr>
        <p:xfrm>
          <a:off x="879201" y="1655076"/>
          <a:ext cx="10317717" cy="802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指令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T="45721" marB="4572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v-for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列表渲染，遍历容器的元素或者对象的属性</a:t>
                      </a:r>
                    </a:p>
                  </a:txBody>
                  <a:tcPr marT="45721" marB="45721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36C29C6-B383-FDA2-6564-0D7620E6E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306" y="2777330"/>
            <a:ext cx="9062658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v-for</a:t>
            </a:r>
            <a:endParaRPr lang="zh-CN" altLang="en-US"/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3E181F97-32EF-E3FA-D84E-2E76EAC0326F}"/>
              </a:ext>
            </a:extLst>
          </p:cNvPr>
          <p:cNvSpPr/>
          <p:nvPr/>
        </p:nvSpPr>
        <p:spPr>
          <a:xfrm>
            <a:off x="1219861" y="3369640"/>
            <a:ext cx="9950162" cy="365981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"addr in addrs"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{{addr}}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2AF97D31-441B-FEE9-04E5-25947C4FA617}"/>
              </a:ext>
            </a:extLst>
          </p:cNvPr>
          <p:cNvSpPr/>
          <p:nvPr/>
        </p:nvSpPr>
        <p:spPr>
          <a:xfrm>
            <a:off x="1219861" y="3987407"/>
            <a:ext cx="9950162" cy="365981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"(addr,index) in addrs"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{{index + 1}} : {{addr}}</a:t>
            </a:r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171A8ABA-AE2D-C888-3318-A8A21C8FFAF4}"/>
              </a:ext>
            </a:extLst>
          </p:cNvPr>
          <p:cNvSpPr/>
          <p:nvPr/>
        </p:nvSpPr>
        <p:spPr>
          <a:xfrm>
            <a:off x="1219861" y="4605174"/>
            <a:ext cx="9950162" cy="1096379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data: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. . .</a:t>
            </a:r>
          </a:p>
          <a:p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addrs: [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北京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上海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广州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深圳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成都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杭州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656671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604FB-D7DA-8E2B-6E14-7E3DE361A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Vue</a:t>
            </a:r>
            <a:r>
              <a:rPr lang="zh-CN" altLang="en-US"/>
              <a:t>完成表格数据的渲染展示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F34367-0152-51B1-BFB0-B7A906BE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9" y="1846384"/>
            <a:ext cx="2209901" cy="4608549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5211DE-233E-12C9-1914-6B5BABE4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12" y="5344770"/>
            <a:ext cx="7724042" cy="1110163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280BBDC-2153-B66B-903B-623878268A91}"/>
              </a:ext>
            </a:extLst>
          </p:cNvPr>
          <p:cNvCxnSpPr>
            <a:endCxn id="9" idx="0"/>
          </p:cNvCxnSpPr>
          <p:nvPr/>
        </p:nvCxnSpPr>
        <p:spPr>
          <a:xfrm>
            <a:off x="3300400" y="2338754"/>
            <a:ext cx="4553733" cy="3006016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83B0ABD5-0015-2DB1-4AA5-7A57708EAC14}"/>
              </a:ext>
            </a:extLst>
          </p:cNvPr>
          <p:cNvSpPr/>
          <p:nvPr/>
        </p:nvSpPr>
        <p:spPr>
          <a:xfrm>
            <a:off x="5740404" y="2053004"/>
            <a:ext cx="1899138" cy="764930"/>
          </a:xfrm>
          <a:prstGeom prst="round2DiagRect">
            <a:avLst/>
          </a:prstGeom>
          <a:solidFill>
            <a:srgbClr val="85DFFF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性别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gender == 1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：男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gender == 2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：女</a:t>
            </a: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7B7B2FC5-FF64-83CE-FEB6-8BA6FC853C99}"/>
              </a:ext>
            </a:extLst>
          </p:cNvPr>
          <p:cNvSpPr/>
          <p:nvPr/>
        </p:nvSpPr>
        <p:spPr>
          <a:xfrm>
            <a:off x="7665918" y="3554053"/>
            <a:ext cx="2136809" cy="893317"/>
          </a:xfrm>
          <a:prstGeom prst="round2DiagRect">
            <a:avLst/>
          </a:prstGeom>
          <a:solidFill>
            <a:srgbClr val="A4FFDB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等级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score &gt;= 85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：优秀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score &gt;= 60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：及格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否则：不及格</a:t>
            </a:r>
          </a:p>
        </p:txBody>
      </p:sp>
    </p:spTree>
    <p:extLst>
      <p:ext uri="{BB962C8B-B14F-4D97-AF65-F5344CB8AC3E}">
        <p14:creationId xmlns:p14="http://schemas.microsoft.com/office/powerpoint/2010/main" val="32276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1E91E-AD3C-6A08-2206-6CEB6547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7135" y="1820008"/>
            <a:ext cx="5973761" cy="1833880"/>
          </a:xfrm>
        </p:spPr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常用指令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3645487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8A0792-66DB-BF0B-0CBE-20283A543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9676703" cy="880536"/>
          </a:xfrm>
        </p:spPr>
        <p:txBody>
          <a:bodyPr/>
          <a:lstStyle/>
          <a:p>
            <a:r>
              <a:rPr lang="zh-CN" altLang="en-US"/>
              <a:t>生命周期：指一个对象从创建到销毁的整个过程。</a:t>
            </a:r>
            <a:endParaRPr lang="en-US" altLang="zh-CN"/>
          </a:p>
          <a:p>
            <a:r>
              <a:rPr lang="zh-CN" altLang="en-US"/>
              <a:t>生命周期的八个阶段：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每触发一个生命周期事件，会自动执行一个生命周期方法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钩子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>
                <a:latin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E1A82B-FC23-E806-1D15-DBD3AFA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BCB9FB1-B14B-E009-E530-2DC4B3AAFA34}"/>
              </a:ext>
            </a:extLst>
          </p:cNvPr>
          <p:cNvGrpSpPr/>
          <p:nvPr/>
        </p:nvGrpSpPr>
        <p:grpSpPr>
          <a:xfrm>
            <a:off x="1161907" y="5553071"/>
            <a:ext cx="9485220" cy="987552"/>
            <a:chOff x="1353390" y="5476905"/>
            <a:chExt cx="9485220" cy="9875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52D876F-7919-2F78-0B7C-FCF649BF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511" y="5670680"/>
              <a:ext cx="798536" cy="69512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5A9E5FD-6772-125D-1B75-C1E3FEEA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0582" y="5669790"/>
              <a:ext cx="798536" cy="695128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46783B0-E88F-032D-8FCE-761126228D86}"/>
                </a:ext>
              </a:extLst>
            </p:cNvPr>
            <p:cNvGrpSpPr/>
            <p:nvPr/>
          </p:nvGrpSpPr>
          <p:grpSpPr>
            <a:xfrm>
              <a:off x="9684364" y="5668899"/>
              <a:ext cx="798537" cy="695130"/>
              <a:chOff x="8534402" y="2543781"/>
              <a:chExt cx="2333954" cy="2031715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31875296-658B-C746-2B41-D77304A61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34402" y="2543784"/>
                <a:ext cx="2333951" cy="2031712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9FF5BF0E-B655-C42A-8E94-D93F3828B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4405" y="2543781"/>
                <a:ext cx="2333951" cy="2029108"/>
              </a:xfrm>
              <a:prstGeom prst="rect">
                <a:avLst/>
              </a:prstGeom>
            </p:spPr>
          </p:pic>
        </p:grp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83BBE4F2-3B7F-E7E1-1CDF-0D5B8A72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4122" y="5676007"/>
              <a:ext cx="798536" cy="695128"/>
            </a:xfrm>
            <a:prstGeom prst="rect">
              <a:avLst/>
            </a:prstGeom>
          </p:spPr>
        </p:pic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70F13C0-4AD5-9F3C-A76E-743E68BD913C}"/>
                </a:ext>
              </a:extLst>
            </p:cNvPr>
            <p:cNvGrpSpPr/>
            <p:nvPr/>
          </p:nvGrpSpPr>
          <p:grpSpPr>
            <a:xfrm>
              <a:off x="1664440" y="5669790"/>
              <a:ext cx="798536" cy="694237"/>
              <a:chOff x="662988" y="2571214"/>
              <a:chExt cx="2333951" cy="202910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55479B9-D113-A118-AA87-2793854A4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6140" y="2571214"/>
                <a:ext cx="2256901" cy="1964639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8477A267-FD0E-B66D-25D9-E511905F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988" y="2571214"/>
                <a:ext cx="2333951" cy="2029108"/>
              </a:xfrm>
              <a:prstGeom prst="rect">
                <a:avLst/>
              </a:prstGeom>
            </p:spPr>
          </p:pic>
        </p:grpSp>
        <p:sp>
          <p:nvSpPr>
            <p:cNvPr id="42" name="箭头: 虚尾 41">
              <a:extLst>
                <a:ext uri="{FF2B5EF4-FFF2-40B4-BE49-F238E27FC236}">
                  <a16:creationId xmlns:a16="http://schemas.microsoft.com/office/drawing/2014/main" id="{87251CA4-FE95-C8A5-834B-ECFF803326A8}"/>
                </a:ext>
              </a:extLst>
            </p:cNvPr>
            <p:cNvSpPr/>
            <p:nvPr/>
          </p:nvSpPr>
          <p:spPr>
            <a:xfrm>
              <a:off x="2648475" y="5864240"/>
              <a:ext cx="798536" cy="283279"/>
            </a:xfrm>
            <a:prstGeom prst="stripedRightArrow">
              <a:avLst>
                <a:gd name="adj1" fmla="val 50000"/>
                <a:gd name="adj2" fmla="val 15621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虚尾 42">
              <a:extLst>
                <a:ext uri="{FF2B5EF4-FFF2-40B4-BE49-F238E27FC236}">
                  <a16:creationId xmlns:a16="http://schemas.microsoft.com/office/drawing/2014/main" id="{DB302B25-A695-A730-81CF-9707E04ACC41}"/>
                </a:ext>
              </a:extLst>
            </p:cNvPr>
            <p:cNvSpPr/>
            <p:nvPr/>
          </p:nvSpPr>
          <p:spPr>
            <a:xfrm>
              <a:off x="4619708" y="5864239"/>
              <a:ext cx="798536" cy="283279"/>
            </a:xfrm>
            <a:prstGeom prst="stripedRightArrow">
              <a:avLst>
                <a:gd name="adj1" fmla="val 50000"/>
                <a:gd name="adj2" fmla="val 15621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虚尾 44">
              <a:extLst>
                <a:ext uri="{FF2B5EF4-FFF2-40B4-BE49-F238E27FC236}">
                  <a16:creationId xmlns:a16="http://schemas.microsoft.com/office/drawing/2014/main" id="{64DA5C0C-59A3-6B27-4A4D-46E6C58D7FD4}"/>
                </a:ext>
              </a:extLst>
            </p:cNvPr>
            <p:cNvSpPr/>
            <p:nvPr/>
          </p:nvSpPr>
          <p:spPr>
            <a:xfrm>
              <a:off x="8885827" y="5864238"/>
              <a:ext cx="798536" cy="283279"/>
            </a:xfrm>
            <a:prstGeom prst="stripedRightArrow">
              <a:avLst>
                <a:gd name="adj1" fmla="val 50000"/>
                <a:gd name="adj2" fmla="val 15621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5436707-185E-D697-C5D6-C9984DE81D44}"/>
                </a:ext>
              </a:extLst>
            </p:cNvPr>
            <p:cNvSpPr/>
            <p:nvPr/>
          </p:nvSpPr>
          <p:spPr>
            <a:xfrm>
              <a:off x="1353390" y="5476905"/>
              <a:ext cx="9485220" cy="987552"/>
            </a:xfrm>
            <a:prstGeom prst="roundRect">
              <a:avLst>
                <a:gd name="adj" fmla="val 6522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E978CD6D-1DA6-B686-7BB3-AC6F5EE3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0168" y="5856371"/>
              <a:ext cx="830652" cy="228620"/>
            </a:xfrm>
            <a:prstGeom prst="rect">
              <a:avLst/>
            </a:prstGeom>
          </p:spPr>
        </p:pic>
      </p:grp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294E6765-2CC1-654E-0E1A-F7E181205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07201"/>
              </p:ext>
            </p:extLst>
          </p:nvPr>
        </p:nvGraphicFramePr>
        <p:xfrm>
          <a:off x="1161906" y="2541431"/>
          <a:ext cx="9485219" cy="2967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9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阶段周期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beforeCreate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创建前</a:t>
                      </a: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created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beforeMount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挂载前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mounted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挂载完成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beforeUpdate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更新前</a:t>
                      </a: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updated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更新后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beforeDestroy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销毁前</a:t>
                      </a: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destroyed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销毁后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E1A82B-FC23-E806-1D15-DBD3AFA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92D701-D27A-3607-7DDD-FD28663A9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58" y="1616023"/>
            <a:ext cx="3799427" cy="484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C18E57-6D17-3ABA-AB56-3913E469C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6" y="1865093"/>
            <a:ext cx="3799426" cy="459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251B496B-8A23-8551-7F86-FAB1690FD8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 flipH="1" flipV="1">
            <a:off x="3797777" y="1214387"/>
            <a:ext cx="4596445" cy="5897857"/>
          </a:xfrm>
          <a:prstGeom prst="bentConnector5">
            <a:avLst>
              <a:gd name="adj1" fmla="val -3634"/>
              <a:gd name="adj2" fmla="val 50000"/>
              <a:gd name="adj3" fmla="val 10497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81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8A0792-66DB-BF0B-0CBE-20283A543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生命周期的八个阶段：每触发一个生命周期事件，会自动执行一个生命周期方法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(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钩子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E1A82B-FC23-E806-1D15-DBD3AFA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生命周期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E69254-B0B1-AB1D-2E6C-5438B5016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36320"/>
              </p:ext>
            </p:extLst>
          </p:nvPr>
        </p:nvGraphicFramePr>
        <p:xfrm>
          <a:off x="1188284" y="2178085"/>
          <a:ext cx="4368456" cy="32760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7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阶段周期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beforeCreate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创建前</a:t>
                      </a: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created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beforeMount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载入前</a:t>
                      </a: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mounted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挂载完成</a:t>
                      </a:r>
                      <a:endParaRPr lang="zh-CN" altLang="en-US" sz="13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beforeUpdate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更新前</a:t>
                      </a: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updated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更新后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beforeDestroy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销毁前</a:t>
                      </a:r>
                    </a:p>
                  </a:txBody>
                  <a:tcPr marL="86034" marR="86034" marT="43015" marB="43015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destroyed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销毁后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B741DC49-5024-A734-E761-323981335F60}"/>
              </a:ext>
            </a:extLst>
          </p:cNvPr>
          <p:cNvSpPr/>
          <p:nvPr/>
        </p:nvSpPr>
        <p:spPr>
          <a:xfrm>
            <a:off x="6213892" y="2535131"/>
            <a:ext cx="5013884" cy="2921909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Vue({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el: 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data: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mounted()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en-US" altLang="zh-CN" sz="13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挂载完毕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发送请求</a:t>
            </a:r>
            <a:r>
              <a:rPr lang="zh-CN" altLang="en-US" sz="1300">
                <a:solidFill>
                  <a:srgbClr val="A3151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获取数据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methods: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zh-CN" sz="13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54FD2E-F8AE-7504-66AA-7C06C83A5961}"/>
              </a:ext>
            </a:extLst>
          </p:cNvPr>
          <p:cNvSpPr/>
          <p:nvPr/>
        </p:nvSpPr>
        <p:spPr>
          <a:xfrm>
            <a:off x="6213892" y="3816085"/>
            <a:ext cx="5013884" cy="59787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77708F1-8767-3C03-3FDA-750DF0853B23}"/>
              </a:ext>
            </a:extLst>
          </p:cNvPr>
          <p:cNvSpPr txBox="1">
            <a:spLocks/>
          </p:cNvSpPr>
          <p:nvPr/>
        </p:nvSpPr>
        <p:spPr>
          <a:xfrm>
            <a:off x="710880" y="5719284"/>
            <a:ext cx="1074959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mounted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：挂载完成，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Vue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初始化成功，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HTML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页面渲染成功。（发送请求到服务端，加载数据）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0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4FDBB-D181-B59F-8662-64C1432CA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530991"/>
          </a:xfrm>
        </p:spPr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是什么</a:t>
            </a:r>
            <a:r>
              <a:rPr lang="en-US" altLang="zh-CN"/>
              <a:t>?</a:t>
            </a:r>
          </a:p>
          <a:p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常用指令</a:t>
            </a:r>
            <a:r>
              <a:rPr lang="en-US" altLang="zh-CN"/>
              <a:t>?</a:t>
            </a:r>
          </a:p>
          <a:p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生命周期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E8D579DB-371C-E766-A903-C4431D2E706F}"/>
              </a:ext>
            </a:extLst>
          </p:cNvPr>
          <p:cNvSpPr/>
          <p:nvPr/>
        </p:nvSpPr>
        <p:spPr>
          <a:xfrm>
            <a:off x="5264323" y="2456000"/>
            <a:ext cx="5013884" cy="383915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是一个基于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MVVM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模型的前端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r>
              <a:rPr lang="zh-CN" altLang="en-US" sz="13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300" b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A3CD4BEF-A808-F3CB-A2C3-CC3087853A02}"/>
              </a:ext>
            </a:extLst>
          </p:cNvPr>
          <p:cNvSpPr/>
          <p:nvPr/>
        </p:nvSpPr>
        <p:spPr>
          <a:xfrm>
            <a:off x="5264323" y="3590209"/>
            <a:ext cx="5013884" cy="383915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v-bind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v-on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v-if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v-show</a:t>
            </a:r>
            <a:r>
              <a:rPr lang="zh-CN" altLang="en-US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v-for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A0EAB57F-DD61-AB89-BE80-5B97C9368492}"/>
              </a:ext>
            </a:extLst>
          </p:cNvPr>
          <p:cNvSpPr/>
          <p:nvPr/>
        </p:nvSpPr>
        <p:spPr>
          <a:xfrm>
            <a:off x="5264323" y="4793305"/>
            <a:ext cx="5013884" cy="383915"/>
          </a:xfrm>
          <a:prstGeom prst="roundRect">
            <a:avLst>
              <a:gd name="adj" fmla="val 491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300" b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mounted</a:t>
            </a:r>
          </a:p>
        </p:txBody>
      </p:sp>
    </p:spTree>
    <p:extLst>
      <p:ext uri="{BB962C8B-B14F-4D97-AF65-F5344CB8AC3E}">
        <p14:creationId xmlns:p14="http://schemas.microsoft.com/office/powerpoint/2010/main" val="17012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3D21931-28FF-C06F-02F9-1859AF22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引入方式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381A8495-81D7-C6D7-58D9-A935D54A6639}"/>
              </a:ext>
            </a:extLst>
          </p:cNvPr>
          <p:cNvSpPr txBox="1">
            <a:spLocks/>
          </p:cNvSpPr>
          <p:nvPr/>
        </p:nvSpPr>
        <p:spPr>
          <a:xfrm>
            <a:off x="710880" y="4519805"/>
            <a:ext cx="6997512" cy="14417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ea typeface="Alibaba PuHuiTi R"/>
              </a:rPr>
              <a:t>外部脚本：将 </a:t>
            </a:r>
            <a:r>
              <a:rPr lang="en-US" altLang="zh-CN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>
                <a:latin typeface="Consolas" panose="020B0609020204030204" pitchFamily="49" charset="0"/>
                <a:ea typeface="Alibaba PuHuiTi R"/>
              </a:rPr>
              <a:t>代码定义在外部 </a:t>
            </a:r>
            <a:r>
              <a:rPr lang="en-US" altLang="zh-CN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>
                <a:latin typeface="Consolas" panose="020B0609020204030204" pitchFamily="49" charset="0"/>
                <a:ea typeface="Alibaba PuHuiTi R"/>
              </a:rPr>
              <a:t>文件中，然后引入到 </a:t>
            </a:r>
            <a:r>
              <a:rPr lang="en-US" altLang="zh-CN">
                <a:latin typeface="Consolas" panose="020B0609020204030204" pitchFamily="49" charset="0"/>
                <a:ea typeface="Alibaba PuHuiTi R"/>
              </a:rPr>
              <a:t>HTML</a:t>
            </a:r>
            <a:r>
              <a:rPr lang="zh-CN" altLang="en-US">
                <a:latin typeface="Consolas" panose="020B0609020204030204" pitchFamily="49" charset="0"/>
                <a:ea typeface="Alibaba PuHuiTi R"/>
              </a:rPr>
              <a:t>页面中</a:t>
            </a:r>
            <a:endParaRPr lang="en-US" altLang="zh-CN"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</a:t>
            </a: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文件中，只包含</a:t>
            </a: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代码，不包含</a:t>
            </a: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lang="en-US" altLang="zh-CN" sz="1300" b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标签不能自闭合</a:t>
            </a:r>
            <a:endParaRPr lang="en-US" altLang="zh-CN" sz="1300" b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6977B387-8525-CE1B-74C0-041B5A61ABB9}"/>
              </a:ext>
            </a:extLst>
          </p:cNvPr>
          <p:cNvSpPr/>
          <p:nvPr/>
        </p:nvSpPr>
        <p:spPr>
          <a:xfrm>
            <a:off x="1332104" y="6012525"/>
            <a:ext cx="4549998" cy="461808"/>
          </a:xfrm>
          <a:prstGeom prst="roundRect">
            <a:avLst>
              <a:gd name="adj" fmla="val 10170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"js/demo.js"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74F928E-C0FB-457D-960B-FE4669BCB727}"/>
              </a:ext>
            </a:extLst>
          </p:cNvPr>
          <p:cNvGrpSpPr/>
          <p:nvPr/>
        </p:nvGrpSpPr>
        <p:grpSpPr>
          <a:xfrm>
            <a:off x="6745531" y="6012525"/>
            <a:ext cx="4549998" cy="461808"/>
            <a:chOff x="6745531" y="6012525"/>
            <a:chExt cx="4549998" cy="461808"/>
          </a:xfrm>
        </p:grpSpPr>
        <p:sp>
          <p:nvSpPr>
            <p:cNvPr id="11" name="!!矩形: 圆角 7">
              <a:extLst>
                <a:ext uri="{FF2B5EF4-FFF2-40B4-BE49-F238E27FC236}">
                  <a16:creationId xmlns:a16="http://schemas.microsoft.com/office/drawing/2014/main" id="{FBA7FA88-601C-07E4-7D4B-543452B3892C}"/>
                </a:ext>
              </a:extLst>
            </p:cNvPr>
            <p:cNvSpPr/>
            <p:nvPr/>
          </p:nvSpPr>
          <p:spPr>
            <a:xfrm>
              <a:off x="6745531" y="6012525"/>
              <a:ext cx="4549998" cy="461808"/>
            </a:xfrm>
            <a:prstGeom prst="roundRect">
              <a:avLst>
                <a:gd name="adj" fmla="val 10170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alert(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"Hello JavaScript"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</a:p>
          </p:txBody>
        </p:sp>
        <p:sp>
          <p:nvSpPr>
            <p:cNvPr id="12" name="矩形: 对角圆角 11">
              <a:extLst>
                <a:ext uri="{FF2B5EF4-FFF2-40B4-BE49-F238E27FC236}">
                  <a16:creationId xmlns:a16="http://schemas.microsoft.com/office/drawing/2014/main" id="{A31F6346-46E6-F3CC-066A-4B33F43095AD}"/>
                </a:ext>
              </a:extLst>
            </p:cNvPr>
            <p:cNvSpPr/>
            <p:nvPr/>
          </p:nvSpPr>
          <p:spPr>
            <a:xfrm>
              <a:off x="10387739" y="6122769"/>
              <a:ext cx="907790" cy="351564"/>
            </a:xfrm>
            <a:prstGeom prst="round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3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demo.js</a:t>
              </a:r>
              <a:endParaRPr lang="zh-CN" altLang="en-US" sz="13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F3AE9642-B01C-A0DA-F722-890BFFB98B51}"/>
              </a:ext>
            </a:extLst>
          </p:cNvPr>
          <p:cNvSpPr/>
          <p:nvPr/>
        </p:nvSpPr>
        <p:spPr>
          <a:xfrm>
            <a:off x="6745531" y="5172022"/>
            <a:ext cx="4549998" cy="461808"/>
          </a:xfrm>
          <a:prstGeom prst="roundRect">
            <a:avLst>
              <a:gd name="adj" fmla="val 10170"/>
            </a:avLst>
          </a:prstGeom>
          <a:solidFill>
            <a:srgbClr val="FF0000">
              <a:alpha val="21176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"js/demo.js"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3F9075F5-34EA-E239-3494-C909F3AAE808}"/>
              </a:ext>
            </a:extLst>
          </p:cNvPr>
          <p:cNvSpPr/>
          <p:nvPr/>
        </p:nvSpPr>
        <p:spPr>
          <a:xfrm>
            <a:off x="9233647" y="5005574"/>
            <a:ext cx="842682" cy="817603"/>
          </a:xfrm>
          <a:prstGeom prst="mathMultiply">
            <a:avLst>
              <a:gd name="adj1" fmla="val 103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EFF1F20B-4F2B-B2CA-FD51-BF6FB84A30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6034651" cy="1872031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ea typeface="Alibaba PuHuiTi R"/>
              </a:rPr>
              <a:t>内部脚本：将</a:t>
            </a:r>
            <a:r>
              <a:rPr lang="en-US" altLang="zh-CN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>
                <a:latin typeface="Consolas" panose="020B0609020204030204" pitchFamily="49" charset="0"/>
                <a:ea typeface="Alibaba PuHuiTi R"/>
              </a:rPr>
              <a:t>代码定义在</a:t>
            </a:r>
            <a:r>
              <a:rPr lang="en-US" altLang="zh-CN">
                <a:latin typeface="Consolas" panose="020B0609020204030204" pitchFamily="49" charset="0"/>
                <a:ea typeface="Alibaba PuHuiTi R"/>
              </a:rPr>
              <a:t>HTML</a:t>
            </a:r>
            <a:r>
              <a:rPr lang="zh-CN" altLang="en-US">
                <a:latin typeface="Consolas" panose="020B0609020204030204" pitchFamily="49" charset="0"/>
                <a:ea typeface="Alibaba PuHuiTi R"/>
              </a:rPr>
              <a:t>页面中</a:t>
            </a:r>
            <a:endParaRPr lang="en-US" altLang="zh-CN"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代码必须位于</a:t>
            </a: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标签之间</a:t>
            </a:r>
            <a:endParaRPr lang="en-US" altLang="zh-CN" sz="1300" b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文档中，可以在任意地方，放置任意数量的</a:t>
            </a: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</a:p>
          <a:p>
            <a:pPr marL="540000" lvl="1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一般会把脚本置于</a:t>
            </a:r>
            <a:r>
              <a:rPr lang="en-US" altLang="zh-CN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&lt;body&gt;</a:t>
            </a:r>
            <a:r>
              <a:rPr lang="zh-CN" altLang="en-US" sz="1300" b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元素的底部，可改善显示速度</a:t>
            </a:r>
            <a:endParaRPr lang="en-US" altLang="zh-CN" sz="1300" b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967E49DF-4425-8890-D5A5-FDAE7BB9B532}"/>
              </a:ext>
            </a:extLst>
          </p:cNvPr>
          <p:cNvSpPr/>
          <p:nvPr/>
        </p:nvSpPr>
        <p:spPr>
          <a:xfrm>
            <a:off x="7044469" y="2076996"/>
            <a:ext cx="3866785" cy="1132195"/>
          </a:xfrm>
          <a:prstGeom prst="roundRect">
            <a:avLst>
              <a:gd name="adj" fmla="val 5275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>
              <a:lnSpc>
                <a:spcPct val="200000"/>
              </a:lnSpc>
            </a:pP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alert(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D284-3F54-B3C8-2806-6BEDC20BB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0288" y="1463040"/>
            <a:ext cx="6976872" cy="3621024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JS</a:t>
            </a:r>
            <a:r>
              <a:rPr lang="zh-CN" altLang="en-US">
                <a:latin typeface="Consolas" panose="020B0609020204030204" pitchFamily="49" charset="0"/>
              </a:rPr>
              <a:t>引入方式</a:t>
            </a:r>
            <a:endParaRPr lang="en-US" altLang="zh-CN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内部脚本：将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代码定义在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页面的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b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建议：将</a:t>
            </a:r>
            <a:r>
              <a:rPr lang="en-US" altLang="zh-CN" sz="1400" b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1400" b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放在</a:t>
            </a:r>
            <a:r>
              <a:rPr lang="en-US" altLang="zh-CN" sz="1400" b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&lt;body&gt;</a:t>
            </a:r>
            <a:r>
              <a:rPr lang="zh-CN" altLang="en-US" sz="1400" b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的底部</a:t>
            </a:r>
            <a:endParaRPr lang="en-US" altLang="zh-CN" sz="1400" b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外部脚本：将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代码定义在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文件中，通过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标签引入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67" b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zh-CN" altLang="en-US" sz="1400" b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400" b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sz="1400" b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标签引入外部</a:t>
            </a:r>
            <a:r>
              <a:rPr lang="en-US" altLang="zh-CN" sz="1400" b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400" b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文件时，标签不可以自闭合</a:t>
            </a:r>
          </a:p>
        </p:txBody>
      </p:sp>
    </p:spTree>
    <p:extLst>
      <p:ext uri="{BB962C8B-B14F-4D97-AF65-F5344CB8AC3E}">
        <p14:creationId xmlns:p14="http://schemas.microsoft.com/office/powerpoint/2010/main" val="4871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72F150-F80D-33FE-DF08-9F5ED3411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</a:t>
            </a:r>
            <a:r>
              <a:rPr lang="zh-CN" altLang="en-US"/>
              <a:t>基础语法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D04268-8E65-B39B-2D03-F46BD31324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变量</a:t>
            </a:r>
            <a:endParaRPr lang="en-US" altLang="zh-CN"/>
          </a:p>
          <a:p>
            <a:r>
              <a:rPr lang="zh-CN" altLang="en-US"/>
              <a:t>数据类型、运算符、流程控制语句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C9B923-6795-4A22-235D-702252C12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9163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86643</TotalTime>
  <Words>4198</Words>
  <Application>Microsoft Office PowerPoint</Application>
  <PresentationFormat>宽屏</PresentationFormat>
  <Paragraphs>748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70</vt:i4>
      </vt:variant>
    </vt:vector>
  </HeadingPairs>
  <TitlesOfParts>
    <vt:vector size="95" baseType="lpstr">
      <vt:lpstr>Alibaba PuHuiTi B</vt:lpstr>
      <vt:lpstr>Alibaba PuHuiTi M</vt:lpstr>
      <vt:lpstr>Alibaba PuHuiTi Medium</vt:lpstr>
      <vt:lpstr>Alibaba PuHuiTi R</vt:lpstr>
      <vt:lpstr>PingFangSC-Regular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Web开发</vt:lpstr>
      <vt:lpstr>JavaScript</vt:lpstr>
      <vt:lpstr>什么是 JavaScript?</vt:lpstr>
      <vt:lpstr>什么是 JavaScript?</vt:lpstr>
      <vt:lpstr>PowerPoint 演示文稿</vt:lpstr>
      <vt:lpstr>JS引入方式</vt:lpstr>
      <vt:lpstr>JavaScript引入方式</vt:lpstr>
      <vt:lpstr>PowerPoint 演示文稿</vt:lpstr>
      <vt:lpstr>JS基础语法</vt:lpstr>
      <vt:lpstr>JS基础语法</vt:lpstr>
      <vt:lpstr>书写语法</vt:lpstr>
      <vt:lpstr>输出语句</vt:lpstr>
      <vt:lpstr>PowerPoint 演示文稿</vt:lpstr>
      <vt:lpstr>JS基础语法</vt:lpstr>
      <vt:lpstr>变量</vt:lpstr>
      <vt:lpstr>PowerPoint 演示文稿</vt:lpstr>
      <vt:lpstr>JS基础语法</vt:lpstr>
      <vt:lpstr>数据类型</vt:lpstr>
      <vt:lpstr>运算符</vt:lpstr>
      <vt:lpstr>流程控制语句</vt:lpstr>
      <vt:lpstr>PowerPoint 演示文稿</vt:lpstr>
      <vt:lpstr>PowerPoint 演示文稿</vt:lpstr>
      <vt:lpstr>函数</vt:lpstr>
      <vt:lpstr>函数</vt:lpstr>
      <vt:lpstr>PowerPoint 演示文稿</vt:lpstr>
      <vt:lpstr>JS对象</vt:lpstr>
      <vt:lpstr>JS对象</vt:lpstr>
      <vt:lpstr>Array</vt:lpstr>
      <vt:lpstr>Array</vt:lpstr>
      <vt:lpstr>JS对象</vt:lpstr>
      <vt:lpstr>String</vt:lpstr>
      <vt:lpstr>JS对象</vt:lpstr>
      <vt:lpstr>JavaScript自定义对象</vt:lpstr>
      <vt:lpstr>JSON-介绍</vt:lpstr>
      <vt:lpstr>JSON-基础语法</vt:lpstr>
      <vt:lpstr>JS对象</vt:lpstr>
      <vt:lpstr>BOM</vt:lpstr>
      <vt:lpstr>Window</vt:lpstr>
      <vt:lpstr>Location</vt:lpstr>
      <vt:lpstr>JS对象</vt:lpstr>
      <vt:lpstr>DOM</vt:lpstr>
      <vt:lpstr>DOM</vt:lpstr>
      <vt:lpstr>DOM</vt:lpstr>
      <vt:lpstr>PowerPoint 演示文稿</vt:lpstr>
      <vt:lpstr>PowerPoint 演示文稿</vt:lpstr>
      <vt:lpstr>事件监听</vt:lpstr>
      <vt:lpstr>JS事件监听</vt:lpstr>
      <vt:lpstr>JS事件监听</vt:lpstr>
      <vt:lpstr>事件绑定</vt:lpstr>
      <vt:lpstr>JS事件监听</vt:lpstr>
      <vt:lpstr>常见事件</vt:lpstr>
      <vt:lpstr>JS事件监听</vt:lpstr>
      <vt:lpstr>PowerPoint 演示文稿</vt:lpstr>
      <vt:lpstr>Vue</vt:lpstr>
      <vt:lpstr>什么是Vue?</vt:lpstr>
      <vt:lpstr>Vue快速入门</vt:lpstr>
      <vt:lpstr>PowerPoint 演示文稿</vt:lpstr>
      <vt:lpstr>PowerPoint 演示文稿</vt:lpstr>
      <vt:lpstr>常用指令</vt:lpstr>
      <vt:lpstr>常用指令</vt:lpstr>
      <vt:lpstr>常用指令</vt:lpstr>
      <vt:lpstr>常用指令</vt:lpstr>
      <vt:lpstr>常用指令</vt:lpstr>
      <vt:lpstr>PowerPoint 演示文稿</vt:lpstr>
      <vt:lpstr>PowerPoint 演示文稿</vt:lpstr>
      <vt:lpstr>生命周期</vt:lpstr>
      <vt:lpstr>生命周期</vt:lpstr>
      <vt:lpstr>生命周期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5371</cp:revision>
  <dcterms:created xsi:type="dcterms:W3CDTF">2020-03-31T02:23:27Z</dcterms:created>
  <dcterms:modified xsi:type="dcterms:W3CDTF">2023-03-09T02:58:29Z</dcterms:modified>
</cp:coreProperties>
</file>