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54"/>
  </p:notesMasterIdLst>
  <p:handoutMasterIdLst>
    <p:handoutMasterId r:id="rId55"/>
  </p:handoutMasterIdLst>
  <p:sldIdLst>
    <p:sldId id="462" r:id="rId8"/>
    <p:sldId id="1408" r:id="rId9"/>
    <p:sldId id="1670" r:id="rId10"/>
    <p:sldId id="1671" r:id="rId11"/>
    <p:sldId id="1660" r:id="rId12"/>
    <p:sldId id="1672" r:id="rId13"/>
    <p:sldId id="1121" r:id="rId14"/>
    <p:sldId id="1673" r:id="rId15"/>
    <p:sldId id="1394" r:id="rId16"/>
    <p:sldId id="1322" r:id="rId17"/>
    <p:sldId id="479" r:id="rId18"/>
    <p:sldId id="1386" r:id="rId19"/>
    <p:sldId id="1387" r:id="rId20"/>
    <p:sldId id="1388" r:id="rId21"/>
    <p:sldId id="1389" r:id="rId22"/>
    <p:sldId id="1395" r:id="rId23"/>
    <p:sldId id="1675" r:id="rId24"/>
    <p:sldId id="492" r:id="rId25"/>
    <p:sldId id="1396" r:id="rId26"/>
    <p:sldId id="1397" r:id="rId27"/>
    <p:sldId id="496" r:id="rId28"/>
    <p:sldId id="498" r:id="rId29"/>
    <p:sldId id="1674" r:id="rId30"/>
    <p:sldId id="1398" r:id="rId31"/>
    <p:sldId id="1390" r:id="rId32"/>
    <p:sldId id="495" r:id="rId33"/>
    <p:sldId id="499" r:id="rId34"/>
    <p:sldId id="1676" r:id="rId35"/>
    <p:sldId id="1399" r:id="rId36"/>
    <p:sldId id="1391" r:id="rId37"/>
    <p:sldId id="1148" r:id="rId38"/>
    <p:sldId id="1400" r:id="rId39"/>
    <p:sldId id="1679" r:id="rId40"/>
    <p:sldId id="1150" r:id="rId41"/>
    <p:sldId id="1678" r:id="rId42"/>
    <p:sldId id="1401" r:id="rId43"/>
    <p:sldId id="1173" r:id="rId44"/>
    <p:sldId id="1174" r:id="rId45"/>
    <p:sldId id="1677" r:id="rId46"/>
    <p:sldId id="1152" r:id="rId47"/>
    <p:sldId id="1680" r:id="rId48"/>
    <p:sldId id="1402" r:id="rId49"/>
    <p:sldId id="1403" r:id="rId50"/>
    <p:sldId id="1405" r:id="rId51"/>
    <p:sldId id="1406" r:id="rId52"/>
    <p:sldId id="264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1BDD08-53A4-4B21-AD3F-F58852450143}">
          <p14:sldIdLst>
            <p14:sldId id="462"/>
            <p14:sldId id="1408"/>
            <p14:sldId id="1670"/>
            <p14:sldId id="1671"/>
            <p14:sldId id="1660"/>
            <p14:sldId id="1672"/>
            <p14:sldId id="1121"/>
            <p14:sldId id="1673"/>
            <p14:sldId id="1394"/>
            <p14:sldId id="1322"/>
            <p14:sldId id="479"/>
            <p14:sldId id="1386"/>
            <p14:sldId id="1387"/>
            <p14:sldId id="1388"/>
            <p14:sldId id="1389"/>
            <p14:sldId id="1395"/>
            <p14:sldId id="1675"/>
            <p14:sldId id="492"/>
            <p14:sldId id="1396"/>
            <p14:sldId id="1397"/>
            <p14:sldId id="496"/>
            <p14:sldId id="498"/>
            <p14:sldId id="1674"/>
            <p14:sldId id="1398"/>
            <p14:sldId id="1390"/>
            <p14:sldId id="495"/>
            <p14:sldId id="499"/>
            <p14:sldId id="1676"/>
            <p14:sldId id="1399"/>
            <p14:sldId id="1391"/>
          </p14:sldIdLst>
        </p14:section>
        <p14:section name="web服务器-tomcat" id="{98EB5AA0-DEC4-4B5F-890B-B9564884AF04}">
          <p14:sldIdLst>
            <p14:sldId id="1148"/>
            <p14:sldId id="1400"/>
            <p14:sldId id="1679"/>
            <p14:sldId id="1150"/>
            <p14:sldId id="1678"/>
            <p14:sldId id="1401"/>
            <p14:sldId id="1173"/>
            <p14:sldId id="1174"/>
            <p14:sldId id="1677"/>
            <p14:sldId id="1152"/>
            <p14:sldId id="1680"/>
            <p14:sldId id="1402"/>
            <p14:sldId id="1403"/>
            <p14:sldId id="1405"/>
            <p14:sldId id="140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595959"/>
    <a:srgbClr val="FF0000"/>
    <a:srgbClr val="FFC000"/>
    <a:srgbClr val="FBFBFB"/>
    <a:srgbClr val="FFF8E3"/>
    <a:srgbClr val="FDF1CC"/>
    <a:srgbClr val="CCEFDC"/>
    <a:srgbClr val="FFCCCC"/>
    <a:srgbClr val="FFF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5285" autoAdjust="0"/>
  </p:normalViewPr>
  <p:slideViewPr>
    <p:cSldViewPr snapToGrid="0">
      <p:cViewPr>
        <p:scale>
          <a:sx n="75" d="100"/>
          <a:sy n="75" d="100"/>
        </p:scale>
        <p:origin x="1032" y="31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commentAuthors" Target="commentAuthor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theme" Target="theme/theme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presProps" Target="presProps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733468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8098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9894383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15595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9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  <p:sldLayoutId id="214748371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2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，用更短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时间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，教会更实用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6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34.sv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40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9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40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9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0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spring.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2.png"/><Relationship Id="rId7" Type="http://schemas.openxmlformats.org/officeDocument/2006/relationships/image" Target="../media/image40.svg"/><Relationship Id="rId12" Type="http://schemas.openxmlformats.org/officeDocument/2006/relationships/image" Target="../media/image4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9.png"/><Relationship Id="rId11" Type="http://schemas.openxmlformats.org/officeDocument/2006/relationships/image" Target="../media/image47.png"/><Relationship Id="rId5" Type="http://schemas.openxmlformats.org/officeDocument/2006/relationships/image" Target="../media/image36.svg"/><Relationship Id="rId10" Type="http://schemas.openxmlformats.org/officeDocument/2006/relationships/image" Target="../media/image46.png"/><Relationship Id="rId4" Type="http://schemas.openxmlformats.org/officeDocument/2006/relationships/image" Target="../media/image35.png"/><Relationship Id="rId9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omcat.apache.org/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hyperlink" Target="https://tomcat.apache.org/download-90.cgi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2.7.4/reference/htmlsingle/#using.build-systems.starters" TargetMode="Externa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5.png"/><Relationship Id="rId5" Type="http://schemas.openxmlformats.org/officeDocument/2006/relationships/image" Target="../media/image30.png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/>
              <a:t>Web</a:t>
            </a:r>
            <a:r>
              <a:rPr kumimoji="1" lang="zh-CN" altLang="en-US" sz="5400"/>
              <a:t>后端开发</a:t>
            </a:r>
            <a:endParaRPr kumimoji="1" lang="zh-CN" altLang="en-US" sz="5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734CF6-D14A-11D0-1EAC-665C657FC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115" y="3570363"/>
            <a:ext cx="4451169" cy="7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0B7D878-0EB2-551A-2DCF-2C99C75D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SpringBootWeb</a:t>
            </a:r>
            <a:r>
              <a:rPr lang="zh-CN" altLang="en-US">
                <a:solidFill>
                  <a:srgbClr val="C00000"/>
                </a:solidFill>
              </a:rPr>
              <a:t>快速入门</a:t>
            </a:r>
            <a:endParaRPr lang="zh-CN" altLang="en-US"/>
          </a:p>
        </p:txBody>
      </p:sp>
      <p:sp>
        <p:nvSpPr>
          <p:cNvPr id="6" name="文本占位符 6">
            <a:extLst>
              <a:ext uri="{FF2B5EF4-FFF2-40B4-BE49-F238E27FC236}">
                <a16:creationId xmlns:a16="http://schemas.microsoft.com/office/drawing/2014/main" id="{CF8BD065-A9F1-2FA1-6440-2F42696E6DCF}"/>
              </a:ext>
            </a:extLst>
          </p:cNvPr>
          <p:cNvSpPr txBox="1">
            <a:spLocks/>
          </p:cNvSpPr>
          <p:nvPr/>
        </p:nvSpPr>
        <p:spPr>
          <a:xfrm>
            <a:off x="840229" y="1798291"/>
            <a:ext cx="10449094" cy="4447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需求：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Optima-Regular"/>
              </a:rPr>
              <a:t>使用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Optima-Regular"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Optima-Regular"/>
              </a:rPr>
              <a:t>SpringBoot 开发一个web应用，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Optima-Regular"/>
              </a:rPr>
              <a:t>浏览器发起请求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Optima-Regular"/>
              </a:rPr>
              <a:t> /hello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Optima-Regular"/>
              </a:rPr>
              <a:t>后，给浏览器返回字符串 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Optima-Regular"/>
              </a:rPr>
              <a:t>"Hello World ~"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Optima-Regular"/>
              </a:rPr>
              <a:t>。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!!直接箭头连接符 10">
            <a:extLst>
              <a:ext uri="{FF2B5EF4-FFF2-40B4-BE49-F238E27FC236}">
                <a16:creationId xmlns:a16="http://schemas.microsoft.com/office/drawing/2014/main" id="{65F82CE7-40EF-FEF7-CE6B-4CBDE8E2B546}"/>
              </a:ext>
            </a:extLst>
          </p:cNvPr>
          <p:cNvCxnSpPr>
            <a:cxnSpLocks/>
          </p:cNvCxnSpPr>
          <p:nvPr/>
        </p:nvCxnSpPr>
        <p:spPr>
          <a:xfrm>
            <a:off x="2130900" y="3244028"/>
            <a:ext cx="711860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B34E375-4DD8-8D79-2E01-FC883E02D045}"/>
              </a:ext>
            </a:extLst>
          </p:cNvPr>
          <p:cNvSpPr txBox="1"/>
          <p:nvPr/>
        </p:nvSpPr>
        <p:spPr>
          <a:xfrm>
            <a:off x="4193342" y="2926301"/>
            <a:ext cx="29937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300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http://localhost:8080/hello</a:t>
            </a:r>
            <a:endParaRPr lang="zh-CN" altLang="en-US" sz="13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!!直接箭头连接符 12">
            <a:extLst>
              <a:ext uri="{FF2B5EF4-FFF2-40B4-BE49-F238E27FC236}">
                <a16:creationId xmlns:a16="http://schemas.microsoft.com/office/drawing/2014/main" id="{1CC2EB1D-A910-3EBE-3341-36AB75F34FC7}"/>
              </a:ext>
            </a:extLst>
          </p:cNvPr>
          <p:cNvCxnSpPr>
            <a:cxnSpLocks/>
          </p:cNvCxnSpPr>
          <p:nvPr/>
        </p:nvCxnSpPr>
        <p:spPr>
          <a:xfrm flipH="1">
            <a:off x="2130900" y="3515187"/>
            <a:ext cx="711860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072D8E14-5CA6-6C4D-C7DD-9C0722BD0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33" y="2990177"/>
            <a:ext cx="852708" cy="840439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552C2DC7-D5BC-F963-5F81-D895BE9B828B}"/>
              </a:ext>
            </a:extLst>
          </p:cNvPr>
          <p:cNvGrpSpPr/>
          <p:nvPr/>
        </p:nvGrpSpPr>
        <p:grpSpPr>
          <a:xfrm>
            <a:off x="9383560" y="2794598"/>
            <a:ext cx="1095613" cy="1160948"/>
            <a:chOff x="7600330" y="2513839"/>
            <a:chExt cx="1095613" cy="1160948"/>
          </a:xfrm>
        </p:grpSpPr>
        <p:sp>
          <p:nvSpPr>
            <p:cNvPr id="14" name="圆角矩形 81">
              <a:extLst>
                <a:ext uri="{FF2B5EF4-FFF2-40B4-BE49-F238E27FC236}">
                  <a16:creationId xmlns:a16="http://schemas.microsoft.com/office/drawing/2014/main" id="{BBD80802-41BD-5681-A82D-C85210F35132}"/>
                </a:ext>
              </a:extLst>
            </p:cNvPr>
            <p:cNvSpPr/>
            <p:nvPr/>
          </p:nvSpPr>
          <p:spPr>
            <a:xfrm>
              <a:off x="7668461" y="2567044"/>
              <a:ext cx="950032" cy="32800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1C42021-DC3E-4389-9A86-EACAE5A15BB3}"/>
                </a:ext>
              </a:extLst>
            </p:cNvPr>
            <p:cNvCxnSpPr/>
            <p:nvPr/>
          </p:nvCxnSpPr>
          <p:spPr>
            <a:xfrm>
              <a:off x="8293825" y="271073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B83A8AF-1115-834E-B1D5-6E053E502EC5}"/>
                </a:ext>
              </a:extLst>
            </p:cNvPr>
            <p:cNvCxnSpPr/>
            <p:nvPr/>
          </p:nvCxnSpPr>
          <p:spPr>
            <a:xfrm>
              <a:off x="8293825" y="275137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EF2E179-0109-420D-297D-67DE00D45AD5}"/>
                </a:ext>
              </a:extLst>
            </p:cNvPr>
            <p:cNvCxnSpPr/>
            <p:nvPr/>
          </p:nvCxnSpPr>
          <p:spPr>
            <a:xfrm>
              <a:off x="8293824" y="279201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角矩形 97">
              <a:extLst>
                <a:ext uri="{FF2B5EF4-FFF2-40B4-BE49-F238E27FC236}">
                  <a16:creationId xmlns:a16="http://schemas.microsoft.com/office/drawing/2014/main" id="{C1FD88B6-6CCE-7AEF-9334-F787D3EFEACF}"/>
                </a:ext>
              </a:extLst>
            </p:cNvPr>
            <p:cNvSpPr/>
            <p:nvPr/>
          </p:nvSpPr>
          <p:spPr>
            <a:xfrm>
              <a:off x="7600330" y="2513839"/>
              <a:ext cx="1095613" cy="1160948"/>
            </a:xfrm>
            <a:prstGeom prst="roundRect">
              <a:avLst>
                <a:gd name="adj" fmla="val 5202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0A15D2D-8AA1-4F8E-2E9D-B6176CBC27FD}"/>
                </a:ext>
              </a:extLst>
            </p:cNvPr>
            <p:cNvSpPr/>
            <p:nvPr/>
          </p:nvSpPr>
          <p:spPr>
            <a:xfrm>
              <a:off x="7716520" y="2751370"/>
              <a:ext cx="80733" cy="807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92B2E6B-8635-B73B-6ECF-10AF3F995BC3}"/>
                </a:ext>
              </a:extLst>
            </p:cNvPr>
            <p:cNvCxnSpPr/>
            <p:nvPr/>
          </p:nvCxnSpPr>
          <p:spPr>
            <a:xfrm>
              <a:off x="8293824" y="283210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圆角矩形 81">
              <a:extLst>
                <a:ext uri="{FF2B5EF4-FFF2-40B4-BE49-F238E27FC236}">
                  <a16:creationId xmlns:a16="http://schemas.microsoft.com/office/drawing/2014/main" id="{26D17C56-F595-BD0E-56A5-73DDB0964FAC}"/>
                </a:ext>
              </a:extLst>
            </p:cNvPr>
            <p:cNvSpPr/>
            <p:nvPr/>
          </p:nvSpPr>
          <p:spPr>
            <a:xfrm>
              <a:off x="7673437" y="2935147"/>
              <a:ext cx="950032" cy="32800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D36E9B6-D377-793C-E7D9-7DE970E59F2A}"/>
                </a:ext>
              </a:extLst>
            </p:cNvPr>
            <p:cNvCxnSpPr/>
            <p:nvPr/>
          </p:nvCxnSpPr>
          <p:spPr>
            <a:xfrm>
              <a:off x="8298801" y="3078833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DEDC4A5-F897-0D1E-0D6F-2620E096A8B0}"/>
                </a:ext>
              </a:extLst>
            </p:cNvPr>
            <p:cNvCxnSpPr/>
            <p:nvPr/>
          </p:nvCxnSpPr>
          <p:spPr>
            <a:xfrm>
              <a:off x="8298801" y="3119473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09663FD-4559-EDCE-F152-1CC121150F0E}"/>
                </a:ext>
              </a:extLst>
            </p:cNvPr>
            <p:cNvCxnSpPr/>
            <p:nvPr/>
          </p:nvCxnSpPr>
          <p:spPr>
            <a:xfrm>
              <a:off x="8298800" y="3160113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D16247C-EED2-3BA3-EFF4-EC5DC15A3B4B}"/>
                </a:ext>
              </a:extLst>
            </p:cNvPr>
            <p:cNvSpPr/>
            <p:nvPr/>
          </p:nvSpPr>
          <p:spPr>
            <a:xfrm>
              <a:off x="7721496" y="3119473"/>
              <a:ext cx="86157" cy="86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160CD7D-29F5-69DA-EB5B-F3E93557962C}"/>
                </a:ext>
              </a:extLst>
            </p:cNvPr>
            <p:cNvCxnSpPr/>
            <p:nvPr/>
          </p:nvCxnSpPr>
          <p:spPr>
            <a:xfrm>
              <a:off x="8298800" y="3200208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圆角矩形 81">
              <a:extLst>
                <a:ext uri="{FF2B5EF4-FFF2-40B4-BE49-F238E27FC236}">
                  <a16:creationId xmlns:a16="http://schemas.microsoft.com/office/drawing/2014/main" id="{B22391A7-B48F-F99A-4F6F-32A72F38C989}"/>
                </a:ext>
              </a:extLst>
            </p:cNvPr>
            <p:cNvSpPr/>
            <p:nvPr/>
          </p:nvSpPr>
          <p:spPr>
            <a:xfrm>
              <a:off x="7668461" y="3300399"/>
              <a:ext cx="950032" cy="32800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97326C6C-BDB1-4892-B1C5-737CE03B3A36}"/>
                </a:ext>
              </a:extLst>
            </p:cNvPr>
            <p:cNvCxnSpPr/>
            <p:nvPr/>
          </p:nvCxnSpPr>
          <p:spPr>
            <a:xfrm>
              <a:off x="8293825" y="344408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43F7313-B307-95A4-FDBC-443426630B58}"/>
                </a:ext>
              </a:extLst>
            </p:cNvPr>
            <p:cNvCxnSpPr/>
            <p:nvPr/>
          </p:nvCxnSpPr>
          <p:spPr>
            <a:xfrm>
              <a:off x="8293825" y="348472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A5FF0E8-DEDA-76EA-1BDB-2018CC008A2F}"/>
                </a:ext>
              </a:extLst>
            </p:cNvPr>
            <p:cNvCxnSpPr/>
            <p:nvPr/>
          </p:nvCxnSpPr>
          <p:spPr>
            <a:xfrm>
              <a:off x="8293824" y="352536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4AD1C6B-5F9B-EAA4-B7D6-3693EDC8882F}"/>
                </a:ext>
              </a:extLst>
            </p:cNvPr>
            <p:cNvSpPr/>
            <p:nvPr/>
          </p:nvSpPr>
          <p:spPr>
            <a:xfrm>
              <a:off x="7716520" y="3484725"/>
              <a:ext cx="87760" cy="87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D4705C9-0F3C-5064-8F8B-2F5483F3AEB8}"/>
                </a:ext>
              </a:extLst>
            </p:cNvPr>
            <p:cNvCxnSpPr/>
            <p:nvPr/>
          </p:nvCxnSpPr>
          <p:spPr>
            <a:xfrm>
              <a:off x="8293824" y="356546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9C1D1D79-BF43-0D23-B0BB-449E4D672C9D}"/>
              </a:ext>
            </a:extLst>
          </p:cNvPr>
          <p:cNvSpPr txBox="1"/>
          <p:nvPr/>
        </p:nvSpPr>
        <p:spPr>
          <a:xfrm>
            <a:off x="4703296" y="3513736"/>
            <a:ext cx="16623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300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 ~"</a:t>
            </a:r>
            <a:endParaRPr lang="zh-CN" altLang="en-US" sz="13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3E02B695-4C32-F237-A3DB-3594A34A9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1858" y="3368384"/>
            <a:ext cx="767996" cy="58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02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A0D563C-E9C8-EB22-825B-EAC95958B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644" y="1107332"/>
            <a:ext cx="5231036" cy="4684076"/>
          </a:xfrm>
          <a:prstGeom prst="roundRect">
            <a:avLst>
              <a:gd name="adj" fmla="val 1761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F9A911-7319-C6C5-8BA5-8AB96FCC8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SpringBootWeb</a:t>
            </a:r>
            <a:r>
              <a:rPr lang="zh-CN" altLang="en-US">
                <a:solidFill>
                  <a:srgbClr val="C00000"/>
                </a:solidFill>
              </a:rPr>
              <a:t>快速入门</a:t>
            </a:r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1197AEE3-B680-F144-4A43-D1B45F4578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5920" y="1745816"/>
            <a:ext cx="5805652" cy="140183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创建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springboot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工程，并勾选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web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开发相关依赖。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spcBef>
                <a:spcPts val="600"/>
              </a:spcBef>
            </a:pPr>
            <a:r>
              <a:rPr lang="zh-CN" altLang="en-US"/>
              <a:t>②</a:t>
            </a:r>
            <a:r>
              <a:rPr lang="en-US" altLang="zh-CN"/>
              <a:t>. </a:t>
            </a:r>
            <a:r>
              <a:rPr lang="zh-CN" altLang="en-US"/>
              <a:t>定义</a:t>
            </a:r>
            <a:r>
              <a:rPr lang="en-US" altLang="zh-CN"/>
              <a:t>HelloController</a:t>
            </a:r>
            <a:r>
              <a:rPr lang="zh-CN" altLang="en-US"/>
              <a:t>类，添加方法 </a:t>
            </a:r>
            <a:r>
              <a:rPr lang="en-US" altLang="zh-CN"/>
              <a:t>hello</a:t>
            </a:r>
            <a:r>
              <a:rPr lang="zh-CN" altLang="en-US"/>
              <a:t>，并添加注解。</a:t>
            </a:r>
            <a:endParaRPr lang="en-US" altLang="zh-CN"/>
          </a:p>
          <a:p>
            <a:pPr>
              <a:spcBef>
                <a:spcPts val="600"/>
              </a:spcBef>
            </a:pPr>
            <a:r>
              <a:rPr lang="zh-CN" altLang="en-US"/>
              <a:t>③</a:t>
            </a:r>
            <a:r>
              <a:rPr lang="en-US" altLang="zh-CN"/>
              <a:t>. </a:t>
            </a:r>
            <a:r>
              <a:rPr lang="zh-CN" altLang="en-US"/>
              <a:t>运行测试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F830FA-658C-15C9-4F25-B2F422DEC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031" y="3147646"/>
            <a:ext cx="4758777" cy="2792139"/>
          </a:xfrm>
          <a:prstGeom prst="roundRect">
            <a:avLst>
              <a:gd name="adj" fmla="val 3557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593767-7E3A-ACED-4FAB-CF08D89D6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572" y="1510222"/>
            <a:ext cx="5364040" cy="4756790"/>
          </a:xfrm>
          <a:prstGeom prst="roundRect">
            <a:avLst>
              <a:gd name="adj" fmla="val 2344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191186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F9A911-7319-C6C5-8BA5-8AB96FCC8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SpringBootWeb</a:t>
            </a:r>
            <a:r>
              <a:rPr lang="zh-CN" altLang="en-US">
                <a:solidFill>
                  <a:srgbClr val="C00000"/>
                </a:solidFill>
              </a:rPr>
              <a:t>快速入门</a:t>
            </a:r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1197AEE3-B680-F144-4A43-D1B45F4578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5920" y="1745816"/>
            <a:ext cx="9213850" cy="51719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创建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springboot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工程，填写模块信息，并勾选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web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开发相关依赖。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FF24253-F551-9C8E-E4E7-F6A5BD972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04" y="2201456"/>
            <a:ext cx="4916367" cy="4359797"/>
          </a:xfrm>
          <a:prstGeom prst="roundRect">
            <a:avLst>
              <a:gd name="adj" fmla="val 2344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A3C1358-08F5-C309-0943-F369A5581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161" y="2201456"/>
            <a:ext cx="5045167" cy="4365122"/>
          </a:xfrm>
          <a:prstGeom prst="roundRect">
            <a:avLst>
              <a:gd name="adj" fmla="val 1761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1783565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F9A911-7319-C6C5-8BA5-8AB96FCC8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SpringBootWeb</a:t>
            </a:r>
            <a:r>
              <a:rPr lang="zh-CN" altLang="en-US">
                <a:solidFill>
                  <a:srgbClr val="C00000"/>
                </a:solidFill>
              </a:rPr>
              <a:t>快速入门</a:t>
            </a:r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1197AEE3-B680-F144-4A43-D1B45F4578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5920" y="1745816"/>
            <a:ext cx="9213850" cy="52546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/>
              <a:t>②</a:t>
            </a:r>
            <a:r>
              <a:rPr lang="en-US" altLang="zh-CN"/>
              <a:t>. </a:t>
            </a:r>
            <a:r>
              <a:rPr lang="zh-CN" altLang="en-US"/>
              <a:t>创建请求处理类</a:t>
            </a:r>
            <a:r>
              <a:rPr lang="en-US" altLang="zh-CN"/>
              <a:t>HelloController</a:t>
            </a:r>
            <a:r>
              <a:rPr lang="zh-CN" altLang="en-US"/>
              <a:t>，添加请求处理方法 </a:t>
            </a:r>
            <a:r>
              <a:rPr lang="en-US" altLang="zh-CN"/>
              <a:t>hello</a:t>
            </a:r>
            <a:r>
              <a:rPr lang="zh-CN" altLang="en-US"/>
              <a:t>，并添加注解。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5260B8-59F3-3761-1D6C-39BE498B6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208" y="2271285"/>
            <a:ext cx="6106199" cy="2992727"/>
          </a:xfrm>
          <a:prstGeom prst="roundRect">
            <a:avLst>
              <a:gd name="adj" fmla="val 3446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460421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E98559-7189-172B-D325-A83A592D1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962" y="2271285"/>
            <a:ext cx="9378462" cy="3795372"/>
          </a:xfrm>
          <a:prstGeom prst="roundRect">
            <a:avLst>
              <a:gd name="adj" fmla="val 2536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F9A911-7319-C6C5-8BA5-8AB96FCC8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SpringBootWeb</a:t>
            </a:r>
            <a:r>
              <a:rPr lang="zh-CN" altLang="en-US">
                <a:solidFill>
                  <a:srgbClr val="C00000"/>
                </a:solidFill>
              </a:rPr>
              <a:t>快速入门</a:t>
            </a:r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1197AEE3-B680-F144-4A43-D1B45F4578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5920" y="1745816"/>
            <a:ext cx="9213850" cy="52546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/>
              <a:t>③</a:t>
            </a:r>
            <a:r>
              <a:rPr lang="en-US" altLang="zh-CN"/>
              <a:t>. </a:t>
            </a:r>
            <a:r>
              <a:rPr lang="zh-CN" altLang="en-US"/>
              <a:t>运行启动类，打开浏览器测试。</a:t>
            </a:r>
            <a:endParaRPr lang="en-US" altLang="zh-CN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D83F619-32D9-64B1-905B-0E6C2A606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905" y="3280222"/>
            <a:ext cx="6581775" cy="3038475"/>
          </a:xfrm>
          <a:prstGeom prst="roundRect">
            <a:avLst>
              <a:gd name="adj" fmla="val 4514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19526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6"/>
            <a:ext cx="5973761" cy="3583110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SpringBootWeb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HTTP</a:t>
            </a:r>
            <a:r>
              <a:rPr lang="zh-CN" altLang="en-US">
                <a:solidFill>
                  <a:srgbClr val="C00000"/>
                </a:solidFill>
              </a:rPr>
              <a:t>协议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服务器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-Tomcat</a:t>
            </a:r>
          </a:p>
        </p:txBody>
      </p:sp>
    </p:spTree>
    <p:extLst>
      <p:ext uri="{BB962C8B-B14F-4D97-AF65-F5344CB8AC3E}">
        <p14:creationId xmlns:p14="http://schemas.microsoft.com/office/powerpoint/2010/main" val="1774229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2134DE3-80FD-C2D6-7E9E-7CE819FA5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B4635CC-C60B-EDCE-66B1-49A0D10CA05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/>
              <a:t>HTTP-</a:t>
            </a:r>
            <a:r>
              <a:rPr lang="zh-CN" altLang="en-US"/>
              <a:t>概述</a:t>
            </a:r>
            <a:endParaRPr lang="en-US" altLang="zh-CN"/>
          </a:p>
          <a:p>
            <a:r>
              <a:rPr lang="en-US" altLang="zh-CN"/>
              <a:t>HTTP-</a:t>
            </a:r>
            <a:r>
              <a:rPr lang="zh-CN" altLang="en-US"/>
              <a:t>请求协议</a:t>
            </a:r>
            <a:endParaRPr lang="en-US" altLang="zh-CN"/>
          </a:p>
          <a:p>
            <a:r>
              <a:rPr lang="en-US" altLang="zh-CN"/>
              <a:t>HTTP-</a:t>
            </a:r>
            <a:r>
              <a:rPr lang="zh-CN" altLang="en-US"/>
              <a:t>响应协议</a:t>
            </a:r>
            <a:endParaRPr lang="en-US" altLang="zh-CN"/>
          </a:p>
          <a:p>
            <a:r>
              <a:rPr lang="en-US" altLang="zh-CN"/>
              <a:t>HTTP-</a:t>
            </a:r>
            <a:r>
              <a:rPr lang="zh-CN" altLang="en-US"/>
              <a:t>协议解析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60315EC-9797-ABDD-66D4-4438002F34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959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2134DE3-80FD-C2D6-7E9E-7CE819FA5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B4635CC-C60B-EDCE-66B1-49A0D10CA05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HTTP-</a:t>
            </a:r>
            <a:r>
              <a:rPr lang="zh-CN" altLang="en-US">
                <a:solidFill>
                  <a:srgbClr val="C00000"/>
                </a:solidFill>
              </a:rPr>
              <a:t>概述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HTTP-</a:t>
            </a:r>
            <a:r>
              <a:rPr lang="zh-CN" altLang="en-US"/>
              <a:t>请求协议</a:t>
            </a:r>
            <a:endParaRPr lang="en-US" altLang="zh-CN"/>
          </a:p>
          <a:p>
            <a:r>
              <a:rPr lang="en-US" altLang="zh-CN"/>
              <a:t>HTTP-</a:t>
            </a:r>
            <a:r>
              <a:rPr lang="zh-CN" altLang="en-US"/>
              <a:t>响应协议</a:t>
            </a:r>
            <a:endParaRPr lang="en-US" altLang="zh-CN"/>
          </a:p>
          <a:p>
            <a:r>
              <a:rPr lang="en-US" altLang="zh-CN"/>
              <a:t>HTTP-</a:t>
            </a:r>
            <a:r>
              <a:rPr lang="zh-CN" altLang="en-US"/>
              <a:t>协议解析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60315EC-9797-ABDD-66D4-4438002F34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633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63CE5BB-42A1-CE6F-4222-8E8041E3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70E54F6-A5DB-1631-AA45-37722DBABDCC}"/>
              </a:ext>
            </a:extLst>
          </p:cNvPr>
          <p:cNvGrpSpPr/>
          <p:nvPr/>
        </p:nvGrpSpPr>
        <p:grpSpPr>
          <a:xfrm>
            <a:off x="2363907" y="2611384"/>
            <a:ext cx="1082678" cy="1092260"/>
            <a:chOff x="1288572" y="3466291"/>
            <a:chExt cx="1076475" cy="108600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BCB82BB-78AD-B80C-571E-1F199AF66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C55EBD8-DCAE-6F96-94DE-C2BB783F5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FD7FCD7-FE24-2B35-E819-6334780642A1}"/>
              </a:ext>
            </a:extLst>
          </p:cNvPr>
          <p:cNvGrpSpPr/>
          <p:nvPr/>
        </p:nvGrpSpPr>
        <p:grpSpPr>
          <a:xfrm>
            <a:off x="8334761" y="2426603"/>
            <a:ext cx="1266439" cy="1425383"/>
            <a:chOff x="7600330" y="2513839"/>
            <a:chExt cx="1095613" cy="1160948"/>
          </a:xfrm>
        </p:grpSpPr>
        <p:sp>
          <p:nvSpPr>
            <p:cNvPr id="10" name="圆角矩形 81">
              <a:extLst>
                <a:ext uri="{FF2B5EF4-FFF2-40B4-BE49-F238E27FC236}">
                  <a16:creationId xmlns:a16="http://schemas.microsoft.com/office/drawing/2014/main" id="{116CEB4F-E199-E262-A438-63E71894CA7B}"/>
                </a:ext>
              </a:extLst>
            </p:cNvPr>
            <p:cNvSpPr/>
            <p:nvPr/>
          </p:nvSpPr>
          <p:spPr>
            <a:xfrm>
              <a:off x="7668461" y="2567044"/>
              <a:ext cx="950032" cy="3280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9603328-F656-2A05-5D9D-5BF5F7F4230C}"/>
                </a:ext>
              </a:extLst>
            </p:cNvPr>
            <p:cNvCxnSpPr/>
            <p:nvPr/>
          </p:nvCxnSpPr>
          <p:spPr>
            <a:xfrm>
              <a:off x="8293825" y="271073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D300596-894B-DBEB-CFC6-DCDAB90BD362}"/>
                </a:ext>
              </a:extLst>
            </p:cNvPr>
            <p:cNvCxnSpPr/>
            <p:nvPr/>
          </p:nvCxnSpPr>
          <p:spPr>
            <a:xfrm>
              <a:off x="8293825" y="275137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FC9FD11-F331-B4E9-8BE9-6CFE70E0C3AE}"/>
                </a:ext>
              </a:extLst>
            </p:cNvPr>
            <p:cNvCxnSpPr/>
            <p:nvPr/>
          </p:nvCxnSpPr>
          <p:spPr>
            <a:xfrm>
              <a:off x="8293824" y="279201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圆角矩形 97">
              <a:extLst>
                <a:ext uri="{FF2B5EF4-FFF2-40B4-BE49-F238E27FC236}">
                  <a16:creationId xmlns:a16="http://schemas.microsoft.com/office/drawing/2014/main" id="{DD72B48D-3F14-792C-3042-0B807024CE49}"/>
                </a:ext>
              </a:extLst>
            </p:cNvPr>
            <p:cNvSpPr/>
            <p:nvPr/>
          </p:nvSpPr>
          <p:spPr>
            <a:xfrm>
              <a:off x="7600330" y="2513839"/>
              <a:ext cx="1095613" cy="1160948"/>
            </a:xfrm>
            <a:prstGeom prst="roundRect">
              <a:avLst>
                <a:gd name="adj" fmla="val 5202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124507C-C9B0-C4E1-EB42-30E32DCC0E5A}"/>
                </a:ext>
              </a:extLst>
            </p:cNvPr>
            <p:cNvSpPr/>
            <p:nvPr/>
          </p:nvSpPr>
          <p:spPr>
            <a:xfrm>
              <a:off x="7716520" y="2751370"/>
              <a:ext cx="80733" cy="807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284343A-DACD-2746-850D-40FE0940007B}"/>
                </a:ext>
              </a:extLst>
            </p:cNvPr>
            <p:cNvCxnSpPr/>
            <p:nvPr/>
          </p:nvCxnSpPr>
          <p:spPr>
            <a:xfrm>
              <a:off x="8293824" y="283210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81">
              <a:extLst>
                <a:ext uri="{FF2B5EF4-FFF2-40B4-BE49-F238E27FC236}">
                  <a16:creationId xmlns:a16="http://schemas.microsoft.com/office/drawing/2014/main" id="{89182919-C56F-BD88-305B-13B0FC6DC8A2}"/>
                </a:ext>
              </a:extLst>
            </p:cNvPr>
            <p:cNvSpPr/>
            <p:nvPr/>
          </p:nvSpPr>
          <p:spPr>
            <a:xfrm>
              <a:off x="7673437" y="2935147"/>
              <a:ext cx="950032" cy="32800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C93C76C5-D934-EDDA-DB74-6F75F4135030}"/>
                </a:ext>
              </a:extLst>
            </p:cNvPr>
            <p:cNvCxnSpPr/>
            <p:nvPr/>
          </p:nvCxnSpPr>
          <p:spPr>
            <a:xfrm>
              <a:off x="8298801" y="3078833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615A74E6-95C9-8F3C-122F-604BBF064526}"/>
                </a:ext>
              </a:extLst>
            </p:cNvPr>
            <p:cNvCxnSpPr/>
            <p:nvPr/>
          </p:nvCxnSpPr>
          <p:spPr>
            <a:xfrm>
              <a:off x="8298801" y="3119473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54ED485-D884-5240-5E88-F90585087413}"/>
                </a:ext>
              </a:extLst>
            </p:cNvPr>
            <p:cNvCxnSpPr/>
            <p:nvPr/>
          </p:nvCxnSpPr>
          <p:spPr>
            <a:xfrm>
              <a:off x="8298800" y="3160113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AD8652AA-5108-F3B2-3ED3-BDE5E814D445}"/>
                </a:ext>
              </a:extLst>
            </p:cNvPr>
            <p:cNvSpPr/>
            <p:nvPr/>
          </p:nvSpPr>
          <p:spPr>
            <a:xfrm>
              <a:off x="7721496" y="3119473"/>
              <a:ext cx="86157" cy="86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9EF0872-EDA4-1AEB-4BD3-AB266343A615}"/>
                </a:ext>
              </a:extLst>
            </p:cNvPr>
            <p:cNvCxnSpPr/>
            <p:nvPr/>
          </p:nvCxnSpPr>
          <p:spPr>
            <a:xfrm>
              <a:off x="8298800" y="3200208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圆角矩形 81">
              <a:extLst>
                <a:ext uri="{FF2B5EF4-FFF2-40B4-BE49-F238E27FC236}">
                  <a16:creationId xmlns:a16="http://schemas.microsoft.com/office/drawing/2014/main" id="{2C2BCC39-5AB4-E4A5-D039-FA8D133696FC}"/>
                </a:ext>
              </a:extLst>
            </p:cNvPr>
            <p:cNvSpPr/>
            <p:nvPr/>
          </p:nvSpPr>
          <p:spPr>
            <a:xfrm>
              <a:off x="7668461" y="3300399"/>
              <a:ext cx="950032" cy="3280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4AE7CA72-3A82-41D0-58E7-FAD787E15912}"/>
                </a:ext>
              </a:extLst>
            </p:cNvPr>
            <p:cNvCxnSpPr/>
            <p:nvPr/>
          </p:nvCxnSpPr>
          <p:spPr>
            <a:xfrm>
              <a:off x="8293825" y="344408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0071364-1ACF-65F4-31B7-C91035C90084}"/>
                </a:ext>
              </a:extLst>
            </p:cNvPr>
            <p:cNvCxnSpPr/>
            <p:nvPr/>
          </p:nvCxnSpPr>
          <p:spPr>
            <a:xfrm>
              <a:off x="8293825" y="348472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A6C106E-1BB1-E3B3-6688-60FCBD9C2179}"/>
                </a:ext>
              </a:extLst>
            </p:cNvPr>
            <p:cNvCxnSpPr/>
            <p:nvPr/>
          </p:nvCxnSpPr>
          <p:spPr>
            <a:xfrm>
              <a:off x="8293824" y="352536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647752C-2B81-11F2-7210-EF4DAE9B1658}"/>
                </a:ext>
              </a:extLst>
            </p:cNvPr>
            <p:cNvSpPr/>
            <p:nvPr/>
          </p:nvSpPr>
          <p:spPr>
            <a:xfrm>
              <a:off x="7716520" y="3484725"/>
              <a:ext cx="87760" cy="87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1FE86198-53E2-CB6E-C6F0-53597CB5149C}"/>
                </a:ext>
              </a:extLst>
            </p:cNvPr>
            <p:cNvCxnSpPr/>
            <p:nvPr/>
          </p:nvCxnSpPr>
          <p:spPr>
            <a:xfrm>
              <a:off x="8293824" y="356546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65D442E-1743-9D58-4D81-8C6885CAC390}"/>
              </a:ext>
            </a:extLst>
          </p:cNvPr>
          <p:cNvCxnSpPr/>
          <p:nvPr/>
        </p:nvCxnSpPr>
        <p:spPr>
          <a:xfrm>
            <a:off x="3543300" y="2943874"/>
            <a:ext cx="4668716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DEED452-F614-AF2E-CF9C-A4CED092280F}"/>
              </a:ext>
            </a:extLst>
          </p:cNvPr>
          <p:cNvCxnSpPr>
            <a:cxnSpLocks/>
          </p:cNvCxnSpPr>
          <p:nvPr/>
        </p:nvCxnSpPr>
        <p:spPr>
          <a:xfrm flipH="1">
            <a:off x="3543300" y="3364121"/>
            <a:ext cx="4653889" cy="1753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4C54932-8DD1-B8AE-71B1-10AB98AD9BF3}"/>
              </a:ext>
            </a:extLst>
          </p:cNvPr>
          <p:cNvSpPr txBox="1"/>
          <p:nvPr/>
        </p:nvSpPr>
        <p:spPr>
          <a:xfrm>
            <a:off x="5648111" y="26453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请求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37267D2-D657-AC98-3F58-F8959AC69B4C}"/>
              </a:ext>
            </a:extLst>
          </p:cNvPr>
          <p:cNvSpPr txBox="1"/>
          <p:nvPr/>
        </p:nvSpPr>
        <p:spPr>
          <a:xfrm>
            <a:off x="5648111" y="338993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响应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1" name="图形 40" descr="信封 轮廓">
            <a:extLst>
              <a:ext uri="{FF2B5EF4-FFF2-40B4-BE49-F238E27FC236}">
                <a16:creationId xmlns:a16="http://schemas.microsoft.com/office/drawing/2014/main" id="{B83B30C5-5997-66DE-F389-73F15D4BB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8044" y="2679282"/>
            <a:ext cx="914400" cy="914400"/>
          </a:xfrm>
          <a:prstGeom prst="rect">
            <a:avLst/>
          </a:prstGeom>
        </p:spPr>
      </p:pic>
      <p:grpSp>
        <p:nvGrpSpPr>
          <p:cNvPr id="45" name="组合 44">
            <a:extLst>
              <a:ext uri="{FF2B5EF4-FFF2-40B4-BE49-F238E27FC236}">
                <a16:creationId xmlns:a16="http://schemas.microsoft.com/office/drawing/2014/main" id="{96A91585-D6EF-6D2C-B2B4-19158C6AD005}"/>
              </a:ext>
            </a:extLst>
          </p:cNvPr>
          <p:cNvGrpSpPr/>
          <p:nvPr/>
        </p:nvGrpSpPr>
        <p:grpSpPr>
          <a:xfrm>
            <a:off x="9759113" y="2548832"/>
            <a:ext cx="914400" cy="1101057"/>
            <a:chOff x="9759113" y="2020338"/>
            <a:chExt cx="914400" cy="1101057"/>
          </a:xfrm>
        </p:grpSpPr>
        <p:pic>
          <p:nvPicPr>
            <p:cNvPr id="39" name="图形 38" descr="打开的信封 轮廓">
              <a:extLst>
                <a:ext uri="{FF2B5EF4-FFF2-40B4-BE49-F238E27FC236}">
                  <a16:creationId xmlns:a16="http://schemas.microsoft.com/office/drawing/2014/main" id="{DCDE677D-C87D-4E96-0FC5-B4914FACE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59113" y="2020338"/>
              <a:ext cx="914400" cy="914400"/>
            </a:xfrm>
            <a:prstGeom prst="rect">
              <a:avLst/>
            </a:prstGeom>
          </p:spPr>
        </p:pic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293CE78-89AD-B9F2-F8CC-E4C487F94C47}"/>
                </a:ext>
              </a:extLst>
            </p:cNvPr>
            <p:cNvSpPr txBox="1"/>
            <p:nvPr/>
          </p:nvSpPr>
          <p:spPr>
            <a:xfrm>
              <a:off x="9818490" y="2844396"/>
              <a:ext cx="8159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请求数据</a:t>
              </a:r>
              <a:endParaRPr lang="zh-CN" altLang="en-US" sz="1200" dirty="0">
                <a:solidFill>
                  <a:srgbClr val="00B0F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pic>
        <p:nvPicPr>
          <p:cNvPr id="53" name="图形 52" descr="信封 轮廓">
            <a:extLst>
              <a:ext uri="{FF2B5EF4-FFF2-40B4-BE49-F238E27FC236}">
                <a16:creationId xmlns:a16="http://schemas.microsoft.com/office/drawing/2014/main" id="{4BD55432-4FE3-8FFB-FFDF-2BB51C6A93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05394" y="2679282"/>
            <a:ext cx="914400" cy="914400"/>
          </a:xfrm>
          <a:prstGeom prst="rect">
            <a:avLst/>
          </a:prstGeom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2CB25504-8792-5C6A-3649-B7818F63DE80}"/>
              </a:ext>
            </a:extLst>
          </p:cNvPr>
          <p:cNvGrpSpPr/>
          <p:nvPr/>
        </p:nvGrpSpPr>
        <p:grpSpPr>
          <a:xfrm>
            <a:off x="1416848" y="2533360"/>
            <a:ext cx="914400" cy="1104438"/>
            <a:chOff x="1416848" y="2059730"/>
            <a:chExt cx="914400" cy="1104438"/>
          </a:xfrm>
        </p:grpSpPr>
        <p:pic>
          <p:nvPicPr>
            <p:cNvPr id="47" name="图形 46" descr="打开的信封 轮廓">
              <a:extLst>
                <a:ext uri="{FF2B5EF4-FFF2-40B4-BE49-F238E27FC236}">
                  <a16:creationId xmlns:a16="http://schemas.microsoft.com/office/drawing/2014/main" id="{8BD4A438-8696-0DE4-EC5E-B17D3D853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16848" y="2059730"/>
              <a:ext cx="914400" cy="914400"/>
            </a:xfrm>
            <a:prstGeom prst="rect">
              <a:avLst/>
            </a:prstGeom>
          </p:spPr>
        </p:pic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602A7E8-7186-BBFD-0EE9-0889C4F5C1D0}"/>
                </a:ext>
              </a:extLst>
            </p:cNvPr>
            <p:cNvSpPr txBox="1"/>
            <p:nvPr/>
          </p:nvSpPr>
          <p:spPr>
            <a:xfrm>
              <a:off x="1466118" y="2887169"/>
              <a:ext cx="8194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rgbClr val="92D05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响应数据</a:t>
              </a:r>
              <a:endParaRPr lang="zh-CN" altLang="en-US" sz="1200" dirty="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0345AB16-718A-0B69-E866-DD2CA56C1A48}"/>
              </a:ext>
            </a:extLst>
          </p:cNvPr>
          <p:cNvSpPr txBox="1"/>
          <p:nvPr/>
        </p:nvSpPr>
        <p:spPr>
          <a:xfrm>
            <a:off x="5371592" y="3007555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</a:t>
            </a:r>
            <a:endParaRPr lang="zh-CN" altLang="en-US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文本占位符 6">
            <a:extLst>
              <a:ext uri="{FF2B5EF4-FFF2-40B4-BE49-F238E27FC236}">
                <a16:creationId xmlns:a16="http://schemas.microsoft.com/office/drawing/2014/main" id="{4A107462-6961-AE57-9578-F86EE0F39DFD}"/>
              </a:ext>
            </a:extLst>
          </p:cNvPr>
          <p:cNvSpPr txBox="1">
            <a:spLocks/>
          </p:cNvSpPr>
          <p:nvPr/>
        </p:nvSpPr>
        <p:spPr>
          <a:xfrm>
            <a:off x="712993" y="4198876"/>
            <a:ext cx="10696687" cy="226359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特点：</a:t>
            </a:r>
            <a:endParaRPr lang="en-US" altLang="zh-CN"/>
          </a:p>
          <a:p>
            <a:pPr lvl="1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基于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协议：面向连接，安全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基于请求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响应模型的：一次请求对应一次响应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协议是无状态的协议：对于事务处理没有记忆能力。每次请求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响应都是独立的。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缺点：多次请求间不能共享数据。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优点：速度快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文本占位符 6">
            <a:extLst>
              <a:ext uri="{FF2B5EF4-FFF2-40B4-BE49-F238E27FC236}">
                <a16:creationId xmlns:a16="http://schemas.microsoft.com/office/drawing/2014/main" id="{DE522A5B-F101-CA4B-8BF9-6D533CB6C9C3}"/>
              </a:ext>
            </a:extLst>
          </p:cNvPr>
          <p:cNvSpPr txBox="1">
            <a:spLocks/>
          </p:cNvSpPr>
          <p:nvPr/>
        </p:nvSpPr>
        <p:spPr>
          <a:xfrm>
            <a:off x="712993" y="1510573"/>
            <a:ext cx="10696687" cy="44930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概念：</a:t>
            </a:r>
            <a:r>
              <a:rPr lang="en-US" altLang="zh-CN">
                <a:solidFill>
                  <a:srgbClr val="C00000"/>
                </a:solidFill>
              </a:rPr>
              <a:t>H</a:t>
            </a:r>
            <a:r>
              <a:rPr lang="en-US" altLang="zh-CN">
                <a:solidFill>
                  <a:srgbClr val="333333"/>
                </a:solidFill>
              </a:rPr>
              <a:t>yper </a:t>
            </a:r>
            <a:r>
              <a:rPr lang="en-US" altLang="zh-CN">
                <a:solidFill>
                  <a:srgbClr val="C00000"/>
                </a:solidFill>
              </a:rPr>
              <a:t>T</a:t>
            </a:r>
            <a:r>
              <a:rPr lang="en-US" altLang="zh-CN">
                <a:solidFill>
                  <a:srgbClr val="333333"/>
                </a:solidFill>
              </a:rPr>
              <a:t>ext </a:t>
            </a:r>
            <a:r>
              <a:rPr lang="en-US" altLang="zh-CN">
                <a:solidFill>
                  <a:srgbClr val="C00000"/>
                </a:solidFill>
              </a:rPr>
              <a:t>T</a:t>
            </a:r>
            <a:r>
              <a:rPr lang="en-US" altLang="zh-CN">
                <a:solidFill>
                  <a:srgbClr val="333333"/>
                </a:solidFill>
              </a:rPr>
              <a:t>ransfer </a:t>
            </a:r>
            <a:r>
              <a:rPr lang="en-US" altLang="zh-CN">
                <a:solidFill>
                  <a:srgbClr val="C00000"/>
                </a:solidFill>
              </a:rPr>
              <a:t>P</a:t>
            </a:r>
            <a:r>
              <a:rPr lang="en-US" altLang="zh-CN">
                <a:solidFill>
                  <a:srgbClr val="333333"/>
                </a:solidFill>
              </a:rPr>
              <a:t>rotocol</a:t>
            </a:r>
            <a:r>
              <a:rPr lang="zh-CN" altLang="en-US"/>
              <a:t>，超文本传输协议，规定了浏览器和服务器之间数据传输的规则。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014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0.59974 0.00139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8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59259E-6 L -0.58138 0.00023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2134DE3-80FD-C2D6-7E9E-7CE819FA5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B4635CC-C60B-EDCE-66B1-49A0D10CA05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/>
              <a:t>HTTP-</a:t>
            </a:r>
            <a:r>
              <a:rPr lang="zh-CN" altLang="en-US"/>
              <a:t>概述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HTTP-</a:t>
            </a:r>
            <a:r>
              <a:rPr lang="zh-CN" altLang="en-US">
                <a:solidFill>
                  <a:srgbClr val="C00000"/>
                </a:solidFill>
              </a:rPr>
              <a:t>请求协议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HTTP-</a:t>
            </a:r>
            <a:r>
              <a:rPr lang="zh-CN" altLang="en-US"/>
              <a:t>响应协议</a:t>
            </a:r>
            <a:endParaRPr lang="en-US" altLang="zh-CN"/>
          </a:p>
          <a:p>
            <a:r>
              <a:rPr lang="en-US" altLang="zh-CN"/>
              <a:t>HTTP-</a:t>
            </a:r>
            <a:r>
              <a:rPr lang="zh-CN" altLang="en-US"/>
              <a:t>协议解析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60315EC-9797-ABDD-66D4-4438002F34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55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7E0ED-2C57-361B-9BC4-E628906B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</a:t>
            </a:r>
            <a:endParaRPr lang="zh-CN" altLang="en-US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140A5A26-E49F-D745-8B75-1425F22706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0390" y="1713347"/>
            <a:ext cx="10659290" cy="89404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262626"/>
                </a:solidFill>
              </a:rPr>
              <a:t>官网：</a:t>
            </a:r>
            <a:r>
              <a:rPr lang="en-US" altLang="zh-CN">
                <a:solidFill>
                  <a:srgbClr val="262626"/>
                </a:solidFill>
                <a:hlinkClick r:id="rId2"/>
              </a:rPr>
              <a:t>spring.io</a:t>
            </a:r>
            <a:endParaRPr lang="zh-CN" altLang="en-US">
              <a:solidFill>
                <a:srgbClr val="26262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262626"/>
                </a:solidFill>
              </a:rPr>
              <a:t>Spring</a:t>
            </a:r>
            <a:r>
              <a:rPr lang="zh-CN" altLang="en-US">
                <a:solidFill>
                  <a:srgbClr val="262626"/>
                </a:solidFill>
              </a:rPr>
              <a:t>发展到今天已经形成了一种开发生态圈，</a:t>
            </a:r>
            <a:r>
              <a:rPr lang="en-US" altLang="zh-CN">
                <a:solidFill>
                  <a:srgbClr val="262626"/>
                </a:solidFill>
              </a:rPr>
              <a:t>Spring</a:t>
            </a:r>
            <a:r>
              <a:rPr lang="zh-CN" altLang="en-US">
                <a:solidFill>
                  <a:srgbClr val="262626"/>
                </a:solidFill>
              </a:rPr>
              <a:t>提供了若干个子项目，每个项目用于完成特定的功能。</a:t>
            </a:r>
            <a:endParaRPr lang="en-US" altLang="zh-CN">
              <a:solidFill>
                <a:srgbClr val="262626"/>
              </a:solidFill>
            </a:endParaRPr>
          </a:p>
          <a:p>
            <a:endParaRPr lang="zh-CN" altLang="en-US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kumimoji="1" lang="zh-CN" altLang="en-US"/>
          </a:p>
        </p:txBody>
      </p:sp>
      <p:pic>
        <p:nvPicPr>
          <p:cNvPr id="5" name="!!sf">
            <a:extLst>
              <a:ext uri="{FF2B5EF4-FFF2-40B4-BE49-F238E27FC236}">
                <a16:creationId xmlns:a16="http://schemas.microsoft.com/office/drawing/2014/main" id="{54C23F29-0C8E-ED2B-9B6F-B4155C499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453" y="2908182"/>
            <a:ext cx="2684034" cy="15311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723BF8-B523-2B8E-7745-1471299EA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777" y="2896509"/>
            <a:ext cx="2684035" cy="15406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2955BD-1A5F-6090-FF97-7FD5D7B21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4129" y="2905180"/>
            <a:ext cx="2684034" cy="15371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F982C6-22AC-F163-C1E1-A9CCB362DB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5467" y="4507921"/>
            <a:ext cx="2683345" cy="15273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A554716-D918-8D6E-3E7B-0BA81A6CCF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0143" y="4507921"/>
            <a:ext cx="2683345" cy="15364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8CB29A0-FD86-128D-904A-323F452B79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4129" y="4507921"/>
            <a:ext cx="2683346" cy="1527350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970A9CDD-1750-27CC-2490-60162CC10CDB}"/>
              </a:ext>
            </a:extLst>
          </p:cNvPr>
          <p:cNvSpPr/>
          <p:nvPr/>
        </p:nvSpPr>
        <p:spPr>
          <a:xfrm>
            <a:off x="4485467" y="3991883"/>
            <a:ext cx="2892008" cy="96194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>
                <a:solidFill>
                  <a:srgbClr val="C00000"/>
                </a:solidFill>
              </a:rPr>
              <a:t>Spring</a:t>
            </a:r>
            <a:r>
              <a:rPr lang="zh-CN" altLang="en-US" sz="2800">
                <a:solidFill>
                  <a:srgbClr val="C00000"/>
                </a:solidFill>
              </a:rPr>
              <a:t>全家桶</a:t>
            </a:r>
          </a:p>
        </p:txBody>
      </p:sp>
    </p:spTree>
    <p:extLst>
      <p:ext uri="{BB962C8B-B14F-4D97-AF65-F5344CB8AC3E}">
        <p14:creationId xmlns:p14="http://schemas.microsoft.com/office/powerpoint/2010/main" val="194154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63CE5BB-42A1-CE6F-4222-8E8041E3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70E54F6-A5DB-1631-AA45-37722DBABDCC}"/>
              </a:ext>
            </a:extLst>
          </p:cNvPr>
          <p:cNvGrpSpPr/>
          <p:nvPr/>
        </p:nvGrpSpPr>
        <p:grpSpPr>
          <a:xfrm>
            <a:off x="2363907" y="2611384"/>
            <a:ext cx="1082678" cy="1092260"/>
            <a:chOff x="1288572" y="3466291"/>
            <a:chExt cx="1076475" cy="108600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BCB82BB-78AD-B80C-571E-1F199AF66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C55EBD8-DCAE-6F96-94DE-C2BB783F5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FD7FCD7-FE24-2B35-E819-6334780642A1}"/>
              </a:ext>
            </a:extLst>
          </p:cNvPr>
          <p:cNvGrpSpPr/>
          <p:nvPr/>
        </p:nvGrpSpPr>
        <p:grpSpPr>
          <a:xfrm>
            <a:off x="8334761" y="2426603"/>
            <a:ext cx="1266439" cy="1425383"/>
            <a:chOff x="7600330" y="2513839"/>
            <a:chExt cx="1095613" cy="1160948"/>
          </a:xfrm>
        </p:grpSpPr>
        <p:sp>
          <p:nvSpPr>
            <p:cNvPr id="10" name="圆角矩形 81">
              <a:extLst>
                <a:ext uri="{FF2B5EF4-FFF2-40B4-BE49-F238E27FC236}">
                  <a16:creationId xmlns:a16="http://schemas.microsoft.com/office/drawing/2014/main" id="{116CEB4F-E199-E262-A438-63E71894CA7B}"/>
                </a:ext>
              </a:extLst>
            </p:cNvPr>
            <p:cNvSpPr/>
            <p:nvPr/>
          </p:nvSpPr>
          <p:spPr>
            <a:xfrm>
              <a:off x="7668461" y="2567044"/>
              <a:ext cx="950032" cy="3280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9603328-F656-2A05-5D9D-5BF5F7F4230C}"/>
                </a:ext>
              </a:extLst>
            </p:cNvPr>
            <p:cNvCxnSpPr/>
            <p:nvPr/>
          </p:nvCxnSpPr>
          <p:spPr>
            <a:xfrm>
              <a:off x="8293825" y="271073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D300596-894B-DBEB-CFC6-DCDAB90BD362}"/>
                </a:ext>
              </a:extLst>
            </p:cNvPr>
            <p:cNvCxnSpPr/>
            <p:nvPr/>
          </p:nvCxnSpPr>
          <p:spPr>
            <a:xfrm>
              <a:off x="8293825" y="275137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FC9FD11-F331-B4E9-8BE9-6CFE70E0C3AE}"/>
                </a:ext>
              </a:extLst>
            </p:cNvPr>
            <p:cNvCxnSpPr/>
            <p:nvPr/>
          </p:nvCxnSpPr>
          <p:spPr>
            <a:xfrm>
              <a:off x="8293824" y="279201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圆角矩形 97">
              <a:extLst>
                <a:ext uri="{FF2B5EF4-FFF2-40B4-BE49-F238E27FC236}">
                  <a16:creationId xmlns:a16="http://schemas.microsoft.com/office/drawing/2014/main" id="{DD72B48D-3F14-792C-3042-0B807024CE49}"/>
                </a:ext>
              </a:extLst>
            </p:cNvPr>
            <p:cNvSpPr/>
            <p:nvPr/>
          </p:nvSpPr>
          <p:spPr>
            <a:xfrm>
              <a:off x="7600330" y="2513839"/>
              <a:ext cx="1095613" cy="1160948"/>
            </a:xfrm>
            <a:prstGeom prst="roundRect">
              <a:avLst>
                <a:gd name="adj" fmla="val 5202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124507C-C9B0-C4E1-EB42-30E32DCC0E5A}"/>
                </a:ext>
              </a:extLst>
            </p:cNvPr>
            <p:cNvSpPr/>
            <p:nvPr/>
          </p:nvSpPr>
          <p:spPr>
            <a:xfrm>
              <a:off x="7716520" y="2751370"/>
              <a:ext cx="80733" cy="807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284343A-DACD-2746-850D-40FE0940007B}"/>
                </a:ext>
              </a:extLst>
            </p:cNvPr>
            <p:cNvCxnSpPr/>
            <p:nvPr/>
          </p:nvCxnSpPr>
          <p:spPr>
            <a:xfrm>
              <a:off x="8293824" y="283210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81">
              <a:extLst>
                <a:ext uri="{FF2B5EF4-FFF2-40B4-BE49-F238E27FC236}">
                  <a16:creationId xmlns:a16="http://schemas.microsoft.com/office/drawing/2014/main" id="{89182919-C56F-BD88-305B-13B0FC6DC8A2}"/>
                </a:ext>
              </a:extLst>
            </p:cNvPr>
            <p:cNvSpPr/>
            <p:nvPr/>
          </p:nvSpPr>
          <p:spPr>
            <a:xfrm>
              <a:off x="7673437" y="2935147"/>
              <a:ext cx="950032" cy="32800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C93C76C5-D934-EDDA-DB74-6F75F4135030}"/>
                </a:ext>
              </a:extLst>
            </p:cNvPr>
            <p:cNvCxnSpPr/>
            <p:nvPr/>
          </p:nvCxnSpPr>
          <p:spPr>
            <a:xfrm>
              <a:off x="8298801" y="3078833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615A74E6-95C9-8F3C-122F-604BBF064526}"/>
                </a:ext>
              </a:extLst>
            </p:cNvPr>
            <p:cNvCxnSpPr/>
            <p:nvPr/>
          </p:nvCxnSpPr>
          <p:spPr>
            <a:xfrm>
              <a:off x="8298801" y="3119473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54ED485-D884-5240-5E88-F90585087413}"/>
                </a:ext>
              </a:extLst>
            </p:cNvPr>
            <p:cNvCxnSpPr/>
            <p:nvPr/>
          </p:nvCxnSpPr>
          <p:spPr>
            <a:xfrm>
              <a:off x="8298800" y="3160113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AD8652AA-5108-F3B2-3ED3-BDE5E814D445}"/>
                </a:ext>
              </a:extLst>
            </p:cNvPr>
            <p:cNvSpPr/>
            <p:nvPr/>
          </p:nvSpPr>
          <p:spPr>
            <a:xfrm>
              <a:off x="7721496" y="3119473"/>
              <a:ext cx="86157" cy="86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9EF0872-EDA4-1AEB-4BD3-AB266343A615}"/>
                </a:ext>
              </a:extLst>
            </p:cNvPr>
            <p:cNvCxnSpPr/>
            <p:nvPr/>
          </p:nvCxnSpPr>
          <p:spPr>
            <a:xfrm>
              <a:off x="8298800" y="3200208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圆角矩形 81">
              <a:extLst>
                <a:ext uri="{FF2B5EF4-FFF2-40B4-BE49-F238E27FC236}">
                  <a16:creationId xmlns:a16="http://schemas.microsoft.com/office/drawing/2014/main" id="{2C2BCC39-5AB4-E4A5-D039-FA8D133696FC}"/>
                </a:ext>
              </a:extLst>
            </p:cNvPr>
            <p:cNvSpPr/>
            <p:nvPr/>
          </p:nvSpPr>
          <p:spPr>
            <a:xfrm>
              <a:off x="7668461" y="3300399"/>
              <a:ext cx="950032" cy="3280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4AE7CA72-3A82-41D0-58E7-FAD787E15912}"/>
                </a:ext>
              </a:extLst>
            </p:cNvPr>
            <p:cNvCxnSpPr/>
            <p:nvPr/>
          </p:nvCxnSpPr>
          <p:spPr>
            <a:xfrm>
              <a:off x="8293825" y="344408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0071364-1ACF-65F4-31B7-C91035C90084}"/>
                </a:ext>
              </a:extLst>
            </p:cNvPr>
            <p:cNvCxnSpPr/>
            <p:nvPr/>
          </p:nvCxnSpPr>
          <p:spPr>
            <a:xfrm>
              <a:off x="8293825" y="348472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A6C106E-1BB1-E3B3-6688-60FCBD9C2179}"/>
                </a:ext>
              </a:extLst>
            </p:cNvPr>
            <p:cNvCxnSpPr/>
            <p:nvPr/>
          </p:nvCxnSpPr>
          <p:spPr>
            <a:xfrm>
              <a:off x="8293824" y="352536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647752C-2B81-11F2-7210-EF4DAE9B1658}"/>
                </a:ext>
              </a:extLst>
            </p:cNvPr>
            <p:cNvSpPr/>
            <p:nvPr/>
          </p:nvSpPr>
          <p:spPr>
            <a:xfrm>
              <a:off x="7716520" y="3484725"/>
              <a:ext cx="87760" cy="87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1FE86198-53E2-CB6E-C6F0-53597CB5149C}"/>
                </a:ext>
              </a:extLst>
            </p:cNvPr>
            <p:cNvCxnSpPr/>
            <p:nvPr/>
          </p:nvCxnSpPr>
          <p:spPr>
            <a:xfrm>
              <a:off x="8293824" y="356546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65D442E-1743-9D58-4D81-8C6885CAC390}"/>
              </a:ext>
            </a:extLst>
          </p:cNvPr>
          <p:cNvCxnSpPr/>
          <p:nvPr/>
        </p:nvCxnSpPr>
        <p:spPr>
          <a:xfrm>
            <a:off x="3543300" y="2943874"/>
            <a:ext cx="4668716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DEED452-F614-AF2E-CF9C-A4CED092280F}"/>
              </a:ext>
            </a:extLst>
          </p:cNvPr>
          <p:cNvCxnSpPr>
            <a:cxnSpLocks/>
          </p:cNvCxnSpPr>
          <p:nvPr/>
        </p:nvCxnSpPr>
        <p:spPr>
          <a:xfrm flipH="1">
            <a:off x="3543300" y="3364121"/>
            <a:ext cx="4653889" cy="1753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4C54932-8DD1-B8AE-71B1-10AB98AD9BF3}"/>
              </a:ext>
            </a:extLst>
          </p:cNvPr>
          <p:cNvSpPr txBox="1"/>
          <p:nvPr/>
        </p:nvSpPr>
        <p:spPr>
          <a:xfrm>
            <a:off x="5648111" y="26453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请求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37267D2-D657-AC98-3F58-F8959AC69B4C}"/>
              </a:ext>
            </a:extLst>
          </p:cNvPr>
          <p:cNvSpPr txBox="1"/>
          <p:nvPr/>
        </p:nvSpPr>
        <p:spPr>
          <a:xfrm>
            <a:off x="5648111" y="338993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响应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6A91585-D6EF-6D2C-B2B4-19158C6AD005}"/>
              </a:ext>
            </a:extLst>
          </p:cNvPr>
          <p:cNvGrpSpPr/>
          <p:nvPr/>
        </p:nvGrpSpPr>
        <p:grpSpPr>
          <a:xfrm>
            <a:off x="9759113" y="2548832"/>
            <a:ext cx="914400" cy="1101057"/>
            <a:chOff x="9759113" y="2020338"/>
            <a:chExt cx="914400" cy="1101057"/>
          </a:xfrm>
        </p:grpSpPr>
        <p:pic>
          <p:nvPicPr>
            <p:cNvPr id="39" name="图形 38" descr="打开的信封 轮廓">
              <a:extLst>
                <a:ext uri="{FF2B5EF4-FFF2-40B4-BE49-F238E27FC236}">
                  <a16:creationId xmlns:a16="http://schemas.microsoft.com/office/drawing/2014/main" id="{DCDE677D-C87D-4E96-0FC5-B4914FACE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59113" y="2020338"/>
              <a:ext cx="914400" cy="914400"/>
            </a:xfrm>
            <a:prstGeom prst="rect">
              <a:avLst/>
            </a:prstGeom>
          </p:spPr>
        </p:pic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293CE78-89AD-B9F2-F8CC-E4C487F94C47}"/>
                </a:ext>
              </a:extLst>
            </p:cNvPr>
            <p:cNvSpPr txBox="1"/>
            <p:nvPr/>
          </p:nvSpPr>
          <p:spPr>
            <a:xfrm>
              <a:off x="9818490" y="2844396"/>
              <a:ext cx="8159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请求数据</a:t>
              </a:r>
              <a:endParaRPr lang="zh-CN" altLang="en-US" sz="1200" dirty="0">
                <a:solidFill>
                  <a:srgbClr val="00B0F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CB25504-8792-5C6A-3649-B7818F63DE80}"/>
              </a:ext>
            </a:extLst>
          </p:cNvPr>
          <p:cNvGrpSpPr/>
          <p:nvPr/>
        </p:nvGrpSpPr>
        <p:grpSpPr>
          <a:xfrm>
            <a:off x="1416848" y="2533360"/>
            <a:ext cx="914400" cy="1104438"/>
            <a:chOff x="1416848" y="2059730"/>
            <a:chExt cx="914400" cy="1104438"/>
          </a:xfrm>
        </p:grpSpPr>
        <p:pic>
          <p:nvPicPr>
            <p:cNvPr id="47" name="图形 46" descr="打开的信封 轮廓">
              <a:extLst>
                <a:ext uri="{FF2B5EF4-FFF2-40B4-BE49-F238E27FC236}">
                  <a16:creationId xmlns:a16="http://schemas.microsoft.com/office/drawing/2014/main" id="{8BD4A438-8696-0DE4-EC5E-B17D3D853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16848" y="2059730"/>
              <a:ext cx="914400" cy="914400"/>
            </a:xfrm>
            <a:prstGeom prst="rect">
              <a:avLst/>
            </a:prstGeom>
          </p:spPr>
        </p:pic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602A7E8-7186-BBFD-0EE9-0889C4F5C1D0}"/>
                </a:ext>
              </a:extLst>
            </p:cNvPr>
            <p:cNvSpPr txBox="1"/>
            <p:nvPr/>
          </p:nvSpPr>
          <p:spPr>
            <a:xfrm>
              <a:off x="1466118" y="2887169"/>
              <a:ext cx="8194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rgbClr val="92D05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响应数据</a:t>
              </a:r>
              <a:endParaRPr lang="zh-CN" altLang="en-US" sz="1200" dirty="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0345AB16-718A-0B69-E866-DD2CA56C1A48}"/>
              </a:ext>
            </a:extLst>
          </p:cNvPr>
          <p:cNvSpPr txBox="1"/>
          <p:nvPr/>
        </p:nvSpPr>
        <p:spPr>
          <a:xfrm>
            <a:off x="5371592" y="3007555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</a:t>
            </a:r>
            <a:endParaRPr lang="zh-CN" altLang="en-US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文本占位符 6">
            <a:extLst>
              <a:ext uri="{FF2B5EF4-FFF2-40B4-BE49-F238E27FC236}">
                <a16:creationId xmlns:a16="http://schemas.microsoft.com/office/drawing/2014/main" id="{DE522A5B-F101-CA4B-8BF9-6D533CB6C9C3}"/>
              </a:ext>
            </a:extLst>
          </p:cNvPr>
          <p:cNvSpPr txBox="1">
            <a:spLocks/>
          </p:cNvSpPr>
          <p:nvPr/>
        </p:nvSpPr>
        <p:spPr>
          <a:xfrm>
            <a:off x="712993" y="1510573"/>
            <a:ext cx="10696687" cy="44930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概念：</a:t>
            </a:r>
            <a:r>
              <a:rPr lang="en-US" altLang="zh-CN">
                <a:solidFill>
                  <a:srgbClr val="C00000"/>
                </a:solidFill>
              </a:rPr>
              <a:t>H</a:t>
            </a:r>
            <a:r>
              <a:rPr lang="en-US" altLang="zh-CN">
                <a:solidFill>
                  <a:srgbClr val="333333"/>
                </a:solidFill>
              </a:rPr>
              <a:t>yper </a:t>
            </a:r>
            <a:r>
              <a:rPr lang="en-US" altLang="zh-CN">
                <a:solidFill>
                  <a:srgbClr val="C00000"/>
                </a:solidFill>
              </a:rPr>
              <a:t>T</a:t>
            </a:r>
            <a:r>
              <a:rPr lang="en-US" altLang="zh-CN">
                <a:solidFill>
                  <a:srgbClr val="333333"/>
                </a:solidFill>
              </a:rPr>
              <a:t>ext </a:t>
            </a:r>
            <a:r>
              <a:rPr lang="en-US" altLang="zh-CN">
                <a:solidFill>
                  <a:srgbClr val="C00000"/>
                </a:solidFill>
              </a:rPr>
              <a:t>T</a:t>
            </a:r>
            <a:r>
              <a:rPr lang="en-US" altLang="zh-CN">
                <a:solidFill>
                  <a:srgbClr val="333333"/>
                </a:solidFill>
              </a:rPr>
              <a:t>ransfer </a:t>
            </a:r>
            <a:r>
              <a:rPr lang="en-US" altLang="zh-CN">
                <a:solidFill>
                  <a:srgbClr val="C00000"/>
                </a:solidFill>
              </a:rPr>
              <a:t>P</a:t>
            </a:r>
            <a:r>
              <a:rPr lang="en-US" altLang="zh-CN">
                <a:solidFill>
                  <a:srgbClr val="333333"/>
                </a:solidFill>
              </a:rPr>
              <a:t>rotocol</a:t>
            </a:r>
            <a:r>
              <a:rPr lang="zh-CN" altLang="en-US"/>
              <a:t>，超文本传输协议，规定了浏览器和服务器之间数据传输的规则。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2454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!!矩形: 圆角 78">
            <a:extLst>
              <a:ext uri="{FF2B5EF4-FFF2-40B4-BE49-F238E27FC236}">
                <a16:creationId xmlns:a16="http://schemas.microsoft.com/office/drawing/2014/main" id="{AD310C67-E828-E9CB-1FDD-3E35159B19E2}"/>
              </a:ext>
            </a:extLst>
          </p:cNvPr>
          <p:cNvSpPr/>
          <p:nvPr/>
        </p:nvSpPr>
        <p:spPr>
          <a:xfrm>
            <a:off x="8751040" y="2817819"/>
            <a:ext cx="2755616" cy="517189"/>
          </a:xfrm>
          <a:prstGeom prst="roundRect">
            <a:avLst>
              <a:gd name="adj" fmla="val 7506"/>
            </a:avLst>
          </a:prstGeom>
          <a:solidFill>
            <a:srgbClr val="FDEB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4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请求头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第二行开始，格式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48CECEA3-2DB4-4880-7141-ABE89F05200B}"/>
              </a:ext>
            </a:extLst>
          </p:cNvPr>
          <p:cNvGrpSpPr/>
          <p:nvPr/>
        </p:nvGrpSpPr>
        <p:grpSpPr>
          <a:xfrm>
            <a:off x="1418364" y="1616588"/>
            <a:ext cx="7259288" cy="1380501"/>
            <a:chOff x="3306277" y="3024124"/>
            <a:chExt cx="7259288" cy="1380501"/>
          </a:xfrm>
        </p:grpSpPr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D35E2DA4-64AD-731A-C749-F2C2507E7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8975" y="3025668"/>
              <a:ext cx="7256590" cy="1378957"/>
            </a:xfrm>
            <a:prstGeom prst="roundRect">
              <a:avLst>
                <a:gd name="adj" fmla="val 4068"/>
              </a:avLst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</p:pic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EBC89657-D85F-E4F8-5C85-66BE90C9B576}"/>
                </a:ext>
              </a:extLst>
            </p:cNvPr>
            <p:cNvSpPr/>
            <p:nvPr/>
          </p:nvSpPr>
          <p:spPr>
            <a:xfrm>
              <a:off x="3306277" y="3024124"/>
              <a:ext cx="7256590" cy="1378957"/>
            </a:xfrm>
            <a:prstGeom prst="roundRect">
              <a:avLst>
                <a:gd name="adj" fmla="val 5350"/>
              </a:avLst>
            </a:prstGeom>
            <a:solidFill>
              <a:srgbClr val="FFC000">
                <a:alpha val="1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标题 4">
            <a:extLst>
              <a:ext uri="{FF2B5EF4-FFF2-40B4-BE49-F238E27FC236}">
                <a16:creationId xmlns:a16="http://schemas.microsoft.com/office/drawing/2014/main" id="{063CE5BB-42A1-CE6F-4222-8E8041E3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HTTP-</a:t>
            </a:r>
            <a:r>
              <a:rPr lang="zh-CN" altLang="en-US"/>
              <a:t>请求数据格式</a:t>
            </a: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D7D1EE42-0616-2904-49EB-1D750B614E2E}"/>
              </a:ext>
            </a:extLst>
          </p:cNvPr>
          <p:cNvGrpSpPr/>
          <p:nvPr/>
        </p:nvGrpSpPr>
        <p:grpSpPr>
          <a:xfrm>
            <a:off x="1418364" y="3205237"/>
            <a:ext cx="7259288" cy="2370936"/>
            <a:chOff x="1537236" y="4320805"/>
            <a:chExt cx="7259288" cy="2370936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262A250B-43F0-F8F8-E639-943A2BB39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9934" y="4323484"/>
              <a:ext cx="7256590" cy="2368257"/>
            </a:xfrm>
            <a:prstGeom prst="roundRect">
              <a:avLst>
                <a:gd name="adj" fmla="val 2767"/>
              </a:avLst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</p:pic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46071649-6E63-886B-D81E-89C6E0116F7B}"/>
                </a:ext>
              </a:extLst>
            </p:cNvPr>
            <p:cNvSpPr/>
            <p:nvPr/>
          </p:nvSpPr>
          <p:spPr>
            <a:xfrm>
              <a:off x="1537236" y="4320805"/>
              <a:ext cx="7256590" cy="2368257"/>
            </a:xfrm>
            <a:prstGeom prst="roundRect">
              <a:avLst>
                <a:gd name="adj" fmla="val 3033"/>
              </a:avLst>
            </a:prstGeom>
            <a:solidFill>
              <a:srgbClr val="FFC000">
                <a:alpha val="1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D8BAECA-8CFD-971B-AEA9-96F4065995CC}"/>
              </a:ext>
            </a:extLst>
          </p:cNvPr>
          <p:cNvSpPr/>
          <p:nvPr/>
        </p:nvSpPr>
        <p:spPr>
          <a:xfrm>
            <a:off x="1409220" y="1617742"/>
            <a:ext cx="7274878" cy="241196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B1F8D6F8-EE17-E970-0F33-DB4B27AE477F}"/>
              </a:ext>
            </a:extLst>
          </p:cNvPr>
          <p:cNvSpPr/>
          <p:nvPr/>
        </p:nvSpPr>
        <p:spPr>
          <a:xfrm>
            <a:off x="1418364" y="3208413"/>
            <a:ext cx="7256590" cy="22770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EE0A5AE1-257F-A3A3-0294-7E1A180BC485}"/>
              </a:ext>
            </a:extLst>
          </p:cNvPr>
          <p:cNvSpPr/>
          <p:nvPr/>
        </p:nvSpPr>
        <p:spPr>
          <a:xfrm>
            <a:off x="1418364" y="1893867"/>
            <a:ext cx="7256590" cy="1104562"/>
          </a:xfrm>
          <a:prstGeom prst="roundRect">
            <a:avLst>
              <a:gd name="adj" fmla="val 2661"/>
            </a:avLst>
          </a:prstGeom>
          <a:solidFill>
            <a:srgbClr val="F6BB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C7EE900-94C8-853A-E59E-DC13CF4E3814}"/>
              </a:ext>
            </a:extLst>
          </p:cNvPr>
          <p:cNvSpPr/>
          <p:nvPr/>
        </p:nvSpPr>
        <p:spPr>
          <a:xfrm>
            <a:off x="1419888" y="3493273"/>
            <a:ext cx="7256590" cy="1615058"/>
          </a:xfrm>
          <a:prstGeom prst="roundRect">
            <a:avLst>
              <a:gd name="adj" fmla="val 2661"/>
            </a:avLst>
          </a:prstGeom>
          <a:solidFill>
            <a:srgbClr val="F6BB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037ABC9-39CA-EFBA-4010-C812BA35B5FE}"/>
              </a:ext>
            </a:extLst>
          </p:cNvPr>
          <p:cNvGrpSpPr/>
          <p:nvPr/>
        </p:nvGrpSpPr>
        <p:grpSpPr>
          <a:xfrm>
            <a:off x="690304" y="2682811"/>
            <a:ext cx="711011" cy="849903"/>
            <a:chOff x="9731028" y="2020338"/>
            <a:chExt cx="970568" cy="1160163"/>
          </a:xfrm>
        </p:grpSpPr>
        <p:pic>
          <p:nvPicPr>
            <p:cNvPr id="71" name="图形 70" descr="打开的信封 轮廓">
              <a:extLst>
                <a:ext uri="{FF2B5EF4-FFF2-40B4-BE49-F238E27FC236}">
                  <a16:creationId xmlns:a16="http://schemas.microsoft.com/office/drawing/2014/main" id="{49B34B60-66AA-5446-24AE-6753A606D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59113" y="2020338"/>
              <a:ext cx="914400" cy="914400"/>
            </a:xfrm>
            <a:prstGeom prst="rect">
              <a:avLst/>
            </a:prstGeom>
          </p:spPr>
        </p:pic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45458AA-1FB6-A46C-6AE3-8A7002384756}"/>
                </a:ext>
              </a:extLst>
            </p:cNvPr>
            <p:cNvSpPr txBox="1"/>
            <p:nvPr/>
          </p:nvSpPr>
          <p:spPr>
            <a:xfrm>
              <a:off x="9731028" y="2844396"/>
              <a:ext cx="970568" cy="336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请求数据</a:t>
              </a:r>
              <a:endParaRPr lang="zh-CN" altLang="en-US" sz="1000" dirty="0">
                <a:solidFill>
                  <a:srgbClr val="00B0F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FE9BCDD4-4F45-F7B0-4598-FDABA8FD28A8}"/>
              </a:ext>
            </a:extLst>
          </p:cNvPr>
          <p:cNvSpPr/>
          <p:nvPr/>
        </p:nvSpPr>
        <p:spPr>
          <a:xfrm>
            <a:off x="8751040" y="2269572"/>
            <a:ext cx="2766617" cy="517189"/>
          </a:xfrm>
          <a:prstGeom prst="roundRect">
            <a:avLst>
              <a:gd name="adj" fmla="val 11363"/>
            </a:avLst>
          </a:prstGeom>
          <a:solidFill>
            <a:srgbClr val="FFC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4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请求行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请求数据第一行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   (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请求方式、资源路径、协议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708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62" grpId="0" animBg="1"/>
      <p:bldP spid="63" grpId="0" animBg="1"/>
      <p:bldP spid="64" grpId="0" animBg="1"/>
      <p:bldP spid="65" grpId="0" animBg="1"/>
      <p:bldP spid="7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63CE5BB-42A1-CE6F-4222-8E8041E3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HTTP-</a:t>
            </a:r>
            <a:r>
              <a:rPr lang="zh-CN" altLang="en-US"/>
              <a:t>请求数据格式</a:t>
            </a:r>
          </a:p>
        </p:txBody>
      </p:sp>
      <p:sp>
        <p:nvSpPr>
          <p:cNvPr id="27" name="!!矩形: 圆角 78">
            <a:extLst>
              <a:ext uri="{FF2B5EF4-FFF2-40B4-BE49-F238E27FC236}">
                <a16:creationId xmlns:a16="http://schemas.microsoft.com/office/drawing/2014/main" id="{90E00B0D-D384-A8A7-941A-9BABB6EF5F07}"/>
              </a:ext>
            </a:extLst>
          </p:cNvPr>
          <p:cNvSpPr/>
          <p:nvPr/>
        </p:nvSpPr>
        <p:spPr>
          <a:xfrm>
            <a:off x="970335" y="2967316"/>
            <a:ext cx="10537955" cy="3462191"/>
          </a:xfrm>
          <a:prstGeom prst="roundRect">
            <a:avLst>
              <a:gd name="adj" fmla="val 1654"/>
            </a:avLst>
          </a:prstGeom>
          <a:solidFill>
            <a:srgbClr val="FFF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A403F26-8C70-C151-2C4A-ACCB44B3C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597487"/>
              </p:ext>
            </p:extLst>
          </p:nvPr>
        </p:nvGraphicFramePr>
        <p:xfrm>
          <a:off x="1173723" y="3199840"/>
          <a:ext cx="10083800" cy="304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636">
                  <a:extLst>
                    <a:ext uri="{9D8B030D-6E8A-4147-A177-3AD203B41FA5}">
                      <a16:colId xmlns:a16="http://schemas.microsoft.com/office/drawing/2014/main" val="2557866498"/>
                    </a:ext>
                  </a:extLst>
                </a:gridCol>
                <a:gridCol w="8216164">
                  <a:extLst>
                    <a:ext uri="{9D8B030D-6E8A-4147-A177-3AD203B41FA5}">
                      <a16:colId xmlns:a16="http://schemas.microsoft.com/office/drawing/2014/main" val="160188269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Host</a:t>
                      </a:r>
                      <a:endParaRPr lang="zh-CN" altLang="en-US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请求的主机名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702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User-Agent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浏览器版本，例如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Chrome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浏览器的标识类似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Mozilla/5.0 ... Chrome/79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IE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浏览器的标识类似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Mozilla/5.0 (Windows NT ...) like Gecko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706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Accept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表示浏览器能接收的资源类型，如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text/*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image/*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或者*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/*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表示所有；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36014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Accept-Language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表示浏览器偏好的语言，服务器可以据此返回不同语言的网页；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91954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Accept-Encoding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表示浏览器可以支持的压缩类型，例如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gzip, deflate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等。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9793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Content-Type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请求主体的数据类型。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82259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Content-Length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请求主体的大小（单位：字节）。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665147"/>
                  </a:ext>
                </a:extLst>
              </a:tr>
            </a:tbl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297C2700-790D-AA13-11B1-217A30614551}"/>
              </a:ext>
            </a:extLst>
          </p:cNvPr>
          <p:cNvGrpSpPr/>
          <p:nvPr/>
        </p:nvGrpSpPr>
        <p:grpSpPr>
          <a:xfrm>
            <a:off x="4452390" y="1057901"/>
            <a:ext cx="7259288" cy="2370936"/>
            <a:chOff x="1537236" y="4320805"/>
            <a:chExt cx="7259288" cy="2370936"/>
          </a:xfrm>
          <a:effectLst>
            <a:glow rad="63500">
              <a:schemeClr val="tx1">
                <a:lumMod val="75000"/>
                <a:lumOff val="25000"/>
                <a:alpha val="40000"/>
              </a:schemeClr>
            </a:glow>
          </a:effectLst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211A9E6-F12F-3B55-7C66-9B6F16EC4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9934" y="4323484"/>
              <a:ext cx="7256590" cy="2368257"/>
            </a:xfrm>
            <a:prstGeom prst="roundRect">
              <a:avLst>
                <a:gd name="adj" fmla="val 2767"/>
              </a:avLst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</p:pic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CB98643-D1C9-74C2-46F4-5125202A67B2}"/>
                </a:ext>
              </a:extLst>
            </p:cNvPr>
            <p:cNvSpPr/>
            <p:nvPr/>
          </p:nvSpPr>
          <p:spPr>
            <a:xfrm>
              <a:off x="1537236" y="4320805"/>
              <a:ext cx="7256590" cy="2368257"/>
            </a:xfrm>
            <a:prstGeom prst="roundRect">
              <a:avLst>
                <a:gd name="adj" fmla="val 3033"/>
              </a:avLst>
            </a:prstGeom>
            <a:solidFill>
              <a:srgbClr val="FFC000">
                <a:alpha val="1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3805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!!矩形: 圆角 78">
            <a:extLst>
              <a:ext uri="{FF2B5EF4-FFF2-40B4-BE49-F238E27FC236}">
                <a16:creationId xmlns:a16="http://schemas.microsoft.com/office/drawing/2014/main" id="{AD310C67-E828-E9CB-1FDD-3E35159B19E2}"/>
              </a:ext>
            </a:extLst>
          </p:cNvPr>
          <p:cNvSpPr/>
          <p:nvPr/>
        </p:nvSpPr>
        <p:spPr>
          <a:xfrm>
            <a:off x="8751040" y="2817819"/>
            <a:ext cx="2755616" cy="517189"/>
          </a:xfrm>
          <a:prstGeom prst="roundRect">
            <a:avLst>
              <a:gd name="adj" fmla="val 7506"/>
            </a:avLst>
          </a:prstGeom>
          <a:solidFill>
            <a:srgbClr val="FDEB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4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请求头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第二行开始，格式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48CECEA3-2DB4-4880-7141-ABE89F05200B}"/>
              </a:ext>
            </a:extLst>
          </p:cNvPr>
          <p:cNvGrpSpPr/>
          <p:nvPr/>
        </p:nvGrpSpPr>
        <p:grpSpPr>
          <a:xfrm>
            <a:off x="1418364" y="1616588"/>
            <a:ext cx="7259288" cy="1380501"/>
            <a:chOff x="3306277" y="3024124"/>
            <a:chExt cx="7259288" cy="1380501"/>
          </a:xfrm>
        </p:grpSpPr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D35E2DA4-64AD-731A-C749-F2C2507E7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8975" y="3025668"/>
              <a:ext cx="7256590" cy="1378957"/>
            </a:xfrm>
            <a:prstGeom prst="roundRect">
              <a:avLst>
                <a:gd name="adj" fmla="val 4068"/>
              </a:avLst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</p:pic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EBC89657-D85F-E4F8-5C85-66BE90C9B576}"/>
                </a:ext>
              </a:extLst>
            </p:cNvPr>
            <p:cNvSpPr/>
            <p:nvPr/>
          </p:nvSpPr>
          <p:spPr>
            <a:xfrm>
              <a:off x="3306277" y="3024124"/>
              <a:ext cx="7256590" cy="1378957"/>
            </a:xfrm>
            <a:prstGeom prst="roundRect">
              <a:avLst>
                <a:gd name="adj" fmla="val 5350"/>
              </a:avLst>
            </a:prstGeom>
            <a:solidFill>
              <a:srgbClr val="FFC000">
                <a:alpha val="1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标题 4">
            <a:extLst>
              <a:ext uri="{FF2B5EF4-FFF2-40B4-BE49-F238E27FC236}">
                <a16:creationId xmlns:a16="http://schemas.microsoft.com/office/drawing/2014/main" id="{063CE5BB-42A1-CE6F-4222-8E8041E3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HTTP-</a:t>
            </a:r>
            <a:r>
              <a:rPr lang="zh-CN" altLang="en-US"/>
              <a:t>请求数据格式</a:t>
            </a: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D7D1EE42-0616-2904-49EB-1D750B614E2E}"/>
              </a:ext>
            </a:extLst>
          </p:cNvPr>
          <p:cNvGrpSpPr/>
          <p:nvPr/>
        </p:nvGrpSpPr>
        <p:grpSpPr>
          <a:xfrm>
            <a:off x="1418364" y="3205237"/>
            <a:ext cx="7259288" cy="2370936"/>
            <a:chOff x="1537236" y="4320805"/>
            <a:chExt cx="7259288" cy="2370936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262A250B-43F0-F8F8-E639-943A2BB39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9934" y="4323484"/>
              <a:ext cx="7256590" cy="2368257"/>
            </a:xfrm>
            <a:prstGeom prst="roundRect">
              <a:avLst>
                <a:gd name="adj" fmla="val 2767"/>
              </a:avLst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</p:pic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46071649-6E63-886B-D81E-89C6E0116F7B}"/>
                </a:ext>
              </a:extLst>
            </p:cNvPr>
            <p:cNvSpPr/>
            <p:nvPr/>
          </p:nvSpPr>
          <p:spPr>
            <a:xfrm>
              <a:off x="1537236" y="4320805"/>
              <a:ext cx="7256590" cy="2368257"/>
            </a:xfrm>
            <a:prstGeom prst="roundRect">
              <a:avLst>
                <a:gd name="adj" fmla="val 3033"/>
              </a:avLst>
            </a:prstGeom>
            <a:solidFill>
              <a:srgbClr val="FFC000">
                <a:alpha val="1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D8BAECA-8CFD-971B-AEA9-96F4065995CC}"/>
              </a:ext>
            </a:extLst>
          </p:cNvPr>
          <p:cNvSpPr/>
          <p:nvPr/>
        </p:nvSpPr>
        <p:spPr>
          <a:xfrm>
            <a:off x="1409220" y="1617742"/>
            <a:ext cx="7274878" cy="241196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B1F8D6F8-EE17-E970-0F33-DB4B27AE477F}"/>
              </a:ext>
            </a:extLst>
          </p:cNvPr>
          <p:cNvSpPr/>
          <p:nvPr/>
        </p:nvSpPr>
        <p:spPr>
          <a:xfrm>
            <a:off x="1418364" y="3208413"/>
            <a:ext cx="7256590" cy="22770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EE0A5AE1-257F-A3A3-0294-7E1A180BC485}"/>
              </a:ext>
            </a:extLst>
          </p:cNvPr>
          <p:cNvSpPr/>
          <p:nvPr/>
        </p:nvSpPr>
        <p:spPr>
          <a:xfrm>
            <a:off x="1418364" y="1893867"/>
            <a:ext cx="7256590" cy="1104562"/>
          </a:xfrm>
          <a:prstGeom prst="roundRect">
            <a:avLst>
              <a:gd name="adj" fmla="val 2661"/>
            </a:avLst>
          </a:prstGeom>
          <a:solidFill>
            <a:srgbClr val="F6BB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C7EE900-94C8-853A-E59E-DC13CF4E3814}"/>
              </a:ext>
            </a:extLst>
          </p:cNvPr>
          <p:cNvSpPr/>
          <p:nvPr/>
        </p:nvSpPr>
        <p:spPr>
          <a:xfrm>
            <a:off x="1419888" y="3493273"/>
            <a:ext cx="7256590" cy="1615058"/>
          </a:xfrm>
          <a:prstGeom prst="roundRect">
            <a:avLst>
              <a:gd name="adj" fmla="val 2661"/>
            </a:avLst>
          </a:prstGeom>
          <a:solidFill>
            <a:srgbClr val="F6BB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C2ECA419-B2EA-C6DD-76CE-348B912D98A1}"/>
              </a:ext>
            </a:extLst>
          </p:cNvPr>
          <p:cNvSpPr/>
          <p:nvPr/>
        </p:nvSpPr>
        <p:spPr>
          <a:xfrm>
            <a:off x="1418364" y="5315139"/>
            <a:ext cx="7256590" cy="258354"/>
          </a:xfrm>
          <a:prstGeom prst="roundRect">
            <a:avLst>
              <a:gd name="adj" fmla="val 10253"/>
            </a:avLst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037ABC9-39CA-EFBA-4010-C812BA35B5FE}"/>
              </a:ext>
            </a:extLst>
          </p:cNvPr>
          <p:cNvGrpSpPr/>
          <p:nvPr/>
        </p:nvGrpSpPr>
        <p:grpSpPr>
          <a:xfrm>
            <a:off x="690304" y="2682811"/>
            <a:ext cx="711011" cy="849903"/>
            <a:chOff x="9731028" y="2020338"/>
            <a:chExt cx="970568" cy="1160163"/>
          </a:xfrm>
        </p:grpSpPr>
        <p:pic>
          <p:nvPicPr>
            <p:cNvPr id="71" name="图形 70" descr="打开的信封 轮廓">
              <a:extLst>
                <a:ext uri="{FF2B5EF4-FFF2-40B4-BE49-F238E27FC236}">
                  <a16:creationId xmlns:a16="http://schemas.microsoft.com/office/drawing/2014/main" id="{49B34B60-66AA-5446-24AE-6753A606D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59113" y="2020338"/>
              <a:ext cx="914400" cy="914400"/>
            </a:xfrm>
            <a:prstGeom prst="rect">
              <a:avLst/>
            </a:prstGeom>
          </p:spPr>
        </p:pic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45458AA-1FB6-A46C-6AE3-8A7002384756}"/>
                </a:ext>
              </a:extLst>
            </p:cNvPr>
            <p:cNvSpPr txBox="1"/>
            <p:nvPr/>
          </p:nvSpPr>
          <p:spPr>
            <a:xfrm>
              <a:off x="9731028" y="2844396"/>
              <a:ext cx="970568" cy="336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请求数据</a:t>
              </a:r>
              <a:endParaRPr lang="zh-CN" altLang="en-US" sz="1000" dirty="0">
                <a:solidFill>
                  <a:srgbClr val="00B0F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FE9BCDD4-4F45-F7B0-4598-FDABA8FD28A8}"/>
              </a:ext>
            </a:extLst>
          </p:cNvPr>
          <p:cNvSpPr/>
          <p:nvPr/>
        </p:nvSpPr>
        <p:spPr>
          <a:xfrm>
            <a:off x="8751040" y="2269572"/>
            <a:ext cx="2766617" cy="517189"/>
          </a:xfrm>
          <a:prstGeom prst="roundRect">
            <a:avLst>
              <a:gd name="adj" fmla="val 11363"/>
            </a:avLst>
          </a:prstGeom>
          <a:solidFill>
            <a:srgbClr val="FFC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4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请求行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请求数据第一行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   (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请求方式、资源路径、协议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8B72EDE4-1DF4-7F4E-015A-419B039F31C8}"/>
              </a:ext>
            </a:extLst>
          </p:cNvPr>
          <p:cNvSpPr/>
          <p:nvPr/>
        </p:nvSpPr>
        <p:spPr>
          <a:xfrm>
            <a:off x="8751040" y="3360670"/>
            <a:ext cx="2766617" cy="517189"/>
          </a:xfrm>
          <a:prstGeom prst="roundRect">
            <a:avLst>
              <a:gd name="adj" fmla="val 8840"/>
            </a:avLst>
          </a:prstGeom>
          <a:solidFill>
            <a:srgbClr val="CCEA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4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请求体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POST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请求，存放请求参数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4" name="矩形: 对角圆角 83">
            <a:extLst>
              <a:ext uri="{FF2B5EF4-FFF2-40B4-BE49-F238E27FC236}">
                <a16:creationId xmlns:a16="http://schemas.microsoft.com/office/drawing/2014/main" id="{BC07DA28-A6F0-55FF-96B0-551E41728E9C}"/>
              </a:ext>
            </a:extLst>
          </p:cNvPr>
          <p:cNvSpPr/>
          <p:nvPr/>
        </p:nvSpPr>
        <p:spPr>
          <a:xfrm>
            <a:off x="1380742" y="5703938"/>
            <a:ext cx="10295176" cy="842475"/>
          </a:xfrm>
          <a:prstGeom prst="round2DiagRect">
            <a:avLst>
              <a:gd name="adj1" fmla="val 14003"/>
              <a:gd name="adj2" fmla="val 0"/>
            </a:avLst>
          </a:prstGeom>
          <a:solidFill>
            <a:srgbClr val="FFFFE4"/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请求方式</a:t>
            </a:r>
            <a:r>
              <a:rPr lang="en-US" altLang="zh-CN" sz="12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-GET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请求参数在请求行中，没有请求体，如：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Alibaba PuHuiTi R"/>
                <a:cs typeface="Courier New" panose="02070309020205020404" pitchFamily="49" charset="0"/>
              </a:rPr>
              <a:t>/brand/findAll?name=OPPO&amp;status=1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请求大小是有限制的。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请求方式</a:t>
            </a:r>
            <a:r>
              <a:rPr lang="en-US" altLang="zh-CN" sz="12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-POST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请求参数在请求体中，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POST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请求大小是没有限制的。</a:t>
            </a:r>
          </a:p>
        </p:txBody>
      </p:sp>
    </p:spTree>
    <p:extLst>
      <p:ext uri="{BB962C8B-B14F-4D97-AF65-F5344CB8AC3E}">
        <p14:creationId xmlns:p14="http://schemas.microsoft.com/office/powerpoint/2010/main" val="3650632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80" grpId="0" animBg="1"/>
      <p:bldP spid="8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2134DE3-80FD-C2D6-7E9E-7CE819FA5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B4635CC-C60B-EDCE-66B1-49A0D10CA05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/>
              <a:t>HTTP-</a:t>
            </a:r>
            <a:r>
              <a:rPr lang="zh-CN" altLang="en-US"/>
              <a:t>概述</a:t>
            </a:r>
            <a:endParaRPr lang="en-US" altLang="zh-CN"/>
          </a:p>
          <a:p>
            <a:r>
              <a:rPr lang="en-US" altLang="zh-CN"/>
              <a:t>HTTP-</a:t>
            </a:r>
            <a:r>
              <a:rPr lang="zh-CN" altLang="en-US"/>
              <a:t>请求协议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HTTP-</a:t>
            </a:r>
            <a:r>
              <a:rPr lang="zh-CN" altLang="en-US">
                <a:solidFill>
                  <a:srgbClr val="C00000"/>
                </a:solidFill>
              </a:rPr>
              <a:t>响应协议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HTTP-</a:t>
            </a:r>
            <a:r>
              <a:rPr lang="zh-CN" altLang="en-US"/>
              <a:t>协议解析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60315EC-9797-ABDD-66D4-4438002F34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617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63CE5BB-42A1-CE6F-4222-8E8041E3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70E54F6-A5DB-1631-AA45-37722DBABDCC}"/>
              </a:ext>
            </a:extLst>
          </p:cNvPr>
          <p:cNvGrpSpPr/>
          <p:nvPr/>
        </p:nvGrpSpPr>
        <p:grpSpPr>
          <a:xfrm>
            <a:off x="2363907" y="2611384"/>
            <a:ext cx="1082678" cy="1092260"/>
            <a:chOff x="1288572" y="3466291"/>
            <a:chExt cx="1076475" cy="108600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BCB82BB-78AD-B80C-571E-1F199AF66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C55EBD8-DCAE-6F96-94DE-C2BB783F5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FD7FCD7-FE24-2B35-E819-6334780642A1}"/>
              </a:ext>
            </a:extLst>
          </p:cNvPr>
          <p:cNvGrpSpPr/>
          <p:nvPr/>
        </p:nvGrpSpPr>
        <p:grpSpPr>
          <a:xfrm>
            <a:off x="8334761" y="2426603"/>
            <a:ext cx="1266439" cy="1425383"/>
            <a:chOff x="7600330" y="2513839"/>
            <a:chExt cx="1095613" cy="1160948"/>
          </a:xfrm>
        </p:grpSpPr>
        <p:sp>
          <p:nvSpPr>
            <p:cNvPr id="10" name="圆角矩形 81">
              <a:extLst>
                <a:ext uri="{FF2B5EF4-FFF2-40B4-BE49-F238E27FC236}">
                  <a16:creationId xmlns:a16="http://schemas.microsoft.com/office/drawing/2014/main" id="{116CEB4F-E199-E262-A438-63E71894CA7B}"/>
                </a:ext>
              </a:extLst>
            </p:cNvPr>
            <p:cNvSpPr/>
            <p:nvPr/>
          </p:nvSpPr>
          <p:spPr>
            <a:xfrm>
              <a:off x="7668461" y="2567044"/>
              <a:ext cx="950032" cy="3280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9603328-F656-2A05-5D9D-5BF5F7F4230C}"/>
                </a:ext>
              </a:extLst>
            </p:cNvPr>
            <p:cNvCxnSpPr/>
            <p:nvPr/>
          </p:nvCxnSpPr>
          <p:spPr>
            <a:xfrm>
              <a:off x="8293825" y="271073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D300596-894B-DBEB-CFC6-DCDAB90BD362}"/>
                </a:ext>
              </a:extLst>
            </p:cNvPr>
            <p:cNvCxnSpPr/>
            <p:nvPr/>
          </p:nvCxnSpPr>
          <p:spPr>
            <a:xfrm>
              <a:off x="8293825" y="275137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FC9FD11-F331-B4E9-8BE9-6CFE70E0C3AE}"/>
                </a:ext>
              </a:extLst>
            </p:cNvPr>
            <p:cNvCxnSpPr/>
            <p:nvPr/>
          </p:nvCxnSpPr>
          <p:spPr>
            <a:xfrm>
              <a:off x="8293824" y="279201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圆角矩形 97">
              <a:extLst>
                <a:ext uri="{FF2B5EF4-FFF2-40B4-BE49-F238E27FC236}">
                  <a16:creationId xmlns:a16="http://schemas.microsoft.com/office/drawing/2014/main" id="{DD72B48D-3F14-792C-3042-0B807024CE49}"/>
                </a:ext>
              </a:extLst>
            </p:cNvPr>
            <p:cNvSpPr/>
            <p:nvPr/>
          </p:nvSpPr>
          <p:spPr>
            <a:xfrm>
              <a:off x="7600330" y="2513839"/>
              <a:ext cx="1095613" cy="1160948"/>
            </a:xfrm>
            <a:prstGeom prst="roundRect">
              <a:avLst>
                <a:gd name="adj" fmla="val 5202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124507C-C9B0-C4E1-EB42-30E32DCC0E5A}"/>
                </a:ext>
              </a:extLst>
            </p:cNvPr>
            <p:cNvSpPr/>
            <p:nvPr/>
          </p:nvSpPr>
          <p:spPr>
            <a:xfrm>
              <a:off x="7716520" y="2751370"/>
              <a:ext cx="80733" cy="807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284343A-DACD-2746-850D-40FE0940007B}"/>
                </a:ext>
              </a:extLst>
            </p:cNvPr>
            <p:cNvCxnSpPr/>
            <p:nvPr/>
          </p:nvCxnSpPr>
          <p:spPr>
            <a:xfrm>
              <a:off x="8293824" y="283210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81">
              <a:extLst>
                <a:ext uri="{FF2B5EF4-FFF2-40B4-BE49-F238E27FC236}">
                  <a16:creationId xmlns:a16="http://schemas.microsoft.com/office/drawing/2014/main" id="{89182919-C56F-BD88-305B-13B0FC6DC8A2}"/>
                </a:ext>
              </a:extLst>
            </p:cNvPr>
            <p:cNvSpPr/>
            <p:nvPr/>
          </p:nvSpPr>
          <p:spPr>
            <a:xfrm>
              <a:off x="7673437" y="2935147"/>
              <a:ext cx="950032" cy="32800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C93C76C5-D934-EDDA-DB74-6F75F4135030}"/>
                </a:ext>
              </a:extLst>
            </p:cNvPr>
            <p:cNvCxnSpPr/>
            <p:nvPr/>
          </p:nvCxnSpPr>
          <p:spPr>
            <a:xfrm>
              <a:off x="8298801" y="3078833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615A74E6-95C9-8F3C-122F-604BBF064526}"/>
                </a:ext>
              </a:extLst>
            </p:cNvPr>
            <p:cNvCxnSpPr/>
            <p:nvPr/>
          </p:nvCxnSpPr>
          <p:spPr>
            <a:xfrm>
              <a:off x="8298801" y="3119473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54ED485-D884-5240-5E88-F90585087413}"/>
                </a:ext>
              </a:extLst>
            </p:cNvPr>
            <p:cNvCxnSpPr/>
            <p:nvPr/>
          </p:nvCxnSpPr>
          <p:spPr>
            <a:xfrm>
              <a:off x="8298800" y="3160113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AD8652AA-5108-F3B2-3ED3-BDE5E814D445}"/>
                </a:ext>
              </a:extLst>
            </p:cNvPr>
            <p:cNvSpPr/>
            <p:nvPr/>
          </p:nvSpPr>
          <p:spPr>
            <a:xfrm>
              <a:off x="7721496" y="3119473"/>
              <a:ext cx="86157" cy="86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9EF0872-EDA4-1AEB-4BD3-AB266343A615}"/>
                </a:ext>
              </a:extLst>
            </p:cNvPr>
            <p:cNvCxnSpPr/>
            <p:nvPr/>
          </p:nvCxnSpPr>
          <p:spPr>
            <a:xfrm>
              <a:off x="8298800" y="3200208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圆角矩形 81">
              <a:extLst>
                <a:ext uri="{FF2B5EF4-FFF2-40B4-BE49-F238E27FC236}">
                  <a16:creationId xmlns:a16="http://schemas.microsoft.com/office/drawing/2014/main" id="{2C2BCC39-5AB4-E4A5-D039-FA8D133696FC}"/>
                </a:ext>
              </a:extLst>
            </p:cNvPr>
            <p:cNvSpPr/>
            <p:nvPr/>
          </p:nvSpPr>
          <p:spPr>
            <a:xfrm>
              <a:off x="7668461" y="3300399"/>
              <a:ext cx="950032" cy="3280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4AE7CA72-3A82-41D0-58E7-FAD787E15912}"/>
                </a:ext>
              </a:extLst>
            </p:cNvPr>
            <p:cNvCxnSpPr/>
            <p:nvPr/>
          </p:nvCxnSpPr>
          <p:spPr>
            <a:xfrm>
              <a:off x="8293825" y="344408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0071364-1ACF-65F4-31B7-C91035C90084}"/>
                </a:ext>
              </a:extLst>
            </p:cNvPr>
            <p:cNvCxnSpPr/>
            <p:nvPr/>
          </p:nvCxnSpPr>
          <p:spPr>
            <a:xfrm>
              <a:off x="8293825" y="348472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A6C106E-1BB1-E3B3-6688-60FCBD9C2179}"/>
                </a:ext>
              </a:extLst>
            </p:cNvPr>
            <p:cNvCxnSpPr/>
            <p:nvPr/>
          </p:nvCxnSpPr>
          <p:spPr>
            <a:xfrm>
              <a:off x="8293824" y="352536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647752C-2B81-11F2-7210-EF4DAE9B1658}"/>
                </a:ext>
              </a:extLst>
            </p:cNvPr>
            <p:cNvSpPr/>
            <p:nvPr/>
          </p:nvSpPr>
          <p:spPr>
            <a:xfrm>
              <a:off x="7716520" y="3484725"/>
              <a:ext cx="87760" cy="87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1FE86198-53E2-CB6E-C6F0-53597CB5149C}"/>
                </a:ext>
              </a:extLst>
            </p:cNvPr>
            <p:cNvCxnSpPr/>
            <p:nvPr/>
          </p:nvCxnSpPr>
          <p:spPr>
            <a:xfrm>
              <a:off x="8293824" y="356546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65D442E-1743-9D58-4D81-8C6885CAC390}"/>
              </a:ext>
            </a:extLst>
          </p:cNvPr>
          <p:cNvCxnSpPr/>
          <p:nvPr/>
        </p:nvCxnSpPr>
        <p:spPr>
          <a:xfrm>
            <a:off x="3543300" y="2943874"/>
            <a:ext cx="4668716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DEED452-F614-AF2E-CF9C-A4CED092280F}"/>
              </a:ext>
            </a:extLst>
          </p:cNvPr>
          <p:cNvCxnSpPr>
            <a:cxnSpLocks/>
          </p:cNvCxnSpPr>
          <p:nvPr/>
        </p:nvCxnSpPr>
        <p:spPr>
          <a:xfrm flipH="1">
            <a:off x="3543300" y="3364121"/>
            <a:ext cx="4653889" cy="1753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4C54932-8DD1-B8AE-71B1-10AB98AD9BF3}"/>
              </a:ext>
            </a:extLst>
          </p:cNvPr>
          <p:cNvSpPr txBox="1"/>
          <p:nvPr/>
        </p:nvSpPr>
        <p:spPr>
          <a:xfrm>
            <a:off x="5648111" y="26453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请求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37267D2-D657-AC98-3F58-F8959AC69B4C}"/>
              </a:ext>
            </a:extLst>
          </p:cNvPr>
          <p:cNvSpPr txBox="1"/>
          <p:nvPr/>
        </p:nvSpPr>
        <p:spPr>
          <a:xfrm>
            <a:off x="5648111" y="338993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响应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6A91585-D6EF-6D2C-B2B4-19158C6AD005}"/>
              </a:ext>
            </a:extLst>
          </p:cNvPr>
          <p:cNvGrpSpPr/>
          <p:nvPr/>
        </p:nvGrpSpPr>
        <p:grpSpPr>
          <a:xfrm>
            <a:off x="9759113" y="2548832"/>
            <a:ext cx="914400" cy="1101057"/>
            <a:chOff x="9759113" y="2020338"/>
            <a:chExt cx="914400" cy="1101057"/>
          </a:xfrm>
        </p:grpSpPr>
        <p:pic>
          <p:nvPicPr>
            <p:cNvPr id="39" name="图形 38" descr="打开的信封 轮廓">
              <a:extLst>
                <a:ext uri="{FF2B5EF4-FFF2-40B4-BE49-F238E27FC236}">
                  <a16:creationId xmlns:a16="http://schemas.microsoft.com/office/drawing/2014/main" id="{DCDE677D-C87D-4E96-0FC5-B4914FACE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59113" y="2020338"/>
              <a:ext cx="914400" cy="914400"/>
            </a:xfrm>
            <a:prstGeom prst="rect">
              <a:avLst/>
            </a:prstGeom>
          </p:spPr>
        </p:pic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293CE78-89AD-B9F2-F8CC-E4C487F94C47}"/>
                </a:ext>
              </a:extLst>
            </p:cNvPr>
            <p:cNvSpPr txBox="1"/>
            <p:nvPr/>
          </p:nvSpPr>
          <p:spPr>
            <a:xfrm>
              <a:off x="9818490" y="2844396"/>
              <a:ext cx="8159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请求数据</a:t>
              </a:r>
              <a:endParaRPr lang="zh-CN" altLang="en-US" sz="1200" dirty="0">
                <a:solidFill>
                  <a:srgbClr val="00B0F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CB25504-8792-5C6A-3649-B7818F63DE80}"/>
              </a:ext>
            </a:extLst>
          </p:cNvPr>
          <p:cNvGrpSpPr/>
          <p:nvPr/>
        </p:nvGrpSpPr>
        <p:grpSpPr>
          <a:xfrm>
            <a:off x="1416848" y="2533360"/>
            <a:ext cx="914400" cy="1104438"/>
            <a:chOff x="1416848" y="2059730"/>
            <a:chExt cx="914400" cy="1104438"/>
          </a:xfrm>
        </p:grpSpPr>
        <p:pic>
          <p:nvPicPr>
            <p:cNvPr id="47" name="图形 46" descr="打开的信封 轮廓">
              <a:extLst>
                <a:ext uri="{FF2B5EF4-FFF2-40B4-BE49-F238E27FC236}">
                  <a16:creationId xmlns:a16="http://schemas.microsoft.com/office/drawing/2014/main" id="{8BD4A438-8696-0DE4-EC5E-B17D3D853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16848" y="2059730"/>
              <a:ext cx="914400" cy="914400"/>
            </a:xfrm>
            <a:prstGeom prst="rect">
              <a:avLst/>
            </a:prstGeom>
          </p:spPr>
        </p:pic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602A7E8-7186-BBFD-0EE9-0889C4F5C1D0}"/>
                </a:ext>
              </a:extLst>
            </p:cNvPr>
            <p:cNvSpPr txBox="1"/>
            <p:nvPr/>
          </p:nvSpPr>
          <p:spPr>
            <a:xfrm>
              <a:off x="1466118" y="2887169"/>
              <a:ext cx="8194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rgbClr val="92D05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响应数据</a:t>
              </a:r>
              <a:endParaRPr lang="zh-CN" altLang="en-US" sz="1200" dirty="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0345AB16-718A-0B69-E866-DD2CA56C1A48}"/>
              </a:ext>
            </a:extLst>
          </p:cNvPr>
          <p:cNvSpPr txBox="1"/>
          <p:nvPr/>
        </p:nvSpPr>
        <p:spPr>
          <a:xfrm>
            <a:off x="5371592" y="3007555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</a:t>
            </a:r>
            <a:endParaRPr lang="zh-CN" altLang="en-US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文本占位符 6">
            <a:extLst>
              <a:ext uri="{FF2B5EF4-FFF2-40B4-BE49-F238E27FC236}">
                <a16:creationId xmlns:a16="http://schemas.microsoft.com/office/drawing/2014/main" id="{DE522A5B-F101-CA4B-8BF9-6D533CB6C9C3}"/>
              </a:ext>
            </a:extLst>
          </p:cNvPr>
          <p:cNvSpPr txBox="1">
            <a:spLocks/>
          </p:cNvSpPr>
          <p:nvPr/>
        </p:nvSpPr>
        <p:spPr>
          <a:xfrm>
            <a:off x="712993" y="1510573"/>
            <a:ext cx="10696687" cy="44930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概念：</a:t>
            </a:r>
            <a:r>
              <a:rPr lang="en-US" altLang="zh-CN">
                <a:solidFill>
                  <a:srgbClr val="C00000"/>
                </a:solidFill>
              </a:rPr>
              <a:t>H</a:t>
            </a:r>
            <a:r>
              <a:rPr lang="en-US" altLang="zh-CN">
                <a:solidFill>
                  <a:srgbClr val="333333"/>
                </a:solidFill>
              </a:rPr>
              <a:t>yper </a:t>
            </a:r>
            <a:r>
              <a:rPr lang="en-US" altLang="zh-CN">
                <a:solidFill>
                  <a:srgbClr val="C00000"/>
                </a:solidFill>
              </a:rPr>
              <a:t>T</a:t>
            </a:r>
            <a:r>
              <a:rPr lang="en-US" altLang="zh-CN">
                <a:solidFill>
                  <a:srgbClr val="333333"/>
                </a:solidFill>
              </a:rPr>
              <a:t>ext </a:t>
            </a:r>
            <a:r>
              <a:rPr lang="en-US" altLang="zh-CN">
                <a:solidFill>
                  <a:srgbClr val="C00000"/>
                </a:solidFill>
              </a:rPr>
              <a:t>T</a:t>
            </a:r>
            <a:r>
              <a:rPr lang="en-US" altLang="zh-CN">
                <a:solidFill>
                  <a:srgbClr val="333333"/>
                </a:solidFill>
              </a:rPr>
              <a:t>ransfer </a:t>
            </a:r>
            <a:r>
              <a:rPr lang="en-US" altLang="zh-CN">
                <a:solidFill>
                  <a:srgbClr val="C00000"/>
                </a:solidFill>
              </a:rPr>
              <a:t>P</a:t>
            </a:r>
            <a:r>
              <a:rPr lang="en-US" altLang="zh-CN">
                <a:solidFill>
                  <a:srgbClr val="333333"/>
                </a:solidFill>
              </a:rPr>
              <a:t>rotocol</a:t>
            </a:r>
            <a:r>
              <a:rPr lang="zh-CN" altLang="en-US"/>
              <a:t>，超文本传输协议，规定了浏览器和服务器之间数据传输的规则。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939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28C6145-D75A-D93A-9D8F-9E217ACA0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85" y="2720747"/>
            <a:ext cx="7124264" cy="1969967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063CE5BB-42A1-CE6F-4222-8E8041E3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请求响应介绍</a:t>
            </a:r>
            <a:r>
              <a:rPr lang="en-US" altLang="zh-CN"/>
              <a:t>-HTTP</a:t>
            </a:r>
            <a:r>
              <a:rPr lang="zh-CN" altLang="en-US"/>
              <a:t>响应格式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A8D573F-0BC3-B378-3957-80CE219BF140}"/>
              </a:ext>
            </a:extLst>
          </p:cNvPr>
          <p:cNvGrpSpPr/>
          <p:nvPr/>
        </p:nvGrpSpPr>
        <p:grpSpPr>
          <a:xfrm>
            <a:off x="713990" y="3121095"/>
            <a:ext cx="827734" cy="964635"/>
            <a:chOff x="1416848" y="2059730"/>
            <a:chExt cx="963669" cy="1123053"/>
          </a:xfrm>
        </p:grpSpPr>
        <p:pic>
          <p:nvPicPr>
            <p:cNvPr id="7" name="图形 6" descr="打开的信封 轮廓">
              <a:extLst>
                <a:ext uri="{FF2B5EF4-FFF2-40B4-BE49-F238E27FC236}">
                  <a16:creationId xmlns:a16="http://schemas.microsoft.com/office/drawing/2014/main" id="{D8A2A3C6-7F46-AC7D-34D9-76CFABFA5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16848" y="2059730"/>
              <a:ext cx="914400" cy="9144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FEDA1A3-0BFC-6982-0B3E-10E21BD5719C}"/>
                </a:ext>
              </a:extLst>
            </p:cNvPr>
            <p:cNvSpPr txBox="1"/>
            <p:nvPr/>
          </p:nvSpPr>
          <p:spPr>
            <a:xfrm>
              <a:off x="1466118" y="2887168"/>
              <a:ext cx="914399" cy="295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rgbClr val="92D05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响应数据</a:t>
              </a:r>
              <a:endParaRPr lang="zh-CN" altLang="en-US" sz="1050" dirty="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5B6B4A1-5351-A59E-E856-76EDF56C6EBF}"/>
              </a:ext>
            </a:extLst>
          </p:cNvPr>
          <p:cNvSpPr/>
          <p:nvPr/>
        </p:nvSpPr>
        <p:spPr>
          <a:xfrm>
            <a:off x="1666948" y="2763307"/>
            <a:ext cx="7040447" cy="28535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9BD4627-E2A1-D679-AA7E-9C81BCF641A5}"/>
              </a:ext>
            </a:extLst>
          </p:cNvPr>
          <p:cNvSpPr/>
          <p:nvPr/>
        </p:nvSpPr>
        <p:spPr>
          <a:xfrm>
            <a:off x="1680104" y="3094356"/>
            <a:ext cx="7027291" cy="1083198"/>
          </a:xfrm>
          <a:prstGeom prst="roundRect">
            <a:avLst>
              <a:gd name="adj" fmla="val 2661"/>
            </a:avLst>
          </a:prstGeom>
          <a:solidFill>
            <a:srgbClr val="F6BB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B566A97-9C2F-6C70-F633-D5E886E7007C}"/>
              </a:ext>
            </a:extLst>
          </p:cNvPr>
          <p:cNvSpPr/>
          <p:nvPr/>
        </p:nvSpPr>
        <p:spPr>
          <a:xfrm>
            <a:off x="1666538" y="4348131"/>
            <a:ext cx="7040447" cy="285351"/>
          </a:xfrm>
          <a:prstGeom prst="roundRect">
            <a:avLst>
              <a:gd name="adj" fmla="val 10253"/>
            </a:avLst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!!响应行">
            <a:extLst>
              <a:ext uri="{FF2B5EF4-FFF2-40B4-BE49-F238E27FC236}">
                <a16:creationId xmlns:a16="http://schemas.microsoft.com/office/drawing/2014/main" id="{51D81873-D8B5-AF1A-7C8F-A2266F772F1C}"/>
              </a:ext>
            </a:extLst>
          </p:cNvPr>
          <p:cNvSpPr/>
          <p:nvPr/>
        </p:nvSpPr>
        <p:spPr>
          <a:xfrm>
            <a:off x="8782523" y="2747059"/>
            <a:ext cx="3104680" cy="345700"/>
          </a:xfrm>
          <a:prstGeom prst="roundRect">
            <a:avLst>
              <a:gd name="adj" fmla="val 11363"/>
            </a:avLst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4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响应行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响应数据第一行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协议、状态码、描述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!!响应头">
            <a:extLst>
              <a:ext uri="{FF2B5EF4-FFF2-40B4-BE49-F238E27FC236}">
                <a16:creationId xmlns:a16="http://schemas.microsoft.com/office/drawing/2014/main" id="{E27F424A-2CC8-CDE9-ADCB-51C0A88807DE}"/>
              </a:ext>
            </a:extLst>
          </p:cNvPr>
          <p:cNvSpPr/>
          <p:nvPr/>
        </p:nvSpPr>
        <p:spPr>
          <a:xfrm>
            <a:off x="8782522" y="3490149"/>
            <a:ext cx="3104680" cy="345700"/>
          </a:xfrm>
          <a:prstGeom prst="roundRect">
            <a:avLst>
              <a:gd name="adj" fmla="val 7506"/>
            </a:avLst>
          </a:prstGeom>
          <a:solidFill>
            <a:srgbClr val="FDF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4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响应头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第二行开始，格式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ECC0E00-754D-F708-DCEC-4648646EEAE8}"/>
              </a:ext>
            </a:extLst>
          </p:cNvPr>
          <p:cNvSpPr/>
          <p:nvPr/>
        </p:nvSpPr>
        <p:spPr>
          <a:xfrm>
            <a:off x="8782521" y="4227161"/>
            <a:ext cx="3104680" cy="345700"/>
          </a:xfrm>
          <a:prstGeom prst="roundRect">
            <a:avLst>
              <a:gd name="adj" fmla="val 8840"/>
            </a:avLst>
          </a:prstGeom>
          <a:solidFill>
            <a:srgbClr val="CCEFDC"/>
          </a:solidFill>
          <a:ln>
            <a:solidFill>
              <a:srgbClr val="CCEF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4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响应体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最后一部分，存放响应数据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2423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63CE5BB-42A1-CE6F-4222-8E8041E3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请求响应介绍</a:t>
            </a:r>
            <a:r>
              <a:rPr lang="en-US" altLang="zh-CN"/>
              <a:t>-HTTP</a:t>
            </a:r>
            <a:r>
              <a:rPr lang="zh-CN" altLang="en-US"/>
              <a:t>响应格式</a:t>
            </a:r>
          </a:p>
        </p:txBody>
      </p:sp>
      <p:sp>
        <p:nvSpPr>
          <p:cNvPr id="12" name="!!响应行">
            <a:extLst>
              <a:ext uri="{FF2B5EF4-FFF2-40B4-BE49-F238E27FC236}">
                <a16:creationId xmlns:a16="http://schemas.microsoft.com/office/drawing/2014/main" id="{51D81873-D8B5-AF1A-7C8F-A2266F772F1C}"/>
              </a:ext>
            </a:extLst>
          </p:cNvPr>
          <p:cNvSpPr/>
          <p:nvPr/>
        </p:nvSpPr>
        <p:spPr>
          <a:xfrm>
            <a:off x="847693" y="1627632"/>
            <a:ext cx="10496614" cy="2308950"/>
          </a:xfrm>
          <a:prstGeom prst="roundRect">
            <a:avLst>
              <a:gd name="adj" fmla="val 2937"/>
            </a:avLst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!!响应头">
            <a:extLst>
              <a:ext uri="{FF2B5EF4-FFF2-40B4-BE49-F238E27FC236}">
                <a16:creationId xmlns:a16="http://schemas.microsoft.com/office/drawing/2014/main" id="{E27F424A-2CC8-CDE9-ADCB-51C0A88807DE}"/>
              </a:ext>
            </a:extLst>
          </p:cNvPr>
          <p:cNvSpPr/>
          <p:nvPr/>
        </p:nvSpPr>
        <p:spPr>
          <a:xfrm>
            <a:off x="847694" y="4160520"/>
            <a:ext cx="10496614" cy="2308950"/>
          </a:xfrm>
          <a:prstGeom prst="roundRect">
            <a:avLst>
              <a:gd name="adj" fmla="val 3327"/>
            </a:avLst>
          </a:prstGeom>
          <a:solidFill>
            <a:srgbClr val="FDF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5" name="表格 2">
            <a:extLst>
              <a:ext uri="{FF2B5EF4-FFF2-40B4-BE49-F238E27FC236}">
                <a16:creationId xmlns:a16="http://schemas.microsoft.com/office/drawing/2014/main" id="{3E48FBA7-E852-6B35-A1EA-FAC9000D2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698897"/>
              </p:ext>
            </p:extLst>
          </p:nvPr>
        </p:nvGraphicFramePr>
        <p:xfrm>
          <a:off x="1054100" y="1843534"/>
          <a:ext cx="10083800" cy="1877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636">
                  <a:extLst>
                    <a:ext uri="{9D8B030D-6E8A-4147-A177-3AD203B41FA5}">
                      <a16:colId xmlns:a16="http://schemas.microsoft.com/office/drawing/2014/main" val="2557866498"/>
                    </a:ext>
                  </a:extLst>
                </a:gridCol>
                <a:gridCol w="8216164">
                  <a:extLst>
                    <a:ext uri="{9D8B030D-6E8A-4147-A177-3AD203B41FA5}">
                      <a16:colId xmlns:a16="http://schemas.microsoft.com/office/drawing/2014/main" val="1601882693"/>
                    </a:ext>
                  </a:extLst>
                </a:gridCol>
              </a:tblGrid>
              <a:tr h="375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1xx</a:t>
                      </a:r>
                      <a:endParaRPr lang="zh-CN" altLang="en-US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响应中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临时状态码，表示请求已经接收，告诉客户端应该继续请求或者如果它已经完成则忽略它。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702005"/>
                  </a:ext>
                </a:extLst>
              </a:tr>
              <a:tr h="375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2xx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成功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表示请求已经被成功接收，处理已完成。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7069"/>
                  </a:ext>
                </a:extLst>
              </a:tr>
              <a:tr h="375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3xx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重定向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重定向到其他地方；让客户端再发起一次请求以完成整个处理。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919549"/>
                  </a:ext>
                </a:extLst>
              </a:tr>
              <a:tr h="375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4xx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客户端错误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处理发生错误，责任在客户端。如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: 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请求了不存在的资源、客户端未被授权、禁止访问等。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822590"/>
                  </a:ext>
                </a:extLst>
              </a:tr>
              <a:tr h="375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5xx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服务器错误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处理发生错误，责任在服务端。如：程序抛出异常等。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665147"/>
                  </a:ext>
                </a:extLst>
              </a:tr>
            </a:tbl>
          </a:graphicData>
        </a:graphic>
      </p:graphicFrame>
      <p:graphicFrame>
        <p:nvGraphicFramePr>
          <p:cNvPr id="16" name="表格 2">
            <a:extLst>
              <a:ext uri="{FF2B5EF4-FFF2-40B4-BE49-F238E27FC236}">
                <a16:creationId xmlns:a16="http://schemas.microsoft.com/office/drawing/2014/main" id="{A90CFAD5-E92F-D5EF-D8F9-4546EC6DC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982835"/>
              </p:ext>
            </p:extLst>
          </p:nvPr>
        </p:nvGraphicFramePr>
        <p:xfrm>
          <a:off x="1054100" y="4376422"/>
          <a:ext cx="10083800" cy="1877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636">
                  <a:extLst>
                    <a:ext uri="{9D8B030D-6E8A-4147-A177-3AD203B41FA5}">
                      <a16:colId xmlns:a16="http://schemas.microsoft.com/office/drawing/2014/main" val="2557866498"/>
                    </a:ext>
                  </a:extLst>
                </a:gridCol>
                <a:gridCol w="8216164">
                  <a:extLst>
                    <a:ext uri="{9D8B030D-6E8A-4147-A177-3AD203B41FA5}">
                      <a16:colId xmlns:a16="http://schemas.microsoft.com/office/drawing/2014/main" val="1601882693"/>
                    </a:ext>
                  </a:extLst>
                </a:gridCol>
              </a:tblGrid>
              <a:tr h="375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Content-Type</a:t>
                      </a:r>
                      <a:endParaRPr lang="zh-CN" altLang="en-US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表示该响应内容的类型，例如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text/html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application/json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702005"/>
                  </a:ext>
                </a:extLst>
              </a:tr>
              <a:tr h="375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Content-Length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表示该响应内容的长度（字节数）。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7069"/>
                  </a:ext>
                </a:extLst>
              </a:tr>
              <a:tr h="375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Content-Encoding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表示该响应压缩算法，例如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gzip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919549"/>
                  </a:ext>
                </a:extLst>
              </a:tr>
              <a:tr h="375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Cache-Control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指示客户端应如何缓存，例如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max-age=300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表示可以最多缓存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300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秒。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822590"/>
                  </a:ext>
                </a:extLst>
              </a:tr>
              <a:tr h="375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Set-Cookie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告诉浏览器为当前页面所在的域设置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cookie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665147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A09FD237-8416-9B75-7115-4569530E7107}"/>
              </a:ext>
            </a:extLst>
          </p:cNvPr>
          <p:cNvSpPr/>
          <p:nvPr/>
        </p:nvSpPr>
        <p:spPr>
          <a:xfrm>
            <a:off x="710880" y="1485679"/>
            <a:ext cx="10861360" cy="5033778"/>
          </a:xfrm>
          <a:prstGeom prst="rect">
            <a:avLst/>
          </a:prstGeom>
          <a:solidFill>
            <a:schemeClr val="bg1">
              <a:alpha val="74118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21FF361-3438-F569-F519-220C282FD5EF}"/>
              </a:ext>
            </a:extLst>
          </p:cNvPr>
          <p:cNvGrpSpPr/>
          <p:nvPr/>
        </p:nvGrpSpPr>
        <p:grpSpPr>
          <a:xfrm>
            <a:off x="2272467" y="3498662"/>
            <a:ext cx="1082678" cy="1092260"/>
            <a:chOff x="1288572" y="3466291"/>
            <a:chExt cx="1076475" cy="108600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ED25C20-40DD-58C5-91B2-33D83B402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A4EFF7A-D91A-229B-7D56-CE294975B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A807E40-CF4F-3CC4-492E-45982EA797E5}"/>
              </a:ext>
            </a:extLst>
          </p:cNvPr>
          <p:cNvGrpSpPr/>
          <p:nvPr/>
        </p:nvGrpSpPr>
        <p:grpSpPr>
          <a:xfrm>
            <a:off x="7960309" y="2082798"/>
            <a:ext cx="1266439" cy="1425383"/>
            <a:chOff x="7600330" y="2513839"/>
            <a:chExt cx="1095613" cy="1160948"/>
          </a:xfrm>
        </p:grpSpPr>
        <p:sp>
          <p:nvSpPr>
            <p:cNvPr id="10" name="圆角矩形 81">
              <a:extLst>
                <a:ext uri="{FF2B5EF4-FFF2-40B4-BE49-F238E27FC236}">
                  <a16:creationId xmlns:a16="http://schemas.microsoft.com/office/drawing/2014/main" id="{69D5B295-A21F-3430-AD16-515F69B5A605}"/>
                </a:ext>
              </a:extLst>
            </p:cNvPr>
            <p:cNvSpPr/>
            <p:nvPr/>
          </p:nvSpPr>
          <p:spPr>
            <a:xfrm>
              <a:off x="7668461" y="2567044"/>
              <a:ext cx="950032" cy="3280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741AE07C-869D-8446-AE05-8D7919A44951}"/>
                </a:ext>
              </a:extLst>
            </p:cNvPr>
            <p:cNvCxnSpPr/>
            <p:nvPr/>
          </p:nvCxnSpPr>
          <p:spPr>
            <a:xfrm>
              <a:off x="8293825" y="271073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0591907-C9F8-75CA-6A92-18C45219675A}"/>
                </a:ext>
              </a:extLst>
            </p:cNvPr>
            <p:cNvCxnSpPr/>
            <p:nvPr/>
          </p:nvCxnSpPr>
          <p:spPr>
            <a:xfrm>
              <a:off x="8293825" y="275137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90BC6DC-21B1-7D71-12C3-B3E88BAC13A1}"/>
                </a:ext>
              </a:extLst>
            </p:cNvPr>
            <p:cNvCxnSpPr/>
            <p:nvPr/>
          </p:nvCxnSpPr>
          <p:spPr>
            <a:xfrm>
              <a:off x="8293824" y="279201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角矩形 97">
              <a:extLst>
                <a:ext uri="{FF2B5EF4-FFF2-40B4-BE49-F238E27FC236}">
                  <a16:creationId xmlns:a16="http://schemas.microsoft.com/office/drawing/2014/main" id="{FEA8AA96-7309-9349-D6AF-744C5509313A}"/>
                </a:ext>
              </a:extLst>
            </p:cNvPr>
            <p:cNvSpPr/>
            <p:nvPr/>
          </p:nvSpPr>
          <p:spPr>
            <a:xfrm>
              <a:off x="7600330" y="2513839"/>
              <a:ext cx="1095613" cy="1160948"/>
            </a:xfrm>
            <a:prstGeom prst="roundRect">
              <a:avLst>
                <a:gd name="adj" fmla="val 5202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6D1F252-F9C6-7F28-B51A-45A1FA9E5A1B}"/>
                </a:ext>
              </a:extLst>
            </p:cNvPr>
            <p:cNvSpPr/>
            <p:nvPr/>
          </p:nvSpPr>
          <p:spPr>
            <a:xfrm>
              <a:off x="7716520" y="2751370"/>
              <a:ext cx="80733" cy="807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A7A0388-6948-47DD-9D49-52D035CCC48B}"/>
                </a:ext>
              </a:extLst>
            </p:cNvPr>
            <p:cNvCxnSpPr/>
            <p:nvPr/>
          </p:nvCxnSpPr>
          <p:spPr>
            <a:xfrm>
              <a:off x="8293824" y="283210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圆角矩形 81">
              <a:extLst>
                <a:ext uri="{FF2B5EF4-FFF2-40B4-BE49-F238E27FC236}">
                  <a16:creationId xmlns:a16="http://schemas.microsoft.com/office/drawing/2014/main" id="{B50142D0-1F94-A291-C357-6D4659B51D64}"/>
                </a:ext>
              </a:extLst>
            </p:cNvPr>
            <p:cNvSpPr/>
            <p:nvPr/>
          </p:nvSpPr>
          <p:spPr>
            <a:xfrm>
              <a:off x="7673437" y="2935147"/>
              <a:ext cx="950032" cy="32800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142A89F-5681-B25D-DD66-DC7245E661E5}"/>
                </a:ext>
              </a:extLst>
            </p:cNvPr>
            <p:cNvCxnSpPr/>
            <p:nvPr/>
          </p:nvCxnSpPr>
          <p:spPr>
            <a:xfrm>
              <a:off x="8298801" y="3078833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87631EA-39B7-1B8B-D71F-DB3A516332BF}"/>
                </a:ext>
              </a:extLst>
            </p:cNvPr>
            <p:cNvCxnSpPr/>
            <p:nvPr/>
          </p:nvCxnSpPr>
          <p:spPr>
            <a:xfrm>
              <a:off x="8298801" y="3119473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D18727C-0C15-3912-95A7-2D1B4949B4E2}"/>
                </a:ext>
              </a:extLst>
            </p:cNvPr>
            <p:cNvCxnSpPr/>
            <p:nvPr/>
          </p:nvCxnSpPr>
          <p:spPr>
            <a:xfrm>
              <a:off x="8298800" y="3160113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8ADEE4F-0B44-0787-F8C3-5215CB4B0372}"/>
                </a:ext>
              </a:extLst>
            </p:cNvPr>
            <p:cNvSpPr/>
            <p:nvPr/>
          </p:nvSpPr>
          <p:spPr>
            <a:xfrm>
              <a:off x="7721496" y="3119473"/>
              <a:ext cx="86157" cy="86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563635E4-A440-8EF7-6898-51D0A9420FD2}"/>
                </a:ext>
              </a:extLst>
            </p:cNvPr>
            <p:cNvCxnSpPr/>
            <p:nvPr/>
          </p:nvCxnSpPr>
          <p:spPr>
            <a:xfrm>
              <a:off x="8298800" y="3200208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圆角矩形 81">
              <a:extLst>
                <a:ext uri="{FF2B5EF4-FFF2-40B4-BE49-F238E27FC236}">
                  <a16:creationId xmlns:a16="http://schemas.microsoft.com/office/drawing/2014/main" id="{576A4D5A-5792-B734-48D5-466B6B91D3C1}"/>
                </a:ext>
              </a:extLst>
            </p:cNvPr>
            <p:cNvSpPr/>
            <p:nvPr/>
          </p:nvSpPr>
          <p:spPr>
            <a:xfrm>
              <a:off x="7668461" y="3300399"/>
              <a:ext cx="950032" cy="3280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CC813D4C-A71D-BA24-9147-FBDE66F3CEF1}"/>
                </a:ext>
              </a:extLst>
            </p:cNvPr>
            <p:cNvCxnSpPr/>
            <p:nvPr/>
          </p:nvCxnSpPr>
          <p:spPr>
            <a:xfrm>
              <a:off x="8293825" y="344408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38991E9-43B9-285D-E3AF-9614ED36D2C8}"/>
                </a:ext>
              </a:extLst>
            </p:cNvPr>
            <p:cNvCxnSpPr/>
            <p:nvPr/>
          </p:nvCxnSpPr>
          <p:spPr>
            <a:xfrm>
              <a:off x="8293825" y="348472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580C661-7F3F-0456-EE48-076B446D916E}"/>
                </a:ext>
              </a:extLst>
            </p:cNvPr>
            <p:cNvCxnSpPr/>
            <p:nvPr/>
          </p:nvCxnSpPr>
          <p:spPr>
            <a:xfrm>
              <a:off x="8293824" y="352536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40E3D3B9-9E11-0788-80AC-4160EDB5E69F}"/>
                </a:ext>
              </a:extLst>
            </p:cNvPr>
            <p:cNvSpPr/>
            <p:nvPr/>
          </p:nvSpPr>
          <p:spPr>
            <a:xfrm>
              <a:off x="7716520" y="3484725"/>
              <a:ext cx="87760" cy="87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FF004412-2146-B105-F68C-9AB768EBBA2F}"/>
                </a:ext>
              </a:extLst>
            </p:cNvPr>
            <p:cNvCxnSpPr/>
            <p:nvPr/>
          </p:nvCxnSpPr>
          <p:spPr>
            <a:xfrm>
              <a:off x="8293824" y="356546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70E78DA-8A83-62DC-8E34-5B9E297C05B1}"/>
              </a:ext>
            </a:extLst>
          </p:cNvPr>
          <p:cNvGrpSpPr/>
          <p:nvPr/>
        </p:nvGrpSpPr>
        <p:grpSpPr>
          <a:xfrm>
            <a:off x="7954922" y="4542343"/>
            <a:ext cx="1266439" cy="1425383"/>
            <a:chOff x="7600330" y="2513839"/>
            <a:chExt cx="1095613" cy="1160948"/>
          </a:xfrm>
        </p:grpSpPr>
        <p:sp>
          <p:nvSpPr>
            <p:cNvPr id="34" name="圆角矩形 81">
              <a:extLst>
                <a:ext uri="{FF2B5EF4-FFF2-40B4-BE49-F238E27FC236}">
                  <a16:creationId xmlns:a16="http://schemas.microsoft.com/office/drawing/2014/main" id="{D979EF52-B4F1-7398-ADE5-0B36E419359B}"/>
                </a:ext>
              </a:extLst>
            </p:cNvPr>
            <p:cNvSpPr/>
            <p:nvPr/>
          </p:nvSpPr>
          <p:spPr>
            <a:xfrm>
              <a:off x="7668461" y="2567044"/>
              <a:ext cx="950032" cy="3280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2A7C99E7-826D-9AC2-F4FD-95E8DC3A22DB}"/>
                </a:ext>
              </a:extLst>
            </p:cNvPr>
            <p:cNvCxnSpPr/>
            <p:nvPr/>
          </p:nvCxnSpPr>
          <p:spPr>
            <a:xfrm>
              <a:off x="8293825" y="271073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8A8F97B-5348-EB0F-DB7D-B3A9431E87FD}"/>
                </a:ext>
              </a:extLst>
            </p:cNvPr>
            <p:cNvCxnSpPr/>
            <p:nvPr/>
          </p:nvCxnSpPr>
          <p:spPr>
            <a:xfrm>
              <a:off x="8293825" y="275137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D526D323-A101-0312-346B-065D49977501}"/>
                </a:ext>
              </a:extLst>
            </p:cNvPr>
            <p:cNvCxnSpPr/>
            <p:nvPr/>
          </p:nvCxnSpPr>
          <p:spPr>
            <a:xfrm>
              <a:off x="8293824" y="279201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圆角矩形 97">
              <a:extLst>
                <a:ext uri="{FF2B5EF4-FFF2-40B4-BE49-F238E27FC236}">
                  <a16:creationId xmlns:a16="http://schemas.microsoft.com/office/drawing/2014/main" id="{8ED1FC2A-5BBE-2744-293C-30211F750C82}"/>
                </a:ext>
              </a:extLst>
            </p:cNvPr>
            <p:cNvSpPr/>
            <p:nvPr/>
          </p:nvSpPr>
          <p:spPr>
            <a:xfrm>
              <a:off x="7600330" y="2513839"/>
              <a:ext cx="1095613" cy="1160948"/>
            </a:xfrm>
            <a:prstGeom prst="roundRect">
              <a:avLst>
                <a:gd name="adj" fmla="val 5202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FA29C4A1-9062-33EB-E220-F99A50DDB165}"/>
                </a:ext>
              </a:extLst>
            </p:cNvPr>
            <p:cNvSpPr/>
            <p:nvPr/>
          </p:nvSpPr>
          <p:spPr>
            <a:xfrm>
              <a:off x="7716520" y="2751370"/>
              <a:ext cx="80733" cy="807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8CB81DB7-CF79-1DEC-017C-D31B11A8C034}"/>
                </a:ext>
              </a:extLst>
            </p:cNvPr>
            <p:cNvCxnSpPr/>
            <p:nvPr/>
          </p:nvCxnSpPr>
          <p:spPr>
            <a:xfrm>
              <a:off x="8293824" y="283210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圆角矩形 81">
              <a:extLst>
                <a:ext uri="{FF2B5EF4-FFF2-40B4-BE49-F238E27FC236}">
                  <a16:creationId xmlns:a16="http://schemas.microsoft.com/office/drawing/2014/main" id="{95A9CCBA-BD9C-B9BA-7E45-B8A5B64F06AE}"/>
                </a:ext>
              </a:extLst>
            </p:cNvPr>
            <p:cNvSpPr/>
            <p:nvPr/>
          </p:nvSpPr>
          <p:spPr>
            <a:xfrm>
              <a:off x="7673437" y="2935147"/>
              <a:ext cx="950032" cy="32800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B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6E7D90F9-13CF-40B7-0852-5CDAA45F1370}"/>
                </a:ext>
              </a:extLst>
            </p:cNvPr>
            <p:cNvCxnSpPr/>
            <p:nvPr/>
          </p:nvCxnSpPr>
          <p:spPr>
            <a:xfrm>
              <a:off x="8298801" y="3078833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3F84E6F-594F-F388-30E2-1643D92CF779}"/>
                </a:ext>
              </a:extLst>
            </p:cNvPr>
            <p:cNvCxnSpPr/>
            <p:nvPr/>
          </p:nvCxnSpPr>
          <p:spPr>
            <a:xfrm>
              <a:off x="8298801" y="3119473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F1BE79B9-5B10-2790-8CA9-E9549518CD65}"/>
                </a:ext>
              </a:extLst>
            </p:cNvPr>
            <p:cNvCxnSpPr/>
            <p:nvPr/>
          </p:nvCxnSpPr>
          <p:spPr>
            <a:xfrm>
              <a:off x="8298800" y="3160113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5EAD6A6-8E71-9169-CC0D-28A5FF8B70E6}"/>
                </a:ext>
              </a:extLst>
            </p:cNvPr>
            <p:cNvSpPr/>
            <p:nvPr/>
          </p:nvSpPr>
          <p:spPr>
            <a:xfrm>
              <a:off x="7721496" y="3119473"/>
              <a:ext cx="86157" cy="86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42138091-7D33-3674-AB38-FE4F54B07FF7}"/>
                </a:ext>
              </a:extLst>
            </p:cNvPr>
            <p:cNvCxnSpPr/>
            <p:nvPr/>
          </p:nvCxnSpPr>
          <p:spPr>
            <a:xfrm>
              <a:off x="8298800" y="3200208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圆角矩形 81">
              <a:extLst>
                <a:ext uri="{FF2B5EF4-FFF2-40B4-BE49-F238E27FC236}">
                  <a16:creationId xmlns:a16="http://schemas.microsoft.com/office/drawing/2014/main" id="{5EF089CD-4A0D-B2D7-02D6-251ECE0FA361}"/>
                </a:ext>
              </a:extLst>
            </p:cNvPr>
            <p:cNvSpPr/>
            <p:nvPr/>
          </p:nvSpPr>
          <p:spPr>
            <a:xfrm>
              <a:off x="7668461" y="3300399"/>
              <a:ext cx="950032" cy="3280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F75F12A-325B-36F5-965D-FCF0BEE1277C}"/>
                </a:ext>
              </a:extLst>
            </p:cNvPr>
            <p:cNvCxnSpPr/>
            <p:nvPr/>
          </p:nvCxnSpPr>
          <p:spPr>
            <a:xfrm>
              <a:off x="8293825" y="344408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BDC5DF89-4E91-D046-BC90-06F33EA8908A}"/>
                </a:ext>
              </a:extLst>
            </p:cNvPr>
            <p:cNvCxnSpPr/>
            <p:nvPr/>
          </p:nvCxnSpPr>
          <p:spPr>
            <a:xfrm>
              <a:off x="8293825" y="348472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43C91A34-FC4A-0BAE-7349-22DF869F037D}"/>
                </a:ext>
              </a:extLst>
            </p:cNvPr>
            <p:cNvCxnSpPr/>
            <p:nvPr/>
          </p:nvCxnSpPr>
          <p:spPr>
            <a:xfrm>
              <a:off x="8293824" y="352536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E5153E0B-96DF-4B03-EF73-562F7922A7F1}"/>
                </a:ext>
              </a:extLst>
            </p:cNvPr>
            <p:cNvSpPr/>
            <p:nvPr/>
          </p:nvSpPr>
          <p:spPr>
            <a:xfrm>
              <a:off x="7716520" y="3484725"/>
              <a:ext cx="87760" cy="87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1A23062F-23C4-3D64-42A0-3849BD81175C}"/>
                </a:ext>
              </a:extLst>
            </p:cNvPr>
            <p:cNvCxnSpPr/>
            <p:nvPr/>
          </p:nvCxnSpPr>
          <p:spPr>
            <a:xfrm>
              <a:off x="8293824" y="356546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AD600D4-B28D-7DE0-9EEC-BDBEC1F5A52A}"/>
              </a:ext>
            </a:extLst>
          </p:cNvPr>
          <p:cNvCxnSpPr/>
          <p:nvPr/>
        </p:nvCxnSpPr>
        <p:spPr>
          <a:xfrm flipV="1">
            <a:off x="3434080" y="2549269"/>
            <a:ext cx="4419600" cy="121859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AA0F7DC-E575-A57B-AA9C-4915C6D865BA}"/>
              </a:ext>
            </a:extLst>
          </p:cNvPr>
          <p:cNvCxnSpPr>
            <a:cxnSpLocks/>
          </p:cNvCxnSpPr>
          <p:nvPr/>
        </p:nvCxnSpPr>
        <p:spPr>
          <a:xfrm flipH="1">
            <a:off x="3441454" y="2744689"/>
            <a:ext cx="4419169" cy="123907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29AAA20-A2F5-B0CD-9A57-4BD91D6C41CD}"/>
              </a:ext>
            </a:extLst>
          </p:cNvPr>
          <p:cNvCxnSpPr>
            <a:cxnSpLocks/>
          </p:cNvCxnSpPr>
          <p:nvPr/>
        </p:nvCxnSpPr>
        <p:spPr>
          <a:xfrm>
            <a:off x="3434080" y="4204126"/>
            <a:ext cx="4482095" cy="102624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A9D0315A-6870-B78D-F63C-1C83E9CEE363}"/>
              </a:ext>
            </a:extLst>
          </p:cNvPr>
          <p:cNvCxnSpPr>
            <a:cxnSpLocks/>
          </p:cNvCxnSpPr>
          <p:nvPr/>
        </p:nvCxnSpPr>
        <p:spPr>
          <a:xfrm flipH="1" flipV="1">
            <a:off x="3355145" y="4376422"/>
            <a:ext cx="4527675" cy="106984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9283E069-73C9-AB66-1807-CF97A1B0F37A}"/>
              </a:ext>
            </a:extLst>
          </p:cNvPr>
          <p:cNvSpPr txBox="1"/>
          <p:nvPr/>
        </p:nvSpPr>
        <p:spPr>
          <a:xfrm>
            <a:off x="5780880" y="3248986"/>
            <a:ext cx="1082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3xx (B)</a:t>
            </a:r>
            <a:endParaRPr lang="zh-CN" altLang="en-US" sz="2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D2D4A7A-E656-7909-E34F-120D41C56037}"/>
              </a:ext>
            </a:extLst>
          </p:cNvPr>
          <p:cNvSpPr txBox="1"/>
          <p:nvPr/>
        </p:nvSpPr>
        <p:spPr>
          <a:xfrm>
            <a:off x="9378193" y="3828118"/>
            <a:ext cx="1157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重定向</a:t>
            </a:r>
            <a:endParaRPr lang="zh-CN" altLang="en-US" sz="2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F39A0AB8-1536-8535-5653-BA673CAE099B}"/>
              </a:ext>
            </a:extLst>
          </p:cNvPr>
          <p:cNvGrpSpPr/>
          <p:nvPr/>
        </p:nvGrpSpPr>
        <p:grpSpPr>
          <a:xfrm>
            <a:off x="4778588" y="1368363"/>
            <a:ext cx="7124264" cy="1969967"/>
            <a:chOff x="4778588" y="1368363"/>
            <a:chExt cx="7124264" cy="1969967"/>
          </a:xfrm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B6DBA0BE-5477-80C4-6683-D1F4BA3B3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78588" y="1368363"/>
              <a:ext cx="7124264" cy="1969967"/>
            </a:xfrm>
            <a:prstGeom prst="rect">
              <a:avLst/>
            </a:prstGeom>
          </p:spPr>
        </p:pic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4E274C7F-90FD-6859-1797-4DEE2A112A5A}"/>
                </a:ext>
              </a:extLst>
            </p:cNvPr>
            <p:cNvSpPr/>
            <p:nvPr/>
          </p:nvSpPr>
          <p:spPr>
            <a:xfrm>
              <a:off x="4807751" y="1410923"/>
              <a:ext cx="7040447" cy="285350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B8DE5E8-B47A-8C04-E0EF-C729AC745D3F}"/>
                </a:ext>
              </a:extLst>
            </p:cNvPr>
            <p:cNvSpPr/>
            <p:nvPr/>
          </p:nvSpPr>
          <p:spPr>
            <a:xfrm>
              <a:off x="4820907" y="1741972"/>
              <a:ext cx="7027291" cy="1083198"/>
            </a:xfrm>
            <a:prstGeom prst="roundRect">
              <a:avLst>
                <a:gd name="adj" fmla="val 2661"/>
              </a:avLst>
            </a:prstGeom>
            <a:solidFill>
              <a:srgbClr val="F6BB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05224F28-DB9F-4D17-6C11-51508B427523}"/>
                </a:ext>
              </a:extLst>
            </p:cNvPr>
            <p:cNvSpPr/>
            <p:nvPr/>
          </p:nvSpPr>
          <p:spPr>
            <a:xfrm>
              <a:off x="4807341" y="2995747"/>
              <a:ext cx="7040447" cy="285351"/>
            </a:xfrm>
            <a:prstGeom prst="roundRect">
              <a:avLst>
                <a:gd name="adj" fmla="val 10253"/>
              </a:avLst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9730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6" grpId="0"/>
      <p:bldP spid="66" grpId="1"/>
      <p:bldP spid="67" grpId="0"/>
      <p:bldP spid="67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63CE5BB-42A1-CE6F-4222-8E8041E3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请求响应介绍</a:t>
            </a:r>
            <a:r>
              <a:rPr lang="en-US" altLang="zh-CN"/>
              <a:t>-HTTP</a:t>
            </a:r>
            <a:r>
              <a:rPr lang="zh-CN" altLang="en-US"/>
              <a:t>响应格式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A8D573F-0BC3-B378-3957-80CE219BF140}"/>
              </a:ext>
            </a:extLst>
          </p:cNvPr>
          <p:cNvGrpSpPr/>
          <p:nvPr/>
        </p:nvGrpSpPr>
        <p:grpSpPr>
          <a:xfrm>
            <a:off x="713990" y="3121095"/>
            <a:ext cx="827734" cy="964635"/>
            <a:chOff x="1416848" y="2059730"/>
            <a:chExt cx="963669" cy="1123053"/>
          </a:xfrm>
        </p:grpSpPr>
        <p:pic>
          <p:nvPicPr>
            <p:cNvPr id="7" name="图形 6" descr="打开的信封 轮廓">
              <a:extLst>
                <a:ext uri="{FF2B5EF4-FFF2-40B4-BE49-F238E27FC236}">
                  <a16:creationId xmlns:a16="http://schemas.microsoft.com/office/drawing/2014/main" id="{D8A2A3C6-7F46-AC7D-34D9-76CFABFA5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16848" y="2059730"/>
              <a:ext cx="914400" cy="9144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FEDA1A3-0BFC-6982-0B3E-10E21BD5719C}"/>
                </a:ext>
              </a:extLst>
            </p:cNvPr>
            <p:cNvSpPr txBox="1"/>
            <p:nvPr/>
          </p:nvSpPr>
          <p:spPr>
            <a:xfrm>
              <a:off x="1466118" y="2887168"/>
              <a:ext cx="914399" cy="295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rgbClr val="92D05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响应数据</a:t>
              </a:r>
              <a:endParaRPr lang="zh-CN" altLang="en-US" sz="1050" dirty="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7C3DE641-1CA6-CDF2-7D05-45B9EF2FC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327001"/>
              </p:ext>
            </p:extLst>
          </p:nvPr>
        </p:nvGraphicFramePr>
        <p:xfrm>
          <a:off x="1680103" y="5364147"/>
          <a:ext cx="7026881" cy="1126287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225596">
                  <a:extLst>
                    <a:ext uri="{9D8B030D-6E8A-4147-A177-3AD203B41FA5}">
                      <a16:colId xmlns:a16="http://schemas.microsoft.com/office/drawing/2014/main" val="2557866498"/>
                    </a:ext>
                  </a:extLst>
                </a:gridCol>
                <a:gridCol w="5801285">
                  <a:extLst>
                    <a:ext uri="{9D8B030D-6E8A-4147-A177-3AD203B41FA5}">
                      <a16:colId xmlns:a16="http://schemas.microsoft.com/office/drawing/2014/main" val="1601882693"/>
                    </a:ext>
                  </a:extLst>
                </a:gridCol>
              </a:tblGrid>
              <a:tr h="375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200</a:t>
                      </a:r>
                      <a:endParaRPr lang="zh-CN" altLang="en-US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客户端请求成功。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702005"/>
                  </a:ext>
                </a:extLst>
              </a:tr>
              <a:tr h="375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404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请求资源不存在，般是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URL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输入有误，或者网站资源被删除了。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7069"/>
                  </a:ext>
                </a:extLst>
              </a:tr>
              <a:tr h="375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500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服务器发生不可预期的错误。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919549"/>
                  </a:ext>
                </a:extLst>
              </a:tr>
            </a:tbl>
          </a:graphicData>
        </a:graphic>
      </p:graphicFrame>
      <p:sp>
        <p:nvSpPr>
          <p:cNvPr id="3" name="!!响应行">
            <a:extLst>
              <a:ext uri="{FF2B5EF4-FFF2-40B4-BE49-F238E27FC236}">
                <a16:creationId xmlns:a16="http://schemas.microsoft.com/office/drawing/2014/main" id="{34C84039-605F-6CA7-F5F3-08B83361F377}"/>
              </a:ext>
            </a:extLst>
          </p:cNvPr>
          <p:cNvSpPr/>
          <p:nvPr/>
        </p:nvSpPr>
        <p:spPr>
          <a:xfrm>
            <a:off x="8782523" y="2747059"/>
            <a:ext cx="3104680" cy="345700"/>
          </a:xfrm>
          <a:prstGeom prst="roundRect">
            <a:avLst>
              <a:gd name="adj" fmla="val 11363"/>
            </a:avLst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4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响应行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响应数据第一行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协议、状态码、描述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!!响应头">
            <a:extLst>
              <a:ext uri="{FF2B5EF4-FFF2-40B4-BE49-F238E27FC236}">
                <a16:creationId xmlns:a16="http://schemas.microsoft.com/office/drawing/2014/main" id="{E6879085-955A-A35E-56DB-1147B72F02CD}"/>
              </a:ext>
            </a:extLst>
          </p:cNvPr>
          <p:cNvSpPr/>
          <p:nvPr/>
        </p:nvSpPr>
        <p:spPr>
          <a:xfrm>
            <a:off x="8782522" y="3490149"/>
            <a:ext cx="3104680" cy="345700"/>
          </a:xfrm>
          <a:prstGeom prst="roundRect">
            <a:avLst>
              <a:gd name="adj" fmla="val 7506"/>
            </a:avLst>
          </a:prstGeom>
          <a:solidFill>
            <a:srgbClr val="FDF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4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响应头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第二行开始，格式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275DDAF-E0C7-E40D-DA97-4F7722E1A45B}"/>
              </a:ext>
            </a:extLst>
          </p:cNvPr>
          <p:cNvSpPr/>
          <p:nvPr/>
        </p:nvSpPr>
        <p:spPr>
          <a:xfrm>
            <a:off x="8782521" y="4227161"/>
            <a:ext cx="3104680" cy="345700"/>
          </a:xfrm>
          <a:prstGeom prst="roundRect">
            <a:avLst>
              <a:gd name="adj" fmla="val 8840"/>
            </a:avLst>
          </a:prstGeom>
          <a:solidFill>
            <a:srgbClr val="CCEFDC"/>
          </a:solidFill>
          <a:ln>
            <a:solidFill>
              <a:srgbClr val="CCEF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4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响应体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最后一部分，存放响应数据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EFF6E66-D6B5-98A5-5BD5-AAD2B21B0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785" y="2720747"/>
            <a:ext cx="7124264" cy="1969967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9F03B37-2D2D-0971-96DC-0BB8641CA1FF}"/>
              </a:ext>
            </a:extLst>
          </p:cNvPr>
          <p:cNvSpPr/>
          <p:nvPr/>
        </p:nvSpPr>
        <p:spPr>
          <a:xfrm>
            <a:off x="1666948" y="2763307"/>
            <a:ext cx="7040447" cy="28535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A3B13ED-590F-2D6A-44E8-3A94A29ABACA}"/>
              </a:ext>
            </a:extLst>
          </p:cNvPr>
          <p:cNvSpPr/>
          <p:nvPr/>
        </p:nvSpPr>
        <p:spPr>
          <a:xfrm>
            <a:off x="1680104" y="3094356"/>
            <a:ext cx="7027291" cy="1083198"/>
          </a:xfrm>
          <a:prstGeom prst="roundRect">
            <a:avLst>
              <a:gd name="adj" fmla="val 2661"/>
            </a:avLst>
          </a:prstGeom>
          <a:solidFill>
            <a:srgbClr val="F6BB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5343E5E-D48F-EDE4-85EC-B46112DC8719}"/>
              </a:ext>
            </a:extLst>
          </p:cNvPr>
          <p:cNvSpPr/>
          <p:nvPr/>
        </p:nvSpPr>
        <p:spPr>
          <a:xfrm>
            <a:off x="1666538" y="4348131"/>
            <a:ext cx="7040447" cy="285351"/>
          </a:xfrm>
          <a:prstGeom prst="roundRect">
            <a:avLst>
              <a:gd name="adj" fmla="val 10253"/>
            </a:avLst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00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2134DE3-80FD-C2D6-7E9E-7CE819FA5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B4635CC-C60B-EDCE-66B1-49A0D10CA05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/>
              <a:t>HTTP-</a:t>
            </a:r>
            <a:r>
              <a:rPr lang="zh-CN" altLang="en-US"/>
              <a:t>概述</a:t>
            </a:r>
            <a:endParaRPr lang="en-US" altLang="zh-CN"/>
          </a:p>
          <a:p>
            <a:r>
              <a:rPr lang="en-US" altLang="zh-CN"/>
              <a:t>HTTP-</a:t>
            </a:r>
            <a:r>
              <a:rPr lang="zh-CN" altLang="en-US"/>
              <a:t>请求协议</a:t>
            </a:r>
            <a:endParaRPr lang="en-US" altLang="zh-CN"/>
          </a:p>
          <a:p>
            <a:r>
              <a:rPr lang="en-US" altLang="zh-CN"/>
              <a:t>HTTP-</a:t>
            </a:r>
            <a:r>
              <a:rPr lang="zh-CN" altLang="en-US"/>
              <a:t>响应协议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HTTP-</a:t>
            </a:r>
            <a:r>
              <a:rPr lang="zh-CN" altLang="en-US">
                <a:solidFill>
                  <a:srgbClr val="C00000"/>
                </a:solidFill>
              </a:rPr>
              <a:t>协议解析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60315EC-9797-ABDD-66D4-4438002F34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88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969F343-30EA-90A0-CCA3-509AE4C1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</a:t>
            </a:r>
            <a:endParaRPr lang="zh-CN" altLang="en-US"/>
          </a:p>
        </p:txBody>
      </p:sp>
      <p:pic>
        <p:nvPicPr>
          <p:cNvPr id="14" name="!!sf">
            <a:extLst>
              <a:ext uri="{FF2B5EF4-FFF2-40B4-BE49-F238E27FC236}">
                <a16:creationId xmlns:a16="http://schemas.microsoft.com/office/drawing/2014/main" id="{143E1DA1-7258-F1F8-70BE-79350D10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354" y="3802063"/>
            <a:ext cx="2684034" cy="15311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AED55DD-6617-3716-E787-CBDA5B4F6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267" y="2582254"/>
            <a:ext cx="2684035" cy="154061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0FFE524-3EB6-05B4-15B0-2779A01A1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062" y="2585701"/>
            <a:ext cx="2684034" cy="153716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8BFB2C9-9823-363C-91B7-6BADF2DF4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611" y="5018955"/>
            <a:ext cx="2683345" cy="15273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7D9292F-9631-381D-17D7-656FD0E873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2751" y="5018955"/>
            <a:ext cx="2683345" cy="1536453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A69F61CA-9B5B-CE23-C89F-99CA0C280027}"/>
              </a:ext>
            </a:extLst>
          </p:cNvPr>
          <p:cNvSpPr/>
          <p:nvPr/>
        </p:nvSpPr>
        <p:spPr>
          <a:xfrm rot="8284025">
            <a:off x="7047365" y="3735740"/>
            <a:ext cx="743040" cy="316315"/>
          </a:xfrm>
          <a:prstGeom prst="rightArrow">
            <a:avLst>
              <a:gd name="adj1" fmla="val 50000"/>
              <a:gd name="adj2" fmla="val 103096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11CDF718-71C8-1802-017A-DED938F5D399}"/>
              </a:ext>
            </a:extLst>
          </p:cNvPr>
          <p:cNvSpPr/>
          <p:nvPr/>
        </p:nvSpPr>
        <p:spPr>
          <a:xfrm rot="2298836">
            <a:off x="4320488" y="3737913"/>
            <a:ext cx="743040" cy="316315"/>
          </a:xfrm>
          <a:prstGeom prst="rightArrow">
            <a:avLst>
              <a:gd name="adj1" fmla="val 50000"/>
              <a:gd name="adj2" fmla="val 103096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69CFF751-55A9-EA0E-6760-26863B0C4910}"/>
              </a:ext>
            </a:extLst>
          </p:cNvPr>
          <p:cNvSpPr/>
          <p:nvPr/>
        </p:nvSpPr>
        <p:spPr>
          <a:xfrm rot="12989696">
            <a:off x="7026869" y="5071942"/>
            <a:ext cx="743040" cy="316315"/>
          </a:xfrm>
          <a:prstGeom prst="rightArrow">
            <a:avLst>
              <a:gd name="adj1" fmla="val 50000"/>
              <a:gd name="adj2" fmla="val 103096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219836EF-5CCB-D808-C937-5F122116407E}"/>
              </a:ext>
            </a:extLst>
          </p:cNvPr>
          <p:cNvSpPr/>
          <p:nvPr/>
        </p:nvSpPr>
        <p:spPr>
          <a:xfrm rot="18961705">
            <a:off x="4293806" y="5094344"/>
            <a:ext cx="743040" cy="316315"/>
          </a:xfrm>
          <a:prstGeom prst="rightArrow">
            <a:avLst>
              <a:gd name="adj1" fmla="val 50000"/>
              <a:gd name="adj2" fmla="val 103096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占位符 1">
            <a:extLst>
              <a:ext uri="{FF2B5EF4-FFF2-40B4-BE49-F238E27FC236}">
                <a16:creationId xmlns:a16="http://schemas.microsoft.com/office/drawing/2014/main" id="{D9AC96C5-7E44-DD3C-A8BE-7655A5D4E9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0390" y="1713347"/>
            <a:ext cx="10659290" cy="89404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262626"/>
                </a:solidFill>
              </a:rPr>
              <a:t>官网：</a:t>
            </a:r>
            <a:r>
              <a:rPr lang="en-US" altLang="zh-CN">
                <a:solidFill>
                  <a:srgbClr val="262626"/>
                </a:solidFill>
                <a:hlinkClick r:id="rId7"/>
              </a:rPr>
              <a:t>spring.io</a:t>
            </a:r>
            <a:endParaRPr lang="zh-CN" altLang="en-US">
              <a:solidFill>
                <a:srgbClr val="26262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262626"/>
                </a:solidFill>
              </a:rPr>
              <a:t>Spring</a:t>
            </a:r>
            <a:r>
              <a:rPr lang="zh-CN" altLang="en-US">
                <a:solidFill>
                  <a:srgbClr val="262626"/>
                </a:solidFill>
              </a:rPr>
              <a:t>发展到今天已经形成了一种开发生态圈，</a:t>
            </a:r>
            <a:r>
              <a:rPr lang="en-US" altLang="zh-CN">
                <a:solidFill>
                  <a:srgbClr val="262626"/>
                </a:solidFill>
              </a:rPr>
              <a:t>Spring</a:t>
            </a:r>
            <a:r>
              <a:rPr lang="zh-CN" altLang="en-US">
                <a:solidFill>
                  <a:srgbClr val="262626"/>
                </a:solidFill>
              </a:rPr>
              <a:t>提供了若干个子项目，每个项目用于完成特定的功能。</a:t>
            </a:r>
            <a:endParaRPr lang="en-US" altLang="zh-CN">
              <a:solidFill>
                <a:srgbClr val="262626"/>
              </a:solidFill>
            </a:endParaRPr>
          </a:p>
          <a:p>
            <a:endParaRPr lang="zh-CN" altLang="en-US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8944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63CE5BB-42A1-CE6F-4222-8E8041E3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HTTP-</a:t>
            </a:r>
            <a:r>
              <a:rPr lang="zh-CN" altLang="en-US"/>
              <a:t>协议解析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70E54F6-A5DB-1631-AA45-37722DBABDCC}"/>
              </a:ext>
            </a:extLst>
          </p:cNvPr>
          <p:cNvGrpSpPr/>
          <p:nvPr/>
        </p:nvGrpSpPr>
        <p:grpSpPr>
          <a:xfrm>
            <a:off x="2363907" y="2611384"/>
            <a:ext cx="1082678" cy="1092260"/>
            <a:chOff x="1288572" y="3466291"/>
            <a:chExt cx="1076475" cy="108600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BCB82BB-78AD-B80C-571E-1F199AF66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C55EBD8-DCAE-6F96-94DE-C2BB783F5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FD7FCD7-FE24-2B35-E819-6334780642A1}"/>
              </a:ext>
            </a:extLst>
          </p:cNvPr>
          <p:cNvGrpSpPr/>
          <p:nvPr/>
        </p:nvGrpSpPr>
        <p:grpSpPr>
          <a:xfrm>
            <a:off x="8334761" y="2426603"/>
            <a:ext cx="1266439" cy="1425383"/>
            <a:chOff x="7600330" y="2513839"/>
            <a:chExt cx="1095613" cy="1160948"/>
          </a:xfrm>
        </p:grpSpPr>
        <p:sp>
          <p:nvSpPr>
            <p:cNvPr id="10" name="圆角矩形 81">
              <a:extLst>
                <a:ext uri="{FF2B5EF4-FFF2-40B4-BE49-F238E27FC236}">
                  <a16:creationId xmlns:a16="http://schemas.microsoft.com/office/drawing/2014/main" id="{116CEB4F-E199-E262-A438-63E71894CA7B}"/>
                </a:ext>
              </a:extLst>
            </p:cNvPr>
            <p:cNvSpPr/>
            <p:nvPr/>
          </p:nvSpPr>
          <p:spPr>
            <a:xfrm>
              <a:off x="7668461" y="2567044"/>
              <a:ext cx="950032" cy="3280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9603328-F656-2A05-5D9D-5BF5F7F4230C}"/>
                </a:ext>
              </a:extLst>
            </p:cNvPr>
            <p:cNvCxnSpPr/>
            <p:nvPr/>
          </p:nvCxnSpPr>
          <p:spPr>
            <a:xfrm>
              <a:off x="8293825" y="271073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D300596-894B-DBEB-CFC6-DCDAB90BD362}"/>
                </a:ext>
              </a:extLst>
            </p:cNvPr>
            <p:cNvCxnSpPr/>
            <p:nvPr/>
          </p:nvCxnSpPr>
          <p:spPr>
            <a:xfrm>
              <a:off x="8293825" y="275137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FC9FD11-F331-B4E9-8BE9-6CFE70E0C3AE}"/>
                </a:ext>
              </a:extLst>
            </p:cNvPr>
            <p:cNvCxnSpPr/>
            <p:nvPr/>
          </p:nvCxnSpPr>
          <p:spPr>
            <a:xfrm>
              <a:off x="8293824" y="279201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圆角矩形 97">
              <a:extLst>
                <a:ext uri="{FF2B5EF4-FFF2-40B4-BE49-F238E27FC236}">
                  <a16:creationId xmlns:a16="http://schemas.microsoft.com/office/drawing/2014/main" id="{DD72B48D-3F14-792C-3042-0B807024CE49}"/>
                </a:ext>
              </a:extLst>
            </p:cNvPr>
            <p:cNvSpPr/>
            <p:nvPr/>
          </p:nvSpPr>
          <p:spPr>
            <a:xfrm>
              <a:off x="7600330" y="2513839"/>
              <a:ext cx="1095613" cy="1160948"/>
            </a:xfrm>
            <a:prstGeom prst="roundRect">
              <a:avLst>
                <a:gd name="adj" fmla="val 5202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124507C-C9B0-C4E1-EB42-30E32DCC0E5A}"/>
                </a:ext>
              </a:extLst>
            </p:cNvPr>
            <p:cNvSpPr/>
            <p:nvPr/>
          </p:nvSpPr>
          <p:spPr>
            <a:xfrm>
              <a:off x="7716520" y="2751370"/>
              <a:ext cx="80733" cy="807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284343A-DACD-2746-850D-40FE0940007B}"/>
                </a:ext>
              </a:extLst>
            </p:cNvPr>
            <p:cNvCxnSpPr/>
            <p:nvPr/>
          </p:nvCxnSpPr>
          <p:spPr>
            <a:xfrm>
              <a:off x="8293824" y="283210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81">
              <a:extLst>
                <a:ext uri="{FF2B5EF4-FFF2-40B4-BE49-F238E27FC236}">
                  <a16:creationId xmlns:a16="http://schemas.microsoft.com/office/drawing/2014/main" id="{89182919-C56F-BD88-305B-13B0FC6DC8A2}"/>
                </a:ext>
              </a:extLst>
            </p:cNvPr>
            <p:cNvSpPr/>
            <p:nvPr/>
          </p:nvSpPr>
          <p:spPr>
            <a:xfrm>
              <a:off x="7673437" y="2935147"/>
              <a:ext cx="950032" cy="32800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C93C76C5-D934-EDDA-DB74-6F75F4135030}"/>
                </a:ext>
              </a:extLst>
            </p:cNvPr>
            <p:cNvCxnSpPr/>
            <p:nvPr/>
          </p:nvCxnSpPr>
          <p:spPr>
            <a:xfrm>
              <a:off x="8298801" y="3078833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615A74E6-95C9-8F3C-122F-604BBF064526}"/>
                </a:ext>
              </a:extLst>
            </p:cNvPr>
            <p:cNvCxnSpPr/>
            <p:nvPr/>
          </p:nvCxnSpPr>
          <p:spPr>
            <a:xfrm>
              <a:off x="8298801" y="3119473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54ED485-D884-5240-5E88-F90585087413}"/>
                </a:ext>
              </a:extLst>
            </p:cNvPr>
            <p:cNvCxnSpPr/>
            <p:nvPr/>
          </p:nvCxnSpPr>
          <p:spPr>
            <a:xfrm>
              <a:off x="8298800" y="3160113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AD8652AA-5108-F3B2-3ED3-BDE5E814D445}"/>
                </a:ext>
              </a:extLst>
            </p:cNvPr>
            <p:cNvSpPr/>
            <p:nvPr/>
          </p:nvSpPr>
          <p:spPr>
            <a:xfrm>
              <a:off x="7721496" y="3119473"/>
              <a:ext cx="86157" cy="86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9EF0872-EDA4-1AEB-4BD3-AB266343A615}"/>
                </a:ext>
              </a:extLst>
            </p:cNvPr>
            <p:cNvCxnSpPr/>
            <p:nvPr/>
          </p:nvCxnSpPr>
          <p:spPr>
            <a:xfrm>
              <a:off x="8298800" y="3200208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圆角矩形 81">
              <a:extLst>
                <a:ext uri="{FF2B5EF4-FFF2-40B4-BE49-F238E27FC236}">
                  <a16:creationId xmlns:a16="http://schemas.microsoft.com/office/drawing/2014/main" id="{2C2BCC39-5AB4-E4A5-D039-FA8D133696FC}"/>
                </a:ext>
              </a:extLst>
            </p:cNvPr>
            <p:cNvSpPr/>
            <p:nvPr/>
          </p:nvSpPr>
          <p:spPr>
            <a:xfrm>
              <a:off x="7668461" y="3300399"/>
              <a:ext cx="950032" cy="3280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4AE7CA72-3A82-41D0-58E7-FAD787E15912}"/>
                </a:ext>
              </a:extLst>
            </p:cNvPr>
            <p:cNvCxnSpPr/>
            <p:nvPr/>
          </p:nvCxnSpPr>
          <p:spPr>
            <a:xfrm>
              <a:off x="8293825" y="344408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0071364-1ACF-65F4-31B7-C91035C90084}"/>
                </a:ext>
              </a:extLst>
            </p:cNvPr>
            <p:cNvCxnSpPr/>
            <p:nvPr/>
          </p:nvCxnSpPr>
          <p:spPr>
            <a:xfrm>
              <a:off x="8293825" y="348472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A6C106E-1BB1-E3B3-6688-60FCBD9C2179}"/>
                </a:ext>
              </a:extLst>
            </p:cNvPr>
            <p:cNvCxnSpPr/>
            <p:nvPr/>
          </p:nvCxnSpPr>
          <p:spPr>
            <a:xfrm>
              <a:off x="8293824" y="352536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647752C-2B81-11F2-7210-EF4DAE9B1658}"/>
                </a:ext>
              </a:extLst>
            </p:cNvPr>
            <p:cNvSpPr/>
            <p:nvPr/>
          </p:nvSpPr>
          <p:spPr>
            <a:xfrm>
              <a:off x="7716520" y="3484725"/>
              <a:ext cx="87760" cy="87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1FE86198-53E2-CB6E-C6F0-53597CB5149C}"/>
                </a:ext>
              </a:extLst>
            </p:cNvPr>
            <p:cNvCxnSpPr/>
            <p:nvPr/>
          </p:nvCxnSpPr>
          <p:spPr>
            <a:xfrm>
              <a:off x="8293824" y="356546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65D442E-1743-9D58-4D81-8C6885CAC390}"/>
              </a:ext>
            </a:extLst>
          </p:cNvPr>
          <p:cNvCxnSpPr/>
          <p:nvPr/>
        </p:nvCxnSpPr>
        <p:spPr>
          <a:xfrm>
            <a:off x="3543300" y="2943874"/>
            <a:ext cx="4668716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DEED452-F614-AF2E-CF9C-A4CED092280F}"/>
              </a:ext>
            </a:extLst>
          </p:cNvPr>
          <p:cNvCxnSpPr>
            <a:cxnSpLocks/>
          </p:cNvCxnSpPr>
          <p:nvPr/>
        </p:nvCxnSpPr>
        <p:spPr>
          <a:xfrm flipH="1">
            <a:off x="3543300" y="3364121"/>
            <a:ext cx="4653889" cy="1753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4C54932-8DD1-B8AE-71B1-10AB98AD9BF3}"/>
              </a:ext>
            </a:extLst>
          </p:cNvPr>
          <p:cNvSpPr txBox="1"/>
          <p:nvPr/>
        </p:nvSpPr>
        <p:spPr>
          <a:xfrm>
            <a:off x="5648111" y="26453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请求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37267D2-D657-AC98-3F58-F8959AC69B4C}"/>
              </a:ext>
            </a:extLst>
          </p:cNvPr>
          <p:cNvSpPr txBox="1"/>
          <p:nvPr/>
        </p:nvSpPr>
        <p:spPr>
          <a:xfrm>
            <a:off x="5648111" y="338993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响应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6A91585-D6EF-6D2C-B2B4-19158C6AD005}"/>
              </a:ext>
            </a:extLst>
          </p:cNvPr>
          <p:cNvGrpSpPr/>
          <p:nvPr/>
        </p:nvGrpSpPr>
        <p:grpSpPr>
          <a:xfrm>
            <a:off x="9759113" y="2548832"/>
            <a:ext cx="914400" cy="1101057"/>
            <a:chOff x="9759113" y="2020338"/>
            <a:chExt cx="914400" cy="1101057"/>
          </a:xfrm>
        </p:grpSpPr>
        <p:pic>
          <p:nvPicPr>
            <p:cNvPr id="39" name="图形 38" descr="打开的信封 轮廓">
              <a:extLst>
                <a:ext uri="{FF2B5EF4-FFF2-40B4-BE49-F238E27FC236}">
                  <a16:creationId xmlns:a16="http://schemas.microsoft.com/office/drawing/2014/main" id="{DCDE677D-C87D-4E96-0FC5-B4914FACE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59113" y="2020338"/>
              <a:ext cx="914400" cy="914400"/>
            </a:xfrm>
            <a:prstGeom prst="rect">
              <a:avLst/>
            </a:prstGeom>
          </p:spPr>
        </p:pic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293CE78-89AD-B9F2-F8CC-E4C487F94C47}"/>
                </a:ext>
              </a:extLst>
            </p:cNvPr>
            <p:cNvSpPr txBox="1"/>
            <p:nvPr/>
          </p:nvSpPr>
          <p:spPr>
            <a:xfrm>
              <a:off x="9818490" y="2844396"/>
              <a:ext cx="8159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请求数据</a:t>
              </a:r>
              <a:endParaRPr lang="zh-CN" altLang="en-US" sz="1200" dirty="0">
                <a:solidFill>
                  <a:srgbClr val="00B0F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CB25504-8792-5C6A-3649-B7818F63DE80}"/>
              </a:ext>
            </a:extLst>
          </p:cNvPr>
          <p:cNvGrpSpPr/>
          <p:nvPr/>
        </p:nvGrpSpPr>
        <p:grpSpPr>
          <a:xfrm>
            <a:off x="1416848" y="2533360"/>
            <a:ext cx="914400" cy="1104438"/>
            <a:chOff x="1416848" y="2059730"/>
            <a:chExt cx="914400" cy="1104438"/>
          </a:xfrm>
        </p:grpSpPr>
        <p:pic>
          <p:nvPicPr>
            <p:cNvPr id="47" name="图形 46" descr="打开的信封 轮廓">
              <a:extLst>
                <a:ext uri="{FF2B5EF4-FFF2-40B4-BE49-F238E27FC236}">
                  <a16:creationId xmlns:a16="http://schemas.microsoft.com/office/drawing/2014/main" id="{8BD4A438-8696-0DE4-EC5E-B17D3D853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16848" y="2059730"/>
              <a:ext cx="914400" cy="914400"/>
            </a:xfrm>
            <a:prstGeom prst="rect">
              <a:avLst/>
            </a:prstGeom>
          </p:spPr>
        </p:pic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602A7E8-7186-BBFD-0EE9-0889C4F5C1D0}"/>
                </a:ext>
              </a:extLst>
            </p:cNvPr>
            <p:cNvSpPr txBox="1"/>
            <p:nvPr/>
          </p:nvSpPr>
          <p:spPr>
            <a:xfrm>
              <a:off x="1466118" y="2887169"/>
              <a:ext cx="8194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rgbClr val="92D05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响应数据</a:t>
              </a:r>
              <a:endParaRPr lang="zh-CN" altLang="en-US" sz="1200" dirty="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0345AB16-718A-0B69-E866-DD2CA56C1A48}"/>
              </a:ext>
            </a:extLst>
          </p:cNvPr>
          <p:cNvSpPr txBox="1"/>
          <p:nvPr/>
        </p:nvSpPr>
        <p:spPr>
          <a:xfrm>
            <a:off x="5371592" y="3007555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</a:t>
            </a:r>
            <a:endParaRPr lang="zh-CN" altLang="en-US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文本占位符 6">
            <a:extLst>
              <a:ext uri="{FF2B5EF4-FFF2-40B4-BE49-F238E27FC236}">
                <a16:creationId xmlns:a16="http://schemas.microsoft.com/office/drawing/2014/main" id="{DE522A5B-F101-CA4B-8BF9-6D533CB6C9C3}"/>
              </a:ext>
            </a:extLst>
          </p:cNvPr>
          <p:cNvSpPr txBox="1">
            <a:spLocks/>
          </p:cNvSpPr>
          <p:nvPr/>
        </p:nvSpPr>
        <p:spPr>
          <a:xfrm>
            <a:off x="712993" y="1510573"/>
            <a:ext cx="10696687" cy="44930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概念：</a:t>
            </a:r>
            <a:r>
              <a:rPr lang="en-US" altLang="zh-CN">
                <a:solidFill>
                  <a:srgbClr val="C00000"/>
                </a:solidFill>
              </a:rPr>
              <a:t>H</a:t>
            </a:r>
            <a:r>
              <a:rPr lang="en-US" altLang="zh-CN">
                <a:solidFill>
                  <a:srgbClr val="333333"/>
                </a:solidFill>
              </a:rPr>
              <a:t>yper </a:t>
            </a:r>
            <a:r>
              <a:rPr lang="en-US" altLang="zh-CN">
                <a:solidFill>
                  <a:srgbClr val="C00000"/>
                </a:solidFill>
              </a:rPr>
              <a:t>T</a:t>
            </a:r>
            <a:r>
              <a:rPr lang="en-US" altLang="zh-CN">
                <a:solidFill>
                  <a:srgbClr val="333333"/>
                </a:solidFill>
              </a:rPr>
              <a:t>ext </a:t>
            </a:r>
            <a:r>
              <a:rPr lang="en-US" altLang="zh-CN">
                <a:solidFill>
                  <a:srgbClr val="C00000"/>
                </a:solidFill>
              </a:rPr>
              <a:t>T</a:t>
            </a:r>
            <a:r>
              <a:rPr lang="en-US" altLang="zh-CN">
                <a:solidFill>
                  <a:srgbClr val="333333"/>
                </a:solidFill>
              </a:rPr>
              <a:t>ransfer </a:t>
            </a:r>
            <a:r>
              <a:rPr lang="en-US" altLang="zh-CN">
                <a:solidFill>
                  <a:srgbClr val="C00000"/>
                </a:solidFill>
              </a:rPr>
              <a:t>P</a:t>
            </a:r>
            <a:r>
              <a:rPr lang="en-US" altLang="zh-CN">
                <a:solidFill>
                  <a:srgbClr val="333333"/>
                </a:solidFill>
              </a:rPr>
              <a:t>rotocol</a:t>
            </a:r>
            <a:r>
              <a:rPr lang="zh-CN" altLang="en-US"/>
              <a:t>，超文本传输协议，规定了浏览器和服务器之间数据传输的规则。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B0A92C-D0D1-632B-946C-609069CA5F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1743" y="5559340"/>
            <a:ext cx="3428210" cy="878687"/>
          </a:xfrm>
          <a:prstGeom prst="roundRect">
            <a:avLst>
              <a:gd name="adj" fmla="val 7417"/>
            </a:avLst>
          </a:prstGeom>
          <a:ln w="6350">
            <a:solidFill>
              <a:schemeClr val="tx1"/>
            </a:solidFill>
            <a:prstDash val="dash"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1ACFEF0-3567-EEBE-FB84-E2C9998339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5683" y="4204677"/>
            <a:ext cx="2232997" cy="685859"/>
          </a:xfrm>
          <a:prstGeom prst="roundRect">
            <a:avLst>
              <a:gd name="adj" fmla="val 11225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69072B5-645F-A8A6-0707-0F0F1BE4EF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5652" y="3983677"/>
            <a:ext cx="1820392" cy="1159094"/>
          </a:xfrm>
          <a:prstGeom prst="roundRect">
            <a:avLst>
              <a:gd name="adj" fmla="val 6187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3727A6E-D49E-A780-89F9-76B245DF211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23016" y="3983677"/>
            <a:ext cx="1630821" cy="1127858"/>
          </a:xfrm>
          <a:prstGeom prst="roundRect">
            <a:avLst>
              <a:gd name="adj" fmla="val 8394"/>
            </a:avLst>
          </a:prstGeom>
          <a:ln w="6350">
            <a:solidFill>
              <a:schemeClr val="tx1"/>
            </a:solidFill>
            <a:prstDash val="dash"/>
          </a:ln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859C1C0D-DD41-088E-8EB7-BF9C83E301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39953" y="1995629"/>
            <a:ext cx="2083529" cy="35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46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Web </a:t>
            </a:r>
            <a:r>
              <a:rPr lang="zh-CN" altLang="en-US">
                <a:solidFill>
                  <a:srgbClr val="C00000"/>
                </a:solidFill>
              </a:rPr>
              <a:t>服务器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838044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rgbClr val="121212"/>
                </a:solidFill>
                <a:latin typeface="-apple-system"/>
              </a:rPr>
              <a:t>Web</a:t>
            </a:r>
            <a:r>
              <a:rPr lang="zh-CN" altLang="en-US">
                <a:solidFill>
                  <a:srgbClr val="121212"/>
                </a:solidFill>
                <a:latin typeface="-apple-system"/>
              </a:rPr>
              <a:t>服务器是一个软件程序，对</a:t>
            </a:r>
            <a:r>
              <a:rPr lang="en-US" altLang="zh-CN">
                <a:solidFill>
                  <a:srgbClr val="121212"/>
                </a:solidFill>
                <a:latin typeface="-apple-system"/>
              </a:rPr>
              <a:t>HTTP</a:t>
            </a:r>
            <a:r>
              <a:rPr lang="zh-CN" altLang="en-US">
                <a:solidFill>
                  <a:srgbClr val="121212"/>
                </a:solidFill>
                <a:latin typeface="-apple-system"/>
              </a:rPr>
              <a:t>协议的操作进行封装，使得程序员不必直接对协议进行操作，让</a:t>
            </a:r>
            <a:r>
              <a:rPr lang="en-US" altLang="zh-CN">
                <a:solidFill>
                  <a:srgbClr val="121212"/>
                </a:solidFill>
                <a:latin typeface="-apple-system"/>
              </a:rPr>
              <a:t>Web</a:t>
            </a:r>
            <a:r>
              <a:rPr lang="zh-CN" altLang="en-US">
                <a:solidFill>
                  <a:srgbClr val="121212"/>
                </a:solidFill>
                <a:latin typeface="-apple-system"/>
              </a:rPr>
              <a:t>开发更加便捷。主要功能是 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Optima-Regular"/>
              </a:rPr>
              <a:t>"</a:t>
            </a:r>
            <a:r>
              <a:rPr lang="zh-CN" altLang="en-US">
                <a:solidFill>
                  <a:srgbClr val="121212"/>
                </a:solidFill>
                <a:latin typeface="-apple-system"/>
              </a:rPr>
              <a:t>提供网上信息浏览服务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Optima-Regular"/>
              </a:rPr>
              <a:t>" 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Optima-Regular"/>
              </a:rPr>
              <a:t>。</a:t>
            </a:r>
            <a:endParaRPr lang="en-US" altLang="zh-CN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94E03BF-B3CB-C476-FF7C-51B9590EE7A4}"/>
              </a:ext>
            </a:extLst>
          </p:cNvPr>
          <p:cNvGrpSpPr/>
          <p:nvPr/>
        </p:nvGrpSpPr>
        <p:grpSpPr>
          <a:xfrm>
            <a:off x="978065" y="3084046"/>
            <a:ext cx="1082678" cy="1092260"/>
            <a:chOff x="1288572" y="3466291"/>
            <a:chExt cx="1076475" cy="1086002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7A6AC842-6C96-CF50-6774-5C0495ECC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1AC0F9B6-EA96-1769-FB22-734EF513C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491DA88-941A-AB0D-42D2-4E9ED04B2121}"/>
              </a:ext>
            </a:extLst>
          </p:cNvPr>
          <p:cNvGrpSpPr/>
          <p:nvPr/>
        </p:nvGrpSpPr>
        <p:grpSpPr>
          <a:xfrm>
            <a:off x="8476376" y="2886594"/>
            <a:ext cx="1266439" cy="1425383"/>
            <a:chOff x="7600330" y="2513839"/>
            <a:chExt cx="1095613" cy="1160948"/>
          </a:xfrm>
        </p:grpSpPr>
        <p:sp>
          <p:nvSpPr>
            <p:cNvPr id="21" name="圆角矩形 81">
              <a:extLst>
                <a:ext uri="{FF2B5EF4-FFF2-40B4-BE49-F238E27FC236}">
                  <a16:creationId xmlns:a16="http://schemas.microsoft.com/office/drawing/2014/main" id="{7C1BD32B-BED8-59EC-396F-0374D21B1878}"/>
                </a:ext>
              </a:extLst>
            </p:cNvPr>
            <p:cNvSpPr/>
            <p:nvPr/>
          </p:nvSpPr>
          <p:spPr>
            <a:xfrm>
              <a:off x="7668461" y="2567044"/>
              <a:ext cx="950032" cy="3280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02390B1-5AF9-B5EE-EAFD-16E86DD502D0}"/>
                </a:ext>
              </a:extLst>
            </p:cNvPr>
            <p:cNvCxnSpPr/>
            <p:nvPr/>
          </p:nvCxnSpPr>
          <p:spPr>
            <a:xfrm>
              <a:off x="8293825" y="271073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0951614-4F5F-57CA-A6EB-AF3EBC3D9AAD}"/>
                </a:ext>
              </a:extLst>
            </p:cNvPr>
            <p:cNvCxnSpPr/>
            <p:nvPr/>
          </p:nvCxnSpPr>
          <p:spPr>
            <a:xfrm>
              <a:off x="8293825" y="275137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55A5190-A9B3-2608-518F-F6E61F17AED7}"/>
                </a:ext>
              </a:extLst>
            </p:cNvPr>
            <p:cNvCxnSpPr/>
            <p:nvPr/>
          </p:nvCxnSpPr>
          <p:spPr>
            <a:xfrm>
              <a:off x="8293824" y="279201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圆角矩形 97">
              <a:extLst>
                <a:ext uri="{FF2B5EF4-FFF2-40B4-BE49-F238E27FC236}">
                  <a16:creationId xmlns:a16="http://schemas.microsoft.com/office/drawing/2014/main" id="{9C5FE2C4-1BCE-7589-5171-E1EA12C2912B}"/>
                </a:ext>
              </a:extLst>
            </p:cNvPr>
            <p:cNvSpPr/>
            <p:nvPr/>
          </p:nvSpPr>
          <p:spPr>
            <a:xfrm>
              <a:off x="7600330" y="2513839"/>
              <a:ext cx="1095613" cy="1160948"/>
            </a:xfrm>
            <a:prstGeom prst="roundRect">
              <a:avLst>
                <a:gd name="adj" fmla="val 5202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7707A50A-85A9-9B49-2500-4BA1415AA3F1}"/>
                </a:ext>
              </a:extLst>
            </p:cNvPr>
            <p:cNvSpPr/>
            <p:nvPr/>
          </p:nvSpPr>
          <p:spPr>
            <a:xfrm>
              <a:off x="7716520" y="2751370"/>
              <a:ext cx="80733" cy="807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49EF7CF-87C1-1F29-22C5-56C191202904}"/>
                </a:ext>
              </a:extLst>
            </p:cNvPr>
            <p:cNvCxnSpPr/>
            <p:nvPr/>
          </p:nvCxnSpPr>
          <p:spPr>
            <a:xfrm>
              <a:off x="8293824" y="283210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圆角矩形 81">
              <a:extLst>
                <a:ext uri="{FF2B5EF4-FFF2-40B4-BE49-F238E27FC236}">
                  <a16:creationId xmlns:a16="http://schemas.microsoft.com/office/drawing/2014/main" id="{52ED328E-68D3-BC40-EF67-019B4B251822}"/>
                </a:ext>
              </a:extLst>
            </p:cNvPr>
            <p:cNvSpPr/>
            <p:nvPr/>
          </p:nvSpPr>
          <p:spPr>
            <a:xfrm>
              <a:off x="7673437" y="2935147"/>
              <a:ext cx="950032" cy="32800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4EE9F6E6-4E18-5FAB-5C5C-130C779E8786}"/>
                </a:ext>
              </a:extLst>
            </p:cNvPr>
            <p:cNvCxnSpPr/>
            <p:nvPr/>
          </p:nvCxnSpPr>
          <p:spPr>
            <a:xfrm>
              <a:off x="8298801" y="3078833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BBAE38C-B0A0-88FE-A495-316985A5F95E}"/>
                </a:ext>
              </a:extLst>
            </p:cNvPr>
            <p:cNvCxnSpPr/>
            <p:nvPr/>
          </p:nvCxnSpPr>
          <p:spPr>
            <a:xfrm>
              <a:off x="8298801" y="3119473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A51CFC21-171D-B24F-67A8-CE306CA9A69F}"/>
                </a:ext>
              </a:extLst>
            </p:cNvPr>
            <p:cNvCxnSpPr/>
            <p:nvPr/>
          </p:nvCxnSpPr>
          <p:spPr>
            <a:xfrm>
              <a:off x="8298800" y="3160113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F45559A4-8C2A-5FC4-F4E8-38CBB764FB76}"/>
                </a:ext>
              </a:extLst>
            </p:cNvPr>
            <p:cNvSpPr/>
            <p:nvPr/>
          </p:nvSpPr>
          <p:spPr>
            <a:xfrm>
              <a:off x="7721496" y="3119473"/>
              <a:ext cx="86157" cy="86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DD9C6AF6-851B-487D-076E-BC1F4C75DC6B}"/>
                </a:ext>
              </a:extLst>
            </p:cNvPr>
            <p:cNvCxnSpPr/>
            <p:nvPr/>
          </p:nvCxnSpPr>
          <p:spPr>
            <a:xfrm>
              <a:off x="8298800" y="3200208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圆角矩形 81">
              <a:extLst>
                <a:ext uri="{FF2B5EF4-FFF2-40B4-BE49-F238E27FC236}">
                  <a16:creationId xmlns:a16="http://schemas.microsoft.com/office/drawing/2014/main" id="{C84AFDFC-3877-A5EB-C9E3-1A7620B168FF}"/>
                </a:ext>
              </a:extLst>
            </p:cNvPr>
            <p:cNvSpPr/>
            <p:nvPr/>
          </p:nvSpPr>
          <p:spPr>
            <a:xfrm>
              <a:off x="7668461" y="3300399"/>
              <a:ext cx="950032" cy="3280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5C3A16C3-9FD1-4F8C-E867-857885119C91}"/>
                </a:ext>
              </a:extLst>
            </p:cNvPr>
            <p:cNvCxnSpPr/>
            <p:nvPr/>
          </p:nvCxnSpPr>
          <p:spPr>
            <a:xfrm>
              <a:off x="8293825" y="344408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C44DA3B-FDB0-5A8F-D925-B0852225519A}"/>
                </a:ext>
              </a:extLst>
            </p:cNvPr>
            <p:cNvCxnSpPr/>
            <p:nvPr/>
          </p:nvCxnSpPr>
          <p:spPr>
            <a:xfrm>
              <a:off x="8293825" y="348472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A0C8869-25B8-1822-0185-E12EB4977F42}"/>
                </a:ext>
              </a:extLst>
            </p:cNvPr>
            <p:cNvCxnSpPr/>
            <p:nvPr/>
          </p:nvCxnSpPr>
          <p:spPr>
            <a:xfrm>
              <a:off x="8293824" y="352536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57C6E0C-7E75-6969-741F-9A979315B1AC}"/>
                </a:ext>
              </a:extLst>
            </p:cNvPr>
            <p:cNvSpPr/>
            <p:nvPr/>
          </p:nvSpPr>
          <p:spPr>
            <a:xfrm>
              <a:off x="7716520" y="3484725"/>
              <a:ext cx="87760" cy="87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C8DF76A1-FC0D-5B88-7ED1-A0C38732B162}"/>
                </a:ext>
              </a:extLst>
            </p:cNvPr>
            <p:cNvCxnSpPr/>
            <p:nvPr/>
          </p:nvCxnSpPr>
          <p:spPr>
            <a:xfrm>
              <a:off x="8293824" y="356546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D95B0F4-A298-4490-6DEA-EE2A7F44A5C2}"/>
              </a:ext>
            </a:extLst>
          </p:cNvPr>
          <p:cNvCxnSpPr>
            <a:cxnSpLocks/>
          </p:cNvCxnSpPr>
          <p:nvPr/>
        </p:nvCxnSpPr>
        <p:spPr>
          <a:xfrm>
            <a:off x="2203683" y="3403865"/>
            <a:ext cx="6148874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FB80AF4-1E4C-7B6B-BFF9-4AD9B261C2CC}"/>
              </a:ext>
            </a:extLst>
          </p:cNvPr>
          <p:cNvCxnSpPr>
            <a:cxnSpLocks/>
          </p:cNvCxnSpPr>
          <p:nvPr/>
        </p:nvCxnSpPr>
        <p:spPr>
          <a:xfrm flipH="1">
            <a:off x="2203683" y="3820649"/>
            <a:ext cx="6148874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899A5AD7-4532-1E22-E041-43287B2A55E0}"/>
              </a:ext>
            </a:extLst>
          </p:cNvPr>
          <p:cNvSpPr txBox="1"/>
          <p:nvPr/>
        </p:nvSpPr>
        <p:spPr>
          <a:xfrm>
            <a:off x="4865998" y="31053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请求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457FF1D-17EA-4AB0-EEA1-4335CAC86F3B}"/>
              </a:ext>
            </a:extLst>
          </p:cNvPr>
          <p:cNvSpPr txBox="1"/>
          <p:nvPr/>
        </p:nvSpPr>
        <p:spPr>
          <a:xfrm>
            <a:off x="4875329" y="384992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响应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5A84ED3-AC2E-86F5-87DA-8A31AECFAB63}"/>
              </a:ext>
            </a:extLst>
          </p:cNvPr>
          <p:cNvSpPr txBox="1"/>
          <p:nvPr/>
        </p:nvSpPr>
        <p:spPr>
          <a:xfrm>
            <a:off x="4608141" y="3467546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</a:t>
            </a:r>
            <a:endParaRPr lang="zh-CN" altLang="en-US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F50EF3-6C36-494C-B2F1-B4F87F596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1569" y="3084290"/>
            <a:ext cx="1953140" cy="1105066"/>
          </a:xfrm>
          <a:prstGeom prst="roundRect">
            <a:avLst>
              <a:gd name="adj" fmla="val 8223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361A3A3-F2FF-5EFF-66DE-91C7395B7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3289" y="4311977"/>
            <a:ext cx="1172899" cy="360253"/>
          </a:xfrm>
          <a:prstGeom prst="roundRect">
            <a:avLst>
              <a:gd name="adj" fmla="val 11225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1A3907F-7C09-CAF5-5567-83F7EC792A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0753" y="4724425"/>
            <a:ext cx="1077970" cy="686373"/>
          </a:xfrm>
          <a:prstGeom prst="roundRect">
            <a:avLst>
              <a:gd name="adj" fmla="val 6187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DAC4057-8A4F-BB4D-2E61-5C8705443B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0753" y="5462993"/>
            <a:ext cx="1185973" cy="820206"/>
          </a:xfrm>
          <a:prstGeom prst="roundRect">
            <a:avLst>
              <a:gd name="adj" fmla="val 8394"/>
            </a:avLst>
          </a:prstGeom>
          <a:ln w="6350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207738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2134DE3-80FD-C2D6-7E9E-7CE819FA5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Web</a:t>
            </a:r>
            <a:r>
              <a:rPr lang="zh-CN" altLang="en-US"/>
              <a:t>服务器</a:t>
            </a:r>
            <a:r>
              <a:rPr lang="en-US" altLang="zh-CN"/>
              <a:t>-Tomcat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B4635CC-C60B-EDCE-66B1-49A0D10CA05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简介</a:t>
            </a:r>
            <a:endParaRPr lang="en-US" altLang="zh-CN"/>
          </a:p>
          <a:p>
            <a:r>
              <a:rPr lang="zh-CN" altLang="en-US"/>
              <a:t>基本使用</a:t>
            </a:r>
            <a:endParaRPr lang="en-US" altLang="zh-CN"/>
          </a:p>
          <a:p>
            <a:r>
              <a:rPr lang="zh-CN" altLang="en-US"/>
              <a:t>入门程序解析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60315EC-9797-ABDD-66D4-4438002F34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260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2134DE3-80FD-C2D6-7E9E-7CE819FA5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Web</a:t>
            </a:r>
            <a:r>
              <a:rPr lang="zh-CN" altLang="en-US"/>
              <a:t>服务器</a:t>
            </a:r>
            <a:r>
              <a:rPr lang="en-US" altLang="zh-CN"/>
              <a:t>-Tomcat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B4635CC-C60B-EDCE-66B1-49A0D10CA05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简介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基本使用</a:t>
            </a:r>
            <a:endParaRPr lang="en-US" altLang="zh-CN"/>
          </a:p>
          <a:p>
            <a:r>
              <a:rPr lang="zh-CN" altLang="en-US"/>
              <a:t>入门程序解析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60315EC-9797-ABDD-66D4-4438002F34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323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Tomcat</a:t>
            </a:r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EBB81F-1059-5F02-15D8-C35102A99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617" y="5041470"/>
            <a:ext cx="2878445" cy="1628594"/>
          </a:xfrm>
          <a:prstGeom prst="roundRect">
            <a:avLst>
              <a:gd name="adj" fmla="val 8223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03C85A30-45ED-9BC5-407B-A7F44DA4667F}"/>
              </a:ext>
            </a:extLst>
          </p:cNvPr>
          <p:cNvGrpSpPr/>
          <p:nvPr/>
        </p:nvGrpSpPr>
        <p:grpSpPr>
          <a:xfrm>
            <a:off x="850499" y="1673977"/>
            <a:ext cx="10491002" cy="3233303"/>
            <a:chOff x="850499" y="1673977"/>
            <a:chExt cx="10491002" cy="3233303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EF655356-2574-EC07-14AF-EB47C8023353}"/>
                </a:ext>
              </a:extLst>
            </p:cNvPr>
            <p:cNvGrpSpPr/>
            <p:nvPr/>
          </p:nvGrpSpPr>
          <p:grpSpPr>
            <a:xfrm>
              <a:off x="850499" y="1673977"/>
              <a:ext cx="10491002" cy="3233303"/>
              <a:chOff x="920210" y="1823315"/>
              <a:chExt cx="10491002" cy="3233303"/>
            </a:xfrm>
          </p:grpSpPr>
          <p:sp>
            <p:nvSpPr>
              <p:cNvPr id="3" name="矩形: 对角圆角 2">
                <a:extLst>
                  <a:ext uri="{FF2B5EF4-FFF2-40B4-BE49-F238E27FC236}">
                    <a16:creationId xmlns:a16="http://schemas.microsoft.com/office/drawing/2014/main" id="{471FCFC4-7E7A-3DF7-A857-D6399BCA9DDE}"/>
                  </a:ext>
                </a:extLst>
              </p:cNvPr>
              <p:cNvSpPr/>
              <p:nvPr/>
            </p:nvSpPr>
            <p:spPr>
              <a:xfrm>
                <a:off x="920210" y="1823316"/>
                <a:ext cx="10491002" cy="3233302"/>
              </a:xfrm>
              <a:prstGeom prst="round2DiagRect">
                <a:avLst>
                  <a:gd name="adj1" fmla="val 5917"/>
                  <a:gd name="adj2" fmla="val 5342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0" rIns="72000" bIns="0" rtlCol="0" anchor="ctr"/>
              <a:lstStyle/>
              <a:p>
                <a:pPr marL="285750" marR="0" lvl="0" indent="-285750" algn="l" defTabSz="914400" rtl="0" eaLnBrk="0" fontAlgn="base" latinLnBrk="0" hangingPunct="0">
                  <a:lnSpc>
                    <a:spcPct val="2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404040"/>
                  </a:buClr>
                  <a:buSzPct val="85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概念：</a:t>
                </a: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Tomcat</a:t>
                </a:r>
                <a:r>
                  <a: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是</a:t>
                </a: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Apache </a:t>
                </a:r>
                <a:r>
                  <a: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软件基金会一个核心项目，是一个开源免费的轻量级</a:t>
                </a: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Web</a:t>
                </a:r>
                <a:r>
                  <a: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服务器，支持</a:t>
                </a: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Servlet/JSP</a:t>
                </a:r>
                <a:r>
                  <a: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少量</a:t>
                </a: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JavaEE</a:t>
                </a:r>
                <a:r>
                  <a: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规范。</a:t>
                </a:r>
                <a:endPara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2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404040"/>
                  </a:buClr>
                  <a:buSzPct val="85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JavaEE</a:t>
                </a:r>
                <a:r>
                  <a: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Java Enterprise Edition</a:t>
                </a:r>
                <a:r>
                  <a: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</a:t>
                </a: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Java</a:t>
                </a:r>
                <a:r>
                  <a: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企业版。指</a:t>
                </a: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Java</a:t>
                </a:r>
                <a:r>
                  <a: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企业级开发的技术规范总和。包含</a:t>
                </a: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13</a:t>
                </a:r>
                <a:r>
                  <a: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项技术规范：</a:t>
                </a: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JDBC</a:t>
                </a:r>
                <a:r>
                  <a: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、</a:t>
                </a: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JNDI</a:t>
                </a:r>
                <a:r>
                  <a: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、</a:t>
                </a: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EJB</a:t>
                </a:r>
                <a:r>
                  <a: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、</a:t>
                </a: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RMI</a:t>
                </a:r>
                <a:r>
                  <a: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、</a:t>
                </a: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JSP</a:t>
                </a:r>
                <a:r>
                  <a: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、</a:t>
                </a: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Servlet</a:t>
                </a:r>
                <a:r>
                  <a: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、</a:t>
                </a: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XML</a:t>
                </a:r>
                <a:r>
                  <a: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、</a:t>
                </a: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JMS</a:t>
                </a:r>
                <a:r>
                  <a: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、</a:t>
                </a: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Java IDL</a:t>
                </a:r>
                <a:r>
                  <a: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、</a:t>
                </a: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JTS</a:t>
                </a:r>
                <a:r>
                  <a: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、</a:t>
                </a: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JTA</a:t>
                </a:r>
                <a:r>
                  <a: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、</a:t>
                </a: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JavaMail</a:t>
                </a:r>
                <a:r>
                  <a: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、</a:t>
                </a: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JAF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2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404040"/>
                  </a:buClr>
                  <a:buSzPct val="85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Tomcat </a:t>
                </a:r>
                <a:r>
                  <a: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也被称为 </a:t>
                </a: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Web</a:t>
                </a:r>
                <a:r>
                  <a: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容器、</a:t>
                </a: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Servlet</a:t>
                </a:r>
                <a:r>
                  <a: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容器。</a:t>
                </a:r>
                <a:r>
                  <a:rPr lang="en-US" altLang="zh-CN" sz="140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Servlet</a:t>
                </a:r>
                <a:r>
                  <a: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程序需要依赖于 </a:t>
                </a: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Tomcat</a:t>
                </a:r>
                <a:r>
                  <a: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才能运行</a:t>
                </a: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2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404040"/>
                  </a:buClr>
                  <a:buSzPct val="85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官网：</a:t>
                </a: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hlinkClick r:id="rId3"/>
                  </a:rPr>
                  <a:t>https://tomcat.apache.org/</a:t>
                </a: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4" name="矩形: 对角圆角 3">
                <a:extLst>
                  <a:ext uri="{FF2B5EF4-FFF2-40B4-BE49-F238E27FC236}">
                    <a16:creationId xmlns:a16="http://schemas.microsoft.com/office/drawing/2014/main" id="{5C081135-6516-89F9-C194-FD9B80E129B3}"/>
                  </a:ext>
                </a:extLst>
              </p:cNvPr>
              <p:cNvSpPr/>
              <p:nvPr/>
            </p:nvSpPr>
            <p:spPr>
              <a:xfrm>
                <a:off x="920210" y="1823315"/>
                <a:ext cx="1400101" cy="431493"/>
              </a:xfrm>
              <a:prstGeom prst="round2DiagRect">
                <a:avLst>
                  <a:gd name="adj1" fmla="val 17163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</a:t>
                </a:r>
                <a:r>
                  <a:rPr lang="en-US" altLang="zh-CN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Tomcat</a:t>
                </a:r>
              </a:p>
            </p:txBody>
          </p:sp>
        </p:grpSp>
        <p:sp>
          <p:nvSpPr>
            <p:cNvPr id="15" name="Shape 2789">
              <a:extLst>
                <a:ext uri="{FF2B5EF4-FFF2-40B4-BE49-F238E27FC236}">
                  <a16:creationId xmlns:a16="http://schemas.microsoft.com/office/drawing/2014/main" id="{C25C2E99-96DD-3894-F56D-FD742DFE28F9}"/>
                </a:ext>
              </a:extLst>
            </p:cNvPr>
            <p:cNvSpPr/>
            <p:nvPr/>
          </p:nvSpPr>
          <p:spPr>
            <a:xfrm>
              <a:off x="1059452" y="1750407"/>
              <a:ext cx="279459" cy="278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95" y="9980"/>
                  </a:moveTo>
                  <a:cubicBezTo>
                    <a:pt x="19587" y="9894"/>
                    <a:pt x="19575" y="9811"/>
                    <a:pt x="19565" y="9726"/>
                  </a:cubicBezTo>
                  <a:cubicBezTo>
                    <a:pt x="19542" y="9539"/>
                    <a:pt x="19514" y="9355"/>
                    <a:pt x="19480" y="9172"/>
                  </a:cubicBezTo>
                  <a:cubicBezTo>
                    <a:pt x="19463" y="9078"/>
                    <a:pt x="19444" y="8986"/>
                    <a:pt x="19424" y="8893"/>
                  </a:cubicBezTo>
                  <a:cubicBezTo>
                    <a:pt x="19384" y="8712"/>
                    <a:pt x="19337" y="8533"/>
                    <a:pt x="19286" y="8356"/>
                  </a:cubicBezTo>
                  <a:cubicBezTo>
                    <a:pt x="19263" y="8276"/>
                    <a:pt x="19244" y="8195"/>
                    <a:pt x="19218" y="8116"/>
                  </a:cubicBezTo>
                  <a:cubicBezTo>
                    <a:pt x="19143" y="7879"/>
                    <a:pt x="19057" y="7646"/>
                    <a:pt x="18963" y="7418"/>
                  </a:cubicBezTo>
                  <a:cubicBezTo>
                    <a:pt x="18923" y="7321"/>
                    <a:pt x="18876" y="7229"/>
                    <a:pt x="18833" y="7134"/>
                  </a:cubicBezTo>
                  <a:cubicBezTo>
                    <a:pt x="18771" y="6999"/>
                    <a:pt x="18708" y="6865"/>
                    <a:pt x="18640" y="6734"/>
                  </a:cubicBezTo>
                  <a:cubicBezTo>
                    <a:pt x="18580" y="6618"/>
                    <a:pt x="18516" y="6504"/>
                    <a:pt x="18450" y="6391"/>
                  </a:cubicBezTo>
                  <a:cubicBezTo>
                    <a:pt x="18392" y="6291"/>
                    <a:pt x="18331" y="6192"/>
                    <a:pt x="18269" y="6094"/>
                  </a:cubicBezTo>
                  <a:cubicBezTo>
                    <a:pt x="18192" y="5971"/>
                    <a:pt x="18114" y="5849"/>
                    <a:pt x="18031" y="5731"/>
                  </a:cubicBezTo>
                  <a:cubicBezTo>
                    <a:pt x="17986" y="5667"/>
                    <a:pt x="17936" y="5605"/>
                    <a:pt x="17889" y="5541"/>
                  </a:cubicBezTo>
                  <a:cubicBezTo>
                    <a:pt x="17544" y="5080"/>
                    <a:pt x="17159" y="4651"/>
                    <a:pt x="16732" y="4265"/>
                  </a:cubicBezTo>
                  <a:cubicBezTo>
                    <a:pt x="16705" y="4241"/>
                    <a:pt x="16679" y="4216"/>
                    <a:pt x="16652" y="4192"/>
                  </a:cubicBezTo>
                  <a:cubicBezTo>
                    <a:pt x="16499" y="4058"/>
                    <a:pt x="16343" y="3927"/>
                    <a:pt x="16181" y="3803"/>
                  </a:cubicBezTo>
                  <a:cubicBezTo>
                    <a:pt x="16173" y="3796"/>
                    <a:pt x="16165" y="3790"/>
                    <a:pt x="16156" y="3784"/>
                  </a:cubicBezTo>
                  <a:cubicBezTo>
                    <a:pt x="15459" y="3252"/>
                    <a:pt x="14680" y="2821"/>
                    <a:pt x="13842" y="2513"/>
                  </a:cubicBezTo>
                  <a:cubicBezTo>
                    <a:pt x="13592" y="2912"/>
                    <a:pt x="13337" y="3420"/>
                    <a:pt x="13040" y="3590"/>
                  </a:cubicBezTo>
                  <a:cubicBezTo>
                    <a:pt x="12610" y="3835"/>
                    <a:pt x="12641" y="4817"/>
                    <a:pt x="13469" y="4725"/>
                  </a:cubicBezTo>
                  <a:cubicBezTo>
                    <a:pt x="13469" y="4725"/>
                    <a:pt x="13224" y="4970"/>
                    <a:pt x="13469" y="5860"/>
                  </a:cubicBezTo>
                  <a:cubicBezTo>
                    <a:pt x="13715" y="6750"/>
                    <a:pt x="14126" y="6943"/>
                    <a:pt x="15341" y="6443"/>
                  </a:cubicBezTo>
                  <a:cubicBezTo>
                    <a:pt x="15862" y="6228"/>
                    <a:pt x="16258" y="6340"/>
                    <a:pt x="16200" y="6873"/>
                  </a:cubicBezTo>
                  <a:cubicBezTo>
                    <a:pt x="16077" y="8008"/>
                    <a:pt x="15202" y="7960"/>
                    <a:pt x="15862" y="9788"/>
                  </a:cubicBezTo>
                  <a:cubicBezTo>
                    <a:pt x="16261" y="10892"/>
                    <a:pt x="17243" y="11322"/>
                    <a:pt x="17611" y="12181"/>
                  </a:cubicBezTo>
                  <a:cubicBezTo>
                    <a:pt x="17814" y="12653"/>
                    <a:pt x="18591" y="13088"/>
                    <a:pt x="19250" y="13384"/>
                  </a:cubicBezTo>
                  <a:cubicBezTo>
                    <a:pt x="19321" y="13153"/>
                    <a:pt x="19380" y="12917"/>
                    <a:pt x="19432" y="12677"/>
                  </a:cubicBezTo>
                  <a:cubicBezTo>
                    <a:pt x="19452" y="12587"/>
                    <a:pt x="19467" y="12494"/>
                    <a:pt x="19484" y="12402"/>
                  </a:cubicBezTo>
                  <a:cubicBezTo>
                    <a:pt x="19517" y="12224"/>
                    <a:pt x="19545" y="12044"/>
                    <a:pt x="19566" y="11862"/>
                  </a:cubicBezTo>
                  <a:cubicBezTo>
                    <a:pt x="19576" y="11776"/>
                    <a:pt x="19588" y="11691"/>
                    <a:pt x="19596" y="11604"/>
                  </a:cubicBezTo>
                  <a:cubicBezTo>
                    <a:pt x="19620" y="11340"/>
                    <a:pt x="19636" y="11072"/>
                    <a:pt x="19636" y="10800"/>
                  </a:cubicBezTo>
                  <a:cubicBezTo>
                    <a:pt x="19636" y="10523"/>
                    <a:pt x="19620" y="10250"/>
                    <a:pt x="19595" y="9980"/>
                  </a:cubicBezTo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2" y="982"/>
                    <a:pt x="20618" y="5377"/>
                    <a:pt x="20618" y="10800"/>
                  </a:cubicBezTo>
                  <a:cubicBezTo>
                    <a:pt x="20618" y="16223"/>
                    <a:pt x="1622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8407" y="9726"/>
                  </a:moveTo>
                  <a:cubicBezTo>
                    <a:pt x="8468" y="9020"/>
                    <a:pt x="9603" y="8284"/>
                    <a:pt x="10370" y="7947"/>
                  </a:cubicBezTo>
                  <a:cubicBezTo>
                    <a:pt x="11137" y="7609"/>
                    <a:pt x="11843" y="7486"/>
                    <a:pt x="11751" y="6903"/>
                  </a:cubicBezTo>
                  <a:cubicBezTo>
                    <a:pt x="11659" y="6320"/>
                    <a:pt x="11444" y="5891"/>
                    <a:pt x="10248" y="5891"/>
                  </a:cubicBezTo>
                  <a:cubicBezTo>
                    <a:pt x="9051" y="5891"/>
                    <a:pt x="9573" y="7486"/>
                    <a:pt x="8591" y="6535"/>
                  </a:cubicBezTo>
                  <a:cubicBezTo>
                    <a:pt x="7609" y="5584"/>
                    <a:pt x="8805" y="5830"/>
                    <a:pt x="9296" y="5615"/>
                  </a:cubicBezTo>
                  <a:cubicBezTo>
                    <a:pt x="9787" y="5400"/>
                    <a:pt x="10278" y="4510"/>
                    <a:pt x="9419" y="4449"/>
                  </a:cubicBezTo>
                  <a:cubicBezTo>
                    <a:pt x="8560" y="4388"/>
                    <a:pt x="8744" y="4817"/>
                    <a:pt x="8069" y="4572"/>
                  </a:cubicBezTo>
                  <a:cubicBezTo>
                    <a:pt x="7394" y="4326"/>
                    <a:pt x="7087" y="5431"/>
                    <a:pt x="6658" y="5277"/>
                  </a:cubicBezTo>
                  <a:cubicBezTo>
                    <a:pt x="6373" y="5176"/>
                    <a:pt x="5613" y="4605"/>
                    <a:pt x="5110" y="4044"/>
                  </a:cubicBezTo>
                  <a:cubicBezTo>
                    <a:pt x="4094" y="4900"/>
                    <a:pt x="3277" y="5982"/>
                    <a:pt x="2729" y="7212"/>
                  </a:cubicBezTo>
                  <a:cubicBezTo>
                    <a:pt x="2875" y="8862"/>
                    <a:pt x="3774" y="9726"/>
                    <a:pt x="3774" y="9726"/>
                  </a:cubicBezTo>
                  <a:cubicBezTo>
                    <a:pt x="3774" y="9726"/>
                    <a:pt x="4234" y="10800"/>
                    <a:pt x="6995" y="12119"/>
                  </a:cubicBezTo>
                  <a:cubicBezTo>
                    <a:pt x="6995" y="12119"/>
                    <a:pt x="7517" y="12150"/>
                    <a:pt x="6903" y="11536"/>
                  </a:cubicBezTo>
                  <a:cubicBezTo>
                    <a:pt x="6290" y="10923"/>
                    <a:pt x="5615" y="10156"/>
                    <a:pt x="6382" y="9757"/>
                  </a:cubicBezTo>
                  <a:cubicBezTo>
                    <a:pt x="7149" y="9358"/>
                    <a:pt x="7364" y="9389"/>
                    <a:pt x="7548" y="10125"/>
                  </a:cubicBezTo>
                  <a:cubicBezTo>
                    <a:pt x="7732" y="10861"/>
                    <a:pt x="8345" y="10432"/>
                    <a:pt x="8407" y="9726"/>
                  </a:cubicBezTo>
                  <a:moveTo>
                    <a:pt x="16246" y="12871"/>
                  </a:moveTo>
                  <a:cubicBezTo>
                    <a:pt x="15893" y="13086"/>
                    <a:pt x="15908" y="13561"/>
                    <a:pt x="16200" y="13822"/>
                  </a:cubicBezTo>
                  <a:cubicBezTo>
                    <a:pt x="16491" y="14083"/>
                    <a:pt x="17074" y="14420"/>
                    <a:pt x="17258" y="13822"/>
                  </a:cubicBezTo>
                  <a:cubicBezTo>
                    <a:pt x="17442" y="13224"/>
                    <a:pt x="16599" y="12656"/>
                    <a:pt x="16246" y="12871"/>
                  </a:cubicBezTo>
                  <a:moveTo>
                    <a:pt x="12027" y="12948"/>
                  </a:moveTo>
                  <a:cubicBezTo>
                    <a:pt x="10984" y="12058"/>
                    <a:pt x="11107" y="11659"/>
                    <a:pt x="9787" y="11659"/>
                  </a:cubicBezTo>
                  <a:cubicBezTo>
                    <a:pt x="8468" y="11659"/>
                    <a:pt x="7640" y="11966"/>
                    <a:pt x="7977" y="13807"/>
                  </a:cubicBezTo>
                  <a:cubicBezTo>
                    <a:pt x="8315" y="15648"/>
                    <a:pt x="9296" y="14819"/>
                    <a:pt x="9205" y="16231"/>
                  </a:cubicBezTo>
                  <a:cubicBezTo>
                    <a:pt x="9112" y="17642"/>
                    <a:pt x="9450" y="17949"/>
                    <a:pt x="9665" y="18286"/>
                  </a:cubicBezTo>
                  <a:cubicBezTo>
                    <a:pt x="9880" y="18624"/>
                    <a:pt x="10524" y="19606"/>
                    <a:pt x="10769" y="18225"/>
                  </a:cubicBezTo>
                  <a:cubicBezTo>
                    <a:pt x="11015" y="16844"/>
                    <a:pt x="11475" y="16077"/>
                    <a:pt x="11996" y="15402"/>
                  </a:cubicBezTo>
                  <a:cubicBezTo>
                    <a:pt x="12518" y="14727"/>
                    <a:pt x="13070" y="13837"/>
                    <a:pt x="12027" y="1294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+mn-ea"/>
                <a:cs typeface="Arial" panose="020B0604020202020204"/>
              </a:endParaRP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5CD3C705-E257-7A5D-16D4-6057B1051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455" y="952800"/>
            <a:ext cx="2521857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34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144F0E-ADFB-9132-96C7-815FA1AC56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6264" y="1671320"/>
            <a:ext cx="6262776" cy="254508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Web</a:t>
            </a:r>
            <a:r>
              <a:rPr lang="zh-CN" altLang="en-US"/>
              <a:t>服务器</a:t>
            </a:r>
            <a:endParaRPr lang="en-US" altLang="zh-CN"/>
          </a:p>
          <a:p>
            <a:pPr>
              <a:lnSpc>
                <a:spcPct val="150000"/>
              </a:lnSpc>
            </a:pPr>
            <a:endParaRPr lang="en-US" altLang="zh-CN"/>
          </a:p>
          <a:p>
            <a:pPr>
              <a:lnSpc>
                <a:spcPct val="150000"/>
              </a:lnSpc>
            </a:pP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Tomcat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9F5480-5985-78FB-6353-CEA644FE1665}"/>
              </a:ext>
            </a:extLst>
          </p:cNvPr>
          <p:cNvSpPr/>
          <p:nvPr/>
        </p:nvSpPr>
        <p:spPr>
          <a:xfrm>
            <a:off x="5484038" y="2735781"/>
            <a:ext cx="5760539" cy="945227"/>
          </a:xfrm>
          <a:prstGeom prst="roundRect">
            <a:avLst>
              <a:gd name="adj" fmla="val 13656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tIns="0" bIns="7200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</a:t>
            </a:r>
            <a:r>
              <a:rPr lang="en-US" altLang="zh-CN" sz="14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协议操作进行封装，简化</a:t>
            </a:r>
            <a:r>
              <a:rPr lang="en-US" altLang="zh-CN" sz="14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</a:t>
            </a: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程序开发。</a:t>
            </a:r>
            <a:endParaRPr lang="en-US" altLang="zh-CN" sz="1400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部署</a:t>
            </a:r>
            <a:r>
              <a:rPr lang="en-US" altLang="zh-CN" sz="14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</a:t>
            </a: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项目，对外提供网上信息浏览服务。</a:t>
            </a:r>
            <a:endParaRPr lang="en-US" altLang="zh-CN" sz="1400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64830FA-5C1C-9135-2B64-5D4059A0FBB9}"/>
              </a:ext>
            </a:extLst>
          </p:cNvPr>
          <p:cNvSpPr/>
          <p:nvPr/>
        </p:nvSpPr>
        <p:spPr>
          <a:xfrm>
            <a:off x="5494198" y="4145280"/>
            <a:ext cx="5760539" cy="945227"/>
          </a:xfrm>
          <a:prstGeom prst="roundRect">
            <a:avLst>
              <a:gd name="adj" fmla="val 13656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tIns="0" bIns="7200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一个轻量级的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服务器，支持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servlet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jsp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等少量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javaEE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规范。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也被称为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servlet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容器。</a:t>
            </a:r>
          </a:p>
        </p:txBody>
      </p:sp>
    </p:spTree>
    <p:extLst>
      <p:ext uri="{BB962C8B-B14F-4D97-AF65-F5344CB8AC3E}">
        <p14:creationId xmlns:p14="http://schemas.microsoft.com/office/powerpoint/2010/main" val="1365903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2134DE3-80FD-C2D6-7E9E-7CE819FA5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Web</a:t>
            </a:r>
            <a:r>
              <a:rPr lang="zh-CN" altLang="en-US"/>
              <a:t>服务器</a:t>
            </a:r>
            <a:r>
              <a:rPr lang="en-US" altLang="zh-CN"/>
              <a:t>-Tomcat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B4635CC-C60B-EDCE-66B1-49A0D10CA05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简介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基本使用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入门程序解析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60315EC-9797-ABDD-66D4-4438002F34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356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25352"/>
            <a:ext cx="7052190" cy="503570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rgbClr val="000000"/>
                </a:solidFill>
                <a:effectLst/>
              </a:rPr>
              <a:t>下载：官网下载，地址 </a:t>
            </a:r>
            <a:r>
              <a:rPr lang="en-US" altLang="zh-CN" b="0" i="0">
                <a:solidFill>
                  <a:srgbClr val="000000"/>
                </a:solidFill>
                <a:effectLst/>
                <a:hlinkClick r:id="rId2"/>
              </a:rPr>
              <a:t>https://tomcat.apache.org/download-90.cgi</a:t>
            </a:r>
            <a:endParaRPr lang="en-US" altLang="zh-CN" b="0" i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rgbClr val="000000"/>
                </a:solidFill>
                <a:effectLst/>
              </a:rPr>
              <a:t>安装：绿色版，直接解压即可</a:t>
            </a:r>
            <a:endParaRPr lang="en-US" altLang="zh-CN" b="0" i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rgbClr val="000000"/>
                </a:solidFill>
                <a:effectLst/>
              </a:rPr>
              <a:t>卸载：直接删除目录即可</a:t>
            </a:r>
            <a:endParaRPr lang="en-US" altLang="zh-CN" b="0" i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rgbClr val="000000"/>
                </a:solidFill>
                <a:effectLst/>
              </a:rPr>
              <a:t>启动：双击：</a:t>
            </a:r>
            <a:r>
              <a:rPr lang="en-US" altLang="zh-CN" b="0" i="0">
                <a:solidFill>
                  <a:srgbClr val="000000"/>
                </a:solidFill>
                <a:effectLst/>
              </a:rPr>
              <a:t>bin</a:t>
            </a:r>
            <a:r>
              <a:rPr lang="en-US" altLang="zh-CN">
                <a:solidFill>
                  <a:srgbClr val="000000"/>
                </a:solidFill>
              </a:rPr>
              <a:t>\startup.bat</a:t>
            </a:r>
            <a:r>
              <a:rPr lang="en-US" altLang="zh-CN" b="0" i="0">
                <a:solidFill>
                  <a:srgbClr val="000000"/>
                </a:solidFill>
                <a:effectLst/>
              </a:rPr>
              <a:t>	</a:t>
            </a:r>
          </a:p>
          <a:p>
            <a:pPr marL="645750" lvl="1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控制台中文乱码：修改</a:t>
            </a:r>
            <a:r>
              <a:rPr lang="en-US" altLang="zh-CN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conf/ logging.properties</a:t>
            </a:r>
          </a:p>
          <a:p>
            <a:pPr marL="645750" lvl="1" indent="-285750">
              <a:buFont typeface="Wingdings" panose="05000000000000000000" pitchFamily="2" charset="2"/>
              <a:buChar char="Ø"/>
            </a:pPr>
            <a:endParaRPr lang="en-US" altLang="zh-CN" b="0" i="0">
              <a:solidFill>
                <a:srgbClr val="0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rgbClr val="000000"/>
                </a:solidFill>
                <a:effectLst/>
              </a:rPr>
              <a:t>关闭：</a:t>
            </a:r>
            <a:endParaRPr lang="en-US" altLang="zh-CN" b="0" i="0">
              <a:solidFill>
                <a:srgbClr val="000000"/>
              </a:solidFill>
              <a:effectLst/>
            </a:endParaRPr>
          </a:p>
          <a:p>
            <a:pPr marL="645750" lvl="1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</a:t>
            </a:r>
            <a:r>
              <a:rPr lang="en-US" altLang="zh-CN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×</a:t>
            </a:r>
            <a:r>
              <a:rPr lang="zh-CN" altLang="en-US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掉运行窗口：强制关闭</a:t>
            </a:r>
            <a:endParaRPr lang="en-US" altLang="zh-CN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5750" lvl="1" indent="-285750">
              <a:buFont typeface="Wingdings" panose="05000000000000000000" pitchFamily="2" charset="2"/>
              <a:buChar char="Ø"/>
            </a:pPr>
            <a:r>
              <a:rPr lang="en-US" altLang="zh-CN" b="0" i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bin\shutdown.bat</a:t>
            </a:r>
            <a:r>
              <a:rPr lang="zh-CN" altLang="en-US" b="0" i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：正常关闭</a:t>
            </a:r>
            <a:endParaRPr lang="en-US" altLang="zh-CN" b="0" i="0">
              <a:solidFill>
                <a:srgbClr val="0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5750" lvl="1" indent="-285750">
              <a:buFont typeface="Wingdings" panose="05000000000000000000" pitchFamily="2" charset="2"/>
              <a:buChar char="Ø"/>
            </a:pPr>
            <a:r>
              <a:rPr lang="en-US" altLang="zh-CN" b="0" i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Ctrl+C</a:t>
            </a:r>
            <a:r>
              <a:rPr lang="zh-CN" altLang="en-US" b="0" i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：正常关闭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Tomcat-</a:t>
            </a:r>
            <a:r>
              <a:rPr lang="zh-CN" altLang="en-US"/>
              <a:t>基本使用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5A49665-6113-3883-AB7E-77CDFD5ECA6C}"/>
              </a:ext>
            </a:extLst>
          </p:cNvPr>
          <p:cNvGrpSpPr/>
          <p:nvPr/>
        </p:nvGrpSpPr>
        <p:grpSpPr>
          <a:xfrm>
            <a:off x="7947345" y="1977196"/>
            <a:ext cx="3533775" cy="2651586"/>
            <a:chOff x="7496441" y="1912104"/>
            <a:chExt cx="3533775" cy="265158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4787715-25E7-5C1E-A4DD-61ADDA986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96441" y="1912104"/>
              <a:ext cx="3533775" cy="2628900"/>
            </a:xfrm>
            <a:prstGeom prst="roundRect">
              <a:avLst>
                <a:gd name="adj" fmla="val 3535"/>
              </a:avLst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612D4C4-8796-09D1-AD2E-F7034F7A7AE3}"/>
                </a:ext>
              </a:extLst>
            </p:cNvPr>
            <p:cNvSpPr txBox="1"/>
            <p:nvPr/>
          </p:nvSpPr>
          <p:spPr>
            <a:xfrm>
              <a:off x="9144001" y="2696769"/>
              <a:ext cx="1886215" cy="1866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可执行文件</a:t>
              </a:r>
              <a:endPara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171450" indent="-17145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配置文件</a:t>
              </a:r>
              <a:endPara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171450" indent="-17145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zh-CN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Tomcat</a:t>
              </a: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依赖的</a:t>
              </a:r>
              <a:r>
                <a:rPr lang="en-US" altLang="zh-CN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jar</a:t>
              </a: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包</a:t>
              </a:r>
              <a:endPara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171450" indent="-17145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日志文件</a:t>
              </a:r>
              <a:endPara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171450" indent="-17145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临时文件</a:t>
              </a:r>
              <a:endPara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171450" indent="-17145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应用发布目录</a:t>
              </a:r>
              <a:endPara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171450" indent="-17145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工作目录</a:t>
              </a:r>
              <a:endParaRPr lang="zh-CN" altLang="en-US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6E45A468-2069-AF3C-A56E-3BF1303ED6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17"/>
          <a:stretch/>
        </p:blipFill>
        <p:spPr>
          <a:xfrm>
            <a:off x="7953623" y="4634887"/>
            <a:ext cx="3533775" cy="1926170"/>
          </a:xfrm>
          <a:prstGeom prst="roundRect">
            <a:avLst>
              <a:gd name="adj" fmla="val 4072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83E0C1C-47C7-5110-E28A-0BD6E3AF0D92}"/>
              </a:ext>
            </a:extLst>
          </p:cNvPr>
          <p:cNvSpPr/>
          <p:nvPr/>
        </p:nvSpPr>
        <p:spPr>
          <a:xfrm>
            <a:off x="7945931" y="5961889"/>
            <a:ext cx="3540053" cy="313285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CC62AE2-9E3B-669E-C11C-6C9A27996914}"/>
              </a:ext>
            </a:extLst>
          </p:cNvPr>
          <p:cNvGrpSpPr/>
          <p:nvPr/>
        </p:nvGrpSpPr>
        <p:grpSpPr>
          <a:xfrm>
            <a:off x="1141961" y="3600544"/>
            <a:ext cx="6501868" cy="579707"/>
            <a:chOff x="1141961" y="3600544"/>
            <a:chExt cx="6501868" cy="579707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97922ACA-3ADF-4100-6610-494AE50E6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1962" y="3600544"/>
              <a:ext cx="6501867" cy="579500"/>
            </a:xfrm>
            <a:prstGeom prst="roundRect">
              <a:avLst>
                <a:gd name="adj" fmla="val 11837"/>
              </a:avLst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</p:pic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07694FDC-CFAE-C392-71D7-A7C393981CB0}"/>
                </a:ext>
              </a:extLst>
            </p:cNvPr>
            <p:cNvSpPr/>
            <p:nvPr/>
          </p:nvSpPr>
          <p:spPr>
            <a:xfrm>
              <a:off x="1141961" y="3600751"/>
              <a:ext cx="6501867" cy="579500"/>
            </a:xfrm>
            <a:prstGeom prst="roundRect">
              <a:avLst>
                <a:gd name="adj" fmla="val 10531"/>
              </a:avLst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C1D28C5-BB9A-7A5F-3956-18E445AD1690}"/>
              </a:ext>
            </a:extLst>
          </p:cNvPr>
          <p:cNvSpPr/>
          <p:nvPr/>
        </p:nvSpPr>
        <p:spPr>
          <a:xfrm>
            <a:off x="7947345" y="5418921"/>
            <a:ext cx="3540053" cy="313285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536DEC1-1D7F-8AA5-C6F5-C29ED12A94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4683" y="1573898"/>
            <a:ext cx="3934225" cy="36748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E410A9A-5888-1080-25D3-C5594A9CA5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5010" y="2649162"/>
            <a:ext cx="1763710" cy="190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06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Tomcat-</a:t>
            </a:r>
            <a:r>
              <a:rPr lang="zh-CN" altLang="en-US"/>
              <a:t>基本使用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F4141D9-0C84-41EC-5A29-5D257EE74A81}"/>
              </a:ext>
            </a:extLst>
          </p:cNvPr>
          <p:cNvGrpSpPr/>
          <p:nvPr/>
        </p:nvGrpSpPr>
        <p:grpSpPr>
          <a:xfrm>
            <a:off x="850499" y="1673977"/>
            <a:ext cx="10491002" cy="3233303"/>
            <a:chOff x="850499" y="1673977"/>
            <a:chExt cx="10491002" cy="3233303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2B37C5D-9363-4E89-9937-A3A3D0DBF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7184" y="3215199"/>
              <a:ext cx="8040111" cy="1153531"/>
            </a:xfrm>
            <a:prstGeom prst="roundRect">
              <a:avLst>
                <a:gd name="adj" fmla="val 9080"/>
              </a:avLst>
            </a:prstGeom>
          </p:spPr>
        </p:pic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22C0970E-3F46-D3F0-7025-0BF6EF5197F1}"/>
                </a:ext>
              </a:extLst>
            </p:cNvPr>
            <p:cNvGrpSpPr/>
            <p:nvPr/>
          </p:nvGrpSpPr>
          <p:grpSpPr>
            <a:xfrm>
              <a:off x="850499" y="1673977"/>
              <a:ext cx="10491002" cy="3233303"/>
              <a:chOff x="920210" y="1823315"/>
              <a:chExt cx="10491002" cy="3233303"/>
            </a:xfrm>
          </p:grpSpPr>
          <p:sp>
            <p:nvSpPr>
              <p:cNvPr id="14" name="矩形: 对角圆角 13">
                <a:extLst>
                  <a:ext uri="{FF2B5EF4-FFF2-40B4-BE49-F238E27FC236}">
                    <a16:creationId xmlns:a16="http://schemas.microsoft.com/office/drawing/2014/main" id="{F20ED724-D20B-1850-2C57-D33F4EFFBE34}"/>
                  </a:ext>
                </a:extLst>
              </p:cNvPr>
              <p:cNvSpPr/>
              <p:nvPr/>
            </p:nvSpPr>
            <p:spPr>
              <a:xfrm>
                <a:off x="920210" y="1823316"/>
                <a:ext cx="10491002" cy="3233302"/>
              </a:xfrm>
              <a:prstGeom prst="round2DiagRect">
                <a:avLst>
                  <a:gd name="adj1" fmla="val 5917"/>
                  <a:gd name="adj2" fmla="val 5342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0" rIns="72000" bIns="0" rtlCol="0" anchor="ctr"/>
              <a:lstStyle/>
              <a:p>
                <a:pPr marL="285750" indent="-285750" eaLnBrk="0" fontAlgn="base" hangingPunct="0">
                  <a:lnSpc>
                    <a:spcPct val="2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404040"/>
                  </a:buClr>
                  <a:buSzPct val="85000"/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1400">
                    <a:solidFill>
                      <a:srgbClr val="0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启动窗口一闪而过：检查</a:t>
                </a:r>
                <a:r>
                  <a:rPr lang="en-US" altLang="zh-CN" sz="1400">
                    <a:solidFill>
                      <a:srgbClr val="0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JAVA_HOME</a:t>
                </a:r>
                <a:r>
                  <a:rPr lang="zh-CN" altLang="en-US" sz="1400">
                    <a:solidFill>
                      <a:srgbClr val="0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环境变量是否正确配置</a:t>
                </a:r>
                <a:endParaRPr lang="en-US" altLang="zh-CN" sz="140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eaLnBrk="0" fontAlgn="base" hangingPunct="0">
                  <a:lnSpc>
                    <a:spcPct val="2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404040"/>
                  </a:buClr>
                  <a:buSzPct val="85000"/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1400">
                    <a:solidFill>
                      <a:srgbClr val="0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端口号冲突：找到对应程序，将其关闭掉</a:t>
                </a:r>
                <a:endParaRPr lang="en-US" altLang="zh-CN" sz="140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eaLnBrk="0" fontAlgn="base" hangingPunct="0">
                  <a:lnSpc>
                    <a:spcPct val="2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404040"/>
                  </a:buClr>
                  <a:buSzPct val="85000"/>
                  <a:buFont typeface="Wingdings" panose="05000000000000000000" pitchFamily="2" charset="2"/>
                  <a:buChar char="l"/>
                  <a:defRPr/>
                </a:pPr>
                <a:endParaRPr lang="en-US" altLang="zh-CN" sz="140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eaLnBrk="0" fontAlgn="base" hangingPunct="0">
                  <a:lnSpc>
                    <a:spcPct val="2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404040"/>
                  </a:buClr>
                  <a:buSzPct val="85000"/>
                  <a:buFont typeface="Wingdings" panose="05000000000000000000" pitchFamily="2" charset="2"/>
                  <a:buChar char="l"/>
                  <a:defRPr/>
                </a:pPr>
                <a:endParaRPr lang="en-US" altLang="zh-CN" sz="140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eaLnBrk="0" fontAlgn="base" hangingPunct="0">
                  <a:lnSpc>
                    <a:spcPct val="2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404040"/>
                  </a:buClr>
                  <a:buSzPct val="85000"/>
                  <a:buFont typeface="Wingdings" panose="05000000000000000000" pitchFamily="2" charset="2"/>
                  <a:buChar char="l"/>
                  <a:defRPr/>
                </a:pPr>
                <a:endParaRPr lang="en-US" altLang="zh-CN" sz="140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5" name="矩形: 对角圆角 14">
                <a:extLst>
                  <a:ext uri="{FF2B5EF4-FFF2-40B4-BE49-F238E27FC236}">
                    <a16:creationId xmlns:a16="http://schemas.microsoft.com/office/drawing/2014/main" id="{FF257456-E42E-49CF-F52F-CC7C843074DA}"/>
                  </a:ext>
                </a:extLst>
              </p:cNvPr>
              <p:cNvSpPr/>
              <p:nvPr/>
            </p:nvSpPr>
            <p:spPr>
              <a:xfrm>
                <a:off x="920210" y="1823315"/>
                <a:ext cx="1516781" cy="431493"/>
              </a:xfrm>
              <a:prstGeom prst="round2DiagRect">
                <a:avLst>
                  <a:gd name="adj1" fmla="val 17163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</a:t>
                </a:r>
                <a:r>
                  <a:rPr lang="en-US" altLang="zh-CN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</a:t>
                </a: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常见问题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6" name="Shape 2696">
              <a:extLst>
                <a:ext uri="{FF2B5EF4-FFF2-40B4-BE49-F238E27FC236}">
                  <a16:creationId xmlns:a16="http://schemas.microsoft.com/office/drawing/2014/main" id="{B9C85CAF-30BF-DEFD-EDB0-D0BB3704B341}"/>
                </a:ext>
              </a:extLst>
            </p:cNvPr>
            <p:cNvSpPr/>
            <p:nvPr/>
          </p:nvSpPr>
          <p:spPr>
            <a:xfrm>
              <a:off x="1098160" y="1750407"/>
              <a:ext cx="229024" cy="278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00" y="8836"/>
                  </a:moveTo>
                  <a:cubicBezTo>
                    <a:pt x="9600" y="8295"/>
                    <a:pt x="10138" y="7855"/>
                    <a:pt x="10800" y="7855"/>
                  </a:cubicBezTo>
                  <a:cubicBezTo>
                    <a:pt x="11462" y="7855"/>
                    <a:pt x="12000" y="8295"/>
                    <a:pt x="12000" y="8836"/>
                  </a:cubicBezTo>
                  <a:cubicBezTo>
                    <a:pt x="12000" y="9378"/>
                    <a:pt x="11462" y="9818"/>
                    <a:pt x="10800" y="9818"/>
                  </a:cubicBezTo>
                  <a:cubicBezTo>
                    <a:pt x="10138" y="9818"/>
                    <a:pt x="9600" y="9378"/>
                    <a:pt x="9600" y="8836"/>
                  </a:cubicBezTo>
                  <a:moveTo>
                    <a:pt x="13200" y="8836"/>
                  </a:moveTo>
                  <a:cubicBezTo>
                    <a:pt x="13200" y="7752"/>
                    <a:pt x="12125" y="6873"/>
                    <a:pt x="10800" y="6873"/>
                  </a:cubicBezTo>
                  <a:cubicBezTo>
                    <a:pt x="9475" y="6873"/>
                    <a:pt x="8400" y="7752"/>
                    <a:pt x="8400" y="8836"/>
                  </a:cubicBezTo>
                  <a:cubicBezTo>
                    <a:pt x="8400" y="9921"/>
                    <a:pt x="9475" y="10800"/>
                    <a:pt x="10800" y="10800"/>
                  </a:cubicBezTo>
                  <a:cubicBezTo>
                    <a:pt x="12125" y="10800"/>
                    <a:pt x="13200" y="9921"/>
                    <a:pt x="13200" y="8836"/>
                  </a:cubicBezTo>
                  <a:moveTo>
                    <a:pt x="17400" y="8836"/>
                  </a:moveTo>
                  <a:cubicBezTo>
                    <a:pt x="17400" y="5854"/>
                    <a:pt x="14445" y="3436"/>
                    <a:pt x="10800" y="3436"/>
                  </a:cubicBezTo>
                  <a:cubicBezTo>
                    <a:pt x="7155" y="3436"/>
                    <a:pt x="4200" y="5854"/>
                    <a:pt x="4200" y="8836"/>
                  </a:cubicBezTo>
                  <a:cubicBezTo>
                    <a:pt x="4200" y="10437"/>
                    <a:pt x="5056" y="11870"/>
                    <a:pt x="6408" y="12860"/>
                  </a:cubicBezTo>
                  <a:cubicBezTo>
                    <a:pt x="6570" y="12537"/>
                    <a:pt x="6778" y="12249"/>
                    <a:pt x="7035" y="12000"/>
                  </a:cubicBezTo>
                  <a:cubicBezTo>
                    <a:pt x="6028" y="11198"/>
                    <a:pt x="5400" y="10078"/>
                    <a:pt x="5400" y="8836"/>
                  </a:cubicBezTo>
                  <a:cubicBezTo>
                    <a:pt x="5400" y="6396"/>
                    <a:pt x="7818" y="4418"/>
                    <a:pt x="10800" y="4418"/>
                  </a:cubicBezTo>
                  <a:cubicBezTo>
                    <a:pt x="13783" y="4418"/>
                    <a:pt x="16200" y="6396"/>
                    <a:pt x="16200" y="8836"/>
                  </a:cubicBezTo>
                  <a:cubicBezTo>
                    <a:pt x="16200" y="10094"/>
                    <a:pt x="15555" y="11226"/>
                    <a:pt x="14524" y="12030"/>
                  </a:cubicBezTo>
                  <a:cubicBezTo>
                    <a:pt x="14780" y="12280"/>
                    <a:pt x="14989" y="12568"/>
                    <a:pt x="15154" y="12887"/>
                  </a:cubicBezTo>
                  <a:cubicBezTo>
                    <a:pt x="16528" y="11898"/>
                    <a:pt x="17400" y="10452"/>
                    <a:pt x="17400" y="8836"/>
                  </a:cubicBezTo>
                  <a:moveTo>
                    <a:pt x="10800" y="0"/>
                  </a:moveTo>
                  <a:cubicBezTo>
                    <a:pt x="4835" y="0"/>
                    <a:pt x="0" y="3957"/>
                    <a:pt x="0" y="8836"/>
                  </a:cubicBezTo>
                  <a:cubicBezTo>
                    <a:pt x="0" y="12363"/>
                    <a:pt x="2531" y="15397"/>
                    <a:pt x="6181" y="16815"/>
                  </a:cubicBezTo>
                  <a:cubicBezTo>
                    <a:pt x="6125" y="16401"/>
                    <a:pt x="6080" y="16009"/>
                    <a:pt x="6049" y="15656"/>
                  </a:cubicBezTo>
                  <a:cubicBezTo>
                    <a:pt x="3155" y="14303"/>
                    <a:pt x="1200" y="11759"/>
                    <a:pt x="1200" y="8836"/>
                  </a:cubicBezTo>
                  <a:cubicBezTo>
                    <a:pt x="1200" y="4499"/>
                    <a:pt x="5498" y="982"/>
                    <a:pt x="10800" y="982"/>
                  </a:cubicBezTo>
                  <a:cubicBezTo>
                    <a:pt x="16102" y="982"/>
                    <a:pt x="20400" y="4499"/>
                    <a:pt x="20400" y="8836"/>
                  </a:cubicBezTo>
                  <a:cubicBezTo>
                    <a:pt x="20400" y="11756"/>
                    <a:pt x="18449" y="14298"/>
                    <a:pt x="15560" y="15652"/>
                  </a:cubicBezTo>
                  <a:cubicBezTo>
                    <a:pt x="15532" y="16000"/>
                    <a:pt x="15490" y="16392"/>
                    <a:pt x="15433" y="16809"/>
                  </a:cubicBezTo>
                  <a:cubicBezTo>
                    <a:pt x="19076" y="15390"/>
                    <a:pt x="21600" y="12358"/>
                    <a:pt x="21600" y="8836"/>
                  </a:cubicBezTo>
                  <a:cubicBezTo>
                    <a:pt x="21600" y="3957"/>
                    <a:pt x="16765" y="0"/>
                    <a:pt x="10800" y="0"/>
                  </a:cubicBezTo>
                  <a:moveTo>
                    <a:pt x="12127" y="20179"/>
                  </a:moveTo>
                  <a:cubicBezTo>
                    <a:pt x="11972" y="20432"/>
                    <a:pt x="11842" y="20560"/>
                    <a:pt x="11770" y="20618"/>
                  </a:cubicBezTo>
                  <a:lnTo>
                    <a:pt x="9830" y="20618"/>
                  </a:lnTo>
                  <a:cubicBezTo>
                    <a:pt x="9758" y="20560"/>
                    <a:pt x="9628" y="20432"/>
                    <a:pt x="9473" y="20179"/>
                  </a:cubicBezTo>
                  <a:cubicBezTo>
                    <a:pt x="9032" y="19457"/>
                    <a:pt x="8400" y="16247"/>
                    <a:pt x="8400" y="14727"/>
                  </a:cubicBezTo>
                  <a:cubicBezTo>
                    <a:pt x="8400" y="13278"/>
                    <a:pt x="9028" y="12764"/>
                    <a:pt x="10800" y="12764"/>
                  </a:cubicBezTo>
                  <a:cubicBezTo>
                    <a:pt x="12572" y="12764"/>
                    <a:pt x="13200" y="13278"/>
                    <a:pt x="13200" y="14727"/>
                  </a:cubicBezTo>
                  <a:cubicBezTo>
                    <a:pt x="13200" y="16247"/>
                    <a:pt x="12568" y="19457"/>
                    <a:pt x="12127" y="20179"/>
                  </a:cubicBezTo>
                  <a:moveTo>
                    <a:pt x="10800" y="11782"/>
                  </a:moveTo>
                  <a:cubicBezTo>
                    <a:pt x="7800" y="11782"/>
                    <a:pt x="7200" y="13255"/>
                    <a:pt x="7200" y="14727"/>
                  </a:cubicBezTo>
                  <a:cubicBezTo>
                    <a:pt x="7200" y="16200"/>
                    <a:pt x="7800" y="19636"/>
                    <a:pt x="8400" y="20618"/>
                  </a:cubicBezTo>
                  <a:cubicBezTo>
                    <a:pt x="9000" y="21600"/>
                    <a:pt x="9600" y="21600"/>
                    <a:pt x="9600" y="21600"/>
                  </a:cubicBezTo>
                  <a:lnTo>
                    <a:pt x="12000" y="21600"/>
                  </a:lnTo>
                  <a:cubicBezTo>
                    <a:pt x="12000" y="21600"/>
                    <a:pt x="12600" y="21600"/>
                    <a:pt x="13200" y="20618"/>
                  </a:cubicBezTo>
                  <a:cubicBezTo>
                    <a:pt x="13800" y="19636"/>
                    <a:pt x="14400" y="16200"/>
                    <a:pt x="14400" y="14727"/>
                  </a:cubicBezTo>
                  <a:cubicBezTo>
                    <a:pt x="14400" y="13255"/>
                    <a:pt x="13800" y="11782"/>
                    <a:pt x="10800" y="11782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+mn-ea"/>
                <a:cs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9643359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84565"/>
            <a:ext cx="10143932" cy="51719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rgbClr val="000000"/>
                </a:solidFill>
                <a:effectLst/>
              </a:rPr>
              <a:t>配置</a:t>
            </a:r>
            <a:r>
              <a:rPr lang="en-US" altLang="zh-CN" b="0" i="0">
                <a:solidFill>
                  <a:srgbClr val="000000"/>
                </a:solidFill>
                <a:effectLst/>
              </a:rPr>
              <a:t>Tomcat</a:t>
            </a:r>
            <a:r>
              <a:rPr lang="zh-CN" altLang="en-US" b="0" i="0">
                <a:solidFill>
                  <a:srgbClr val="000000"/>
                </a:solidFill>
                <a:effectLst/>
              </a:rPr>
              <a:t>端口号（</a:t>
            </a:r>
            <a:r>
              <a:rPr lang="en-US" altLang="zh-CN">
                <a:solidFill>
                  <a:srgbClr val="000000"/>
                </a:solidFill>
              </a:rPr>
              <a:t>conf/server.xml</a:t>
            </a:r>
            <a:r>
              <a:rPr lang="zh-CN" altLang="en-US" b="0" i="0">
                <a:solidFill>
                  <a:srgbClr val="000000"/>
                </a:solidFill>
                <a:effectLst/>
              </a:rPr>
              <a:t>）</a:t>
            </a:r>
            <a:endParaRPr lang="en-US" altLang="zh-CN" b="0" i="0">
              <a:solidFill>
                <a:srgbClr val="000000"/>
              </a:solidFill>
              <a:effectLst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Tomcat-</a:t>
            </a:r>
            <a:r>
              <a:rPr lang="zh-CN" altLang="en-US"/>
              <a:t>基本使用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A886244-8663-D18B-9885-91AA7F6A216B}"/>
              </a:ext>
            </a:extLst>
          </p:cNvPr>
          <p:cNvGrpSpPr/>
          <p:nvPr/>
        </p:nvGrpSpPr>
        <p:grpSpPr>
          <a:xfrm>
            <a:off x="1113281" y="2196742"/>
            <a:ext cx="9741532" cy="943161"/>
            <a:chOff x="1184401" y="2005669"/>
            <a:chExt cx="6802604" cy="66724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AC5F3C4-94C8-38A7-1664-E137673EA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4401" y="2005669"/>
              <a:ext cx="6802604" cy="667241"/>
            </a:xfrm>
            <a:prstGeom prst="roundRect">
              <a:avLst>
                <a:gd name="adj" fmla="val 8653"/>
              </a:avLst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</p:pic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B1890F3A-6A2B-2A0B-B2BF-A2B918CDE4C7}"/>
                </a:ext>
              </a:extLst>
            </p:cNvPr>
            <p:cNvSpPr/>
            <p:nvPr/>
          </p:nvSpPr>
          <p:spPr>
            <a:xfrm>
              <a:off x="2332656" y="2026978"/>
              <a:ext cx="1306287" cy="228334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749D7CE-75C2-AB4F-9B1D-F1EEAF3019E7}"/>
              </a:ext>
            </a:extLst>
          </p:cNvPr>
          <p:cNvGrpSpPr/>
          <p:nvPr/>
        </p:nvGrpSpPr>
        <p:grpSpPr>
          <a:xfrm>
            <a:off x="1051109" y="5529638"/>
            <a:ext cx="10038660" cy="943161"/>
            <a:chOff x="1048333" y="5599087"/>
            <a:chExt cx="10025046" cy="943161"/>
          </a:xfrm>
        </p:grpSpPr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B2B7E2F6-AA05-09DC-1300-3441202324C1}"/>
                </a:ext>
              </a:extLst>
            </p:cNvPr>
            <p:cNvSpPr txBox="1"/>
            <p:nvPr/>
          </p:nvSpPr>
          <p:spPr>
            <a:xfrm>
              <a:off x="1470221" y="6036094"/>
              <a:ext cx="9429623" cy="385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342900" lvl="1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HTTP</a:t>
              </a: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协议默认端口号为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80</a:t>
              </a: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，如果将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Tomcat</a:t>
              </a: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端口号改为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80</a:t>
              </a: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，则将来访问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Tomcat</a:t>
              </a: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时，将不用输入端口号 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。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A79F0944-9A84-439D-F5AA-5CD7F1567BCE}"/>
                </a:ext>
              </a:extLst>
            </p:cNvPr>
            <p:cNvGrpSpPr/>
            <p:nvPr/>
          </p:nvGrpSpPr>
          <p:grpSpPr>
            <a:xfrm>
              <a:off x="1048333" y="5599087"/>
              <a:ext cx="10025046" cy="943161"/>
              <a:chOff x="1097275" y="5693357"/>
              <a:chExt cx="9976680" cy="943161"/>
            </a:xfrm>
          </p:grpSpPr>
          <p:sp>
            <p:nvSpPr>
              <p:cNvPr id="18" name="三角形 9">
                <a:extLst>
                  <a:ext uri="{FF2B5EF4-FFF2-40B4-BE49-F238E27FC236}">
                    <a16:creationId xmlns:a16="http://schemas.microsoft.com/office/drawing/2014/main" id="{08032CE3-23C5-7743-F2DE-AE366E7ADE3B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1125004-10D1-5400-2602-354FA8A79740}"/>
                  </a:ext>
                </a:extLst>
              </p:cNvPr>
              <p:cNvSpPr/>
              <p:nvPr/>
            </p:nvSpPr>
            <p:spPr>
              <a:xfrm>
                <a:off x="1197204" y="5693357"/>
                <a:ext cx="9876751" cy="943161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F4DBCB1-3F15-8382-8740-B91CF9C5ADA3}"/>
                  </a:ext>
                </a:extLst>
              </p:cNvPr>
              <p:cNvSpPr/>
              <p:nvPr/>
            </p:nvSpPr>
            <p:spPr>
              <a:xfrm>
                <a:off x="1097275" y="5728120"/>
                <a:ext cx="1053296" cy="30094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6697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8724006-7F4D-F390-C839-87F6F594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</a:t>
            </a:r>
            <a:endParaRPr lang="zh-CN" altLang="en-US"/>
          </a:p>
        </p:txBody>
      </p:sp>
      <p:pic>
        <p:nvPicPr>
          <p:cNvPr id="25" name="!!sf">
            <a:extLst>
              <a:ext uri="{FF2B5EF4-FFF2-40B4-BE49-F238E27FC236}">
                <a16:creationId xmlns:a16="http://schemas.microsoft.com/office/drawing/2014/main" id="{A4EBDBC9-C4C5-F995-FB1E-4E93E6A62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778" y="2288336"/>
            <a:ext cx="3952474" cy="2254767"/>
          </a:xfrm>
          <a:prstGeom prst="rect">
            <a:avLst/>
          </a:prstGeom>
        </p:spPr>
      </p:pic>
      <p:pic>
        <p:nvPicPr>
          <p:cNvPr id="26" name="!!图片 5">
            <a:extLst>
              <a:ext uri="{FF2B5EF4-FFF2-40B4-BE49-F238E27FC236}">
                <a16:creationId xmlns:a16="http://schemas.microsoft.com/office/drawing/2014/main" id="{94E41C03-8950-DB45-C95E-06FD91D56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486" y="2288336"/>
            <a:ext cx="3952473" cy="2254766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590BC3C8-013F-50EC-4383-38F9FA8EAA51}"/>
              </a:ext>
            </a:extLst>
          </p:cNvPr>
          <p:cNvGrpSpPr/>
          <p:nvPr/>
        </p:nvGrpSpPr>
        <p:grpSpPr>
          <a:xfrm>
            <a:off x="3798261" y="4633053"/>
            <a:ext cx="1602682" cy="472146"/>
            <a:chOff x="3862830" y="4630796"/>
            <a:chExt cx="1602682" cy="472146"/>
          </a:xfrm>
        </p:grpSpPr>
        <p:pic>
          <p:nvPicPr>
            <p:cNvPr id="28" name="图形 27" descr="门未关闭 纯色填充">
              <a:extLst>
                <a:ext uri="{FF2B5EF4-FFF2-40B4-BE49-F238E27FC236}">
                  <a16:creationId xmlns:a16="http://schemas.microsoft.com/office/drawing/2014/main" id="{F8E01C08-F4CC-B562-6500-66107B87B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62830" y="4630796"/>
              <a:ext cx="472146" cy="472146"/>
            </a:xfrm>
            <a:prstGeom prst="rect">
              <a:avLst/>
            </a:prstGeom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AF4ADEE-716E-5230-E5A9-71F5F3FC3501}"/>
                </a:ext>
              </a:extLst>
            </p:cNvPr>
            <p:cNvSpPr txBox="1"/>
            <p:nvPr/>
          </p:nvSpPr>
          <p:spPr>
            <a:xfrm>
              <a:off x="4270954" y="4713062"/>
              <a:ext cx="1194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入门难度大</a:t>
              </a:r>
              <a:endPara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4B0EE3E-AC33-04B2-561A-B91F5FE6D0D6}"/>
              </a:ext>
            </a:extLst>
          </p:cNvPr>
          <p:cNvGrpSpPr/>
          <p:nvPr/>
        </p:nvGrpSpPr>
        <p:grpSpPr>
          <a:xfrm>
            <a:off x="1646053" y="4654360"/>
            <a:ext cx="1429532" cy="440680"/>
            <a:chOff x="1555653" y="4075630"/>
            <a:chExt cx="1429532" cy="440680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0CC1FC2-F1B9-DB8D-36EB-E34D4258D5D2}"/>
                </a:ext>
              </a:extLst>
            </p:cNvPr>
            <p:cNvSpPr txBox="1"/>
            <p:nvPr/>
          </p:nvSpPr>
          <p:spPr>
            <a:xfrm>
              <a:off x="1979782" y="414048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配置繁琐</a:t>
              </a:r>
              <a:endPara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B16FA2B8-E7CD-8619-DC2E-1AC6ACCB1B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5653" y="4075630"/>
              <a:ext cx="440135" cy="440680"/>
            </a:xfrm>
            <a:custGeom>
              <a:avLst/>
              <a:gdLst>
                <a:gd name="T0" fmla="*/ 586 w 1904"/>
                <a:gd name="T1" fmla="*/ 324 h 1906"/>
                <a:gd name="T2" fmla="*/ 1811 w 1904"/>
                <a:gd name="T3" fmla="*/ 543 h 1906"/>
                <a:gd name="T4" fmla="*/ 1521 w 1904"/>
                <a:gd name="T5" fmla="*/ 383 h 1906"/>
                <a:gd name="T6" fmla="*/ 1337 w 1904"/>
                <a:gd name="T7" fmla="*/ 247 h 1906"/>
                <a:gd name="T8" fmla="*/ 1121 w 1904"/>
                <a:gd name="T9" fmla="*/ 14 h 1906"/>
                <a:gd name="T10" fmla="*/ 882 w 1904"/>
                <a:gd name="T11" fmla="*/ 0 h 1906"/>
                <a:gd name="T12" fmla="*/ 652 w 1904"/>
                <a:gd name="T13" fmla="*/ 208 h 1906"/>
                <a:gd name="T14" fmla="*/ 453 w 1904"/>
                <a:gd name="T15" fmla="*/ 324 h 1906"/>
                <a:gd name="T16" fmla="*/ 152 w 1904"/>
                <a:gd name="T17" fmla="*/ 431 h 1906"/>
                <a:gd name="T18" fmla="*/ 53 w 1904"/>
                <a:gd name="T19" fmla="*/ 633 h 1906"/>
                <a:gd name="T20" fmla="*/ 148 w 1904"/>
                <a:gd name="T21" fmla="*/ 937 h 1906"/>
                <a:gd name="T22" fmla="*/ 175 w 1904"/>
                <a:gd name="T23" fmla="*/ 1165 h 1906"/>
                <a:gd name="T24" fmla="*/ 170 w 1904"/>
                <a:gd name="T25" fmla="*/ 1494 h 1906"/>
                <a:gd name="T26" fmla="*/ 322 w 1904"/>
                <a:gd name="T27" fmla="*/ 1667 h 1906"/>
                <a:gd name="T28" fmla="*/ 640 w 1904"/>
                <a:gd name="T29" fmla="*/ 1704 h 1906"/>
                <a:gd name="T30" fmla="*/ 856 w 1904"/>
                <a:gd name="T31" fmla="*/ 1764 h 1906"/>
                <a:gd name="T32" fmla="*/ 1172 w 1904"/>
                <a:gd name="T33" fmla="*/ 1884 h 1906"/>
                <a:gd name="T34" fmla="*/ 1366 w 1904"/>
                <a:gd name="T35" fmla="*/ 1816 h 1906"/>
                <a:gd name="T36" fmla="*/ 1528 w 1904"/>
                <a:gd name="T37" fmla="*/ 1536 h 1906"/>
                <a:gd name="T38" fmla="*/ 1662 w 1904"/>
                <a:gd name="T39" fmla="*/ 1359 h 1906"/>
                <a:gd name="T40" fmla="*/ 1890 w 1904"/>
                <a:gd name="T41" fmla="*/ 1127 h 1906"/>
                <a:gd name="T42" fmla="*/ 1904 w 1904"/>
                <a:gd name="T43" fmla="*/ 913 h 1906"/>
                <a:gd name="T44" fmla="*/ 1701 w 1904"/>
                <a:gd name="T45" fmla="*/ 649 h 1906"/>
                <a:gd name="T46" fmla="*/ 1295 w 1904"/>
                <a:gd name="T47" fmla="*/ 845 h 1906"/>
                <a:gd name="T48" fmla="*/ 1217 w 1904"/>
                <a:gd name="T49" fmla="*/ 646 h 1906"/>
                <a:gd name="T50" fmla="*/ 1416 w 1904"/>
                <a:gd name="T51" fmla="*/ 785 h 1906"/>
                <a:gd name="T52" fmla="*/ 1442 w 1904"/>
                <a:gd name="T53" fmla="*/ 1085 h 1906"/>
                <a:gd name="T54" fmla="*/ 1278 w 1904"/>
                <a:gd name="T55" fmla="*/ 1124 h 1906"/>
                <a:gd name="T56" fmla="*/ 1365 w 1904"/>
                <a:gd name="T57" fmla="*/ 928 h 1906"/>
                <a:gd name="T58" fmla="*/ 1203 w 1904"/>
                <a:gd name="T59" fmla="*/ 1383 h 1906"/>
                <a:gd name="T60" fmla="*/ 1060 w 1904"/>
                <a:gd name="T61" fmla="*/ 1296 h 1906"/>
                <a:gd name="T62" fmla="*/ 1259 w 1904"/>
                <a:gd name="T63" fmla="*/ 1218 h 1906"/>
                <a:gd name="T64" fmla="*/ 906 w 1904"/>
                <a:gd name="T65" fmla="*/ 1436 h 1906"/>
                <a:gd name="T66" fmla="*/ 715 w 1904"/>
                <a:gd name="T67" fmla="*/ 1286 h 1906"/>
                <a:gd name="T68" fmla="*/ 922 w 1904"/>
                <a:gd name="T69" fmla="*/ 1305 h 1906"/>
                <a:gd name="T70" fmla="*/ 522 w 1904"/>
                <a:gd name="T71" fmla="*/ 1204 h 1906"/>
                <a:gd name="T72" fmla="*/ 610 w 1904"/>
                <a:gd name="T73" fmla="*/ 1060 h 1906"/>
                <a:gd name="T74" fmla="*/ 687 w 1904"/>
                <a:gd name="T75" fmla="*/ 1260 h 1906"/>
                <a:gd name="T76" fmla="*/ 456 w 1904"/>
                <a:gd name="T77" fmla="*/ 825 h 1906"/>
                <a:gd name="T78" fmla="*/ 619 w 1904"/>
                <a:gd name="T79" fmla="*/ 786 h 1906"/>
                <a:gd name="T80" fmla="*/ 533 w 1904"/>
                <a:gd name="T81" fmla="*/ 982 h 1906"/>
                <a:gd name="T82" fmla="*/ 702 w 1904"/>
                <a:gd name="T83" fmla="*/ 522 h 1906"/>
                <a:gd name="T84" fmla="*/ 845 w 1904"/>
                <a:gd name="T85" fmla="*/ 610 h 1906"/>
                <a:gd name="T86" fmla="*/ 645 w 1904"/>
                <a:gd name="T87" fmla="*/ 688 h 1906"/>
                <a:gd name="T88" fmla="*/ 1094 w 1904"/>
                <a:gd name="T89" fmla="*/ 1195 h 1906"/>
                <a:gd name="T90" fmla="*/ 1190 w 1904"/>
                <a:gd name="T91" fmla="*/ 824 h 1906"/>
                <a:gd name="T92" fmla="*/ 1074 w 1904"/>
                <a:gd name="T93" fmla="*/ 461 h 1906"/>
                <a:gd name="T94" fmla="*/ 1113 w 1904"/>
                <a:gd name="T95" fmla="*/ 625 h 1906"/>
                <a:gd name="T96" fmla="*/ 917 w 1904"/>
                <a:gd name="T97" fmla="*/ 539 h 1906"/>
                <a:gd name="T98" fmla="*/ 1286 w 1904"/>
                <a:gd name="T99" fmla="*/ 1526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04" h="1906">
                  <a:moveTo>
                    <a:pt x="1319" y="1582"/>
                  </a:moveTo>
                  <a:cubicBezTo>
                    <a:pt x="971" y="1784"/>
                    <a:pt x="526" y="1667"/>
                    <a:pt x="323" y="1319"/>
                  </a:cubicBezTo>
                  <a:cubicBezTo>
                    <a:pt x="121" y="972"/>
                    <a:pt x="239" y="526"/>
                    <a:pt x="586" y="324"/>
                  </a:cubicBezTo>
                  <a:cubicBezTo>
                    <a:pt x="934" y="122"/>
                    <a:pt x="1379" y="239"/>
                    <a:pt x="1581" y="587"/>
                  </a:cubicBezTo>
                  <a:cubicBezTo>
                    <a:pt x="1784" y="934"/>
                    <a:pt x="1666" y="1380"/>
                    <a:pt x="1319" y="1582"/>
                  </a:cubicBezTo>
                  <a:close/>
                  <a:moveTo>
                    <a:pt x="1811" y="543"/>
                  </a:moveTo>
                  <a:lnTo>
                    <a:pt x="1735" y="412"/>
                  </a:lnTo>
                  <a:lnTo>
                    <a:pt x="1585" y="453"/>
                  </a:lnTo>
                  <a:cubicBezTo>
                    <a:pt x="1565" y="428"/>
                    <a:pt x="1544" y="405"/>
                    <a:pt x="1521" y="383"/>
                  </a:cubicBezTo>
                  <a:lnTo>
                    <a:pt x="1583" y="239"/>
                  </a:lnTo>
                  <a:lnTo>
                    <a:pt x="1461" y="148"/>
                  </a:lnTo>
                  <a:lnTo>
                    <a:pt x="1337" y="247"/>
                  </a:lnTo>
                  <a:cubicBezTo>
                    <a:pt x="1313" y="234"/>
                    <a:pt x="1289" y="223"/>
                    <a:pt x="1265" y="212"/>
                  </a:cubicBezTo>
                  <a:lnTo>
                    <a:pt x="1268" y="53"/>
                  </a:lnTo>
                  <a:lnTo>
                    <a:pt x="1121" y="14"/>
                  </a:lnTo>
                  <a:lnTo>
                    <a:pt x="1042" y="154"/>
                  </a:lnTo>
                  <a:cubicBezTo>
                    <a:pt x="1010" y="151"/>
                    <a:pt x="977" y="149"/>
                    <a:pt x="944" y="150"/>
                  </a:cubicBezTo>
                  <a:lnTo>
                    <a:pt x="882" y="0"/>
                  </a:lnTo>
                  <a:lnTo>
                    <a:pt x="733" y="22"/>
                  </a:lnTo>
                  <a:lnTo>
                    <a:pt x="716" y="185"/>
                  </a:lnTo>
                  <a:cubicBezTo>
                    <a:pt x="695" y="192"/>
                    <a:pt x="673" y="199"/>
                    <a:pt x="652" y="208"/>
                  </a:cubicBezTo>
                  <a:lnTo>
                    <a:pt x="539" y="90"/>
                  </a:lnTo>
                  <a:lnTo>
                    <a:pt x="409" y="166"/>
                  </a:lnTo>
                  <a:lnTo>
                    <a:pt x="453" y="324"/>
                  </a:lnTo>
                  <a:cubicBezTo>
                    <a:pt x="432" y="341"/>
                    <a:pt x="412" y="358"/>
                    <a:pt x="393" y="377"/>
                  </a:cubicBezTo>
                  <a:lnTo>
                    <a:pt x="244" y="310"/>
                  </a:lnTo>
                  <a:lnTo>
                    <a:pt x="152" y="431"/>
                  </a:lnTo>
                  <a:lnTo>
                    <a:pt x="252" y="559"/>
                  </a:lnTo>
                  <a:cubicBezTo>
                    <a:pt x="238" y="584"/>
                    <a:pt x="225" y="610"/>
                    <a:pt x="214" y="636"/>
                  </a:cubicBezTo>
                  <a:lnTo>
                    <a:pt x="53" y="633"/>
                  </a:lnTo>
                  <a:lnTo>
                    <a:pt x="15" y="779"/>
                  </a:lnTo>
                  <a:lnTo>
                    <a:pt x="154" y="859"/>
                  </a:lnTo>
                  <a:cubicBezTo>
                    <a:pt x="151" y="884"/>
                    <a:pt x="149" y="911"/>
                    <a:pt x="148" y="937"/>
                  </a:cubicBezTo>
                  <a:lnTo>
                    <a:pt x="0" y="993"/>
                  </a:lnTo>
                  <a:lnTo>
                    <a:pt x="20" y="1144"/>
                  </a:lnTo>
                  <a:lnTo>
                    <a:pt x="175" y="1165"/>
                  </a:lnTo>
                  <a:cubicBezTo>
                    <a:pt x="184" y="1195"/>
                    <a:pt x="193" y="1226"/>
                    <a:pt x="205" y="1256"/>
                  </a:cubicBezTo>
                  <a:lnTo>
                    <a:pt x="94" y="1363"/>
                  </a:lnTo>
                  <a:lnTo>
                    <a:pt x="170" y="1494"/>
                  </a:lnTo>
                  <a:lnTo>
                    <a:pt x="318" y="1454"/>
                  </a:lnTo>
                  <a:cubicBezTo>
                    <a:pt x="338" y="1480"/>
                    <a:pt x="359" y="1504"/>
                    <a:pt x="382" y="1527"/>
                  </a:cubicBezTo>
                  <a:lnTo>
                    <a:pt x="322" y="1667"/>
                  </a:lnTo>
                  <a:lnTo>
                    <a:pt x="443" y="1758"/>
                  </a:lnTo>
                  <a:lnTo>
                    <a:pt x="561" y="1665"/>
                  </a:lnTo>
                  <a:cubicBezTo>
                    <a:pt x="587" y="1679"/>
                    <a:pt x="613" y="1693"/>
                    <a:pt x="640" y="1704"/>
                  </a:cubicBezTo>
                  <a:lnTo>
                    <a:pt x="637" y="1853"/>
                  </a:lnTo>
                  <a:lnTo>
                    <a:pt x="784" y="1892"/>
                  </a:lnTo>
                  <a:lnTo>
                    <a:pt x="856" y="1764"/>
                  </a:lnTo>
                  <a:cubicBezTo>
                    <a:pt x="893" y="1768"/>
                    <a:pt x="930" y="1771"/>
                    <a:pt x="967" y="1770"/>
                  </a:cubicBezTo>
                  <a:lnTo>
                    <a:pt x="1023" y="1906"/>
                  </a:lnTo>
                  <a:lnTo>
                    <a:pt x="1172" y="1884"/>
                  </a:lnTo>
                  <a:lnTo>
                    <a:pt x="1187" y="1738"/>
                  </a:lnTo>
                  <a:cubicBezTo>
                    <a:pt x="1213" y="1730"/>
                    <a:pt x="1239" y="1721"/>
                    <a:pt x="1265" y="1711"/>
                  </a:cubicBezTo>
                  <a:lnTo>
                    <a:pt x="1366" y="1816"/>
                  </a:lnTo>
                  <a:lnTo>
                    <a:pt x="1496" y="1740"/>
                  </a:lnTo>
                  <a:lnTo>
                    <a:pt x="1457" y="1599"/>
                  </a:lnTo>
                  <a:cubicBezTo>
                    <a:pt x="1482" y="1579"/>
                    <a:pt x="1506" y="1558"/>
                    <a:pt x="1528" y="1536"/>
                  </a:cubicBezTo>
                  <a:lnTo>
                    <a:pt x="1661" y="1595"/>
                  </a:lnTo>
                  <a:lnTo>
                    <a:pt x="1753" y="1475"/>
                  </a:lnTo>
                  <a:lnTo>
                    <a:pt x="1662" y="1359"/>
                  </a:lnTo>
                  <a:cubicBezTo>
                    <a:pt x="1678" y="1330"/>
                    <a:pt x="1692" y="1300"/>
                    <a:pt x="1705" y="1270"/>
                  </a:cubicBezTo>
                  <a:lnTo>
                    <a:pt x="1852" y="1273"/>
                  </a:lnTo>
                  <a:lnTo>
                    <a:pt x="1890" y="1127"/>
                  </a:lnTo>
                  <a:lnTo>
                    <a:pt x="1760" y="1053"/>
                  </a:lnTo>
                  <a:cubicBezTo>
                    <a:pt x="1763" y="1024"/>
                    <a:pt x="1765" y="995"/>
                    <a:pt x="1765" y="966"/>
                  </a:cubicBezTo>
                  <a:lnTo>
                    <a:pt x="1904" y="913"/>
                  </a:lnTo>
                  <a:lnTo>
                    <a:pt x="1885" y="762"/>
                  </a:lnTo>
                  <a:lnTo>
                    <a:pt x="1734" y="742"/>
                  </a:lnTo>
                  <a:cubicBezTo>
                    <a:pt x="1725" y="710"/>
                    <a:pt x="1714" y="679"/>
                    <a:pt x="1701" y="649"/>
                  </a:cubicBezTo>
                  <a:lnTo>
                    <a:pt x="1811" y="543"/>
                  </a:lnTo>
                  <a:close/>
                  <a:moveTo>
                    <a:pt x="1350" y="876"/>
                  </a:moveTo>
                  <a:cubicBezTo>
                    <a:pt x="1291" y="906"/>
                    <a:pt x="1295" y="845"/>
                    <a:pt x="1295" y="845"/>
                  </a:cubicBezTo>
                  <a:cubicBezTo>
                    <a:pt x="1295" y="845"/>
                    <a:pt x="1299" y="825"/>
                    <a:pt x="1269" y="775"/>
                  </a:cubicBezTo>
                  <a:cubicBezTo>
                    <a:pt x="1242" y="727"/>
                    <a:pt x="1217" y="715"/>
                    <a:pt x="1217" y="715"/>
                  </a:cubicBezTo>
                  <a:cubicBezTo>
                    <a:pt x="1217" y="715"/>
                    <a:pt x="1169" y="685"/>
                    <a:pt x="1217" y="646"/>
                  </a:cubicBezTo>
                  <a:cubicBezTo>
                    <a:pt x="1279" y="597"/>
                    <a:pt x="1321" y="634"/>
                    <a:pt x="1321" y="634"/>
                  </a:cubicBezTo>
                  <a:cubicBezTo>
                    <a:pt x="1321" y="634"/>
                    <a:pt x="1360" y="662"/>
                    <a:pt x="1383" y="702"/>
                  </a:cubicBezTo>
                  <a:cubicBezTo>
                    <a:pt x="1412" y="752"/>
                    <a:pt x="1416" y="785"/>
                    <a:pt x="1416" y="785"/>
                  </a:cubicBezTo>
                  <a:cubicBezTo>
                    <a:pt x="1416" y="785"/>
                    <a:pt x="1430" y="836"/>
                    <a:pt x="1350" y="876"/>
                  </a:cubicBezTo>
                  <a:close/>
                  <a:moveTo>
                    <a:pt x="1446" y="993"/>
                  </a:moveTo>
                  <a:cubicBezTo>
                    <a:pt x="1446" y="993"/>
                    <a:pt x="1454" y="1040"/>
                    <a:pt x="1442" y="1085"/>
                  </a:cubicBezTo>
                  <a:cubicBezTo>
                    <a:pt x="1427" y="1141"/>
                    <a:pt x="1407" y="1167"/>
                    <a:pt x="1407" y="1167"/>
                  </a:cubicBezTo>
                  <a:cubicBezTo>
                    <a:pt x="1407" y="1167"/>
                    <a:pt x="1380" y="1213"/>
                    <a:pt x="1296" y="1184"/>
                  </a:cubicBezTo>
                  <a:cubicBezTo>
                    <a:pt x="1233" y="1164"/>
                    <a:pt x="1278" y="1124"/>
                    <a:pt x="1278" y="1124"/>
                  </a:cubicBezTo>
                  <a:cubicBezTo>
                    <a:pt x="1278" y="1124"/>
                    <a:pt x="1295" y="1112"/>
                    <a:pt x="1310" y="1056"/>
                  </a:cubicBezTo>
                  <a:cubicBezTo>
                    <a:pt x="1324" y="1002"/>
                    <a:pt x="1316" y="977"/>
                    <a:pt x="1316" y="977"/>
                  </a:cubicBezTo>
                  <a:cubicBezTo>
                    <a:pt x="1316" y="977"/>
                    <a:pt x="1303" y="921"/>
                    <a:pt x="1365" y="928"/>
                  </a:cubicBezTo>
                  <a:cubicBezTo>
                    <a:pt x="1443" y="937"/>
                    <a:pt x="1446" y="993"/>
                    <a:pt x="1446" y="993"/>
                  </a:cubicBezTo>
                  <a:close/>
                  <a:moveTo>
                    <a:pt x="1272" y="1321"/>
                  </a:moveTo>
                  <a:cubicBezTo>
                    <a:pt x="1272" y="1321"/>
                    <a:pt x="1244" y="1360"/>
                    <a:pt x="1203" y="1383"/>
                  </a:cubicBezTo>
                  <a:cubicBezTo>
                    <a:pt x="1153" y="1413"/>
                    <a:pt x="1120" y="1417"/>
                    <a:pt x="1120" y="1417"/>
                  </a:cubicBezTo>
                  <a:cubicBezTo>
                    <a:pt x="1120" y="1417"/>
                    <a:pt x="1069" y="1430"/>
                    <a:pt x="1030" y="1350"/>
                  </a:cubicBezTo>
                  <a:cubicBezTo>
                    <a:pt x="999" y="1292"/>
                    <a:pt x="1060" y="1296"/>
                    <a:pt x="1060" y="1296"/>
                  </a:cubicBezTo>
                  <a:cubicBezTo>
                    <a:pt x="1060" y="1296"/>
                    <a:pt x="1080" y="1299"/>
                    <a:pt x="1130" y="1270"/>
                  </a:cubicBezTo>
                  <a:cubicBezTo>
                    <a:pt x="1179" y="1242"/>
                    <a:pt x="1190" y="1218"/>
                    <a:pt x="1190" y="1218"/>
                  </a:cubicBezTo>
                  <a:cubicBezTo>
                    <a:pt x="1190" y="1218"/>
                    <a:pt x="1221" y="1169"/>
                    <a:pt x="1259" y="1218"/>
                  </a:cubicBezTo>
                  <a:cubicBezTo>
                    <a:pt x="1309" y="1279"/>
                    <a:pt x="1272" y="1321"/>
                    <a:pt x="1272" y="1321"/>
                  </a:cubicBezTo>
                  <a:close/>
                  <a:moveTo>
                    <a:pt x="971" y="1355"/>
                  </a:moveTo>
                  <a:cubicBezTo>
                    <a:pt x="962" y="1433"/>
                    <a:pt x="906" y="1436"/>
                    <a:pt x="906" y="1436"/>
                  </a:cubicBezTo>
                  <a:cubicBezTo>
                    <a:pt x="906" y="1436"/>
                    <a:pt x="859" y="1444"/>
                    <a:pt x="814" y="1432"/>
                  </a:cubicBezTo>
                  <a:cubicBezTo>
                    <a:pt x="758" y="1417"/>
                    <a:pt x="732" y="1397"/>
                    <a:pt x="732" y="1397"/>
                  </a:cubicBezTo>
                  <a:cubicBezTo>
                    <a:pt x="732" y="1397"/>
                    <a:pt x="686" y="1370"/>
                    <a:pt x="715" y="1286"/>
                  </a:cubicBezTo>
                  <a:cubicBezTo>
                    <a:pt x="735" y="1223"/>
                    <a:pt x="775" y="1268"/>
                    <a:pt x="775" y="1268"/>
                  </a:cubicBezTo>
                  <a:cubicBezTo>
                    <a:pt x="775" y="1268"/>
                    <a:pt x="787" y="1285"/>
                    <a:pt x="843" y="1300"/>
                  </a:cubicBezTo>
                  <a:cubicBezTo>
                    <a:pt x="897" y="1314"/>
                    <a:pt x="922" y="1305"/>
                    <a:pt x="922" y="1305"/>
                  </a:cubicBezTo>
                  <a:cubicBezTo>
                    <a:pt x="922" y="1305"/>
                    <a:pt x="978" y="1293"/>
                    <a:pt x="971" y="1355"/>
                  </a:cubicBezTo>
                  <a:close/>
                  <a:moveTo>
                    <a:pt x="584" y="1272"/>
                  </a:moveTo>
                  <a:cubicBezTo>
                    <a:pt x="584" y="1272"/>
                    <a:pt x="545" y="1244"/>
                    <a:pt x="522" y="1204"/>
                  </a:cubicBezTo>
                  <a:cubicBezTo>
                    <a:pt x="493" y="1154"/>
                    <a:pt x="489" y="1121"/>
                    <a:pt x="489" y="1121"/>
                  </a:cubicBezTo>
                  <a:cubicBezTo>
                    <a:pt x="489" y="1121"/>
                    <a:pt x="475" y="1070"/>
                    <a:pt x="555" y="1030"/>
                  </a:cubicBezTo>
                  <a:cubicBezTo>
                    <a:pt x="614" y="1000"/>
                    <a:pt x="610" y="1060"/>
                    <a:pt x="610" y="1060"/>
                  </a:cubicBezTo>
                  <a:cubicBezTo>
                    <a:pt x="610" y="1060"/>
                    <a:pt x="606" y="1080"/>
                    <a:pt x="636" y="1131"/>
                  </a:cubicBezTo>
                  <a:cubicBezTo>
                    <a:pt x="663" y="1179"/>
                    <a:pt x="687" y="1191"/>
                    <a:pt x="687" y="1191"/>
                  </a:cubicBezTo>
                  <a:cubicBezTo>
                    <a:pt x="687" y="1191"/>
                    <a:pt x="736" y="1221"/>
                    <a:pt x="687" y="1260"/>
                  </a:cubicBezTo>
                  <a:cubicBezTo>
                    <a:pt x="626" y="1309"/>
                    <a:pt x="584" y="1272"/>
                    <a:pt x="584" y="1272"/>
                  </a:cubicBezTo>
                  <a:close/>
                  <a:moveTo>
                    <a:pt x="451" y="917"/>
                  </a:moveTo>
                  <a:cubicBezTo>
                    <a:pt x="451" y="917"/>
                    <a:pt x="444" y="870"/>
                    <a:pt x="456" y="825"/>
                  </a:cubicBezTo>
                  <a:cubicBezTo>
                    <a:pt x="470" y="769"/>
                    <a:pt x="491" y="743"/>
                    <a:pt x="491" y="743"/>
                  </a:cubicBezTo>
                  <a:cubicBezTo>
                    <a:pt x="491" y="743"/>
                    <a:pt x="518" y="697"/>
                    <a:pt x="602" y="726"/>
                  </a:cubicBezTo>
                  <a:cubicBezTo>
                    <a:pt x="665" y="746"/>
                    <a:pt x="619" y="786"/>
                    <a:pt x="619" y="786"/>
                  </a:cubicBezTo>
                  <a:cubicBezTo>
                    <a:pt x="619" y="786"/>
                    <a:pt x="603" y="798"/>
                    <a:pt x="588" y="854"/>
                  </a:cubicBezTo>
                  <a:cubicBezTo>
                    <a:pt x="573" y="908"/>
                    <a:pt x="582" y="933"/>
                    <a:pt x="582" y="933"/>
                  </a:cubicBezTo>
                  <a:cubicBezTo>
                    <a:pt x="582" y="933"/>
                    <a:pt x="595" y="989"/>
                    <a:pt x="533" y="982"/>
                  </a:cubicBezTo>
                  <a:cubicBezTo>
                    <a:pt x="455" y="973"/>
                    <a:pt x="451" y="917"/>
                    <a:pt x="451" y="917"/>
                  </a:cubicBezTo>
                  <a:close/>
                  <a:moveTo>
                    <a:pt x="633" y="585"/>
                  </a:moveTo>
                  <a:cubicBezTo>
                    <a:pt x="633" y="585"/>
                    <a:pt x="661" y="546"/>
                    <a:pt x="702" y="522"/>
                  </a:cubicBezTo>
                  <a:cubicBezTo>
                    <a:pt x="751" y="493"/>
                    <a:pt x="784" y="489"/>
                    <a:pt x="784" y="489"/>
                  </a:cubicBezTo>
                  <a:cubicBezTo>
                    <a:pt x="784" y="489"/>
                    <a:pt x="836" y="476"/>
                    <a:pt x="875" y="556"/>
                  </a:cubicBezTo>
                  <a:cubicBezTo>
                    <a:pt x="906" y="614"/>
                    <a:pt x="845" y="610"/>
                    <a:pt x="845" y="610"/>
                  </a:cubicBezTo>
                  <a:cubicBezTo>
                    <a:pt x="845" y="610"/>
                    <a:pt x="825" y="607"/>
                    <a:pt x="774" y="636"/>
                  </a:cubicBezTo>
                  <a:cubicBezTo>
                    <a:pt x="726" y="664"/>
                    <a:pt x="715" y="688"/>
                    <a:pt x="715" y="688"/>
                  </a:cubicBezTo>
                  <a:cubicBezTo>
                    <a:pt x="715" y="688"/>
                    <a:pt x="684" y="737"/>
                    <a:pt x="645" y="688"/>
                  </a:cubicBezTo>
                  <a:cubicBezTo>
                    <a:pt x="596" y="626"/>
                    <a:pt x="633" y="585"/>
                    <a:pt x="633" y="585"/>
                  </a:cubicBezTo>
                  <a:close/>
                  <a:moveTo>
                    <a:pt x="1190" y="824"/>
                  </a:moveTo>
                  <a:cubicBezTo>
                    <a:pt x="1266" y="954"/>
                    <a:pt x="1223" y="1120"/>
                    <a:pt x="1094" y="1195"/>
                  </a:cubicBezTo>
                  <a:cubicBezTo>
                    <a:pt x="964" y="1271"/>
                    <a:pt x="798" y="1226"/>
                    <a:pt x="723" y="1096"/>
                  </a:cubicBezTo>
                  <a:cubicBezTo>
                    <a:pt x="647" y="966"/>
                    <a:pt x="690" y="800"/>
                    <a:pt x="820" y="725"/>
                  </a:cubicBezTo>
                  <a:cubicBezTo>
                    <a:pt x="949" y="649"/>
                    <a:pt x="1115" y="694"/>
                    <a:pt x="1190" y="824"/>
                  </a:cubicBezTo>
                  <a:close/>
                  <a:moveTo>
                    <a:pt x="917" y="539"/>
                  </a:moveTo>
                  <a:cubicBezTo>
                    <a:pt x="926" y="460"/>
                    <a:pt x="982" y="457"/>
                    <a:pt x="982" y="457"/>
                  </a:cubicBezTo>
                  <a:cubicBezTo>
                    <a:pt x="982" y="457"/>
                    <a:pt x="1029" y="449"/>
                    <a:pt x="1074" y="461"/>
                  </a:cubicBezTo>
                  <a:cubicBezTo>
                    <a:pt x="1130" y="476"/>
                    <a:pt x="1156" y="497"/>
                    <a:pt x="1156" y="497"/>
                  </a:cubicBezTo>
                  <a:cubicBezTo>
                    <a:pt x="1156" y="497"/>
                    <a:pt x="1202" y="523"/>
                    <a:pt x="1173" y="608"/>
                  </a:cubicBezTo>
                  <a:cubicBezTo>
                    <a:pt x="1153" y="671"/>
                    <a:pt x="1113" y="625"/>
                    <a:pt x="1113" y="625"/>
                  </a:cubicBezTo>
                  <a:cubicBezTo>
                    <a:pt x="1113" y="625"/>
                    <a:pt x="1102" y="609"/>
                    <a:pt x="1045" y="593"/>
                  </a:cubicBezTo>
                  <a:cubicBezTo>
                    <a:pt x="991" y="579"/>
                    <a:pt x="966" y="588"/>
                    <a:pt x="966" y="588"/>
                  </a:cubicBezTo>
                  <a:cubicBezTo>
                    <a:pt x="966" y="588"/>
                    <a:pt x="910" y="601"/>
                    <a:pt x="917" y="539"/>
                  </a:cubicBezTo>
                  <a:close/>
                  <a:moveTo>
                    <a:pt x="619" y="380"/>
                  </a:moveTo>
                  <a:cubicBezTo>
                    <a:pt x="303" y="564"/>
                    <a:pt x="196" y="970"/>
                    <a:pt x="380" y="1286"/>
                  </a:cubicBezTo>
                  <a:cubicBezTo>
                    <a:pt x="564" y="1603"/>
                    <a:pt x="970" y="1710"/>
                    <a:pt x="1286" y="1526"/>
                  </a:cubicBezTo>
                  <a:cubicBezTo>
                    <a:pt x="1602" y="1342"/>
                    <a:pt x="1709" y="936"/>
                    <a:pt x="1525" y="620"/>
                  </a:cubicBezTo>
                  <a:cubicBezTo>
                    <a:pt x="1341" y="303"/>
                    <a:pt x="935" y="196"/>
                    <a:pt x="619" y="38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62F57FA-72CD-C5A0-6454-FFDA8281AF9D}"/>
              </a:ext>
            </a:extLst>
          </p:cNvPr>
          <p:cNvGrpSpPr/>
          <p:nvPr/>
        </p:nvGrpSpPr>
        <p:grpSpPr>
          <a:xfrm>
            <a:off x="6833369" y="4668312"/>
            <a:ext cx="1421859" cy="429280"/>
            <a:chOff x="6976244" y="4043766"/>
            <a:chExt cx="1421859" cy="429280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B9587B8-1DD2-3D88-ED2D-36DB8001A85F}"/>
                </a:ext>
              </a:extLst>
            </p:cNvPr>
            <p:cNvSpPr txBox="1"/>
            <p:nvPr/>
          </p:nvSpPr>
          <p:spPr>
            <a:xfrm>
              <a:off x="7405524" y="4087471"/>
              <a:ext cx="992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rgbClr val="00B05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简化配置</a:t>
              </a:r>
              <a:endParaRPr lang="zh-CN" altLang="en-US" sz="16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5" name="Shape 2434">
              <a:extLst>
                <a:ext uri="{FF2B5EF4-FFF2-40B4-BE49-F238E27FC236}">
                  <a16:creationId xmlns:a16="http://schemas.microsoft.com/office/drawing/2014/main" id="{0AE094DA-352F-6218-881F-C21A6619C23D}"/>
                </a:ext>
              </a:extLst>
            </p:cNvPr>
            <p:cNvSpPr/>
            <p:nvPr/>
          </p:nvSpPr>
          <p:spPr>
            <a:xfrm>
              <a:off x="6976244" y="4043766"/>
              <a:ext cx="429280" cy="429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4727"/>
                  </a:moveTo>
                  <a:cubicBezTo>
                    <a:pt x="8631" y="14727"/>
                    <a:pt x="6873" y="12969"/>
                    <a:pt x="6873" y="10800"/>
                  </a:cubicBezTo>
                  <a:cubicBezTo>
                    <a:pt x="6873" y="8631"/>
                    <a:pt x="8631" y="6873"/>
                    <a:pt x="10800" y="6873"/>
                  </a:cubicBezTo>
                  <a:cubicBezTo>
                    <a:pt x="12969" y="6873"/>
                    <a:pt x="14727" y="8631"/>
                    <a:pt x="14727" y="10800"/>
                  </a:cubicBezTo>
                  <a:cubicBezTo>
                    <a:pt x="14727" y="12969"/>
                    <a:pt x="12969" y="14727"/>
                    <a:pt x="10800" y="14727"/>
                  </a:cubicBezTo>
                  <a:moveTo>
                    <a:pt x="10800" y="5891"/>
                  </a:moveTo>
                  <a:cubicBezTo>
                    <a:pt x="8088" y="5891"/>
                    <a:pt x="5891" y="8089"/>
                    <a:pt x="5891" y="10800"/>
                  </a:cubicBezTo>
                  <a:cubicBezTo>
                    <a:pt x="5891" y="13512"/>
                    <a:pt x="8088" y="15709"/>
                    <a:pt x="10800" y="15709"/>
                  </a:cubicBezTo>
                  <a:cubicBezTo>
                    <a:pt x="13512" y="15709"/>
                    <a:pt x="15709" y="13512"/>
                    <a:pt x="15709" y="10800"/>
                  </a:cubicBezTo>
                  <a:cubicBezTo>
                    <a:pt x="15709" y="8089"/>
                    <a:pt x="13512" y="5891"/>
                    <a:pt x="10800" y="5891"/>
                  </a:cubicBezTo>
                  <a:moveTo>
                    <a:pt x="20618" y="12013"/>
                  </a:moveTo>
                  <a:cubicBezTo>
                    <a:pt x="20614" y="12014"/>
                    <a:pt x="20611" y="12016"/>
                    <a:pt x="20607" y="12016"/>
                  </a:cubicBezTo>
                  <a:lnTo>
                    <a:pt x="19602" y="12268"/>
                  </a:lnTo>
                  <a:cubicBezTo>
                    <a:pt x="19256" y="12354"/>
                    <a:pt x="18984" y="12622"/>
                    <a:pt x="18892" y="12966"/>
                  </a:cubicBezTo>
                  <a:cubicBezTo>
                    <a:pt x="18703" y="13672"/>
                    <a:pt x="18421" y="14351"/>
                    <a:pt x="18053" y="14986"/>
                  </a:cubicBezTo>
                  <a:cubicBezTo>
                    <a:pt x="17873" y="15295"/>
                    <a:pt x="17876" y="15677"/>
                    <a:pt x="18060" y="15984"/>
                  </a:cubicBezTo>
                  <a:lnTo>
                    <a:pt x="18601" y="16885"/>
                  </a:lnTo>
                  <a:lnTo>
                    <a:pt x="16886" y="18600"/>
                  </a:lnTo>
                  <a:cubicBezTo>
                    <a:pt x="16882" y="18599"/>
                    <a:pt x="16878" y="18597"/>
                    <a:pt x="16875" y="18595"/>
                  </a:cubicBezTo>
                  <a:lnTo>
                    <a:pt x="15978" y="18057"/>
                  </a:lnTo>
                  <a:cubicBezTo>
                    <a:pt x="15822" y="17964"/>
                    <a:pt x="15648" y="17917"/>
                    <a:pt x="15473" y="17917"/>
                  </a:cubicBezTo>
                  <a:cubicBezTo>
                    <a:pt x="15304" y="17917"/>
                    <a:pt x="15134" y="17961"/>
                    <a:pt x="14982" y="18049"/>
                  </a:cubicBezTo>
                  <a:cubicBezTo>
                    <a:pt x="14348" y="18415"/>
                    <a:pt x="13671" y="18696"/>
                    <a:pt x="12968" y="18884"/>
                  </a:cubicBezTo>
                  <a:cubicBezTo>
                    <a:pt x="12624" y="18976"/>
                    <a:pt x="12356" y="19248"/>
                    <a:pt x="12269" y="19594"/>
                  </a:cubicBezTo>
                  <a:lnTo>
                    <a:pt x="12016" y="20607"/>
                  </a:lnTo>
                  <a:cubicBezTo>
                    <a:pt x="12015" y="20611"/>
                    <a:pt x="12014" y="20614"/>
                    <a:pt x="12012" y="20619"/>
                  </a:cubicBezTo>
                  <a:lnTo>
                    <a:pt x="9587" y="20619"/>
                  </a:lnTo>
                  <a:lnTo>
                    <a:pt x="9331" y="19594"/>
                  </a:lnTo>
                  <a:cubicBezTo>
                    <a:pt x="9244" y="19248"/>
                    <a:pt x="8976" y="18976"/>
                    <a:pt x="8632" y="18884"/>
                  </a:cubicBezTo>
                  <a:cubicBezTo>
                    <a:pt x="7929" y="18696"/>
                    <a:pt x="7251" y="18415"/>
                    <a:pt x="6617" y="18049"/>
                  </a:cubicBezTo>
                  <a:cubicBezTo>
                    <a:pt x="6465" y="17961"/>
                    <a:pt x="6296" y="17917"/>
                    <a:pt x="6127" y="17917"/>
                  </a:cubicBezTo>
                  <a:cubicBezTo>
                    <a:pt x="5951" y="17917"/>
                    <a:pt x="5777" y="17964"/>
                    <a:pt x="5621" y="18057"/>
                  </a:cubicBezTo>
                  <a:lnTo>
                    <a:pt x="4725" y="18595"/>
                  </a:lnTo>
                  <a:cubicBezTo>
                    <a:pt x="4722" y="18597"/>
                    <a:pt x="4718" y="18599"/>
                    <a:pt x="4714" y="18600"/>
                  </a:cubicBezTo>
                  <a:lnTo>
                    <a:pt x="3000" y="16885"/>
                  </a:lnTo>
                  <a:lnTo>
                    <a:pt x="3540" y="15984"/>
                  </a:lnTo>
                  <a:cubicBezTo>
                    <a:pt x="3724" y="15677"/>
                    <a:pt x="3727" y="15295"/>
                    <a:pt x="3548" y="14986"/>
                  </a:cubicBezTo>
                  <a:cubicBezTo>
                    <a:pt x="3179" y="14351"/>
                    <a:pt x="2897" y="13672"/>
                    <a:pt x="2708" y="12966"/>
                  </a:cubicBezTo>
                  <a:cubicBezTo>
                    <a:pt x="2616" y="12622"/>
                    <a:pt x="2343" y="12354"/>
                    <a:pt x="1998" y="12268"/>
                  </a:cubicBezTo>
                  <a:lnTo>
                    <a:pt x="993" y="12016"/>
                  </a:lnTo>
                  <a:cubicBezTo>
                    <a:pt x="989" y="12016"/>
                    <a:pt x="986" y="12014"/>
                    <a:pt x="982" y="12013"/>
                  </a:cubicBezTo>
                  <a:lnTo>
                    <a:pt x="982" y="9587"/>
                  </a:lnTo>
                  <a:lnTo>
                    <a:pt x="1998" y="9333"/>
                  </a:lnTo>
                  <a:cubicBezTo>
                    <a:pt x="2343" y="9246"/>
                    <a:pt x="2616" y="8979"/>
                    <a:pt x="2708" y="8634"/>
                  </a:cubicBezTo>
                  <a:cubicBezTo>
                    <a:pt x="2897" y="7928"/>
                    <a:pt x="3179" y="7249"/>
                    <a:pt x="3548" y="6615"/>
                  </a:cubicBezTo>
                  <a:cubicBezTo>
                    <a:pt x="3727" y="6305"/>
                    <a:pt x="3724" y="5923"/>
                    <a:pt x="3540" y="5617"/>
                  </a:cubicBezTo>
                  <a:lnTo>
                    <a:pt x="3005" y="4725"/>
                  </a:lnTo>
                  <a:cubicBezTo>
                    <a:pt x="3004" y="4722"/>
                    <a:pt x="3002" y="4718"/>
                    <a:pt x="3000" y="4715"/>
                  </a:cubicBezTo>
                  <a:lnTo>
                    <a:pt x="4715" y="3000"/>
                  </a:lnTo>
                  <a:lnTo>
                    <a:pt x="5621" y="3544"/>
                  </a:lnTo>
                  <a:cubicBezTo>
                    <a:pt x="5777" y="3636"/>
                    <a:pt x="5951" y="3683"/>
                    <a:pt x="6127" y="3683"/>
                  </a:cubicBezTo>
                  <a:cubicBezTo>
                    <a:pt x="6296" y="3683"/>
                    <a:pt x="6465" y="3639"/>
                    <a:pt x="6618" y="3551"/>
                  </a:cubicBezTo>
                  <a:cubicBezTo>
                    <a:pt x="7251" y="3185"/>
                    <a:pt x="7929" y="2904"/>
                    <a:pt x="8632" y="2717"/>
                  </a:cubicBezTo>
                  <a:cubicBezTo>
                    <a:pt x="8976" y="2624"/>
                    <a:pt x="9244" y="2353"/>
                    <a:pt x="9331" y="2007"/>
                  </a:cubicBezTo>
                  <a:lnTo>
                    <a:pt x="9587" y="982"/>
                  </a:lnTo>
                  <a:lnTo>
                    <a:pt x="12012" y="982"/>
                  </a:lnTo>
                  <a:cubicBezTo>
                    <a:pt x="12014" y="986"/>
                    <a:pt x="12015" y="989"/>
                    <a:pt x="12016" y="993"/>
                  </a:cubicBezTo>
                  <a:lnTo>
                    <a:pt x="12269" y="2007"/>
                  </a:lnTo>
                  <a:cubicBezTo>
                    <a:pt x="12356" y="2353"/>
                    <a:pt x="12624" y="2624"/>
                    <a:pt x="12968" y="2717"/>
                  </a:cubicBezTo>
                  <a:cubicBezTo>
                    <a:pt x="13671" y="2904"/>
                    <a:pt x="14348" y="3185"/>
                    <a:pt x="14982" y="3551"/>
                  </a:cubicBezTo>
                  <a:cubicBezTo>
                    <a:pt x="15134" y="3639"/>
                    <a:pt x="15304" y="3683"/>
                    <a:pt x="15473" y="3683"/>
                  </a:cubicBezTo>
                  <a:cubicBezTo>
                    <a:pt x="15648" y="3683"/>
                    <a:pt x="15822" y="3636"/>
                    <a:pt x="15978" y="3544"/>
                  </a:cubicBezTo>
                  <a:lnTo>
                    <a:pt x="16884" y="3000"/>
                  </a:lnTo>
                  <a:lnTo>
                    <a:pt x="18600" y="4715"/>
                  </a:lnTo>
                  <a:cubicBezTo>
                    <a:pt x="18598" y="4718"/>
                    <a:pt x="18597" y="4722"/>
                    <a:pt x="18595" y="4726"/>
                  </a:cubicBezTo>
                  <a:lnTo>
                    <a:pt x="18060" y="5616"/>
                  </a:lnTo>
                  <a:cubicBezTo>
                    <a:pt x="17876" y="5923"/>
                    <a:pt x="17873" y="6305"/>
                    <a:pt x="18053" y="6615"/>
                  </a:cubicBezTo>
                  <a:cubicBezTo>
                    <a:pt x="18421" y="7249"/>
                    <a:pt x="18703" y="7928"/>
                    <a:pt x="18892" y="8634"/>
                  </a:cubicBezTo>
                  <a:cubicBezTo>
                    <a:pt x="18984" y="8979"/>
                    <a:pt x="19256" y="9246"/>
                    <a:pt x="19602" y="9333"/>
                  </a:cubicBezTo>
                  <a:lnTo>
                    <a:pt x="20618" y="9587"/>
                  </a:lnTo>
                  <a:cubicBezTo>
                    <a:pt x="20618" y="9587"/>
                    <a:pt x="20618" y="12013"/>
                    <a:pt x="20618" y="12013"/>
                  </a:cubicBezTo>
                  <a:close/>
                  <a:moveTo>
                    <a:pt x="20880" y="8641"/>
                  </a:moveTo>
                  <a:lnTo>
                    <a:pt x="19841" y="8380"/>
                  </a:lnTo>
                  <a:cubicBezTo>
                    <a:pt x="19626" y="7580"/>
                    <a:pt x="19308" y="6822"/>
                    <a:pt x="18902" y="6122"/>
                  </a:cubicBezTo>
                  <a:lnTo>
                    <a:pt x="19455" y="5200"/>
                  </a:lnTo>
                  <a:cubicBezTo>
                    <a:pt x="19625" y="4871"/>
                    <a:pt x="19736" y="4463"/>
                    <a:pt x="19455" y="4182"/>
                  </a:cubicBezTo>
                  <a:lnTo>
                    <a:pt x="17419" y="2145"/>
                  </a:lnTo>
                  <a:cubicBezTo>
                    <a:pt x="17292" y="2018"/>
                    <a:pt x="17136" y="1969"/>
                    <a:pt x="16975" y="1969"/>
                  </a:cubicBezTo>
                  <a:cubicBezTo>
                    <a:pt x="16778" y="1969"/>
                    <a:pt x="16572" y="2043"/>
                    <a:pt x="16400" y="2145"/>
                  </a:cubicBezTo>
                  <a:lnTo>
                    <a:pt x="15473" y="2702"/>
                  </a:lnTo>
                  <a:cubicBezTo>
                    <a:pt x="14775" y="2298"/>
                    <a:pt x="14020" y="1982"/>
                    <a:pt x="13222" y="1768"/>
                  </a:cubicBezTo>
                  <a:lnTo>
                    <a:pt x="12960" y="720"/>
                  </a:lnTo>
                  <a:cubicBezTo>
                    <a:pt x="12848" y="367"/>
                    <a:pt x="12638" y="0"/>
                    <a:pt x="12240" y="0"/>
                  </a:cubicBezTo>
                  <a:lnTo>
                    <a:pt x="9360" y="0"/>
                  </a:lnTo>
                  <a:cubicBezTo>
                    <a:pt x="8962" y="0"/>
                    <a:pt x="8730" y="367"/>
                    <a:pt x="8640" y="720"/>
                  </a:cubicBezTo>
                  <a:lnTo>
                    <a:pt x="8378" y="1768"/>
                  </a:lnTo>
                  <a:cubicBezTo>
                    <a:pt x="7580" y="1982"/>
                    <a:pt x="6825" y="2298"/>
                    <a:pt x="6127" y="2702"/>
                  </a:cubicBezTo>
                  <a:lnTo>
                    <a:pt x="5200" y="2145"/>
                  </a:lnTo>
                  <a:cubicBezTo>
                    <a:pt x="5028" y="2043"/>
                    <a:pt x="4822" y="1969"/>
                    <a:pt x="4625" y="1969"/>
                  </a:cubicBezTo>
                  <a:cubicBezTo>
                    <a:pt x="4464" y="1969"/>
                    <a:pt x="4308" y="2018"/>
                    <a:pt x="4181" y="2145"/>
                  </a:cubicBezTo>
                  <a:lnTo>
                    <a:pt x="2145" y="4182"/>
                  </a:lnTo>
                  <a:cubicBezTo>
                    <a:pt x="1864" y="4463"/>
                    <a:pt x="1975" y="4871"/>
                    <a:pt x="2145" y="5200"/>
                  </a:cubicBezTo>
                  <a:lnTo>
                    <a:pt x="2698" y="6122"/>
                  </a:lnTo>
                  <a:cubicBezTo>
                    <a:pt x="2292" y="6822"/>
                    <a:pt x="1973" y="7580"/>
                    <a:pt x="1759" y="8380"/>
                  </a:cubicBezTo>
                  <a:lnTo>
                    <a:pt x="720" y="8641"/>
                  </a:lnTo>
                  <a:cubicBezTo>
                    <a:pt x="367" y="8730"/>
                    <a:pt x="0" y="8963"/>
                    <a:pt x="0" y="9360"/>
                  </a:cubicBezTo>
                  <a:lnTo>
                    <a:pt x="0" y="12240"/>
                  </a:lnTo>
                  <a:cubicBezTo>
                    <a:pt x="0" y="12638"/>
                    <a:pt x="367" y="12848"/>
                    <a:pt x="720" y="12960"/>
                  </a:cubicBezTo>
                  <a:lnTo>
                    <a:pt x="1759" y="13220"/>
                  </a:lnTo>
                  <a:cubicBezTo>
                    <a:pt x="1973" y="14021"/>
                    <a:pt x="2292" y="14778"/>
                    <a:pt x="2698" y="15478"/>
                  </a:cubicBezTo>
                  <a:lnTo>
                    <a:pt x="2145" y="16400"/>
                  </a:lnTo>
                  <a:cubicBezTo>
                    <a:pt x="1959" y="16714"/>
                    <a:pt x="1864" y="17137"/>
                    <a:pt x="2145" y="17419"/>
                  </a:cubicBezTo>
                  <a:lnTo>
                    <a:pt x="4181" y="19455"/>
                  </a:lnTo>
                  <a:cubicBezTo>
                    <a:pt x="4305" y="19579"/>
                    <a:pt x="4454" y="19627"/>
                    <a:pt x="4610" y="19627"/>
                  </a:cubicBezTo>
                  <a:cubicBezTo>
                    <a:pt x="4807" y="19627"/>
                    <a:pt x="5016" y="19550"/>
                    <a:pt x="5200" y="19455"/>
                  </a:cubicBezTo>
                  <a:lnTo>
                    <a:pt x="6127" y="18899"/>
                  </a:lnTo>
                  <a:cubicBezTo>
                    <a:pt x="6825" y="19302"/>
                    <a:pt x="7580" y="19619"/>
                    <a:pt x="8378" y="19832"/>
                  </a:cubicBezTo>
                  <a:lnTo>
                    <a:pt x="8640" y="20880"/>
                  </a:lnTo>
                  <a:cubicBezTo>
                    <a:pt x="8730" y="21233"/>
                    <a:pt x="8962" y="21600"/>
                    <a:pt x="9360" y="21600"/>
                  </a:cubicBezTo>
                  <a:lnTo>
                    <a:pt x="12240" y="21600"/>
                  </a:lnTo>
                  <a:cubicBezTo>
                    <a:pt x="12638" y="21600"/>
                    <a:pt x="12848" y="21233"/>
                    <a:pt x="12960" y="20880"/>
                  </a:cubicBezTo>
                  <a:lnTo>
                    <a:pt x="13222" y="19832"/>
                  </a:lnTo>
                  <a:cubicBezTo>
                    <a:pt x="14020" y="19619"/>
                    <a:pt x="14775" y="19302"/>
                    <a:pt x="15473" y="18899"/>
                  </a:cubicBezTo>
                  <a:lnTo>
                    <a:pt x="16400" y="19455"/>
                  </a:lnTo>
                  <a:cubicBezTo>
                    <a:pt x="16584" y="19550"/>
                    <a:pt x="16793" y="19627"/>
                    <a:pt x="16990" y="19627"/>
                  </a:cubicBezTo>
                  <a:cubicBezTo>
                    <a:pt x="17146" y="19627"/>
                    <a:pt x="17294" y="19579"/>
                    <a:pt x="17419" y="19455"/>
                  </a:cubicBezTo>
                  <a:lnTo>
                    <a:pt x="19455" y="17419"/>
                  </a:lnTo>
                  <a:cubicBezTo>
                    <a:pt x="19736" y="17137"/>
                    <a:pt x="19641" y="16714"/>
                    <a:pt x="19455" y="16400"/>
                  </a:cubicBezTo>
                  <a:lnTo>
                    <a:pt x="18902" y="15478"/>
                  </a:lnTo>
                  <a:cubicBezTo>
                    <a:pt x="19308" y="14778"/>
                    <a:pt x="19626" y="14021"/>
                    <a:pt x="19841" y="13220"/>
                  </a:cubicBezTo>
                  <a:lnTo>
                    <a:pt x="20880" y="12960"/>
                  </a:lnTo>
                  <a:cubicBezTo>
                    <a:pt x="21233" y="12848"/>
                    <a:pt x="21600" y="12638"/>
                    <a:pt x="21600" y="12240"/>
                  </a:cubicBezTo>
                  <a:lnTo>
                    <a:pt x="21600" y="9360"/>
                  </a:lnTo>
                  <a:cubicBezTo>
                    <a:pt x="21600" y="8963"/>
                    <a:pt x="21233" y="8730"/>
                    <a:pt x="20880" y="8641"/>
                  </a:cubicBezTo>
                </a:path>
              </a:pathLst>
            </a:custGeom>
            <a:solidFill>
              <a:srgbClr val="00B050"/>
            </a:solidFill>
            <a:ln w="12700">
              <a:solidFill>
                <a:srgbClr val="00B050"/>
              </a:solidFill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2B0A277-5BE8-E175-2CE7-D7B4E3B3BA0E}"/>
              </a:ext>
            </a:extLst>
          </p:cNvPr>
          <p:cNvGrpSpPr/>
          <p:nvPr/>
        </p:nvGrpSpPr>
        <p:grpSpPr>
          <a:xfrm>
            <a:off x="9245496" y="4648561"/>
            <a:ext cx="1410463" cy="495301"/>
            <a:chOff x="8827383" y="4059897"/>
            <a:chExt cx="1410463" cy="495301"/>
          </a:xfrm>
        </p:grpSpPr>
        <p:pic>
          <p:nvPicPr>
            <p:cNvPr id="37" name="图形 36" descr="门未关闭 轮廓">
              <a:extLst>
                <a:ext uri="{FF2B5EF4-FFF2-40B4-BE49-F238E27FC236}">
                  <a16:creationId xmlns:a16="http://schemas.microsoft.com/office/drawing/2014/main" id="{D51F0916-6E25-E106-2350-128F9D9B4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27383" y="4059897"/>
              <a:ext cx="495301" cy="495301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D28A5EC-4ACF-3E8E-36B9-FCFA3FE94CEE}"/>
                </a:ext>
              </a:extLst>
            </p:cNvPr>
            <p:cNvSpPr txBox="1"/>
            <p:nvPr/>
          </p:nvSpPr>
          <p:spPr>
            <a:xfrm>
              <a:off x="9245267" y="4114589"/>
              <a:ext cx="992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rgbClr val="00B05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快速开发</a:t>
              </a:r>
              <a:endParaRPr lang="zh-CN" altLang="en-US" sz="16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0506A55-924E-6E9E-3CF0-81855AB8C341}"/>
              </a:ext>
            </a:extLst>
          </p:cNvPr>
          <p:cNvCxnSpPr/>
          <p:nvPr/>
        </p:nvCxnSpPr>
        <p:spPr>
          <a:xfrm>
            <a:off x="9716280" y="3312329"/>
            <a:ext cx="58189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1BAE0CD-8A87-8300-D924-CD3140EEACE8}"/>
              </a:ext>
            </a:extLst>
          </p:cNvPr>
          <p:cNvCxnSpPr>
            <a:cxnSpLocks/>
          </p:cNvCxnSpPr>
          <p:nvPr/>
        </p:nvCxnSpPr>
        <p:spPr>
          <a:xfrm>
            <a:off x="7762789" y="3557095"/>
            <a:ext cx="123833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C46B54A-0397-F215-E421-8E79E18783BF}"/>
              </a:ext>
            </a:extLst>
          </p:cNvPr>
          <p:cNvCxnSpPr>
            <a:cxnSpLocks/>
          </p:cNvCxnSpPr>
          <p:nvPr/>
        </p:nvCxnSpPr>
        <p:spPr>
          <a:xfrm>
            <a:off x="8560641" y="3811097"/>
            <a:ext cx="153433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97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Tomcat-</a:t>
            </a:r>
            <a:r>
              <a:rPr lang="zh-CN" altLang="en-US"/>
              <a:t>基本使用</a:t>
            </a:r>
          </a:p>
        </p:txBody>
      </p:sp>
      <p:sp>
        <p:nvSpPr>
          <p:cNvPr id="75" name="文本占位符 6">
            <a:extLst>
              <a:ext uri="{FF2B5EF4-FFF2-40B4-BE49-F238E27FC236}">
                <a16:creationId xmlns:a16="http://schemas.microsoft.com/office/drawing/2014/main" id="{6FA0EA62-1C3D-4709-8DD4-C831CE2F0CE6}"/>
              </a:ext>
            </a:extLst>
          </p:cNvPr>
          <p:cNvSpPr txBox="1">
            <a:spLocks/>
          </p:cNvSpPr>
          <p:nvPr/>
        </p:nvSpPr>
        <p:spPr>
          <a:xfrm>
            <a:off x="710880" y="1614303"/>
            <a:ext cx="5189588" cy="94212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000000"/>
                </a:solidFill>
              </a:rPr>
              <a:t>Tomcat </a:t>
            </a:r>
            <a:r>
              <a:rPr lang="zh-CN" altLang="en-US">
                <a:solidFill>
                  <a:srgbClr val="000000"/>
                </a:solidFill>
              </a:rPr>
              <a:t>部署项目：</a:t>
            </a:r>
            <a:endParaRPr lang="en-US" altLang="zh-CN">
              <a:solidFill>
                <a:srgbClr val="000000"/>
              </a:solidFill>
            </a:endParaRPr>
          </a:p>
          <a:p>
            <a:pPr marL="360000" lvl="1" indent="0">
              <a:buNone/>
            </a:pPr>
            <a:r>
              <a:rPr lang="zh-CN" altLang="en-US" sz="16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将项目放置到 </a:t>
            </a:r>
            <a:r>
              <a:rPr lang="en-US" altLang="zh-CN" sz="16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webapps </a:t>
            </a:r>
            <a:r>
              <a:rPr lang="zh-CN" altLang="en-US" sz="16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目录下，</a:t>
            </a:r>
            <a:r>
              <a:rPr lang="en-US" altLang="zh-CN" sz="16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即部署完成</a:t>
            </a:r>
            <a:endParaRPr lang="en-US" altLang="zh-CN" sz="160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540621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ED6EEB-B427-6ADE-77DE-B180F56CA4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5" y="2184401"/>
            <a:ext cx="5760538" cy="660400"/>
          </a:xfrm>
        </p:spPr>
        <p:txBody>
          <a:bodyPr/>
          <a:lstStyle/>
          <a:p>
            <a:r>
              <a:rPr lang="zh-CN" altLang="en-US"/>
              <a:t>基本使用</a:t>
            </a:r>
            <a:endParaRPr lang="en-US" altLang="zh-CN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1B1CC61-4239-BC5A-1DC6-E4FE57D26F8A}"/>
              </a:ext>
            </a:extLst>
          </p:cNvPr>
          <p:cNvSpPr/>
          <p:nvPr/>
        </p:nvSpPr>
        <p:spPr>
          <a:xfrm>
            <a:off x="5524679" y="2951306"/>
            <a:ext cx="5760539" cy="2337901"/>
          </a:xfrm>
          <a:prstGeom prst="roundRect">
            <a:avLst>
              <a:gd name="adj" fmla="val 7137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tIns="0" bIns="7200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安装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卸载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启动：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bin/startup.bat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停止：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bin/shutdown.bat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部署：应用复制到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webapps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目录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D0B03ED-70D9-4523-B010-9D1B0189C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977" y="3990707"/>
            <a:ext cx="1905165" cy="2785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352201-63F0-BA19-39F7-FDFA2D3A3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817" y="4406260"/>
            <a:ext cx="1905165" cy="2678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D6ABE10-54A1-53D2-E379-ACE8D83D4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817" y="4832493"/>
            <a:ext cx="2324183" cy="26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5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2134DE3-80FD-C2D6-7E9E-7CE819FA5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Web</a:t>
            </a:r>
            <a:r>
              <a:rPr lang="zh-CN" altLang="en-US"/>
              <a:t>服务器</a:t>
            </a:r>
            <a:r>
              <a:rPr lang="en-US" altLang="zh-CN"/>
              <a:t>-Tomcat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B4635CC-C60B-EDCE-66B1-49A0D10CA05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简介</a:t>
            </a:r>
            <a:endParaRPr lang="en-US" altLang="zh-CN"/>
          </a:p>
          <a:p>
            <a:r>
              <a:rPr lang="zh-CN" altLang="en-US"/>
              <a:t>基本使用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入门程序解析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60315EC-9797-ABDD-66D4-4438002F34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602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CE279D0-A397-861F-264B-53CD45CDF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539" y="1937067"/>
            <a:ext cx="5637140" cy="2949196"/>
          </a:xfrm>
          <a:prstGeom prst="roundRect">
            <a:avLst>
              <a:gd name="adj" fmla="val 3231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8312CFDC-EA61-91A7-9E69-45ADEC25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SpringBootWeb-</a:t>
            </a:r>
            <a:r>
              <a:rPr lang="zh-CN" altLang="en-US"/>
              <a:t>入门程序解析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22912DA-3BA2-EF75-33D2-D4A9EC527A2C}"/>
              </a:ext>
            </a:extLst>
          </p:cNvPr>
          <p:cNvSpPr/>
          <p:nvPr/>
        </p:nvSpPr>
        <p:spPr>
          <a:xfrm>
            <a:off x="5772539" y="2705519"/>
            <a:ext cx="5637141" cy="190081"/>
          </a:xfrm>
          <a:prstGeom prst="roundRect">
            <a:avLst>
              <a:gd name="adj" fmla="val 8269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对角圆角 17">
            <a:extLst>
              <a:ext uri="{FF2B5EF4-FFF2-40B4-BE49-F238E27FC236}">
                <a16:creationId xmlns:a16="http://schemas.microsoft.com/office/drawing/2014/main" id="{4E9FDCE4-3773-60C4-DDEC-83CB9F7535C1}"/>
              </a:ext>
            </a:extLst>
          </p:cNvPr>
          <p:cNvSpPr/>
          <p:nvPr/>
        </p:nvSpPr>
        <p:spPr>
          <a:xfrm>
            <a:off x="797997" y="5154369"/>
            <a:ext cx="10611683" cy="1281600"/>
          </a:xfrm>
          <a:prstGeom prst="round2DiagRect">
            <a:avLst>
              <a:gd name="adj1" fmla="val 14003"/>
              <a:gd name="adj2" fmla="val 0"/>
            </a:avLst>
          </a:prstGeom>
          <a:solidFill>
            <a:srgbClr val="FFFFE4"/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0000">
              <a:lnSpc>
                <a:spcPct val="150000"/>
              </a:lnSpc>
            </a:pPr>
            <a:r>
              <a:rPr lang="zh-CN" altLang="en-US" sz="14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起步依赖：</a:t>
            </a:r>
            <a:endParaRPr lang="en-US" altLang="zh-CN" sz="14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8650" lvl="1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spring-boot-starter-web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：包含了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应用开发所需要的常见依赖。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8650" lvl="1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spring-boot-starter-test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：包含了单元测试所需要的常见依赖。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8650" lvl="1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官方提供的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starter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3"/>
              </a:rPr>
              <a:t>https://docs.spring.io/spring-boot/docs/2.7.4/reference/htmlsingle/#using.build-systems.starters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2AF532-3950-12D3-2252-4169196F6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97" y="1937067"/>
            <a:ext cx="4419600" cy="2638425"/>
          </a:xfrm>
          <a:prstGeom prst="roundRect">
            <a:avLst>
              <a:gd name="adj" fmla="val 2804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8A9F0AE2-4E6E-7AB1-24E7-AF32DF7A109C}"/>
              </a:ext>
            </a:extLst>
          </p:cNvPr>
          <p:cNvSpPr/>
          <p:nvPr/>
        </p:nvSpPr>
        <p:spPr>
          <a:xfrm>
            <a:off x="5772538" y="4603729"/>
            <a:ext cx="5637141" cy="190081"/>
          </a:xfrm>
          <a:prstGeom prst="roundRect">
            <a:avLst>
              <a:gd name="adj" fmla="val 8269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3040A5A-A53A-0416-D31B-90DF79541ED5}"/>
              </a:ext>
            </a:extLst>
          </p:cNvPr>
          <p:cNvSpPr/>
          <p:nvPr/>
        </p:nvSpPr>
        <p:spPr>
          <a:xfrm>
            <a:off x="5772537" y="3292925"/>
            <a:ext cx="5637139" cy="929925"/>
          </a:xfrm>
          <a:prstGeom prst="roundRect">
            <a:avLst>
              <a:gd name="adj" fmla="val 8269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18DB9FF-2CE9-0338-1A68-EE62DB78C4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4393" y="2415551"/>
            <a:ext cx="1012327" cy="2805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7335979-8481-41DD-C076-64FED9EF18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4393" y="4250760"/>
            <a:ext cx="1209204" cy="30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7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312CFDC-EA61-91A7-9E69-45ADEC25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SpringBootWeb-</a:t>
            </a:r>
            <a:r>
              <a:rPr lang="zh-CN" altLang="en-US"/>
              <a:t>入门程序解析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A0944AC-9B78-4929-70F8-1F0E1D454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722" y="1100537"/>
            <a:ext cx="4043266" cy="2254210"/>
          </a:xfrm>
          <a:prstGeom prst="roundRect">
            <a:avLst>
              <a:gd name="adj" fmla="val 4658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037328D-5F79-7CA7-2B68-E133C904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20" y="3451775"/>
            <a:ext cx="9493668" cy="3037333"/>
          </a:xfrm>
          <a:prstGeom prst="roundRect">
            <a:avLst>
              <a:gd name="adj" fmla="val 4947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C6D9E8-E14A-284B-A88E-A8CFAE6B1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542" y="3442983"/>
            <a:ext cx="2878445" cy="1628594"/>
          </a:xfrm>
          <a:prstGeom prst="roundRect">
            <a:avLst>
              <a:gd name="adj" fmla="val 8223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2E478A1-A645-5571-3F0C-AAA7BDD4F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319" y="4047535"/>
            <a:ext cx="5288797" cy="2441573"/>
          </a:xfrm>
          <a:prstGeom prst="roundRect">
            <a:avLst>
              <a:gd name="adj" fmla="val 4514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55141171-26A9-6157-92B1-2A4463B67499}"/>
              </a:ext>
            </a:extLst>
          </p:cNvPr>
          <p:cNvSpPr/>
          <p:nvPr/>
        </p:nvSpPr>
        <p:spPr>
          <a:xfrm>
            <a:off x="9479902" y="3039839"/>
            <a:ext cx="1698171" cy="629816"/>
          </a:xfrm>
          <a:prstGeom prst="round2Diag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内嵌</a:t>
            </a:r>
            <a:r>
              <a:rPr lang="en-US" altLang="zh-CN"/>
              <a:t>Tomcat</a:t>
            </a:r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B4351BE-014E-C46C-3899-DC1F61CC81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319" y="1528213"/>
            <a:ext cx="2999563" cy="1859233"/>
          </a:xfrm>
          <a:prstGeom prst="roundRect">
            <a:avLst>
              <a:gd name="adj" fmla="val 4462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FEF09F10-4013-BEF0-8D34-C5B82975D506}"/>
              </a:ext>
            </a:extLst>
          </p:cNvPr>
          <p:cNvCxnSpPr>
            <a:endCxn id="6" idx="0"/>
          </p:cNvCxnSpPr>
          <p:nvPr/>
        </p:nvCxnSpPr>
        <p:spPr>
          <a:xfrm>
            <a:off x="3637280" y="2529840"/>
            <a:ext cx="1944874" cy="921935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B8A1509-8D40-04A3-19B8-3EDF0852A792}"/>
              </a:ext>
            </a:extLst>
          </p:cNvPr>
          <p:cNvSpPr txBox="1"/>
          <p:nvPr/>
        </p:nvSpPr>
        <p:spPr>
          <a:xfrm>
            <a:off x="4788432" y="24849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运行</a:t>
            </a:r>
            <a:endParaRPr lang="zh-CN" altLang="en-US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54062A8-2E83-B9FF-1581-86AE7E6FE46B}"/>
              </a:ext>
            </a:extLst>
          </p:cNvPr>
          <p:cNvSpPr/>
          <p:nvPr/>
        </p:nvSpPr>
        <p:spPr>
          <a:xfrm>
            <a:off x="6371978" y="2133186"/>
            <a:ext cx="3957010" cy="768985"/>
          </a:xfrm>
          <a:prstGeom prst="roundRect">
            <a:avLst>
              <a:gd name="adj" fmla="val 8269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117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FB2FA2-EB1E-4BCD-96B4-B666954E74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767840"/>
            <a:ext cx="5760538" cy="33121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起步依赖</a:t>
            </a:r>
            <a:endParaRPr lang="en-US" altLang="zh-CN"/>
          </a:p>
          <a:p>
            <a:pPr>
              <a:lnSpc>
                <a:spcPct val="150000"/>
              </a:lnSpc>
            </a:pPr>
            <a:endParaRPr lang="en-US" altLang="zh-CN"/>
          </a:p>
          <a:p>
            <a:pPr>
              <a:lnSpc>
                <a:spcPct val="150000"/>
              </a:lnSpc>
            </a:pP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内嵌</a:t>
            </a:r>
            <a:r>
              <a:rPr lang="en-US" altLang="zh-CN"/>
              <a:t>Tomcat</a:t>
            </a:r>
            <a:r>
              <a:rPr lang="zh-CN" altLang="en-US"/>
              <a:t>服务器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BFB6E56-7292-ECDA-A31A-9F8BA9D53EE1}"/>
              </a:ext>
            </a:extLst>
          </p:cNvPr>
          <p:cNvSpPr/>
          <p:nvPr/>
        </p:nvSpPr>
        <p:spPr>
          <a:xfrm>
            <a:off x="5524679" y="2951306"/>
            <a:ext cx="5760539" cy="945227"/>
          </a:xfrm>
          <a:prstGeom prst="roundRect">
            <a:avLst>
              <a:gd name="adj" fmla="val 13656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tIns="0" bIns="7200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spring-boot-starter-web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spring-boot-starter-test</a:t>
            </a:r>
            <a:endParaRPr lang="zh-CN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395E6B1-73A9-AADE-47FA-E00A30BA3A5F}"/>
              </a:ext>
            </a:extLst>
          </p:cNvPr>
          <p:cNvSpPr/>
          <p:nvPr/>
        </p:nvSpPr>
        <p:spPr>
          <a:xfrm>
            <a:off x="5524679" y="4434223"/>
            <a:ext cx="5760539" cy="732754"/>
          </a:xfrm>
          <a:prstGeom prst="roundRect">
            <a:avLst>
              <a:gd name="adj" fmla="val 13656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tIns="0" bIns="7200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基于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开发的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应用程序，内置了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tomcat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服务器，当启动类运行时，会自动启动内嵌的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tomcat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服务器。</a:t>
            </a:r>
          </a:p>
        </p:txBody>
      </p:sp>
    </p:spTree>
    <p:extLst>
      <p:ext uri="{BB962C8B-B14F-4D97-AF65-F5344CB8AC3E}">
        <p14:creationId xmlns:p14="http://schemas.microsoft.com/office/powerpoint/2010/main" val="25828394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10EFAEC-E2FE-0336-0203-BAACC4BD7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SpringBoot</a:t>
            </a:r>
            <a:endParaRPr lang="zh-CN" altLang="en-US"/>
          </a:p>
        </p:txBody>
      </p:sp>
      <p:pic>
        <p:nvPicPr>
          <p:cNvPr id="6" name="!!图片 5">
            <a:extLst>
              <a:ext uri="{FF2B5EF4-FFF2-40B4-BE49-F238E27FC236}">
                <a16:creationId xmlns:a16="http://schemas.microsoft.com/office/drawing/2014/main" id="{7B003E99-C16E-45F5-D0DA-A471429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24" y="2159599"/>
            <a:ext cx="4152949" cy="2366735"/>
          </a:xfrm>
          <a:prstGeom prst="rect">
            <a:avLst/>
          </a:prstGeom>
        </p:spPr>
      </p:pic>
      <p:sp>
        <p:nvSpPr>
          <p:cNvPr id="7" name="文本占位符 1">
            <a:extLst>
              <a:ext uri="{FF2B5EF4-FFF2-40B4-BE49-F238E27FC236}">
                <a16:creationId xmlns:a16="http://schemas.microsoft.com/office/drawing/2014/main" id="{26730EE3-869A-0C22-7432-2730CC4E738A}"/>
              </a:ext>
            </a:extLst>
          </p:cNvPr>
          <p:cNvSpPr txBox="1">
            <a:spLocks/>
          </p:cNvSpPr>
          <p:nvPr/>
        </p:nvSpPr>
        <p:spPr>
          <a:xfrm>
            <a:off x="1661821" y="4698401"/>
            <a:ext cx="8868357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 Boot 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可以帮助我们非常快速的构建应用程序、简化开发、提高效率 。</a:t>
            </a:r>
          </a:p>
        </p:txBody>
      </p:sp>
    </p:spTree>
    <p:extLst>
      <p:ext uri="{BB962C8B-B14F-4D97-AF65-F5344CB8AC3E}">
        <p14:creationId xmlns:p14="http://schemas.microsoft.com/office/powerpoint/2010/main" val="3192325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!!图片 5">
            <a:extLst>
              <a:ext uri="{FF2B5EF4-FFF2-40B4-BE49-F238E27FC236}">
                <a16:creationId xmlns:a16="http://schemas.microsoft.com/office/drawing/2014/main" id="{671B7B52-28CE-FB19-8026-BD6A72546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2481628"/>
            <a:ext cx="11182350" cy="1543050"/>
          </a:xfrm>
          <a:prstGeom prst="rect">
            <a:avLst/>
          </a:prstGeom>
        </p:spPr>
      </p:pic>
      <p:pic>
        <p:nvPicPr>
          <p:cNvPr id="13" name="图片 12" descr="徽标&#10;&#10;描述已自动生成">
            <a:extLst>
              <a:ext uri="{FF2B5EF4-FFF2-40B4-BE49-F238E27FC236}">
                <a16:creationId xmlns:a16="http://schemas.microsoft.com/office/drawing/2014/main" id="{AF59BDC0-000F-8649-66F0-F5D5814B5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714" y="4024678"/>
            <a:ext cx="3429000" cy="952500"/>
          </a:xfrm>
          <a:prstGeom prst="rect">
            <a:avLst/>
          </a:prstGeom>
        </p:spPr>
      </p:pic>
      <p:pic>
        <p:nvPicPr>
          <p:cNvPr id="15" name="图片 14" descr="徽标&#10;&#10;描述已自动生成">
            <a:extLst>
              <a:ext uri="{FF2B5EF4-FFF2-40B4-BE49-F238E27FC236}">
                <a16:creationId xmlns:a16="http://schemas.microsoft.com/office/drawing/2014/main" id="{CBCF35D5-8C4B-4F04-3FC2-6057D4CDAF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723" y="4024678"/>
            <a:ext cx="3429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36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6"/>
            <a:ext cx="5973761" cy="3583110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SpringBootWeb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HTTP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协议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服务器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-Tomcat</a:t>
            </a:r>
          </a:p>
        </p:txBody>
      </p:sp>
    </p:spTree>
    <p:extLst>
      <p:ext uri="{BB962C8B-B14F-4D97-AF65-F5344CB8AC3E}">
        <p14:creationId xmlns:p14="http://schemas.microsoft.com/office/powerpoint/2010/main" val="62568958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6"/>
            <a:ext cx="5973761" cy="3583110"/>
          </a:xfrm>
        </p:spPr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SpringBootWeb</a:t>
            </a:r>
            <a:r>
              <a:rPr lang="zh-CN" altLang="en-US">
                <a:solidFill>
                  <a:srgbClr val="C00000"/>
                </a:solidFill>
              </a:rPr>
              <a:t>入门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HTTP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协议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服务器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-Tomcat</a:t>
            </a:r>
          </a:p>
        </p:txBody>
      </p:sp>
    </p:spTree>
    <p:extLst>
      <p:ext uri="{BB962C8B-B14F-4D97-AF65-F5344CB8AC3E}">
        <p14:creationId xmlns:p14="http://schemas.microsoft.com/office/powerpoint/2010/main" val="4238511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2134DE3-80FD-C2D6-7E9E-7CE819FA5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9734" y="2771303"/>
            <a:ext cx="516791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SpringBootWeb</a:t>
            </a:r>
            <a:r>
              <a:rPr lang="zh-CN" altLang="en-US"/>
              <a:t>入门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60315EC-9797-ABDD-66D4-4438002F34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236408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78822</TotalTime>
  <Words>1649</Words>
  <Application>Microsoft Office PowerPoint</Application>
  <PresentationFormat>宽屏</PresentationFormat>
  <Paragraphs>265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46</vt:i4>
      </vt:variant>
    </vt:vector>
  </HeadingPairs>
  <TitlesOfParts>
    <vt:vector size="69" baseType="lpstr">
      <vt:lpstr>Alibaba PuHuiTi B</vt:lpstr>
      <vt:lpstr>Alibaba PuHuiTi M</vt:lpstr>
      <vt:lpstr>Alibaba PuHuiTi Medium</vt:lpstr>
      <vt:lpstr>Alibaba PuHuiTi R</vt:lpstr>
      <vt:lpstr>-apple-system</vt:lpstr>
      <vt:lpstr>阿里巴巴普惠体</vt:lpstr>
      <vt:lpstr>等线</vt:lpstr>
      <vt:lpstr>黑体</vt:lpstr>
      <vt:lpstr>华文楷体</vt:lpstr>
      <vt:lpstr>华文楷体</vt:lpstr>
      <vt:lpstr>Arial</vt:lpstr>
      <vt:lpstr>Calibri</vt:lpstr>
      <vt:lpstr>Courier New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Web后端开发</vt:lpstr>
      <vt:lpstr>Spring</vt:lpstr>
      <vt:lpstr>Spring</vt:lpstr>
      <vt:lpstr>Spring</vt:lpstr>
      <vt:lpstr>SpringBoot</vt:lpstr>
      <vt:lpstr>PowerPoint 演示文稿</vt:lpstr>
      <vt:lpstr>PowerPoint 演示文稿</vt:lpstr>
      <vt:lpstr>PowerPoint 演示文稿</vt:lpstr>
      <vt:lpstr>SpringBootWeb入门</vt:lpstr>
      <vt:lpstr>SpringBootWeb快速入门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HTTP协议</vt:lpstr>
      <vt:lpstr>HTTP协议</vt:lpstr>
      <vt:lpstr>HTTP</vt:lpstr>
      <vt:lpstr>HTTP协议</vt:lpstr>
      <vt:lpstr>HTTP</vt:lpstr>
      <vt:lpstr>HTTP-请求数据格式</vt:lpstr>
      <vt:lpstr>HTTP-请求数据格式</vt:lpstr>
      <vt:lpstr>HTTP-请求数据格式</vt:lpstr>
      <vt:lpstr>HTTP协议</vt:lpstr>
      <vt:lpstr>HTTP</vt:lpstr>
      <vt:lpstr>请求响应介绍-HTTP响应格式</vt:lpstr>
      <vt:lpstr>请求响应介绍-HTTP响应格式</vt:lpstr>
      <vt:lpstr>请求响应介绍-HTTP响应格式</vt:lpstr>
      <vt:lpstr>HTTP协议</vt:lpstr>
      <vt:lpstr>HTTP-协议解析</vt:lpstr>
      <vt:lpstr>Web 服务器</vt:lpstr>
      <vt:lpstr>Web服务器-Tomcat</vt:lpstr>
      <vt:lpstr>Web服务器-Tomcat</vt:lpstr>
      <vt:lpstr>Tomcat</vt:lpstr>
      <vt:lpstr>PowerPoint 演示文稿</vt:lpstr>
      <vt:lpstr>Web服务器-Tomcat</vt:lpstr>
      <vt:lpstr>Tomcat-基本使用</vt:lpstr>
      <vt:lpstr>Tomcat-基本使用</vt:lpstr>
      <vt:lpstr>Tomcat-基本使用</vt:lpstr>
      <vt:lpstr>Tomcat-基本使用</vt:lpstr>
      <vt:lpstr>PowerPoint 演示文稿</vt:lpstr>
      <vt:lpstr>Web服务器-Tomcat</vt:lpstr>
      <vt:lpstr>SpringBootWeb-入门程序解析</vt:lpstr>
      <vt:lpstr>SpringBootWeb-入门程序解析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M8242</cp:lastModifiedBy>
  <cp:revision>4296</cp:revision>
  <dcterms:created xsi:type="dcterms:W3CDTF">2020-03-31T02:23:27Z</dcterms:created>
  <dcterms:modified xsi:type="dcterms:W3CDTF">2022-10-16T19:09:32Z</dcterms:modified>
</cp:coreProperties>
</file>