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6.xml" ContentType="application/vnd.openxmlformats-officedocument.theme+xml"/>
  <Override PartName="/ppt/slideLayouts/slideLayout30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47"/>
  </p:notesMasterIdLst>
  <p:handoutMasterIdLst>
    <p:handoutMasterId r:id="rId48"/>
  </p:handoutMasterIdLst>
  <p:sldIdLst>
    <p:sldId id="462" r:id="rId8"/>
    <p:sldId id="1427" r:id="rId9"/>
    <p:sldId id="467" r:id="rId10"/>
    <p:sldId id="1437" r:id="rId11"/>
    <p:sldId id="1380" r:id="rId12"/>
    <p:sldId id="1447" r:id="rId13"/>
    <p:sldId id="1446" r:id="rId14"/>
    <p:sldId id="1449" r:id="rId15"/>
    <p:sldId id="1357" r:id="rId16"/>
    <p:sldId id="1453" r:id="rId17"/>
    <p:sldId id="1359" r:id="rId18"/>
    <p:sldId id="1455" r:id="rId19"/>
    <p:sldId id="1450" r:id="rId20"/>
    <p:sldId id="1448" r:id="rId21"/>
    <p:sldId id="1451" r:id="rId22"/>
    <p:sldId id="1452" r:id="rId23"/>
    <p:sldId id="1459" r:id="rId24"/>
    <p:sldId id="1456" r:id="rId25"/>
    <p:sldId id="1367" r:id="rId26"/>
    <p:sldId id="468" r:id="rId27"/>
    <p:sldId id="1460" r:id="rId28"/>
    <p:sldId id="1464" r:id="rId29"/>
    <p:sldId id="1465" r:id="rId30"/>
    <p:sldId id="1461" r:id="rId31"/>
    <p:sldId id="1462" r:id="rId32"/>
    <p:sldId id="1463" r:id="rId33"/>
    <p:sldId id="1466" r:id="rId34"/>
    <p:sldId id="1467" r:id="rId35"/>
    <p:sldId id="1468" r:id="rId36"/>
    <p:sldId id="1469" r:id="rId37"/>
    <p:sldId id="1470" r:id="rId38"/>
    <p:sldId id="1471" r:id="rId39"/>
    <p:sldId id="1477" r:id="rId40"/>
    <p:sldId id="1473" r:id="rId41"/>
    <p:sldId id="1474" r:id="rId42"/>
    <p:sldId id="1476" r:id="rId43"/>
    <p:sldId id="1475" r:id="rId44"/>
    <p:sldId id="1472" r:id="rId45"/>
    <p:sldId id="264" r:id="rId4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" initials="s" lastIdx="1" clrIdx="0">
    <p:extLst>
      <p:ext uri="{19B8F6BF-5375-455C-9EA6-DF929625EA0E}">
        <p15:presenceInfo xmlns:p15="http://schemas.microsoft.com/office/powerpoint/2012/main" userId="sup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D5B5"/>
    <a:srgbClr val="FFE0E0"/>
    <a:srgbClr val="FF0000"/>
    <a:srgbClr val="F5487F"/>
    <a:srgbClr val="000000"/>
    <a:srgbClr val="8C61FF"/>
    <a:srgbClr val="44C2FD"/>
    <a:srgbClr val="75DBFF"/>
    <a:srgbClr val="FAC090"/>
    <a:srgbClr val="003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5285" autoAdjust="0"/>
  </p:normalViewPr>
  <p:slideViewPr>
    <p:cSldViewPr snapToGrid="0">
      <p:cViewPr varScale="1">
        <p:scale>
          <a:sx n="87" d="100"/>
          <a:sy n="87" d="100"/>
        </p:scale>
        <p:origin x="528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 showGuides="1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1.xml"/><Relationship Id="rId51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2022/10/29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2022/10/29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6505909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小结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28098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89947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5388186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2793457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031950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072210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131155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5362537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sv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3.xml"/><Relationship Id="rId21" Type="http://schemas.openxmlformats.org/officeDocument/2006/relationships/image" Target="../media/image6.png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26.xml"/><Relationship Id="rId20" Type="http://schemas.openxmlformats.org/officeDocument/2006/relationships/theme" Target="../theme/theme6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0.xml"/><Relationship Id="rId19" Type="http://schemas.openxmlformats.org/officeDocument/2006/relationships/slideLayout" Target="../slideLayouts/slideLayout29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21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12" r:id="rId2"/>
    <p:sldLayoutId id="2147483718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17" r:id="rId2"/>
    <p:sldLayoutId id="2147483719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</a:t>
            </a:r>
            <a:r>
              <a:rPr lang="zh-CN" altLang="en-US" sz="210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，用更短</a:t>
            </a:r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时间</a:t>
            </a:r>
            <a:r>
              <a:rPr lang="zh-CN" altLang="en-US" sz="210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，教会更实用</a:t>
            </a:r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6" r:id="rId14"/>
    <p:sldLayoutId id="2147483710" r:id="rId15"/>
    <p:sldLayoutId id="2147483706" r:id="rId16"/>
    <p:sldLayoutId id="2147483713" r:id="rId17"/>
    <p:sldLayoutId id="2147483715" r:id="rId18"/>
    <p:sldLayoutId id="2147483720" r:id="rId1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mockplus.cn/app/share-e928208474edd220b75e9faff1380e4ashare-VaH7dpoIaqRr/preview/BlJ_BHC42AEaa/tKNB7Tamh14B54?allowShare=1&amp;cps=expand&amp;ha=1" TargetMode="External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5400"/>
              <a:t>Web</a:t>
            </a:r>
            <a:r>
              <a:rPr kumimoji="1" lang="zh-CN" altLang="en-US" sz="5400"/>
              <a:t>后端开发</a:t>
            </a:r>
            <a:endParaRPr kumimoji="1" lang="zh-CN" altLang="en-US" sz="5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407D726-6034-B58A-1630-7BB68F3C2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756" y="3603971"/>
            <a:ext cx="2613887" cy="95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8F38A13-E350-68C5-1E54-C5220B700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DQL</a:t>
            </a:r>
            <a:endParaRPr lang="zh-CN" altLang="en-US"/>
          </a:p>
        </p:txBody>
      </p:sp>
      <p:sp>
        <p:nvSpPr>
          <p:cNvPr id="16" name="文本占位符 1">
            <a:extLst>
              <a:ext uri="{FF2B5EF4-FFF2-40B4-BE49-F238E27FC236}">
                <a16:creationId xmlns:a16="http://schemas.microsoft.com/office/drawing/2014/main" id="{1F2A046E-D593-8903-8021-901DF02DFB9B}"/>
              </a:ext>
            </a:extLst>
          </p:cNvPr>
          <p:cNvSpPr txBox="1">
            <a:spLocks/>
          </p:cNvSpPr>
          <p:nvPr/>
        </p:nvSpPr>
        <p:spPr>
          <a:xfrm>
            <a:off x="7977590" y="2931429"/>
            <a:ext cx="2734704" cy="2157689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基本查询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条件查询（</a:t>
            </a:r>
            <a:r>
              <a:rPr lang="en-US" altLang="zh-CN">
                <a:solidFill>
                  <a:srgbClr val="C00000"/>
                </a:solidFill>
              </a:rPr>
              <a:t>where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b="1">
                <a:solidFill>
                  <a:srgbClr val="C00000"/>
                </a:solidFill>
              </a:rPr>
              <a:t>分组查询（</a:t>
            </a:r>
            <a:r>
              <a:rPr lang="en-US" altLang="zh-CN" b="1">
                <a:solidFill>
                  <a:srgbClr val="C00000"/>
                </a:solidFill>
              </a:rPr>
              <a:t>group by</a:t>
            </a:r>
            <a:r>
              <a:rPr lang="zh-CN" altLang="en-US" b="1">
                <a:solidFill>
                  <a:srgbClr val="C00000"/>
                </a:solidFill>
              </a:rPr>
              <a:t>）</a:t>
            </a:r>
            <a:endParaRPr lang="en-US" altLang="zh-CN" b="1">
              <a:solidFill>
                <a:srgbClr val="C00000"/>
              </a:solidFill>
            </a:endParaRPr>
          </a:p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排序查询（</a:t>
            </a:r>
            <a:r>
              <a:rPr lang="en-US" altLang="zh-CN">
                <a:solidFill>
                  <a:srgbClr val="C00000"/>
                </a:solidFill>
              </a:rPr>
              <a:t>order by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分页查询（</a:t>
            </a:r>
            <a:r>
              <a:rPr lang="en-US" altLang="zh-CN">
                <a:solidFill>
                  <a:srgbClr val="C00000"/>
                </a:solidFill>
              </a:rPr>
              <a:t>limit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8284436-0DB8-C0C2-0532-9254D442C1AD}"/>
              </a:ext>
            </a:extLst>
          </p:cNvPr>
          <p:cNvGrpSpPr/>
          <p:nvPr/>
        </p:nvGrpSpPr>
        <p:grpSpPr>
          <a:xfrm>
            <a:off x="2062235" y="1850046"/>
            <a:ext cx="5663665" cy="4452293"/>
            <a:chOff x="2062235" y="1850046"/>
            <a:chExt cx="5663665" cy="4452293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31A524DE-5209-B02E-A87B-E2105CD0B2C1}"/>
                </a:ext>
              </a:extLst>
            </p:cNvPr>
            <p:cNvGrpSpPr/>
            <p:nvPr/>
          </p:nvGrpSpPr>
          <p:grpSpPr>
            <a:xfrm>
              <a:off x="2062237" y="1850046"/>
              <a:ext cx="5663663" cy="4452293"/>
              <a:chOff x="1004678" y="1770170"/>
              <a:chExt cx="5663663" cy="4452293"/>
            </a:xfrm>
          </p:grpSpPr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A86CB425-6AA1-5203-0D2C-80C4E1805839}"/>
                  </a:ext>
                </a:extLst>
              </p:cNvPr>
              <p:cNvSpPr/>
              <p:nvPr/>
            </p:nvSpPr>
            <p:spPr>
              <a:xfrm>
                <a:off x="1004678" y="1770170"/>
                <a:ext cx="5663663" cy="4452293"/>
              </a:xfrm>
              <a:prstGeom prst="roundRect">
                <a:avLst>
                  <a:gd name="adj" fmla="val 2376"/>
                </a:avLst>
              </a:prstGeom>
              <a:solidFill>
                <a:srgbClr val="FFFFE4"/>
              </a:solidFill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432000" tIns="180000">
                <a:spAutoFit/>
              </a:bodyPr>
              <a:lstStyle/>
              <a:p>
                <a:pPr lvl="0" defTabSz="5400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1400">
                  <a:solidFill>
                    <a:srgbClr val="00B0F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defTabSz="5400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select</a:t>
                </a:r>
              </a:p>
              <a:p>
                <a:pPr defTabSz="5400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	</a:t>
                </a:r>
                <a:r>
                  <a:rPr lang="zh-CN" altLang="en-US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字段列表</a:t>
                </a:r>
                <a:endPara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defTabSz="5400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from</a:t>
                </a:r>
              </a:p>
              <a:p>
                <a:pPr defTabSz="5400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	</a:t>
                </a:r>
                <a:r>
                  <a:rPr lang="zh-CN" altLang="en-US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表名列表</a:t>
                </a:r>
                <a:endPara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defTabSz="5400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where</a:t>
                </a:r>
              </a:p>
              <a:p>
                <a:pPr defTabSz="5400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	</a:t>
                </a:r>
                <a:r>
                  <a:rPr lang="zh-CN" altLang="en-US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条件列表</a:t>
                </a:r>
                <a:endPara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defTabSz="5400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group  by</a:t>
                </a:r>
              </a:p>
              <a:p>
                <a:pPr defTabSz="5400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	</a:t>
                </a:r>
                <a:r>
                  <a:rPr lang="zh-CN" altLang="en-US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分组字段列表</a:t>
                </a:r>
                <a:endPara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defTabSz="5400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having</a:t>
                </a:r>
              </a:p>
              <a:p>
                <a:pPr defTabSz="5400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	</a:t>
                </a:r>
                <a:r>
                  <a:rPr lang="zh-CN" altLang="en-US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分组后条件列表</a:t>
                </a:r>
                <a:endPara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defTabSz="5400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order by</a:t>
                </a:r>
              </a:p>
              <a:p>
                <a:pPr defTabSz="5400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	</a:t>
                </a:r>
                <a:r>
                  <a:rPr lang="zh-CN" altLang="en-US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排序字段列表</a:t>
                </a:r>
                <a:endPara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defTabSz="5400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limit</a:t>
                </a:r>
              </a:p>
              <a:p>
                <a:pPr defTabSz="5400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	</a:t>
                </a:r>
                <a:r>
                  <a:rPr lang="zh-CN" altLang="en-US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分页参数</a:t>
                </a:r>
                <a:endParaRPr lang="en-US" altLang="zh-CN" sz="1400">
                  <a:solidFill>
                    <a:srgbClr val="00B0F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9" name="矩形: 对角圆角 8">
                <a:extLst>
                  <a:ext uri="{FF2B5EF4-FFF2-40B4-BE49-F238E27FC236}">
                    <a16:creationId xmlns:a16="http://schemas.microsoft.com/office/drawing/2014/main" id="{B67317A2-5D92-5867-3811-7ED4EDC16DD5}"/>
                  </a:ext>
                </a:extLst>
              </p:cNvPr>
              <p:cNvSpPr/>
              <p:nvPr/>
            </p:nvSpPr>
            <p:spPr>
              <a:xfrm>
                <a:off x="1004678" y="1770170"/>
                <a:ext cx="1368865" cy="458646"/>
              </a:xfrm>
              <a:prstGeom prst="round2DiagRect">
                <a:avLst>
                  <a:gd name="adj1" fmla="val 25771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00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 语法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394F0150-DC6F-952F-FD5F-C7B8C5BF6458}"/>
                </a:ext>
              </a:extLst>
            </p:cNvPr>
            <p:cNvSpPr/>
            <p:nvPr/>
          </p:nvSpPr>
          <p:spPr>
            <a:xfrm>
              <a:off x="2062237" y="2371059"/>
              <a:ext cx="5663663" cy="1085302"/>
            </a:xfrm>
            <a:prstGeom prst="roundRect">
              <a:avLst>
                <a:gd name="adj" fmla="val 4596"/>
              </a:avLst>
            </a:prstGeom>
            <a:solidFill>
              <a:srgbClr val="00B0F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E36CB7B2-A31A-09BB-D917-F4884009B854}"/>
                </a:ext>
              </a:extLst>
            </p:cNvPr>
            <p:cNvSpPr/>
            <p:nvPr/>
          </p:nvSpPr>
          <p:spPr>
            <a:xfrm>
              <a:off x="2062237" y="3478595"/>
              <a:ext cx="5663663" cy="531679"/>
            </a:xfrm>
            <a:prstGeom prst="roundRect">
              <a:avLst>
                <a:gd name="adj" fmla="val 7280"/>
              </a:avLst>
            </a:prstGeom>
            <a:solidFill>
              <a:srgbClr val="00B05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DF1893FE-65F6-F6B8-D50E-69C51AB9DC00}"/>
                </a:ext>
              </a:extLst>
            </p:cNvPr>
            <p:cNvSpPr/>
            <p:nvPr/>
          </p:nvSpPr>
          <p:spPr>
            <a:xfrm>
              <a:off x="2062237" y="4036651"/>
              <a:ext cx="5663663" cy="1073439"/>
            </a:xfrm>
            <a:prstGeom prst="roundRect">
              <a:avLst>
                <a:gd name="adj" fmla="val 5051"/>
              </a:avLst>
            </a:prstGeom>
            <a:solidFill>
              <a:srgbClr val="FF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0BD0E81A-B476-7B3E-55FA-BCA7B9C1E6A9}"/>
                </a:ext>
              </a:extLst>
            </p:cNvPr>
            <p:cNvSpPr/>
            <p:nvPr/>
          </p:nvSpPr>
          <p:spPr>
            <a:xfrm>
              <a:off x="2062236" y="5136467"/>
              <a:ext cx="5663663" cy="550421"/>
            </a:xfrm>
            <a:prstGeom prst="roundRect">
              <a:avLst>
                <a:gd name="adj" fmla="val 10606"/>
              </a:avLst>
            </a:prstGeom>
            <a:solidFill>
              <a:srgbClr val="7030A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99F01C4A-9102-8DFC-F628-7B0B1A39DDAF}"/>
                </a:ext>
              </a:extLst>
            </p:cNvPr>
            <p:cNvSpPr/>
            <p:nvPr/>
          </p:nvSpPr>
          <p:spPr>
            <a:xfrm>
              <a:off x="2062235" y="5716492"/>
              <a:ext cx="5663663" cy="585847"/>
            </a:xfrm>
            <a:prstGeom prst="roundRect">
              <a:avLst>
                <a:gd name="adj" fmla="val 11029"/>
              </a:avLst>
            </a:prstGeom>
            <a:solidFill>
              <a:srgbClr val="FFFF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Shape 2375">
              <a:extLst>
                <a:ext uri="{FF2B5EF4-FFF2-40B4-BE49-F238E27FC236}">
                  <a16:creationId xmlns:a16="http://schemas.microsoft.com/office/drawing/2014/main" id="{ECAB7B1F-5985-B7BB-AA8D-C7661D541FC8}"/>
                </a:ext>
              </a:extLst>
            </p:cNvPr>
            <p:cNvSpPr/>
            <p:nvPr/>
          </p:nvSpPr>
          <p:spPr>
            <a:xfrm>
              <a:off x="2279175" y="1935215"/>
              <a:ext cx="235424" cy="288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0" y="5891"/>
                  </a:moveTo>
                  <a:lnTo>
                    <a:pt x="14400" y="982"/>
                  </a:lnTo>
                  <a:lnTo>
                    <a:pt x="15000" y="982"/>
                  </a:lnTo>
                  <a:lnTo>
                    <a:pt x="20400" y="5891"/>
                  </a:lnTo>
                  <a:cubicBezTo>
                    <a:pt x="20400" y="5891"/>
                    <a:pt x="14400" y="5891"/>
                    <a:pt x="14400" y="5891"/>
                  </a:cubicBezTo>
                  <a:close/>
                  <a:moveTo>
                    <a:pt x="20400" y="19636"/>
                  </a:moveTo>
                  <a:cubicBezTo>
                    <a:pt x="20400" y="20179"/>
                    <a:pt x="19862" y="20618"/>
                    <a:pt x="19200" y="20618"/>
                  </a:cubicBezTo>
                  <a:lnTo>
                    <a:pt x="2400" y="20618"/>
                  </a:lnTo>
                  <a:cubicBezTo>
                    <a:pt x="1737" y="20618"/>
                    <a:pt x="1200" y="20179"/>
                    <a:pt x="1200" y="19636"/>
                  </a:cubicBezTo>
                  <a:lnTo>
                    <a:pt x="1200" y="1964"/>
                  </a:lnTo>
                  <a:cubicBezTo>
                    <a:pt x="1200" y="1422"/>
                    <a:pt x="1737" y="982"/>
                    <a:pt x="2400" y="982"/>
                  </a:cubicBezTo>
                  <a:lnTo>
                    <a:pt x="13200" y="982"/>
                  </a:lnTo>
                  <a:lnTo>
                    <a:pt x="13200" y="5891"/>
                  </a:lnTo>
                  <a:cubicBezTo>
                    <a:pt x="13200" y="6433"/>
                    <a:pt x="13738" y="6873"/>
                    <a:pt x="14400" y="6873"/>
                  </a:cubicBezTo>
                  <a:lnTo>
                    <a:pt x="20400" y="6873"/>
                  </a:lnTo>
                  <a:cubicBezTo>
                    <a:pt x="20400" y="6873"/>
                    <a:pt x="20400" y="19636"/>
                    <a:pt x="20400" y="19636"/>
                  </a:cubicBezTo>
                  <a:close/>
                  <a:moveTo>
                    <a:pt x="15600" y="0"/>
                  </a:moveTo>
                  <a:lnTo>
                    <a:pt x="2400" y="0"/>
                  </a:lnTo>
                  <a:cubicBezTo>
                    <a:pt x="1075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1075" y="21600"/>
                    <a:pt x="2400" y="21600"/>
                  </a:cubicBezTo>
                  <a:lnTo>
                    <a:pt x="19200" y="21600"/>
                  </a:lnTo>
                  <a:cubicBezTo>
                    <a:pt x="20525" y="21600"/>
                    <a:pt x="21600" y="20721"/>
                    <a:pt x="21600" y="19636"/>
                  </a:cubicBezTo>
                  <a:lnTo>
                    <a:pt x="21600" y="5400"/>
                  </a:lnTo>
                  <a:cubicBezTo>
                    <a:pt x="21600" y="5400"/>
                    <a:pt x="15600" y="0"/>
                    <a:pt x="15600" y="0"/>
                  </a:cubicBezTo>
                  <a:close/>
                  <a:moveTo>
                    <a:pt x="4800" y="8836"/>
                  </a:moveTo>
                  <a:cubicBezTo>
                    <a:pt x="4800" y="9108"/>
                    <a:pt x="5068" y="9327"/>
                    <a:pt x="5400" y="9327"/>
                  </a:cubicBezTo>
                  <a:lnTo>
                    <a:pt x="16200" y="9327"/>
                  </a:lnTo>
                  <a:cubicBezTo>
                    <a:pt x="16532" y="9327"/>
                    <a:pt x="16800" y="9108"/>
                    <a:pt x="16800" y="8836"/>
                  </a:cubicBezTo>
                  <a:cubicBezTo>
                    <a:pt x="16800" y="8566"/>
                    <a:pt x="16532" y="8345"/>
                    <a:pt x="16200" y="8345"/>
                  </a:cubicBezTo>
                  <a:lnTo>
                    <a:pt x="5400" y="8345"/>
                  </a:lnTo>
                  <a:cubicBezTo>
                    <a:pt x="5068" y="8345"/>
                    <a:pt x="4800" y="8566"/>
                    <a:pt x="4800" y="8836"/>
                  </a:cubicBezTo>
                  <a:moveTo>
                    <a:pt x="16200" y="12273"/>
                  </a:moveTo>
                  <a:lnTo>
                    <a:pt x="5400" y="12273"/>
                  </a:lnTo>
                  <a:cubicBezTo>
                    <a:pt x="5068" y="12273"/>
                    <a:pt x="4800" y="12493"/>
                    <a:pt x="4800" y="12764"/>
                  </a:cubicBezTo>
                  <a:cubicBezTo>
                    <a:pt x="4800" y="13035"/>
                    <a:pt x="5068" y="13255"/>
                    <a:pt x="5400" y="13255"/>
                  </a:cubicBezTo>
                  <a:lnTo>
                    <a:pt x="16200" y="13255"/>
                  </a:lnTo>
                  <a:cubicBezTo>
                    <a:pt x="16532" y="13255"/>
                    <a:pt x="16800" y="13035"/>
                    <a:pt x="16800" y="12764"/>
                  </a:cubicBezTo>
                  <a:cubicBezTo>
                    <a:pt x="16800" y="12493"/>
                    <a:pt x="16532" y="12273"/>
                    <a:pt x="16200" y="12273"/>
                  </a:cubicBezTo>
                  <a:moveTo>
                    <a:pt x="5400" y="5400"/>
                  </a:moveTo>
                  <a:lnTo>
                    <a:pt x="8400" y="5400"/>
                  </a:lnTo>
                  <a:cubicBezTo>
                    <a:pt x="8732" y="5400"/>
                    <a:pt x="9000" y="5181"/>
                    <a:pt x="9000" y="4909"/>
                  </a:cubicBezTo>
                  <a:cubicBezTo>
                    <a:pt x="9000" y="4638"/>
                    <a:pt x="8732" y="4418"/>
                    <a:pt x="8400" y="4418"/>
                  </a:cubicBezTo>
                  <a:lnTo>
                    <a:pt x="5400" y="4418"/>
                  </a:lnTo>
                  <a:cubicBezTo>
                    <a:pt x="5068" y="4418"/>
                    <a:pt x="4800" y="4638"/>
                    <a:pt x="4800" y="4909"/>
                  </a:cubicBezTo>
                  <a:cubicBezTo>
                    <a:pt x="4800" y="5181"/>
                    <a:pt x="5068" y="5400"/>
                    <a:pt x="5400" y="5400"/>
                  </a:cubicBezTo>
                  <a:moveTo>
                    <a:pt x="12600" y="16200"/>
                  </a:moveTo>
                  <a:lnTo>
                    <a:pt x="5400" y="16200"/>
                  </a:lnTo>
                  <a:cubicBezTo>
                    <a:pt x="5068" y="16200"/>
                    <a:pt x="4800" y="16420"/>
                    <a:pt x="4800" y="16691"/>
                  </a:cubicBezTo>
                  <a:cubicBezTo>
                    <a:pt x="4800" y="16962"/>
                    <a:pt x="5068" y="17182"/>
                    <a:pt x="5400" y="17182"/>
                  </a:cubicBezTo>
                  <a:lnTo>
                    <a:pt x="12600" y="17182"/>
                  </a:lnTo>
                  <a:cubicBezTo>
                    <a:pt x="12932" y="17182"/>
                    <a:pt x="13200" y="16962"/>
                    <a:pt x="13200" y="16691"/>
                  </a:cubicBezTo>
                  <a:cubicBezTo>
                    <a:pt x="13200" y="16420"/>
                    <a:pt x="12932" y="16200"/>
                    <a:pt x="12600" y="16200"/>
                  </a:cubicBezTo>
                </a:path>
              </a:pathLst>
            </a:custGeom>
            <a:solidFill>
              <a:schemeClr val="bg1"/>
            </a:solidFill>
            <a:ln w="3175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solidFill>
                  <a:srgbClr val="F4B246"/>
                </a:solidFill>
                <a:latin typeface="+mn-ea"/>
                <a:cs typeface="Arial" panose="020B0604020202020204"/>
              </a:endParaRPr>
            </a:p>
          </p:txBody>
        </p:sp>
      </p:grpSp>
      <p:pic>
        <p:nvPicPr>
          <p:cNvPr id="22" name="图片 21">
            <a:extLst>
              <a:ext uri="{FF2B5EF4-FFF2-40B4-BE49-F238E27FC236}">
                <a16:creationId xmlns:a16="http://schemas.microsoft.com/office/drawing/2014/main" id="{625AE1E6-00B3-C976-9DB6-138007E51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235" y="1825384"/>
            <a:ext cx="8592903" cy="448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78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D4CEEC4-E51D-5DE6-1E9D-4A53A1AFE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DQL-</a:t>
            </a:r>
            <a:r>
              <a:rPr lang="zh-CN" altLang="en-US"/>
              <a:t>分组查询</a:t>
            </a:r>
          </a:p>
        </p:txBody>
      </p:sp>
      <p:graphicFrame>
        <p:nvGraphicFramePr>
          <p:cNvPr id="12" name="表格 7">
            <a:extLst>
              <a:ext uri="{FF2B5EF4-FFF2-40B4-BE49-F238E27FC236}">
                <a16:creationId xmlns:a16="http://schemas.microsoft.com/office/drawing/2014/main" id="{B9FEE3DB-6936-C578-137B-419CF81476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606459"/>
              </p:ext>
            </p:extLst>
          </p:nvPr>
        </p:nvGraphicFramePr>
        <p:xfrm>
          <a:off x="7387271" y="1852175"/>
          <a:ext cx="4220308" cy="2124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1073">
                  <a:extLst>
                    <a:ext uri="{9D8B030D-6E8A-4147-A177-3AD203B41FA5}">
                      <a16:colId xmlns:a16="http://schemas.microsoft.com/office/drawing/2014/main" val="2525972579"/>
                    </a:ext>
                  </a:extLst>
                </a:gridCol>
                <a:gridCol w="2399235">
                  <a:extLst>
                    <a:ext uri="{9D8B030D-6E8A-4147-A177-3AD203B41FA5}">
                      <a16:colId xmlns:a16="http://schemas.microsoft.com/office/drawing/2014/main" val="1702324220"/>
                    </a:ext>
                  </a:extLst>
                </a:gridCol>
              </a:tblGrid>
              <a:tr h="40728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函数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功能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660018"/>
                  </a:ext>
                </a:extLst>
              </a:tr>
              <a:tr h="3433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count</a:t>
                      </a:r>
                      <a:endParaRPr lang="zh-CN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统计数量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245220"/>
                  </a:ext>
                </a:extLst>
              </a:tr>
              <a:tr h="3433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max</a:t>
                      </a:r>
                      <a:endParaRPr lang="zh-CN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最大值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762740"/>
                  </a:ext>
                </a:extLst>
              </a:tr>
              <a:tr h="3433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min</a:t>
                      </a:r>
                      <a:endParaRPr lang="zh-CN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最小值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72700"/>
                  </a:ext>
                </a:extLst>
              </a:tr>
              <a:tr h="3433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avg</a:t>
                      </a:r>
                      <a:endParaRPr lang="zh-CN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平均值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564970"/>
                  </a:ext>
                </a:extLst>
              </a:tr>
              <a:tr h="3433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sum</a:t>
                      </a:r>
                      <a:endParaRPr lang="zh-CN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求和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332745"/>
                  </a:ext>
                </a:extLst>
              </a:tr>
            </a:tbl>
          </a:graphicData>
        </a:graphic>
      </p:graphicFrame>
      <p:grpSp>
        <p:nvGrpSpPr>
          <p:cNvPr id="13" name="组合 12">
            <a:extLst>
              <a:ext uri="{FF2B5EF4-FFF2-40B4-BE49-F238E27FC236}">
                <a16:creationId xmlns:a16="http://schemas.microsoft.com/office/drawing/2014/main" id="{4E089296-5D06-E9B4-0572-6796F1839307}"/>
              </a:ext>
            </a:extLst>
          </p:cNvPr>
          <p:cNvGrpSpPr/>
          <p:nvPr/>
        </p:nvGrpSpPr>
        <p:grpSpPr>
          <a:xfrm>
            <a:off x="796457" y="5211792"/>
            <a:ext cx="10781903" cy="1287952"/>
            <a:chOff x="1048333" y="5599088"/>
            <a:chExt cx="12582118" cy="1287952"/>
          </a:xfrm>
        </p:grpSpPr>
        <p:sp>
          <p:nvSpPr>
            <p:cNvPr id="14" name="TextBox 6">
              <a:extLst>
                <a:ext uri="{FF2B5EF4-FFF2-40B4-BE49-F238E27FC236}">
                  <a16:creationId xmlns:a16="http://schemas.microsoft.com/office/drawing/2014/main" id="{8082ED4A-F393-7ABA-1AF7-5853F24ED2A0}"/>
                </a:ext>
              </a:extLst>
            </p:cNvPr>
            <p:cNvSpPr txBox="1"/>
            <p:nvPr/>
          </p:nvSpPr>
          <p:spPr>
            <a:xfrm>
              <a:off x="1357990" y="5890405"/>
              <a:ext cx="9834618" cy="8925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285750" lvl="1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r>
                <a: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null</a:t>
              </a: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值不参与所有聚合函数运算。</a:t>
              </a:r>
              <a:endPara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marL="285750" lvl="1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统计数量可以使用：</a:t>
              </a:r>
              <a:r>
                <a: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count(*)   count(</a:t>
              </a: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字段</a:t>
              </a:r>
              <a:r>
                <a: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)   count(</a:t>
              </a: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常量</a:t>
              </a:r>
              <a:r>
                <a: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)</a:t>
              </a: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，推荐使用</a:t>
              </a:r>
              <a:r>
                <a: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count(*)</a:t>
              </a: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。</a:t>
              </a:r>
              <a:endPara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5B1CA131-E837-A4AC-C5AE-7D317B9AD049}"/>
                </a:ext>
              </a:extLst>
            </p:cNvPr>
            <p:cNvGrpSpPr/>
            <p:nvPr/>
          </p:nvGrpSpPr>
          <p:grpSpPr>
            <a:xfrm>
              <a:off x="1048333" y="5599088"/>
              <a:ext cx="12582118" cy="1287952"/>
              <a:chOff x="1097275" y="5693358"/>
              <a:chExt cx="12521414" cy="1287952"/>
            </a:xfrm>
          </p:grpSpPr>
          <p:sp>
            <p:nvSpPr>
              <p:cNvPr id="16" name="三角形 9">
                <a:extLst>
                  <a:ext uri="{FF2B5EF4-FFF2-40B4-BE49-F238E27FC236}">
                    <a16:creationId xmlns:a16="http://schemas.microsoft.com/office/drawing/2014/main" id="{EA08FE9C-3998-AB55-65F7-257A2C088646}"/>
                  </a:ext>
                </a:extLst>
              </p:cNvPr>
              <p:cNvSpPr/>
              <p:nvPr/>
            </p:nvSpPr>
            <p:spPr>
              <a:xfrm rot="2651319">
                <a:off x="1103889" y="6012233"/>
                <a:ext cx="145648" cy="78105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FD9AF01-074A-D6D8-C514-99B0D4BA28A9}"/>
                  </a:ext>
                </a:extLst>
              </p:cNvPr>
              <p:cNvSpPr/>
              <p:nvPr/>
            </p:nvSpPr>
            <p:spPr>
              <a:xfrm>
                <a:off x="1197203" y="5693358"/>
                <a:ext cx="12421486" cy="1287952"/>
              </a:xfrm>
              <a:prstGeom prst="rect">
                <a:avLst/>
              </a:prstGeom>
              <a:noFill/>
              <a:ln w="9525">
                <a:solidFill>
                  <a:srgbClr val="AD2B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E57232C-BCC0-D894-1B37-3585D2F8C2C7}"/>
                  </a:ext>
                </a:extLst>
              </p:cNvPr>
              <p:cNvSpPr/>
              <p:nvPr/>
            </p:nvSpPr>
            <p:spPr>
              <a:xfrm>
                <a:off x="1097275" y="5728120"/>
                <a:ext cx="1197034" cy="30094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注意事项</a:t>
                </a:r>
              </a:p>
            </p:txBody>
          </p:sp>
        </p:grp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3569EDCB-761E-9E23-7C96-7E87B74D6536}"/>
              </a:ext>
            </a:extLst>
          </p:cNvPr>
          <p:cNvGrpSpPr/>
          <p:nvPr/>
        </p:nvGrpSpPr>
        <p:grpSpPr>
          <a:xfrm>
            <a:off x="796457" y="1852175"/>
            <a:ext cx="6280204" cy="1872506"/>
            <a:chOff x="806778" y="1685855"/>
            <a:chExt cx="6064291" cy="1872506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1338B146-F239-94BF-097A-6C122504FA2A}"/>
                </a:ext>
              </a:extLst>
            </p:cNvPr>
            <p:cNvSpPr/>
            <p:nvPr/>
          </p:nvSpPr>
          <p:spPr>
            <a:xfrm>
              <a:off x="806778" y="1685855"/>
              <a:ext cx="6064291" cy="1872506"/>
            </a:xfrm>
            <a:prstGeom prst="roundRect">
              <a:avLst>
                <a:gd name="adj" fmla="val 8472"/>
              </a:avLst>
            </a:prstGeom>
            <a:solidFill>
              <a:srgbClr val="FFFFE4"/>
            </a:solidFill>
            <a:ln w="3175">
              <a:solidFill>
                <a:schemeClr val="bg1">
                  <a:lumMod val="50000"/>
                </a:schemeClr>
              </a:solidFill>
              <a:prstDash val="lgDash"/>
            </a:ln>
          </p:spPr>
          <p:txBody>
            <a:bodyPr wrap="square" lIns="144000" tIns="612000" rIns="72000" bIns="360000">
              <a:spAutoFit/>
            </a:bodyPr>
            <a:lstStyle/>
            <a:p>
              <a:pPr marL="285750" indent="-285750" defTabSz="540000" eaLnBrk="0" fontAlgn="base" hangingPunct="0">
                <a:lnSpc>
                  <a:spcPct val="200000"/>
                </a:lnSpc>
                <a:spcAft>
                  <a:spcPct val="0"/>
                </a:spcAft>
                <a:buFont typeface="Wingdings" panose="05000000000000000000" pitchFamily="2" charset="2"/>
                <a:buChar char="l"/>
              </a:pPr>
              <a:r>
                <a:rPr lang="zh-CN" altLang="en-US" sz="13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介绍：将一列数据作为一个整体，进行纵向计算。</a:t>
              </a:r>
              <a:endParaRPr lang="en-US" altLang="zh-CN" sz="13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marL="285750" indent="-285750" defTabSz="540000" eaLnBrk="0" fontAlgn="base" hangingPunct="0">
                <a:lnSpc>
                  <a:spcPct val="200000"/>
                </a:lnSpc>
                <a:spcAft>
                  <a:spcPct val="0"/>
                </a:spcAft>
                <a:buFont typeface="Wingdings" panose="05000000000000000000" pitchFamily="2" charset="2"/>
                <a:buChar char="l"/>
              </a:pPr>
              <a:r>
                <a:rPr lang="zh-CN" altLang="en-US" sz="13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语法：</a:t>
              </a:r>
              <a:r>
                <a:rPr lang="en-US" altLang="zh-CN" sz="1300">
                  <a:solidFill>
                    <a:srgbClr val="00B0F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select</a:t>
              </a:r>
              <a:r>
                <a:rPr lang="en-US" altLang="zh-CN" sz="13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</a:t>
              </a:r>
              <a:r>
                <a:rPr lang="zh-CN" altLang="en-US" sz="13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聚合函数</a:t>
              </a:r>
              <a:r>
                <a:rPr lang="en-US" altLang="zh-CN" sz="13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(</a:t>
              </a:r>
              <a:r>
                <a:rPr lang="zh-CN" altLang="en-US" sz="13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字段列表</a:t>
              </a:r>
              <a:r>
                <a:rPr lang="en-US" altLang="zh-CN" sz="13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)  </a:t>
              </a:r>
              <a:r>
                <a:rPr lang="en-US" altLang="zh-CN" sz="1300">
                  <a:solidFill>
                    <a:srgbClr val="00B0F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from</a:t>
              </a:r>
              <a:r>
                <a:rPr lang="en-US" altLang="zh-CN" sz="13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</a:t>
              </a:r>
              <a:r>
                <a:rPr lang="zh-CN" altLang="en-US" sz="13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表名 </a:t>
              </a:r>
              <a:r>
                <a:rPr lang="en-US" altLang="zh-CN" sz="13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;</a:t>
              </a:r>
              <a:endParaRPr lang="zh-CN" altLang="zh-CN" sz="13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0" name="矩形: 对角圆角 29">
              <a:extLst>
                <a:ext uri="{FF2B5EF4-FFF2-40B4-BE49-F238E27FC236}">
                  <a16:creationId xmlns:a16="http://schemas.microsoft.com/office/drawing/2014/main" id="{DF54C181-A89A-F740-E553-009FA14F84E5}"/>
                </a:ext>
              </a:extLst>
            </p:cNvPr>
            <p:cNvSpPr/>
            <p:nvPr/>
          </p:nvSpPr>
          <p:spPr>
            <a:xfrm>
              <a:off x="806778" y="1685855"/>
              <a:ext cx="1291172" cy="395725"/>
            </a:xfrm>
            <a:prstGeom prst="round2DiagRect">
              <a:avLst>
                <a:gd name="adj1" fmla="val 25771"/>
                <a:gd name="adj2" fmla="val 0"/>
              </a:avLst>
            </a:prstGeom>
            <a:solidFill>
              <a:srgbClr val="C00000"/>
            </a:solidFill>
            <a:ln w="63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0" rIns="36000" bIns="72000" rtlCol="0" anchor="ctr"/>
            <a:lstStyle/>
            <a:p>
              <a:pPr defTabSz="360000">
                <a:lnSpc>
                  <a:spcPct val="15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    聚合函数</a:t>
              </a:r>
              <a:endParaRPr lang="en-US" altLang="zh-CN" sz="1400" b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32" name="Shape 2389">
            <a:extLst>
              <a:ext uri="{FF2B5EF4-FFF2-40B4-BE49-F238E27FC236}">
                <a16:creationId xmlns:a16="http://schemas.microsoft.com/office/drawing/2014/main" id="{AEB54D2C-C486-C955-EA68-A1E3EA6FA654}"/>
              </a:ext>
            </a:extLst>
          </p:cNvPr>
          <p:cNvSpPr/>
          <p:nvPr/>
        </p:nvSpPr>
        <p:spPr>
          <a:xfrm>
            <a:off x="962042" y="1963815"/>
            <a:ext cx="245253" cy="2002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00"/>
                </a:moveTo>
                <a:lnTo>
                  <a:pt x="18655" y="20400"/>
                </a:lnTo>
                <a:lnTo>
                  <a:pt x="18655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1109" y="0"/>
                </a:moveTo>
                <a:lnTo>
                  <a:pt x="18164" y="0"/>
                </a:lnTo>
                <a:cubicBezTo>
                  <a:pt x="17893" y="0"/>
                  <a:pt x="17673" y="269"/>
                  <a:pt x="17673" y="600"/>
                </a:cubicBezTo>
                <a:lnTo>
                  <a:pt x="17673" y="21000"/>
                </a:lnTo>
                <a:cubicBezTo>
                  <a:pt x="17673" y="21332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600"/>
                </a:lnTo>
                <a:cubicBezTo>
                  <a:pt x="21600" y="269"/>
                  <a:pt x="21380" y="0"/>
                  <a:pt x="21109" y="0"/>
                </a:cubicBezTo>
                <a:moveTo>
                  <a:pt x="8836" y="20400"/>
                </a:moveTo>
                <a:lnTo>
                  <a:pt x="6873" y="20400"/>
                </a:lnTo>
                <a:lnTo>
                  <a:pt x="6873" y="3600"/>
                </a:lnTo>
                <a:lnTo>
                  <a:pt x="8836" y="3600"/>
                </a:lnTo>
                <a:cubicBezTo>
                  <a:pt x="8836" y="3600"/>
                  <a:pt x="8836" y="20400"/>
                  <a:pt x="8836" y="20400"/>
                </a:cubicBezTo>
                <a:close/>
                <a:moveTo>
                  <a:pt x="9327" y="2400"/>
                </a:moveTo>
                <a:lnTo>
                  <a:pt x="6382" y="2400"/>
                </a:lnTo>
                <a:cubicBezTo>
                  <a:pt x="6111" y="2400"/>
                  <a:pt x="5891" y="2669"/>
                  <a:pt x="5891" y="3000"/>
                </a:cubicBezTo>
                <a:lnTo>
                  <a:pt x="5891" y="21000"/>
                </a:lnTo>
                <a:cubicBezTo>
                  <a:pt x="5891" y="21332"/>
                  <a:pt x="6111" y="21600"/>
                  <a:pt x="6382" y="21600"/>
                </a:cubicBezTo>
                <a:lnTo>
                  <a:pt x="9327" y="21600"/>
                </a:lnTo>
                <a:cubicBezTo>
                  <a:pt x="9598" y="21600"/>
                  <a:pt x="9818" y="21332"/>
                  <a:pt x="9818" y="21000"/>
                </a:cubicBezTo>
                <a:lnTo>
                  <a:pt x="9818" y="3000"/>
                </a:lnTo>
                <a:cubicBezTo>
                  <a:pt x="9818" y="2669"/>
                  <a:pt x="9598" y="2400"/>
                  <a:pt x="9327" y="2400"/>
                </a:cubicBezTo>
                <a:moveTo>
                  <a:pt x="14727" y="20400"/>
                </a:moveTo>
                <a:lnTo>
                  <a:pt x="12764" y="20400"/>
                </a:lnTo>
                <a:lnTo>
                  <a:pt x="12764" y="10800"/>
                </a:lnTo>
                <a:lnTo>
                  <a:pt x="14727" y="10800"/>
                </a:lnTo>
                <a:cubicBezTo>
                  <a:pt x="14727" y="10800"/>
                  <a:pt x="14727" y="20400"/>
                  <a:pt x="14727" y="20400"/>
                </a:cubicBezTo>
                <a:close/>
                <a:moveTo>
                  <a:pt x="15218" y="9600"/>
                </a:moveTo>
                <a:lnTo>
                  <a:pt x="12273" y="9600"/>
                </a:lnTo>
                <a:cubicBezTo>
                  <a:pt x="12002" y="9600"/>
                  <a:pt x="11782" y="9869"/>
                  <a:pt x="11782" y="10200"/>
                </a:cubicBezTo>
                <a:lnTo>
                  <a:pt x="11782" y="21000"/>
                </a:lnTo>
                <a:cubicBezTo>
                  <a:pt x="11782" y="21332"/>
                  <a:pt x="12002" y="21600"/>
                  <a:pt x="12273" y="21600"/>
                </a:cubicBezTo>
                <a:lnTo>
                  <a:pt x="15218" y="21600"/>
                </a:lnTo>
                <a:cubicBezTo>
                  <a:pt x="15489" y="21600"/>
                  <a:pt x="15709" y="21332"/>
                  <a:pt x="15709" y="21000"/>
                </a:cubicBezTo>
                <a:lnTo>
                  <a:pt x="15709" y="10200"/>
                </a:lnTo>
                <a:cubicBezTo>
                  <a:pt x="15709" y="9869"/>
                  <a:pt x="15489" y="9600"/>
                  <a:pt x="15218" y="9600"/>
                </a:cubicBezTo>
                <a:moveTo>
                  <a:pt x="2945" y="20400"/>
                </a:moveTo>
                <a:lnTo>
                  <a:pt x="982" y="20400"/>
                </a:lnTo>
                <a:lnTo>
                  <a:pt x="982" y="14400"/>
                </a:lnTo>
                <a:lnTo>
                  <a:pt x="2945" y="14400"/>
                </a:lnTo>
                <a:cubicBezTo>
                  <a:pt x="2945" y="14400"/>
                  <a:pt x="2945" y="20400"/>
                  <a:pt x="2945" y="20400"/>
                </a:cubicBezTo>
                <a:close/>
                <a:moveTo>
                  <a:pt x="3436" y="13200"/>
                </a:moveTo>
                <a:lnTo>
                  <a:pt x="491" y="13200"/>
                </a:lnTo>
                <a:cubicBezTo>
                  <a:pt x="220" y="13200"/>
                  <a:pt x="0" y="13469"/>
                  <a:pt x="0" y="138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3436" y="21600"/>
                </a:lnTo>
                <a:cubicBezTo>
                  <a:pt x="3707" y="21600"/>
                  <a:pt x="3927" y="21332"/>
                  <a:pt x="3927" y="21000"/>
                </a:cubicBezTo>
                <a:lnTo>
                  <a:pt x="3927" y="13800"/>
                </a:lnTo>
                <a:cubicBezTo>
                  <a:pt x="3927" y="13469"/>
                  <a:pt x="3707" y="13200"/>
                  <a:pt x="3436" y="13200"/>
                </a:cubicBezTo>
              </a:path>
            </a:pathLst>
          </a:custGeom>
          <a:solidFill>
            <a:schemeClr val="bg1"/>
          </a:solidFill>
          <a:ln w="635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141410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D4CEEC4-E51D-5DE6-1E9D-4A53A1AFE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DQL-</a:t>
            </a:r>
            <a:r>
              <a:rPr lang="zh-CN" altLang="en-US"/>
              <a:t>分组查询</a:t>
            </a:r>
          </a:p>
        </p:txBody>
      </p:sp>
      <p:sp>
        <p:nvSpPr>
          <p:cNvPr id="32" name="Shape 2389">
            <a:extLst>
              <a:ext uri="{FF2B5EF4-FFF2-40B4-BE49-F238E27FC236}">
                <a16:creationId xmlns:a16="http://schemas.microsoft.com/office/drawing/2014/main" id="{AEB54D2C-C486-C955-EA68-A1E3EA6FA654}"/>
              </a:ext>
            </a:extLst>
          </p:cNvPr>
          <p:cNvSpPr/>
          <p:nvPr/>
        </p:nvSpPr>
        <p:spPr>
          <a:xfrm>
            <a:off x="927164" y="1948574"/>
            <a:ext cx="269289" cy="2198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00"/>
                </a:moveTo>
                <a:lnTo>
                  <a:pt x="18655" y="20400"/>
                </a:lnTo>
                <a:lnTo>
                  <a:pt x="18655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1109" y="0"/>
                </a:moveTo>
                <a:lnTo>
                  <a:pt x="18164" y="0"/>
                </a:lnTo>
                <a:cubicBezTo>
                  <a:pt x="17893" y="0"/>
                  <a:pt x="17673" y="269"/>
                  <a:pt x="17673" y="600"/>
                </a:cubicBezTo>
                <a:lnTo>
                  <a:pt x="17673" y="21000"/>
                </a:lnTo>
                <a:cubicBezTo>
                  <a:pt x="17673" y="21332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600"/>
                </a:lnTo>
                <a:cubicBezTo>
                  <a:pt x="21600" y="269"/>
                  <a:pt x="21380" y="0"/>
                  <a:pt x="21109" y="0"/>
                </a:cubicBezTo>
                <a:moveTo>
                  <a:pt x="8836" y="20400"/>
                </a:moveTo>
                <a:lnTo>
                  <a:pt x="6873" y="20400"/>
                </a:lnTo>
                <a:lnTo>
                  <a:pt x="6873" y="3600"/>
                </a:lnTo>
                <a:lnTo>
                  <a:pt x="8836" y="3600"/>
                </a:lnTo>
                <a:cubicBezTo>
                  <a:pt x="8836" y="3600"/>
                  <a:pt x="8836" y="20400"/>
                  <a:pt x="8836" y="20400"/>
                </a:cubicBezTo>
                <a:close/>
                <a:moveTo>
                  <a:pt x="9327" y="2400"/>
                </a:moveTo>
                <a:lnTo>
                  <a:pt x="6382" y="2400"/>
                </a:lnTo>
                <a:cubicBezTo>
                  <a:pt x="6111" y="2400"/>
                  <a:pt x="5891" y="2669"/>
                  <a:pt x="5891" y="3000"/>
                </a:cubicBezTo>
                <a:lnTo>
                  <a:pt x="5891" y="21000"/>
                </a:lnTo>
                <a:cubicBezTo>
                  <a:pt x="5891" y="21332"/>
                  <a:pt x="6111" y="21600"/>
                  <a:pt x="6382" y="21600"/>
                </a:cubicBezTo>
                <a:lnTo>
                  <a:pt x="9327" y="21600"/>
                </a:lnTo>
                <a:cubicBezTo>
                  <a:pt x="9598" y="21600"/>
                  <a:pt x="9818" y="21332"/>
                  <a:pt x="9818" y="21000"/>
                </a:cubicBezTo>
                <a:lnTo>
                  <a:pt x="9818" y="3000"/>
                </a:lnTo>
                <a:cubicBezTo>
                  <a:pt x="9818" y="2669"/>
                  <a:pt x="9598" y="2400"/>
                  <a:pt x="9327" y="2400"/>
                </a:cubicBezTo>
                <a:moveTo>
                  <a:pt x="14727" y="20400"/>
                </a:moveTo>
                <a:lnTo>
                  <a:pt x="12764" y="20400"/>
                </a:lnTo>
                <a:lnTo>
                  <a:pt x="12764" y="10800"/>
                </a:lnTo>
                <a:lnTo>
                  <a:pt x="14727" y="10800"/>
                </a:lnTo>
                <a:cubicBezTo>
                  <a:pt x="14727" y="10800"/>
                  <a:pt x="14727" y="20400"/>
                  <a:pt x="14727" y="20400"/>
                </a:cubicBezTo>
                <a:close/>
                <a:moveTo>
                  <a:pt x="15218" y="9600"/>
                </a:moveTo>
                <a:lnTo>
                  <a:pt x="12273" y="9600"/>
                </a:lnTo>
                <a:cubicBezTo>
                  <a:pt x="12002" y="9600"/>
                  <a:pt x="11782" y="9869"/>
                  <a:pt x="11782" y="10200"/>
                </a:cubicBezTo>
                <a:lnTo>
                  <a:pt x="11782" y="21000"/>
                </a:lnTo>
                <a:cubicBezTo>
                  <a:pt x="11782" y="21332"/>
                  <a:pt x="12002" y="21600"/>
                  <a:pt x="12273" y="21600"/>
                </a:cubicBezTo>
                <a:lnTo>
                  <a:pt x="15218" y="21600"/>
                </a:lnTo>
                <a:cubicBezTo>
                  <a:pt x="15489" y="21600"/>
                  <a:pt x="15709" y="21332"/>
                  <a:pt x="15709" y="21000"/>
                </a:cubicBezTo>
                <a:lnTo>
                  <a:pt x="15709" y="10200"/>
                </a:lnTo>
                <a:cubicBezTo>
                  <a:pt x="15709" y="9869"/>
                  <a:pt x="15489" y="9600"/>
                  <a:pt x="15218" y="9600"/>
                </a:cubicBezTo>
                <a:moveTo>
                  <a:pt x="2945" y="20400"/>
                </a:moveTo>
                <a:lnTo>
                  <a:pt x="982" y="20400"/>
                </a:lnTo>
                <a:lnTo>
                  <a:pt x="982" y="14400"/>
                </a:lnTo>
                <a:lnTo>
                  <a:pt x="2945" y="14400"/>
                </a:lnTo>
                <a:cubicBezTo>
                  <a:pt x="2945" y="14400"/>
                  <a:pt x="2945" y="20400"/>
                  <a:pt x="2945" y="20400"/>
                </a:cubicBezTo>
                <a:close/>
                <a:moveTo>
                  <a:pt x="3436" y="13200"/>
                </a:moveTo>
                <a:lnTo>
                  <a:pt x="491" y="13200"/>
                </a:lnTo>
                <a:cubicBezTo>
                  <a:pt x="220" y="13200"/>
                  <a:pt x="0" y="13469"/>
                  <a:pt x="0" y="138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3436" y="21600"/>
                </a:lnTo>
                <a:cubicBezTo>
                  <a:pt x="3707" y="21600"/>
                  <a:pt x="3927" y="21332"/>
                  <a:pt x="3927" y="21000"/>
                </a:cubicBezTo>
                <a:lnTo>
                  <a:pt x="3927" y="13800"/>
                </a:lnTo>
                <a:cubicBezTo>
                  <a:pt x="3927" y="13469"/>
                  <a:pt x="3707" y="13200"/>
                  <a:pt x="3436" y="13200"/>
                </a:cubicBezTo>
              </a:path>
            </a:pathLst>
          </a:custGeom>
          <a:solidFill>
            <a:schemeClr val="bg1"/>
          </a:solidFill>
          <a:ln w="6350">
            <a:solidFill>
              <a:schemeClr val="bg1"/>
            </a:solidFill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D3881C3-BC95-0D8B-2E68-4054E168D7E7}"/>
              </a:ext>
            </a:extLst>
          </p:cNvPr>
          <p:cNvGrpSpPr/>
          <p:nvPr/>
        </p:nvGrpSpPr>
        <p:grpSpPr>
          <a:xfrm>
            <a:off x="864859" y="1770876"/>
            <a:ext cx="10578443" cy="1323414"/>
            <a:chOff x="796457" y="2506228"/>
            <a:chExt cx="10578443" cy="1323414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2ECB2FAF-9C93-EDA5-A378-A4CFAE746190}"/>
                </a:ext>
              </a:extLst>
            </p:cNvPr>
            <p:cNvGrpSpPr/>
            <p:nvPr/>
          </p:nvGrpSpPr>
          <p:grpSpPr>
            <a:xfrm>
              <a:off x="796457" y="2506228"/>
              <a:ext cx="10578443" cy="1323414"/>
              <a:chOff x="806778" y="1685855"/>
              <a:chExt cx="10578443" cy="1323414"/>
            </a:xfrm>
          </p:grpSpPr>
          <p:sp>
            <p:nvSpPr>
              <p:cNvPr id="22" name="矩形: 圆角 21">
                <a:extLst>
                  <a:ext uri="{FF2B5EF4-FFF2-40B4-BE49-F238E27FC236}">
                    <a16:creationId xmlns:a16="http://schemas.microsoft.com/office/drawing/2014/main" id="{19706C6A-1DED-6CB1-D15F-E5A9A17526D5}"/>
                  </a:ext>
                </a:extLst>
              </p:cNvPr>
              <p:cNvSpPr/>
              <p:nvPr/>
            </p:nvSpPr>
            <p:spPr>
              <a:xfrm>
                <a:off x="806778" y="1685855"/>
                <a:ext cx="10578443" cy="1323414"/>
              </a:xfrm>
              <a:prstGeom prst="roundRect">
                <a:avLst>
                  <a:gd name="adj" fmla="val 8472"/>
                </a:avLst>
              </a:prstGeom>
              <a:solidFill>
                <a:srgbClr val="FFFFE4"/>
              </a:solidFill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468000" rIns="72000" bIns="252000">
                <a:spAutoFit/>
              </a:bodyPr>
              <a:lstStyle/>
              <a:p>
                <a:pPr marL="285750" indent="-285750" defTabSz="540000" eaLnBrk="0" fontAlgn="base" hangingPunct="0">
                  <a:lnSpc>
                    <a:spcPct val="300000"/>
                  </a:lnSpc>
                  <a:spcAft>
                    <a:spcPct val="0"/>
                  </a:spcAft>
                  <a:buFont typeface="Wingdings" panose="05000000000000000000" pitchFamily="2" charset="2"/>
                  <a:buChar char="l"/>
                </a:pPr>
                <a:r>
                  <a:rPr lang="zh-CN" altLang="en-US" sz="13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分组查询：</a:t>
                </a:r>
                <a:r>
                  <a:rPr lang="en-US" altLang="zh-CN" sz="130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select</a:t>
                </a:r>
                <a:r>
                  <a:rPr lang="en-US" altLang="zh-CN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</a:t>
                </a:r>
                <a:r>
                  <a:rPr lang="zh-CN" altLang="en-US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字段列表</a:t>
                </a:r>
                <a:r>
                  <a:rPr lang="en-US" altLang="zh-CN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</a:t>
                </a:r>
                <a:r>
                  <a:rPr lang="en-US" altLang="zh-CN" sz="130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from</a:t>
                </a:r>
                <a:r>
                  <a:rPr lang="en-US" altLang="zh-CN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</a:t>
                </a:r>
                <a:r>
                  <a:rPr lang="zh-CN" altLang="en-US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表名  </a:t>
                </a:r>
                <a:r>
                  <a:rPr lang="en-US" altLang="zh-CN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[ </a:t>
                </a:r>
                <a:r>
                  <a:rPr lang="en-US" altLang="zh-CN" sz="130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where</a:t>
                </a:r>
                <a:r>
                  <a:rPr lang="en-US" altLang="zh-CN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</a:t>
                </a:r>
                <a:r>
                  <a:rPr lang="zh-CN" altLang="en-US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条件</a:t>
                </a:r>
                <a:r>
                  <a:rPr lang="en-US" altLang="zh-CN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]  </a:t>
                </a:r>
                <a:r>
                  <a:rPr lang="en-US" altLang="zh-CN" sz="13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group   by</a:t>
                </a:r>
                <a:r>
                  <a:rPr lang="en-US" altLang="zh-CN" sz="1300">
                    <a:solidFill>
                      <a:srgbClr val="FF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</a:t>
                </a:r>
                <a:r>
                  <a:rPr lang="zh-CN" altLang="en-US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分组字段名  </a:t>
                </a:r>
                <a:r>
                  <a:rPr lang="en-US" altLang="zh-CN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[ </a:t>
                </a:r>
                <a:r>
                  <a:rPr lang="en-US" altLang="zh-CN" sz="130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having</a:t>
                </a:r>
                <a:r>
                  <a:rPr lang="en-US" altLang="zh-CN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</a:t>
                </a:r>
                <a:r>
                  <a:rPr lang="zh-CN" altLang="en-US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分组后过滤条件</a:t>
                </a:r>
                <a:r>
                  <a:rPr lang="en-US" altLang="zh-CN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];</a:t>
                </a:r>
                <a:endParaRPr lang="zh-CN" altLang="zh-CN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24" name="矩形: 对角圆角 23">
                <a:extLst>
                  <a:ext uri="{FF2B5EF4-FFF2-40B4-BE49-F238E27FC236}">
                    <a16:creationId xmlns:a16="http://schemas.microsoft.com/office/drawing/2014/main" id="{B53C2076-6E9E-4396-C40E-A783C7AAF4A9}"/>
                  </a:ext>
                </a:extLst>
              </p:cNvPr>
              <p:cNvSpPr/>
              <p:nvPr/>
            </p:nvSpPr>
            <p:spPr>
              <a:xfrm>
                <a:off x="806778" y="1685855"/>
                <a:ext cx="1085861" cy="397591"/>
              </a:xfrm>
              <a:prstGeom prst="round2DiagRect">
                <a:avLst>
                  <a:gd name="adj1" fmla="val 25771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00">
                  <a:lnSpc>
                    <a:spcPct val="150000"/>
                  </a:lnSpc>
                </a:pPr>
                <a:r>
                  <a:rPr lang="zh-CN" altLang="en-US" sz="14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 语法</a:t>
                </a:r>
                <a:endParaRPr lang="en-US" altLang="zh-CN" sz="14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21" name="Shape 2375">
              <a:extLst>
                <a:ext uri="{FF2B5EF4-FFF2-40B4-BE49-F238E27FC236}">
                  <a16:creationId xmlns:a16="http://schemas.microsoft.com/office/drawing/2014/main" id="{A1FF4ACA-05E6-5E1A-B10F-BF063B24C204}"/>
                </a:ext>
              </a:extLst>
            </p:cNvPr>
            <p:cNvSpPr/>
            <p:nvPr/>
          </p:nvSpPr>
          <p:spPr>
            <a:xfrm>
              <a:off x="995912" y="2598948"/>
              <a:ext cx="179558" cy="219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0" y="5891"/>
                  </a:moveTo>
                  <a:lnTo>
                    <a:pt x="14400" y="982"/>
                  </a:lnTo>
                  <a:lnTo>
                    <a:pt x="15000" y="982"/>
                  </a:lnTo>
                  <a:lnTo>
                    <a:pt x="20400" y="5891"/>
                  </a:lnTo>
                  <a:cubicBezTo>
                    <a:pt x="20400" y="5891"/>
                    <a:pt x="14400" y="5891"/>
                    <a:pt x="14400" y="5891"/>
                  </a:cubicBezTo>
                  <a:close/>
                  <a:moveTo>
                    <a:pt x="20400" y="19636"/>
                  </a:moveTo>
                  <a:cubicBezTo>
                    <a:pt x="20400" y="20179"/>
                    <a:pt x="19862" y="20618"/>
                    <a:pt x="19200" y="20618"/>
                  </a:cubicBezTo>
                  <a:lnTo>
                    <a:pt x="2400" y="20618"/>
                  </a:lnTo>
                  <a:cubicBezTo>
                    <a:pt x="1737" y="20618"/>
                    <a:pt x="1200" y="20179"/>
                    <a:pt x="1200" y="19636"/>
                  </a:cubicBezTo>
                  <a:lnTo>
                    <a:pt x="1200" y="1964"/>
                  </a:lnTo>
                  <a:cubicBezTo>
                    <a:pt x="1200" y="1422"/>
                    <a:pt x="1737" y="982"/>
                    <a:pt x="2400" y="982"/>
                  </a:cubicBezTo>
                  <a:lnTo>
                    <a:pt x="13200" y="982"/>
                  </a:lnTo>
                  <a:lnTo>
                    <a:pt x="13200" y="5891"/>
                  </a:lnTo>
                  <a:cubicBezTo>
                    <a:pt x="13200" y="6433"/>
                    <a:pt x="13738" y="6873"/>
                    <a:pt x="14400" y="6873"/>
                  </a:cubicBezTo>
                  <a:lnTo>
                    <a:pt x="20400" y="6873"/>
                  </a:lnTo>
                  <a:cubicBezTo>
                    <a:pt x="20400" y="6873"/>
                    <a:pt x="20400" y="19636"/>
                    <a:pt x="20400" y="19636"/>
                  </a:cubicBezTo>
                  <a:close/>
                  <a:moveTo>
                    <a:pt x="15600" y="0"/>
                  </a:moveTo>
                  <a:lnTo>
                    <a:pt x="2400" y="0"/>
                  </a:lnTo>
                  <a:cubicBezTo>
                    <a:pt x="1075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1075" y="21600"/>
                    <a:pt x="2400" y="21600"/>
                  </a:cubicBezTo>
                  <a:lnTo>
                    <a:pt x="19200" y="21600"/>
                  </a:lnTo>
                  <a:cubicBezTo>
                    <a:pt x="20525" y="21600"/>
                    <a:pt x="21600" y="20721"/>
                    <a:pt x="21600" y="19636"/>
                  </a:cubicBezTo>
                  <a:lnTo>
                    <a:pt x="21600" y="5400"/>
                  </a:lnTo>
                  <a:cubicBezTo>
                    <a:pt x="21600" y="5400"/>
                    <a:pt x="15600" y="0"/>
                    <a:pt x="15600" y="0"/>
                  </a:cubicBezTo>
                  <a:close/>
                  <a:moveTo>
                    <a:pt x="4800" y="8836"/>
                  </a:moveTo>
                  <a:cubicBezTo>
                    <a:pt x="4800" y="9108"/>
                    <a:pt x="5068" y="9327"/>
                    <a:pt x="5400" y="9327"/>
                  </a:cubicBezTo>
                  <a:lnTo>
                    <a:pt x="16200" y="9327"/>
                  </a:lnTo>
                  <a:cubicBezTo>
                    <a:pt x="16532" y="9327"/>
                    <a:pt x="16800" y="9108"/>
                    <a:pt x="16800" y="8836"/>
                  </a:cubicBezTo>
                  <a:cubicBezTo>
                    <a:pt x="16800" y="8566"/>
                    <a:pt x="16532" y="8345"/>
                    <a:pt x="16200" y="8345"/>
                  </a:cubicBezTo>
                  <a:lnTo>
                    <a:pt x="5400" y="8345"/>
                  </a:lnTo>
                  <a:cubicBezTo>
                    <a:pt x="5068" y="8345"/>
                    <a:pt x="4800" y="8566"/>
                    <a:pt x="4800" y="8836"/>
                  </a:cubicBezTo>
                  <a:moveTo>
                    <a:pt x="16200" y="12273"/>
                  </a:moveTo>
                  <a:lnTo>
                    <a:pt x="5400" y="12273"/>
                  </a:lnTo>
                  <a:cubicBezTo>
                    <a:pt x="5068" y="12273"/>
                    <a:pt x="4800" y="12493"/>
                    <a:pt x="4800" y="12764"/>
                  </a:cubicBezTo>
                  <a:cubicBezTo>
                    <a:pt x="4800" y="13035"/>
                    <a:pt x="5068" y="13255"/>
                    <a:pt x="5400" y="13255"/>
                  </a:cubicBezTo>
                  <a:lnTo>
                    <a:pt x="16200" y="13255"/>
                  </a:lnTo>
                  <a:cubicBezTo>
                    <a:pt x="16532" y="13255"/>
                    <a:pt x="16800" y="13035"/>
                    <a:pt x="16800" y="12764"/>
                  </a:cubicBezTo>
                  <a:cubicBezTo>
                    <a:pt x="16800" y="12493"/>
                    <a:pt x="16532" y="12273"/>
                    <a:pt x="16200" y="12273"/>
                  </a:cubicBezTo>
                  <a:moveTo>
                    <a:pt x="5400" y="5400"/>
                  </a:moveTo>
                  <a:lnTo>
                    <a:pt x="8400" y="5400"/>
                  </a:lnTo>
                  <a:cubicBezTo>
                    <a:pt x="8732" y="5400"/>
                    <a:pt x="9000" y="5181"/>
                    <a:pt x="9000" y="4909"/>
                  </a:cubicBezTo>
                  <a:cubicBezTo>
                    <a:pt x="9000" y="4638"/>
                    <a:pt x="8732" y="4418"/>
                    <a:pt x="8400" y="4418"/>
                  </a:cubicBezTo>
                  <a:lnTo>
                    <a:pt x="5400" y="4418"/>
                  </a:lnTo>
                  <a:cubicBezTo>
                    <a:pt x="5068" y="4418"/>
                    <a:pt x="4800" y="4638"/>
                    <a:pt x="4800" y="4909"/>
                  </a:cubicBezTo>
                  <a:cubicBezTo>
                    <a:pt x="4800" y="5181"/>
                    <a:pt x="5068" y="5400"/>
                    <a:pt x="5400" y="5400"/>
                  </a:cubicBezTo>
                  <a:moveTo>
                    <a:pt x="12600" y="16200"/>
                  </a:moveTo>
                  <a:lnTo>
                    <a:pt x="5400" y="16200"/>
                  </a:lnTo>
                  <a:cubicBezTo>
                    <a:pt x="5068" y="16200"/>
                    <a:pt x="4800" y="16420"/>
                    <a:pt x="4800" y="16691"/>
                  </a:cubicBezTo>
                  <a:cubicBezTo>
                    <a:pt x="4800" y="16962"/>
                    <a:pt x="5068" y="17182"/>
                    <a:pt x="5400" y="17182"/>
                  </a:cubicBezTo>
                  <a:lnTo>
                    <a:pt x="12600" y="17182"/>
                  </a:lnTo>
                  <a:cubicBezTo>
                    <a:pt x="12932" y="17182"/>
                    <a:pt x="13200" y="16962"/>
                    <a:pt x="13200" y="16691"/>
                  </a:cubicBezTo>
                  <a:cubicBezTo>
                    <a:pt x="13200" y="16420"/>
                    <a:pt x="12932" y="16200"/>
                    <a:pt x="12600" y="16200"/>
                  </a:cubicBezTo>
                </a:path>
              </a:pathLst>
            </a:custGeom>
            <a:solidFill>
              <a:schemeClr val="bg1"/>
            </a:solidFill>
            <a:ln w="3175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solidFill>
                  <a:srgbClr val="F4B246"/>
                </a:solidFill>
                <a:latin typeface="+mn-ea"/>
                <a:cs typeface="Arial" panose="020B0604020202020204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D1CE42E4-9620-6465-9E84-64746C265266}"/>
              </a:ext>
            </a:extLst>
          </p:cNvPr>
          <p:cNvGrpSpPr/>
          <p:nvPr/>
        </p:nvGrpSpPr>
        <p:grpSpPr>
          <a:xfrm>
            <a:off x="776004" y="5288919"/>
            <a:ext cx="10661383" cy="1259322"/>
            <a:chOff x="776004" y="5192207"/>
            <a:chExt cx="10367427" cy="1259322"/>
          </a:xfrm>
        </p:grpSpPr>
        <p:sp>
          <p:nvSpPr>
            <p:cNvPr id="35" name="TextBox 6">
              <a:extLst>
                <a:ext uri="{FF2B5EF4-FFF2-40B4-BE49-F238E27FC236}">
                  <a16:creationId xmlns:a16="http://schemas.microsoft.com/office/drawing/2014/main" id="{D10C2754-5F8E-A951-CEB8-8D03169E2C21}"/>
                </a:ext>
              </a:extLst>
            </p:cNvPr>
            <p:cNvSpPr txBox="1"/>
            <p:nvPr/>
          </p:nvSpPr>
          <p:spPr>
            <a:xfrm>
              <a:off x="1031778" y="5480001"/>
              <a:ext cx="8123297" cy="8969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分组之后，查询的字段一般为聚合函数和分组字段，查询其他字段无任何意义。</a:t>
              </a:r>
              <a:endPara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执行顺序</a:t>
              </a:r>
              <a:r>
                <a: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: where  &gt;  </a:t>
              </a: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聚合函数 </a:t>
              </a:r>
              <a:r>
                <a: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&gt; having </a:t>
              </a: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。</a:t>
              </a:r>
              <a:endPara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15C80196-D7C4-F079-B337-C0F25F8EC68A}"/>
                </a:ext>
              </a:extLst>
            </p:cNvPr>
            <p:cNvGrpSpPr/>
            <p:nvPr/>
          </p:nvGrpSpPr>
          <p:grpSpPr>
            <a:xfrm>
              <a:off x="776004" y="5192207"/>
              <a:ext cx="10367427" cy="1259322"/>
              <a:chOff x="1097275" y="5693358"/>
              <a:chExt cx="12490959" cy="1259322"/>
            </a:xfrm>
          </p:grpSpPr>
          <p:sp>
            <p:nvSpPr>
              <p:cNvPr id="37" name="三角形 9">
                <a:extLst>
                  <a:ext uri="{FF2B5EF4-FFF2-40B4-BE49-F238E27FC236}">
                    <a16:creationId xmlns:a16="http://schemas.microsoft.com/office/drawing/2014/main" id="{D42A17FC-B3AA-5308-84DB-48943CB1D70B}"/>
                  </a:ext>
                </a:extLst>
              </p:cNvPr>
              <p:cNvSpPr/>
              <p:nvPr/>
            </p:nvSpPr>
            <p:spPr>
              <a:xfrm rot="2651319">
                <a:off x="1103889" y="6073777"/>
                <a:ext cx="145648" cy="78105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511F0CD5-77BB-A11D-60D6-D551ABCE784B}"/>
                  </a:ext>
                </a:extLst>
              </p:cNvPr>
              <p:cNvSpPr/>
              <p:nvPr/>
            </p:nvSpPr>
            <p:spPr>
              <a:xfrm>
                <a:off x="1197203" y="5693358"/>
                <a:ext cx="12391031" cy="1259322"/>
              </a:xfrm>
              <a:prstGeom prst="rect">
                <a:avLst/>
              </a:prstGeom>
              <a:noFill/>
              <a:ln w="9525">
                <a:solidFill>
                  <a:srgbClr val="AD2B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55A566F3-ECB8-F07B-845F-4BA400ED4523}"/>
                  </a:ext>
                </a:extLst>
              </p:cNvPr>
              <p:cNvSpPr/>
              <p:nvPr/>
            </p:nvSpPr>
            <p:spPr>
              <a:xfrm>
                <a:off x="1097275" y="5789664"/>
                <a:ext cx="1197034" cy="30094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注意事项</a:t>
                </a:r>
              </a:p>
            </p:txBody>
          </p:sp>
        </p:grpSp>
      </p:grpSp>
      <p:sp>
        <p:nvSpPr>
          <p:cNvPr id="47" name="文本框 46">
            <a:extLst>
              <a:ext uri="{FF2B5EF4-FFF2-40B4-BE49-F238E27FC236}">
                <a16:creationId xmlns:a16="http://schemas.microsoft.com/office/drawing/2014/main" id="{D41E963A-2B28-3D09-3022-9EA995E1BFD5}"/>
              </a:ext>
            </a:extLst>
          </p:cNvPr>
          <p:cNvSpPr txBox="1"/>
          <p:nvPr/>
        </p:nvSpPr>
        <p:spPr>
          <a:xfrm>
            <a:off x="772016" y="3523996"/>
            <a:ext cx="106376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where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与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having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区别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2029EE4-B923-B905-BF4F-97974DBD2338}"/>
              </a:ext>
            </a:extLst>
          </p:cNvPr>
          <p:cNvSpPr txBox="1"/>
          <p:nvPr/>
        </p:nvSpPr>
        <p:spPr>
          <a:xfrm>
            <a:off x="1109233" y="3908234"/>
            <a:ext cx="10328154" cy="862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defTabSz="43200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执行时机不同：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where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是分组之前进行过滤，不满足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where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条件，不参与分组；而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having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是分组之后对结果进行过滤。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defTabSz="43200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判断条件不同：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where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不能对聚合函数进行判断，而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having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251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8F38A13-E350-68C5-1E54-C5220B700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DQL</a:t>
            </a:r>
            <a:endParaRPr lang="zh-CN" altLang="en-US"/>
          </a:p>
        </p:txBody>
      </p:sp>
      <p:sp>
        <p:nvSpPr>
          <p:cNvPr id="16" name="文本占位符 1">
            <a:extLst>
              <a:ext uri="{FF2B5EF4-FFF2-40B4-BE49-F238E27FC236}">
                <a16:creationId xmlns:a16="http://schemas.microsoft.com/office/drawing/2014/main" id="{1F2A046E-D593-8903-8021-901DF02DFB9B}"/>
              </a:ext>
            </a:extLst>
          </p:cNvPr>
          <p:cNvSpPr txBox="1">
            <a:spLocks/>
          </p:cNvSpPr>
          <p:nvPr/>
        </p:nvSpPr>
        <p:spPr>
          <a:xfrm>
            <a:off x="8151483" y="2894483"/>
            <a:ext cx="2734704" cy="2157689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基本查询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条件查询（</a:t>
            </a:r>
            <a:r>
              <a:rPr lang="en-US" altLang="zh-CN">
                <a:solidFill>
                  <a:srgbClr val="C00000"/>
                </a:solidFill>
              </a:rPr>
              <a:t>where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分组查询（</a:t>
            </a:r>
            <a:r>
              <a:rPr lang="en-US" altLang="zh-CN">
                <a:solidFill>
                  <a:srgbClr val="C00000"/>
                </a:solidFill>
              </a:rPr>
              <a:t>group by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b="1">
                <a:solidFill>
                  <a:srgbClr val="C00000"/>
                </a:solidFill>
              </a:rPr>
              <a:t>排序查询（</a:t>
            </a:r>
            <a:r>
              <a:rPr lang="en-US" altLang="zh-CN" b="1">
                <a:solidFill>
                  <a:srgbClr val="C00000"/>
                </a:solidFill>
              </a:rPr>
              <a:t>order by</a:t>
            </a:r>
            <a:r>
              <a:rPr lang="zh-CN" altLang="en-US" b="1">
                <a:solidFill>
                  <a:srgbClr val="C00000"/>
                </a:solidFill>
              </a:rPr>
              <a:t>）</a:t>
            </a:r>
            <a:endParaRPr lang="en-US" altLang="zh-CN" b="1">
              <a:solidFill>
                <a:srgbClr val="C00000"/>
              </a:solidFill>
            </a:endParaRPr>
          </a:p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分页查询（</a:t>
            </a:r>
            <a:r>
              <a:rPr lang="en-US" altLang="zh-CN">
                <a:solidFill>
                  <a:srgbClr val="C00000"/>
                </a:solidFill>
              </a:rPr>
              <a:t>limit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96507AA-B2EF-0FEB-F3EF-1868B35969D0}"/>
              </a:ext>
            </a:extLst>
          </p:cNvPr>
          <p:cNvGrpSpPr/>
          <p:nvPr/>
        </p:nvGrpSpPr>
        <p:grpSpPr>
          <a:xfrm>
            <a:off x="2236128" y="1813100"/>
            <a:ext cx="5663665" cy="4452293"/>
            <a:chOff x="2642526" y="1850046"/>
            <a:chExt cx="5663665" cy="4452293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31A524DE-5209-B02E-A87B-E2105CD0B2C1}"/>
                </a:ext>
              </a:extLst>
            </p:cNvPr>
            <p:cNvGrpSpPr/>
            <p:nvPr/>
          </p:nvGrpSpPr>
          <p:grpSpPr>
            <a:xfrm>
              <a:off x="2642528" y="1850046"/>
              <a:ext cx="5663663" cy="4452293"/>
              <a:chOff x="1004678" y="1770170"/>
              <a:chExt cx="5663663" cy="4452293"/>
            </a:xfrm>
          </p:grpSpPr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A86CB425-6AA1-5203-0D2C-80C4E1805839}"/>
                  </a:ext>
                </a:extLst>
              </p:cNvPr>
              <p:cNvSpPr/>
              <p:nvPr/>
            </p:nvSpPr>
            <p:spPr>
              <a:xfrm>
                <a:off x="1004678" y="1770170"/>
                <a:ext cx="5663663" cy="4452293"/>
              </a:xfrm>
              <a:prstGeom prst="roundRect">
                <a:avLst>
                  <a:gd name="adj" fmla="val 2376"/>
                </a:avLst>
              </a:prstGeom>
              <a:solidFill>
                <a:srgbClr val="FFFFE4"/>
              </a:solidFill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432000" tIns="180000">
                <a:spAutoFit/>
              </a:bodyPr>
              <a:lstStyle/>
              <a:p>
                <a:pPr lvl="0" defTabSz="5400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1400">
                  <a:solidFill>
                    <a:srgbClr val="00B0F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defTabSz="5400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select</a:t>
                </a:r>
              </a:p>
              <a:p>
                <a:pPr defTabSz="5400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	</a:t>
                </a:r>
                <a:r>
                  <a:rPr lang="zh-CN" altLang="en-US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字段列表</a:t>
                </a:r>
                <a:endPara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defTabSz="5400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from</a:t>
                </a:r>
              </a:p>
              <a:p>
                <a:pPr defTabSz="5400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	</a:t>
                </a:r>
                <a:r>
                  <a:rPr lang="zh-CN" altLang="en-US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表名列表</a:t>
                </a:r>
                <a:endPara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defTabSz="5400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where</a:t>
                </a:r>
              </a:p>
              <a:p>
                <a:pPr defTabSz="5400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	</a:t>
                </a:r>
                <a:r>
                  <a:rPr lang="zh-CN" altLang="en-US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条件列表</a:t>
                </a:r>
                <a:endPara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defTabSz="5400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group  by</a:t>
                </a:r>
              </a:p>
              <a:p>
                <a:pPr defTabSz="5400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	</a:t>
                </a:r>
                <a:r>
                  <a:rPr lang="zh-CN" altLang="en-US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分组字段列表</a:t>
                </a:r>
                <a:endPara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defTabSz="5400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having</a:t>
                </a:r>
              </a:p>
              <a:p>
                <a:pPr defTabSz="5400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	</a:t>
                </a:r>
                <a:r>
                  <a:rPr lang="zh-CN" altLang="en-US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分组后条件列表</a:t>
                </a:r>
                <a:endPara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defTabSz="5400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order by</a:t>
                </a:r>
              </a:p>
              <a:p>
                <a:pPr defTabSz="5400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	</a:t>
                </a:r>
                <a:r>
                  <a:rPr lang="zh-CN" altLang="en-US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排序字段列表</a:t>
                </a:r>
                <a:endPara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defTabSz="5400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limit</a:t>
                </a:r>
              </a:p>
              <a:p>
                <a:pPr defTabSz="5400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	</a:t>
                </a:r>
                <a:r>
                  <a:rPr lang="zh-CN" altLang="en-US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分页参数</a:t>
                </a:r>
                <a:endParaRPr lang="en-US" altLang="zh-CN" sz="1400">
                  <a:solidFill>
                    <a:srgbClr val="00B0F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9" name="矩形: 对角圆角 8">
                <a:extLst>
                  <a:ext uri="{FF2B5EF4-FFF2-40B4-BE49-F238E27FC236}">
                    <a16:creationId xmlns:a16="http://schemas.microsoft.com/office/drawing/2014/main" id="{B67317A2-5D92-5867-3811-7ED4EDC16DD5}"/>
                  </a:ext>
                </a:extLst>
              </p:cNvPr>
              <p:cNvSpPr/>
              <p:nvPr/>
            </p:nvSpPr>
            <p:spPr>
              <a:xfrm>
                <a:off x="1004678" y="1770170"/>
                <a:ext cx="1368865" cy="458646"/>
              </a:xfrm>
              <a:prstGeom prst="round2DiagRect">
                <a:avLst>
                  <a:gd name="adj1" fmla="val 25771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00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 语法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394F0150-DC6F-952F-FD5F-C7B8C5BF6458}"/>
                </a:ext>
              </a:extLst>
            </p:cNvPr>
            <p:cNvSpPr/>
            <p:nvPr/>
          </p:nvSpPr>
          <p:spPr>
            <a:xfrm>
              <a:off x="2642528" y="2371059"/>
              <a:ext cx="5663663" cy="1085302"/>
            </a:xfrm>
            <a:prstGeom prst="roundRect">
              <a:avLst>
                <a:gd name="adj" fmla="val 4596"/>
              </a:avLst>
            </a:prstGeom>
            <a:solidFill>
              <a:srgbClr val="00B0F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E36CB7B2-A31A-09BB-D917-F4884009B854}"/>
                </a:ext>
              </a:extLst>
            </p:cNvPr>
            <p:cNvSpPr/>
            <p:nvPr/>
          </p:nvSpPr>
          <p:spPr>
            <a:xfrm>
              <a:off x="2642528" y="3478595"/>
              <a:ext cx="5663663" cy="531679"/>
            </a:xfrm>
            <a:prstGeom prst="roundRect">
              <a:avLst>
                <a:gd name="adj" fmla="val 7280"/>
              </a:avLst>
            </a:prstGeom>
            <a:solidFill>
              <a:srgbClr val="00B05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DF1893FE-65F6-F6B8-D50E-69C51AB9DC00}"/>
                </a:ext>
              </a:extLst>
            </p:cNvPr>
            <p:cNvSpPr/>
            <p:nvPr/>
          </p:nvSpPr>
          <p:spPr>
            <a:xfrm>
              <a:off x="2642528" y="4036651"/>
              <a:ext cx="5663663" cy="1073439"/>
            </a:xfrm>
            <a:prstGeom prst="roundRect">
              <a:avLst>
                <a:gd name="adj" fmla="val 5051"/>
              </a:avLst>
            </a:prstGeom>
            <a:solidFill>
              <a:srgbClr val="FF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0BD0E81A-B476-7B3E-55FA-BCA7B9C1E6A9}"/>
                </a:ext>
              </a:extLst>
            </p:cNvPr>
            <p:cNvSpPr/>
            <p:nvPr/>
          </p:nvSpPr>
          <p:spPr>
            <a:xfrm>
              <a:off x="2642527" y="5136467"/>
              <a:ext cx="5663663" cy="550421"/>
            </a:xfrm>
            <a:prstGeom prst="roundRect">
              <a:avLst>
                <a:gd name="adj" fmla="val 10606"/>
              </a:avLst>
            </a:prstGeom>
            <a:solidFill>
              <a:srgbClr val="7030A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99F01C4A-9102-8DFC-F628-7B0B1A39DDAF}"/>
                </a:ext>
              </a:extLst>
            </p:cNvPr>
            <p:cNvSpPr/>
            <p:nvPr/>
          </p:nvSpPr>
          <p:spPr>
            <a:xfrm>
              <a:off x="2642526" y="5716492"/>
              <a:ext cx="5663663" cy="585847"/>
            </a:xfrm>
            <a:prstGeom prst="roundRect">
              <a:avLst>
                <a:gd name="adj" fmla="val 11029"/>
              </a:avLst>
            </a:prstGeom>
            <a:solidFill>
              <a:srgbClr val="FFFF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Shape 2375">
              <a:extLst>
                <a:ext uri="{FF2B5EF4-FFF2-40B4-BE49-F238E27FC236}">
                  <a16:creationId xmlns:a16="http://schemas.microsoft.com/office/drawing/2014/main" id="{D1B808D4-D60C-8DF6-DD01-27BD64A2812E}"/>
                </a:ext>
              </a:extLst>
            </p:cNvPr>
            <p:cNvSpPr/>
            <p:nvPr/>
          </p:nvSpPr>
          <p:spPr>
            <a:xfrm>
              <a:off x="2804668" y="1946817"/>
              <a:ext cx="213045" cy="260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0" y="5891"/>
                  </a:moveTo>
                  <a:lnTo>
                    <a:pt x="14400" y="982"/>
                  </a:lnTo>
                  <a:lnTo>
                    <a:pt x="15000" y="982"/>
                  </a:lnTo>
                  <a:lnTo>
                    <a:pt x="20400" y="5891"/>
                  </a:lnTo>
                  <a:cubicBezTo>
                    <a:pt x="20400" y="5891"/>
                    <a:pt x="14400" y="5891"/>
                    <a:pt x="14400" y="5891"/>
                  </a:cubicBezTo>
                  <a:close/>
                  <a:moveTo>
                    <a:pt x="20400" y="19636"/>
                  </a:moveTo>
                  <a:cubicBezTo>
                    <a:pt x="20400" y="20179"/>
                    <a:pt x="19862" y="20618"/>
                    <a:pt x="19200" y="20618"/>
                  </a:cubicBezTo>
                  <a:lnTo>
                    <a:pt x="2400" y="20618"/>
                  </a:lnTo>
                  <a:cubicBezTo>
                    <a:pt x="1737" y="20618"/>
                    <a:pt x="1200" y="20179"/>
                    <a:pt x="1200" y="19636"/>
                  </a:cubicBezTo>
                  <a:lnTo>
                    <a:pt x="1200" y="1964"/>
                  </a:lnTo>
                  <a:cubicBezTo>
                    <a:pt x="1200" y="1422"/>
                    <a:pt x="1737" y="982"/>
                    <a:pt x="2400" y="982"/>
                  </a:cubicBezTo>
                  <a:lnTo>
                    <a:pt x="13200" y="982"/>
                  </a:lnTo>
                  <a:lnTo>
                    <a:pt x="13200" y="5891"/>
                  </a:lnTo>
                  <a:cubicBezTo>
                    <a:pt x="13200" y="6433"/>
                    <a:pt x="13738" y="6873"/>
                    <a:pt x="14400" y="6873"/>
                  </a:cubicBezTo>
                  <a:lnTo>
                    <a:pt x="20400" y="6873"/>
                  </a:lnTo>
                  <a:cubicBezTo>
                    <a:pt x="20400" y="6873"/>
                    <a:pt x="20400" y="19636"/>
                    <a:pt x="20400" y="19636"/>
                  </a:cubicBezTo>
                  <a:close/>
                  <a:moveTo>
                    <a:pt x="15600" y="0"/>
                  </a:moveTo>
                  <a:lnTo>
                    <a:pt x="2400" y="0"/>
                  </a:lnTo>
                  <a:cubicBezTo>
                    <a:pt x="1075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1075" y="21600"/>
                    <a:pt x="2400" y="21600"/>
                  </a:cubicBezTo>
                  <a:lnTo>
                    <a:pt x="19200" y="21600"/>
                  </a:lnTo>
                  <a:cubicBezTo>
                    <a:pt x="20525" y="21600"/>
                    <a:pt x="21600" y="20721"/>
                    <a:pt x="21600" y="19636"/>
                  </a:cubicBezTo>
                  <a:lnTo>
                    <a:pt x="21600" y="5400"/>
                  </a:lnTo>
                  <a:cubicBezTo>
                    <a:pt x="21600" y="5400"/>
                    <a:pt x="15600" y="0"/>
                    <a:pt x="15600" y="0"/>
                  </a:cubicBezTo>
                  <a:close/>
                  <a:moveTo>
                    <a:pt x="4800" y="8836"/>
                  </a:moveTo>
                  <a:cubicBezTo>
                    <a:pt x="4800" y="9108"/>
                    <a:pt x="5068" y="9327"/>
                    <a:pt x="5400" y="9327"/>
                  </a:cubicBezTo>
                  <a:lnTo>
                    <a:pt x="16200" y="9327"/>
                  </a:lnTo>
                  <a:cubicBezTo>
                    <a:pt x="16532" y="9327"/>
                    <a:pt x="16800" y="9108"/>
                    <a:pt x="16800" y="8836"/>
                  </a:cubicBezTo>
                  <a:cubicBezTo>
                    <a:pt x="16800" y="8566"/>
                    <a:pt x="16532" y="8345"/>
                    <a:pt x="16200" y="8345"/>
                  </a:cubicBezTo>
                  <a:lnTo>
                    <a:pt x="5400" y="8345"/>
                  </a:lnTo>
                  <a:cubicBezTo>
                    <a:pt x="5068" y="8345"/>
                    <a:pt x="4800" y="8566"/>
                    <a:pt x="4800" y="8836"/>
                  </a:cubicBezTo>
                  <a:moveTo>
                    <a:pt x="16200" y="12273"/>
                  </a:moveTo>
                  <a:lnTo>
                    <a:pt x="5400" y="12273"/>
                  </a:lnTo>
                  <a:cubicBezTo>
                    <a:pt x="5068" y="12273"/>
                    <a:pt x="4800" y="12493"/>
                    <a:pt x="4800" y="12764"/>
                  </a:cubicBezTo>
                  <a:cubicBezTo>
                    <a:pt x="4800" y="13035"/>
                    <a:pt x="5068" y="13255"/>
                    <a:pt x="5400" y="13255"/>
                  </a:cubicBezTo>
                  <a:lnTo>
                    <a:pt x="16200" y="13255"/>
                  </a:lnTo>
                  <a:cubicBezTo>
                    <a:pt x="16532" y="13255"/>
                    <a:pt x="16800" y="13035"/>
                    <a:pt x="16800" y="12764"/>
                  </a:cubicBezTo>
                  <a:cubicBezTo>
                    <a:pt x="16800" y="12493"/>
                    <a:pt x="16532" y="12273"/>
                    <a:pt x="16200" y="12273"/>
                  </a:cubicBezTo>
                  <a:moveTo>
                    <a:pt x="5400" y="5400"/>
                  </a:moveTo>
                  <a:lnTo>
                    <a:pt x="8400" y="5400"/>
                  </a:lnTo>
                  <a:cubicBezTo>
                    <a:pt x="8732" y="5400"/>
                    <a:pt x="9000" y="5181"/>
                    <a:pt x="9000" y="4909"/>
                  </a:cubicBezTo>
                  <a:cubicBezTo>
                    <a:pt x="9000" y="4638"/>
                    <a:pt x="8732" y="4418"/>
                    <a:pt x="8400" y="4418"/>
                  </a:cubicBezTo>
                  <a:lnTo>
                    <a:pt x="5400" y="4418"/>
                  </a:lnTo>
                  <a:cubicBezTo>
                    <a:pt x="5068" y="4418"/>
                    <a:pt x="4800" y="4638"/>
                    <a:pt x="4800" y="4909"/>
                  </a:cubicBezTo>
                  <a:cubicBezTo>
                    <a:pt x="4800" y="5181"/>
                    <a:pt x="5068" y="5400"/>
                    <a:pt x="5400" y="5400"/>
                  </a:cubicBezTo>
                  <a:moveTo>
                    <a:pt x="12600" y="16200"/>
                  </a:moveTo>
                  <a:lnTo>
                    <a:pt x="5400" y="16200"/>
                  </a:lnTo>
                  <a:cubicBezTo>
                    <a:pt x="5068" y="16200"/>
                    <a:pt x="4800" y="16420"/>
                    <a:pt x="4800" y="16691"/>
                  </a:cubicBezTo>
                  <a:cubicBezTo>
                    <a:pt x="4800" y="16962"/>
                    <a:pt x="5068" y="17182"/>
                    <a:pt x="5400" y="17182"/>
                  </a:cubicBezTo>
                  <a:lnTo>
                    <a:pt x="12600" y="17182"/>
                  </a:lnTo>
                  <a:cubicBezTo>
                    <a:pt x="12932" y="17182"/>
                    <a:pt x="13200" y="16962"/>
                    <a:pt x="13200" y="16691"/>
                  </a:cubicBezTo>
                  <a:cubicBezTo>
                    <a:pt x="13200" y="16420"/>
                    <a:pt x="12932" y="16200"/>
                    <a:pt x="12600" y="16200"/>
                  </a:cubicBezTo>
                </a:path>
              </a:pathLst>
            </a:custGeom>
            <a:solidFill>
              <a:schemeClr val="bg1"/>
            </a:solidFill>
            <a:ln w="3175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solidFill>
                  <a:srgbClr val="F4B246"/>
                </a:solidFill>
                <a:latin typeface="+mn-ea"/>
                <a:cs typeface="Arial" panose="020B060402020202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7711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D4CEEC4-E51D-5DE6-1E9D-4A53A1AFE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DQL-</a:t>
            </a:r>
            <a:r>
              <a:rPr lang="zh-CN" altLang="en-US"/>
              <a:t>排序查询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7A70BB5C-A106-36BB-EACF-5432ACF9773F}"/>
              </a:ext>
            </a:extLst>
          </p:cNvPr>
          <p:cNvGrpSpPr/>
          <p:nvPr/>
        </p:nvGrpSpPr>
        <p:grpSpPr>
          <a:xfrm>
            <a:off x="803964" y="4018410"/>
            <a:ext cx="10578443" cy="1212748"/>
            <a:chOff x="803964" y="4018410"/>
            <a:chExt cx="10578443" cy="1212748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A26D25E7-F56C-26CB-3B3B-2D1B6E8F9ED5}"/>
                </a:ext>
              </a:extLst>
            </p:cNvPr>
            <p:cNvGrpSpPr/>
            <p:nvPr/>
          </p:nvGrpSpPr>
          <p:grpSpPr>
            <a:xfrm>
              <a:off x="803964" y="4018410"/>
              <a:ext cx="10578443" cy="1212748"/>
              <a:chOff x="806778" y="1685855"/>
              <a:chExt cx="10578443" cy="1212748"/>
            </a:xfrm>
          </p:grpSpPr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2ECDE7AC-091A-82C0-AB5B-68327E58BB9B}"/>
                  </a:ext>
                </a:extLst>
              </p:cNvPr>
              <p:cNvSpPr/>
              <p:nvPr/>
            </p:nvSpPr>
            <p:spPr>
              <a:xfrm>
                <a:off x="806778" y="1685855"/>
                <a:ext cx="10578443" cy="1212748"/>
              </a:xfrm>
              <a:prstGeom prst="roundRect">
                <a:avLst>
                  <a:gd name="adj" fmla="val 8472"/>
                </a:avLst>
              </a:prstGeom>
              <a:solidFill>
                <a:srgbClr val="FFFFE4"/>
              </a:solidFill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360000" rIns="72000">
                <a:spAutoFit/>
              </a:bodyPr>
              <a:lstStyle/>
              <a:p>
                <a:pPr marL="285750" indent="-285750" defTabSz="540000" eaLnBrk="0" fontAlgn="base" hangingPunct="0">
                  <a:lnSpc>
                    <a:spcPct val="200000"/>
                  </a:lnSpc>
                  <a:spcAft>
                    <a:spcPct val="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ASC</a:t>
                </a:r>
                <a:r>
                  <a:rPr lang="zh-CN" altLang="en-US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：升序（默认值）</a:t>
                </a:r>
                <a:endParaRPr lang="en-US" altLang="zh-CN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 defTabSz="540000" eaLnBrk="0" fontAlgn="base" hangingPunct="0">
                  <a:lnSpc>
                    <a:spcPct val="200000"/>
                  </a:lnSpc>
                  <a:spcAft>
                    <a:spcPct val="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DESC</a:t>
                </a:r>
                <a:r>
                  <a:rPr lang="zh-CN" altLang="en-US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：降序</a:t>
                </a:r>
                <a:endParaRPr lang="zh-CN" altLang="zh-CN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27" name="矩形: 对角圆角 26">
                <a:extLst>
                  <a:ext uri="{FF2B5EF4-FFF2-40B4-BE49-F238E27FC236}">
                    <a16:creationId xmlns:a16="http://schemas.microsoft.com/office/drawing/2014/main" id="{0FCFDE64-2E7C-AB97-6984-BDBE8D971CEF}"/>
                  </a:ext>
                </a:extLst>
              </p:cNvPr>
              <p:cNvSpPr/>
              <p:nvPr/>
            </p:nvSpPr>
            <p:spPr>
              <a:xfrm>
                <a:off x="806779" y="1685855"/>
                <a:ext cx="1230576" cy="395094"/>
              </a:xfrm>
              <a:prstGeom prst="round2DiagRect">
                <a:avLst>
                  <a:gd name="adj1" fmla="val 25771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00">
                  <a:lnSpc>
                    <a:spcPct val="150000"/>
                  </a:lnSpc>
                </a:pPr>
                <a:r>
                  <a:rPr lang="zh-CN" altLang="en-US" sz="14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排序方式</a:t>
                </a:r>
                <a:endParaRPr lang="en-US" altLang="zh-CN" sz="14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pic>
          <p:nvPicPr>
            <p:cNvPr id="29" name="图形 28" descr="上升趋势条形图 纯色填充">
              <a:extLst>
                <a:ext uri="{FF2B5EF4-FFF2-40B4-BE49-F238E27FC236}">
                  <a16:creationId xmlns:a16="http://schemas.microsoft.com/office/drawing/2014/main" id="{279C2007-D01B-97B8-60D2-858C93C51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89945" y="4085329"/>
              <a:ext cx="297343" cy="297343"/>
            </a:xfrm>
            <a:prstGeom prst="rect">
              <a:avLst/>
            </a:prstGeom>
          </p:spPr>
        </p:pic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F5CD7DE8-624B-E900-DA0B-4501C0C09986}"/>
              </a:ext>
            </a:extLst>
          </p:cNvPr>
          <p:cNvGrpSpPr/>
          <p:nvPr/>
        </p:nvGrpSpPr>
        <p:grpSpPr>
          <a:xfrm>
            <a:off x="710880" y="5645341"/>
            <a:ext cx="10661382" cy="894442"/>
            <a:chOff x="1048333" y="5599088"/>
            <a:chExt cx="12907396" cy="894442"/>
          </a:xfrm>
        </p:grpSpPr>
        <p:sp>
          <p:nvSpPr>
            <p:cNvPr id="31" name="TextBox 6">
              <a:extLst>
                <a:ext uri="{FF2B5EF4-FFF2-40B4-BE49-F238E27FC236}">
                  <a16:creationId xmlns:a16="http://schemas.microsoft.com/office/drawing/2014/main" id="{28089622-565E-904F-91CA-8BB08C04B64D}"/>
                </a:ext>
              </a:extLst>
            </p:cNvPr>
            <p:cNvSpPr txBox="1"/>
            <p:nvPr/>
          </p:nvSpPr>
          <p:spPr>
            <a:xfrm>
              <a:off x="1357990" y="5890405"/>
              <a:ext cx="9834618" cy="4660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如果是多字段排序，当第一个字段值相同时，才会根据第二个字段进行排序。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12ECFB8F-4035-F4AC-A7CF-103C27CE992C}"/>
                </a:ext>
              </a:extLst>
            </p:cNvPr>
            <p:cNvGrpSpPr/>
            <p:nvPr/>
          </p:nvGrpSpPr>
          <p:grpSpPr>
            <a:xfrm>
              <a:off x="1048333" y="5599088"/>
              <a:ext cx="12907396" cy="894442"/>
              <a:chOff x="1097275" y="5693358"/>
              <a:chExt cx="12845123" cy="894442"/>
            </a:xfrm>
          </p:grpSpPr>
          <p:sp>
            <p:nvSpPr>
              <p:cNvPr id="33" name="三角形 9">
                <a:extLst>
                  <a:ext uri="{FF2B5EF4-FFF2-40B4-BE49-F238E27FC236}">
                    <a16:creationId xmlns:a16="http://schemas.microsoft.com/office/drawing/2014/main" id="{6CD7E1F7-6A9A-CF7F-6436-6C74E3AD40B6}"/>
                  </a:ext>
                </a:extLst>
              </p:cNvPr>
              <p:cNvSpPr/>
              <p:nvPr/>
            </p:nvSpPr>
            <p:spPr>
              <a:xfrm rot="2651319">
                <a:off x="1103889" y="6012233"/>
                <a:ext cx="145648" cy="78105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1CC11D74-D94F-1AF8-7FFC-B61B6936A4E1}"/>
                  </a:ext>
                </a:extLst>
              </p:cNvPr>
              <p:cNvSpPr/>
              <p:nvPr/>
            </p:nvSpPr>
            <p:spPr>
              <a:xfrm>
                <a:off x="1197203" y="5693358"/>
                <a:ext cx="12745195" cy="894442"/>
              </a:xfrm>
              <a:prstGeom prst="rect">
                <a:avLst/>
              </a:prstGeom>
              <a:noFill/>
              <a:ln w="9525">
                <a:solidFill>
                  <a:srgbClr val="AD2B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BEBB04EC-FEB3-F2BC-7DE6-58F01DDA67AD}"/>
                  </a:ext>
                </a:extLst>
              </p:cNvPr>
              <p:cNvSpPr/>
              <p:nvPr/>
            </p:nvSpPr>
            <p:spPr>
              <a:xfrm>
                <a:off x="1097275" y="5728120"/>
                <a:ext cx="1197034" cy="30094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注意事项</a:t>
                </a:r>
              </a:p>
            </p:txBody>
          </p:sp>
        </p:grp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211F2DF-9C8D-E033-5C16-3CC39AC0DB02}"/>
              </a:ext>
            </a:extLst>
          </p:cNvPr>
          <p:cNvGrpSpPr/>
          <p:nvPr/>
        </p:nvGrpSpPr>
        <p:grpSpPr>
          <a:xfrm>
            <a:off x="803964" y="1684192"/>
            <a:ext cx="10578443" cy="990719"/>
            <a:chOff x="806778" y="1685855"/>
            <a:chExt cx="10578443" cy="990719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948CA4A5-AED4-78AC-2238-7556C630A391}"/>
                </a:ext>
              </a:extLst>
            </p:cNvPr>
            <p:cNvSpPr/>
            <p:nvPr/>
          </p:nvSpPr>
          <p:spPr>
            <a:xfrm>
              <a:off x="806778" y="1685855"/>
              <a:ext cx="10578443" cy="990719"/>
            </a:xfrm>
            <a:prstGeom prst="roundRect">
              <a:avLst>
                <a:gd name="adj" fmla="val 8472"/>
              </a:avLst>
            </a:prstGeom>
            <a:solidFill>
              <a:srgbClr val="FFFFE4"/>
            </a:solidFill>
            <a:ln w="3175">
              <a:solidFill>
                <a:schemeClr val="bg1">
                  <a:lumMod val="50000"/>
                </a:schemeClr>
              </a:solidFill>
              <a:prstDash val="lgDash"/>
            </a:ln>
          </p:spPr>
          <p:txBody>
            <a:bodyPr wrap="square" lIns="144000" tIns="360000" rIns="72000">
              <a:spAutoFit/>
            </a:bodyPr>
            <a:lstStyle/>
            <a:p>
              <a:pPr marL="285750" indent="-285750" defTabSz="540000" eaLnBrk="0" fontAlgn="base" hangingPunct="0">
                <a:lnSpc>
                  <a:spcPct val="300000"/>
                </a:lnSpc>
                <a:spcAft>
                  <a:spcPct val="0"/>
                </a:spcAft>
                <a:buFont typeface="Wingdings" panose="05000000000000000000" pitchFamily="2" charset="2"/>
                <a:buChar char="l"/>
              </a:pPr>
              <a:r>
                <a:rPr lang="zh-CN" altLang="en-US" sz="13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条件查询：</a:t>
              </a:r>
              <a:r>
                <a:rPr lang="en-US" altLang="zh-CN" sz="1300">
                  <a:solidFill>
                    <a:srgbClr val="19C3F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select</a:t>
              </a:r>
              <a:r>
                <a:rPr lang="en-US" altLang="zh-CN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</a:t>
              </a:r>
              <a:r>
                <a:rPr lang="zh-CN" altLang="en-US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字段列表</a:t>
              </a:r>
              <a:r>
                <a:rPr lang="en-US" altLang="zh-CN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</a:t>
              </a:r>
              <a:r>
                <a:rPr lang="en-US" altLang="zh-CN" sz="1300">
                  <a:solidFill>
                    <a:srgbClr val="19C3F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from</a:t>
              </a:r>
              <a:r>
                <a:rPr lang="en-US" altLang="zh-CN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</a:t>
              </a:r>
              <a:r>
                <a:rPr lang="zh-CN" altLang="en-US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表名   </a:t>
              </a:r>
              <a:r>
                <a:rPr lang="en-US" altLang="zh-CN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[ </a:t>
              </a:r>
              <a:r>
                <a:rPr lang="en-US" altLang="zh-CN" sz="1300">
                  <a:solidFill>
                    <a:srgbClr val="00B0F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where</a:t>
              </a:r>
              <a:r>
                <a:rPr lang="en-US" altLang="zh-CN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</a:t>
              </a:r>
              <a:r>
                <a:rPr lang="zh-CN" altLang="en-US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条件列表 </a:t>
              </a:r>
              <a:r>
                <a:rPr lang="en-US" altLang="zh-CN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]</a:t>
              </a:r>
              <a:r>
                <a:rPr lang="zh-CN" altLang="en-US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</a:t>
              </a:r>
              <a:r>
                <a:rPr lang="en-US" altLang="zh-CN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[ </a:t>
              </a:r>
              <a:r>
                <a:rPr lang="en-US" altLang="zh-CN" sz="1300">
                  <a:solidFill>
                    <a:srgbClr val="00B0F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group by</a:t>
              </a:r>
              <a:r>
                <a:rPr lang="en-US" altLang="zh-CN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</a:t>
              </a:r>
              <a:r>
                <a:rPr lang="zh-CN" altLang="en-US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分组字段 </a:t>
              </a:r>
              <a:r>
                <a:rPr lang="en-US" altLang="zh-CN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]</a:t>
              </a:r>
              <a:r>
                <a:rPr lang="zh-CN" altLang="en-US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</a:t>
              </a:r>
              <a:r>
                <a:rPr lang="en-US" altLang="zh-CN" sz="130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order  by</a:t>
              </a:r>
              <a:r>
                <a:rPr lang="en-US" altLang="zh-CN" sz="1300">
                  <a:solidFill>
                    <a:srgbClr val="FF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</a:t>
              </a:r>
              <a:r>
                <a:rPr lang="zh-CN" altLang="en-US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字段</a:t>
              </a:r>
              <a:r>
                <a:rPr lang="en-US" altLang="zh-CN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1  </a:t>
              </a:r>
              <a:r>
                <a:rPr lang="zh-CN" altLang="en-US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排序方式</a:t>
              </a:r>
              <a:r>
                <a:rPr lang="en-US" altLang="zh-CN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1 , </a:t>
              </a:r>
              <a:r>
                <a:rPr lang="zh-CN" altLang="en-US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字段</a:t>
              </a:r>
              <a:r>
                <a:rPr lang="en-US" altLang="zh-CN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2  </a:t>
              </a:r>
              <a:r>
                <a:rPr lang="zh-CN" altLang="en-US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排序方式</a:t>
              </a:r>
              <a:r>
                <a:rPr lang="en-US" altLang="zh-CN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2 … ;</a:t>
              </a:r>
              <a:endParaRPr lang="zh-CN" altLang="zh-CN" sz="13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9" name="矩形: 对角圆角 18">
              <a:extLst>
                <a:ext uri="{FF2B5EF4-FFF2-40B4-BE49-F238E27FC236}">
                  <a16:creationId xmlns:a16="http://schemas.microsoft.com/office/drawing/2014/main" id="{75B0AAE9-E07D-F61A-C302-380C9F2E80DD}"/>
                </a:ext>
              </a:extLst>
            </p:cNvPr>
            <p:cNvSpPr/>
            <p:nvPr/>
          </p:nvSpPr>
          <p:spPr>
            <a:xfrm>
              <a:off x="806778" y="1685855"/>
              <a:ext cx="1042421" cy="399585"/>
            </a:xfrm>
            <a:prstGeom prst="round2DiagRect">
              <a:avLst>
                <a:gd name="adj1" fmla="val 20020"/>
                <a:gd name="adj2" fmla="val 0"/>
              </a:avLst>
            </a:prstGeom>
            <a:solidFill>
              <a:srgbClr val="C00000"/>
            </a:solidFill>
            <a:ln w="63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0" rIns="36000" bIns="72000" rtlCol="0" anchor="ctr"/>
            <a:lstStyle/>
            <a:p>
              <a:pPr defTabSz="360000">
                <a:lnSpc>
                  <a:spcPct val="150000"/>
                </a:lnSpc>
              </a:pPr>
              <a:r>
                <a:rPr lang="zh-CN" altLang="en-US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    </a:t>
              </a:r>
              <a:r>
                <a:rPr lang="zh-CN" altLang="en-US" sz="14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语法</a:t>
              </a:r>
              <a:endParaRPr lang="en-US" altLang="zh-CN" sz="1600" b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" name="Shape 2375">
            <a:extLst>
              <a:ext uri="{FF2B5EF4-FFF2-40B4-BE49-F238E27FC236}">
                <a16:creationId xmlns:a16="http://schemas.microsoft.com/office/drawing/2014/main" id="{49FE6064-C01F-C278-8BEF-F3ADC270DA82}"/>
              </a:ext>
            </a:extLst>
          </p:cNvPr>
          <p:cNvSpPr/>
          <p:nvPr/>
        </p:nvSpPr>
        <p:spPr>
          <a:xfrm>
            <a:off x="974094" y="1742977"/>
            <a:ext cx="213194" cy="261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2" y="20618"/>
                  <a:pt x="19200" y="20618"/>
                </a:cubicBezTo>
                <a:lnTo>
                  <a:pt x="2400" y="20618"/>
                </a:lnTo>
                <a:cubicBezTo>
                  <a:pt x="1737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7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3"/>
                  <a:pt x="14400" y="6873"/>
                </a:cubicBezTo>
                <a:lnTo>
                  <a:pt x="20400" y="6873"/>
                </a:lnTo>
                <a:cubicBezTo>
                  <a:pt x="20400" y="6873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4800" y="8836"/>
                </a:moveTo>
                <a:cubicBezTo>
                  <a:pt x="4800" y="9108"/>
                  <a:pt x="5068" y="9327"/>
                  <a:pt x="5400" y="9327"/>
                </a:cubicBezTo>
                <a:lnTo>
                  <a:pt x="16200" y="9327"/>
                </a:lnTo>
                <a:cubicBezTo>
                  <a:pt x="16532" y="9327"/>
                  <a:pt x="16800" y="9108"/>
                  <a:pt x="16800" y="8836"/>
                </a:cubicBezTo>
                <a:cubicBezTo>
                  <a:pt x="16800" y="8566"/>
                  <a:pt x="16532" y="8345"/>
                  <a:pt x="16200" y="8345"/>
                </a:cubicBezTo>
                <a:lnTo>
                  <a:pt x="5400" y="8345"/>
                </a:lnTo>
                <a:cubicBezTo>
                  <a:pt x="5068" y="8345"/>
                  <a:pt x="4800" y="8566"/>
                  <a:pt x="4800" y="8836"/>
                </a:cubicBezTo>
                <a:moveTo>
                  <a:pt x="16200" y="12273"/>
                </a:moveTo>
                <a:lnTo>
                  <a:pt x="5400" y="12273"/>
                </a:lnTo>
                <a:cubicBezTo>
                  <a:pt x="5068" y="12273"/>
                  <a:pt x="4800" y="12493"/>
                  <a:pt x="4800" y="12764"/>
                </a:cubicBezTo>
                <a:cubicBezTo>
                  <a:pt x="4800" y="13035"/>
                  <a:pt x="5068" y="13255"/>
                  <a:pt x="5400" y="13255"/>
                </a:cubicBezTo>
                <a:lnTo>
                  <a:pt x="16200" y="13255"/>
                </a:lnTo>
                <a:cubicBezTo>
                  <a:pt x="16532" y="13255"/>
                  <a:pt x="16800" y="13035"/>
                  <a:pt x="16800" y="12764"/>
                </a:cubicBezTo>
                <a:cubicBezTo>
                  <a:pt x="16800" y="12493"/>
                  <a:pt x="16532" y="12273"/>
                  <a:pt x="16200" y="12273"/>
                </a:cubicBezTo>
                <a:moveTo>
                  <a:pt x="5400" y="5400"/>
                </a:moveTo>
                <a:lnTo>
                  <a:pt x="8400" y="5400"/>
                </a:lnTo>
                <a:cubicBezTo>
                  <a:pt x="8732" y="5400"/>
                  <a:pt x="9000" y="5181"/>
                  <a:pt x="9000" y="4909"/>
                </a:cubicBezTo>
                <a:cubicBezTo>
                  <a:pt x="9000" y="4638"/>
                  <a:pt x="8732" y="4418"/>
                  <a:pt x="8400" y="4418"/>
                </a:cubicBezTo>
                <a:lnTo>
                  <a:pt x="5400" y="4418"/>
                </a:lnTo>
                <a:cubicBezTo>
                  <a:pt x="5068" y="4418"/>
                  <a:pt x="4800" y="4638"/>
                  <a:pt x="4800" y="4909"/>
                </a:cubicBezTo>
                <a:cubicBezTo>
                  <a:pt x="4800" y="5181"/>
                  <a:pt x="5068" y="5400"/>
                  <a:pt x="5400" y="5400"/>
                </a:cubicBezTo>
                <a:moveTo>
                  <a:pt x="12600" y="16200"/>
                </a:moveTo>
                <a:lnTo>
                  <a:pt x="5400" y="16200"/>
                </a:lnTo>
                <a:cubicBezTo>
                  <a:pt x="5068" y="16200"/>
                  <a:pt x="4800" y="16420"/>
                  <a:pt x="4800" y="16691"/>
                </a:cubicBezTo>
                <a:cubicBezTo>
                  <a:pt x="4800" y="16962"/>
                  <a:pt x="5068" y="17182"/>
                  <a:pt x="5400" y="17182"/>
                </a:cubicBezTo>
                <a:lnTo>
                  <a:pt x="12600" y="17182"/>
                </a:lnTo>
                <a:cubicBezTo>
                  <a:pt x="12932" y="17182"/>
                  <a:pt x="13200" y="16962"/>
                  <a:pt x="13200" y="16691"/>
                </a:cubicBezTo>
                <a:cubicBezTo>
                  <a:pt x="13200" y="16420"/>
                  <a:pt x="12932" y="16200"/>
                  <a:pt x="12600" y="16200"/>
                </a:cubicBezTo>
              </a:path>
            </a:pathLst>
          </a:custGeom>
          <a:solidFill>
            <a:schemeClr val="bg1"/>
          </a:solidFill>
          <a:ln w="3175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92574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8F38A13-E350-68C5-1E54-C5220B700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DQL</a:t>
            </a:r>
            <a:endParaRPr lang="zh-CN" altLang="en-US"/>
          </a:p>
        </p:txBody>
      </p:sp>
      <p:sp>
        <p:nvSpPr>
          <p:cNvPr id="16" name="文本占位符 1">
            <a:extLst>
              <a:ext uri="{FF2B5EF4-FFF2-40B4-BE49-F238E27FC236}">
                <a16:creationId xmlns:a16="http://schemas.microsoft.com/office/drawing/2014/main" id="{1F2A046E-D593-8903-8021-901DF02DFB9B}"/>
              </a:ext>
            </a:extLst>
          </p:cNvPr>
          <p:cNvSpPr txBox="1">
            <a:spLocks/>
          </p:cNvSpPr>
          <p:nvPr/>
        </p:nvSpPr>
        <p:spPr>
          <a:xfrm>
            <a:off x="8169961" y="2931429"/>
            <a:ext cx="2734704" cy="2157689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基本查询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条件查询（</a:t>
            </a:r>
            <a:r>
              <a:rPr lang="en-US" altLang="zh-CN">
                <a:solidFill>
                  <a:srgbClr val="C00000"/>
                </a:solidFill>
              </a:rPr>
              <a:t>where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分组查询（</a:t>
            </a:r>
            <a:r>
              <a:rPr lang="en-US" altLang="zh-CN">
                <a:solidFill>
                  <a:srgbClr val="C00000"/>
                </a:solidFill>
              </a:rPr>
              <a:t>group by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排序查询（</a:t>
            </a:r>
            <a:r>
              <a:rPr lang="en-US" altLang="zh-CN">
                <a:solidFill>
                  <a:srgbClr val="C00000"/>
                </a:solidFill>
              </a:rPr>
              <a:t>order by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b="1">
                <a:solidFill>
                  <a:srgbClr val="C00000"/>
                </a:solidFill>
              </a:rPr>
              <a:t>分页查询（</a:t>
            </a:r>
            <a:r>
              <a:rPr lang="en-US" altLang="zh-CN" b="1">
                <a:solidFill>
                  <a:srgbClr val="C00000"/>
                </a:solidFill>
              </a:rPr>
              <a:t>limit</a:t>
            </a:r>
            <a:r>
              <a:rPr lang="zh-CN" altLang="en-US" b="1">
                <a:solidFill>
                  <a:srgbClr val="C00000"/>
                </a:solidFill>
              </a:rPr>
              <a:t>）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A0508A4-2C45-F017-A80F-9610A22D0922}"/>
              </a:ext>
            </a:extLst>
          </p:cNvPr>
          <p:cNvGrpSpPr/>
          <p:nvPr/>
        </p:nvGrpSpPr>
        <p:grpSpPr>
          <a:xfrm>
            <a:off x="2254606" y="1850046"/>
            <a:ext cx="5663665" cy="4452293"/>
            <a:chOff x="2642526" y="1850046"/>
            <a:chExt cx="5663665" cy="4452293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31A524DE-5209-B02E-A87B-E2105CD0B2C1}"/>
                </a:ext>
              </a:extLst>
            </p:cNvPr>
            <p:cNvGrpSpPr/>
            <p:nvPr/>
          </p:nvGrpSpPr>
          <p:grpSpPr>
            <a:xfrm>
              <a:off x="2642528" y="1850046"/>
              <a:ext cx="5663663" cy="4452293"/>
              <a:chOff x="1004678" y="1770170"/>
              <a:chExt cx="5663663" cy="4452293"/>
            </a:xfrm>
          </p:grpSpPr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A86CB425-6AA1-5203-0D2C-80C4E1805839}"/>
                  </a:ext>
                </a:extLst>
              </p:cNvPr>
              <p:cNvSpPr/>
              <p:nvPr/>
            </p:nvSpPr>
            <p:spPr>
              <a:xfrm>
                <a:off x="1004678" y="1770170"/>
                <a:ext cx="5663663" cy="4452293"/>
              </a:xfrm>
              <a:prstGeom prst="roundRect">
                <a:avLst>
                  <a:gd name="adj" fmla="val 2376"/>
                </a:avLst>
              </a:prstGeom>
              <a:solidFill>
                <a:srgbClr val="FFFFE4"/>
              </a:solidFill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432000" tIns="180000">
                <a:spAutoFit/>
              </a:bodyPr>
              <a:lstStyle/>
              <a:p>
                <a:pPr lvl="0" defTabSz="5400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1400">
                  <a:solidFill>
                    <a:srgbClr val="00B0F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defTabSz="5400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select</a:t>
                </a:r>
              </a:p>
              <a:p>
                <a:pPr defTabSz="5400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	</a:t>
                </a:r>
                <a:r>
                  <a:rPr lang="zh-CN" altLang="en-US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字段列表</a:t>
                </a:r>
                <a:endPara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defTabSz="5400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from</a:t>
                </a:r>
              </a:p>
              <a:p>
                <a:pPr defTabSz="5400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	</a:t>
                </a:r>
                <a:r>
                  <a:rPr lang="zh-CN" altLang="en-US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表名列表</a:t>
                </a:r>
                <a:endPara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defTabSz="5400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where</a:t>
                </a:r>
              </a:p>
              <a:p>
                <a:pPr defTabSz="5400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	</a:t>
                </a:r>
                <a:r>
                  <a:rPr lang="zh-CN" altLang="en-US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条件列表</a:t>
                </a:r>
                <a:endPara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defTabSz="5400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group  by</a:t>
                </a:r>
              </a:p>
              <a:p>
                <a:pPr defTabSz="5400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	</a:t>
                </a:r>
                <a:r>
                  <a:rPr lang="zh-CN" altLang="en-US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分组字段列表</a:t>
                </a:r>
                <a:endPara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defTabSz="5400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having</a:t>
                </a:r>
              </a:p>
              <a:p>
                <a:pPr defTabSz="5400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	</a:t>
                </a:r>
                <a:r>
                  <a:rPr lang="zh-CN" altLang="en-US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分组后条件列表</a:t>
                </a:r>
                <a:endPara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defTabSz="5400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order by</a:t>
                </a:r>
              </a:p>
              <a:p>
                <a:pPr defTabSz="5400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	</a:t>
                </a:r>
                <a:r>
                  <a:rPr lang="zh-CN" altLang="en-US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排序字段列表</a:t>
                </a:r>
                <a:endPara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defTabSz="5400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limit</a:t>
                </a:r>
              </a:p>
              <a:p>
                <a:pPr defTabSz="5400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	</a:t>
                </a:r>
                <a:r>
                  <a:rPr lang="zh-CN" altLang="en-US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分页参数</a:t>
                </a:r>
                <a:endParaRPr lang="en-US" altLang="zh-CN" sz="1400">
                  <a:solidFill>
                    <a:srgbClr val="00B0F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9" name="矩形: 对角圆角 8">
                <a:extLst>
                  <a:ext uri="{FF2B5EF4-FFF2-40B4-BE49-F238E27FC236}">
                    <a16:creationId xmlns:a16="http://schemas.microsoft.com/office/drawing/2014/main" id="{B67317A2-5D92-5867-3811-7ED4EDC16DD5}"/>
                  </a:ext>
                </a:extLst>
              </p:cNvPr>
              <p:cNvSpPr/>
              <p:nvPr/>
            </p:nvSpPr>
            <p:spPr>
              <a:xfrm>
                <a:off x="1004678" y="1770170"/>
                <a:ext cx="1368865" cy="458646"/>
              </a:xfrm>
              <a:prstGeom prst="round2DiagRect">
                <a:avLst>
                  <a:gd name="adj1" fmla="val 25771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00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 语法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394F0150-DC6F-952F-FD5F-C7B8C5BF6458}"/>
                </a:ext>
              </a:extLst>
            </p:cNvPr>
            <p:cNvSpPr/>
            <p:nvPr/>
          </p:nvSpPr>
          <p:spPr>
            <a:xfrm>
              <a:off x="2642528" y="2371059"/>
              <a:ext cx="5663663" cy="1085302"/>
            </a:xfrm>
            <a:prstGeom prst="roundRect">
              <a:avLst>
                <a:gd name="adj" fmla="val 4596"/>
              </a:avLst>
            </a:prstGeom>
            <a:solidFill>
              <a:srgbClr val="00B0F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E36CB7B2-A31A-09BB-D917-F4884009B854}"/>
                </a:ext>
              </a:extLst>
            </p:cNvPr>
            <p:cNvSpPr/>
            <p:nvPr/>
          </p:nvSpPr>
          <p:spPr>
            <a:xfrm>
              <a:off x="2642528" y="3478595"/>
              <a:ext cx="5663663" cy="531679"/>
            </a:xfrm>
            <a:prstGeom prst="roundRect">
              <a:avLst>
                <a:gd name="adj" fmla="val 7280"/>
              </a:avLst>
            </a:prstGeom>
            <a:solidFill>
              <a:srgbClr val="00B05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DF1893FE-65F6-F6B8-D50E-69C51AB9DC00}"/>
                </a:ext>
              </a:extLst>
            </p:cNvPr>
            <p:cNvSpPr/>
            <p:nvPr/>
          </p:nvSpPr>
          <p:spPr>
            <a:xfrm>
              <a:off x="2642528" y="4036651"/>
              <a:ext cx="5663663" cy="1073439"/>
            </a:xfrm>
            <a:prstGeom prst="roundRect">
              <a:avLst>
                <a:gd name="adj" fmla="val 5051"/>
              </a:avLst>
            </a:prstGeom>
            <a:solidFill>
              <a:srgbClr val="FF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0BD0E81A-B476-7B3E-55FA-BCA7B9C1E6A9}"/>
                </a:ext>
              </a:extLst>
            </p:cNvPr>
            <p:cNvSpPr/>
            <p:nvPr/>
          </p:nvSpPr>
          <p:spPr>
            <a:xfrm>
              <a:off x="2642527" y="5136467"/>
              <a:ext cx="5663663" cy="550421"/>
            </a:xfrm>
            <a:prstGeom prst="roundRect">
              <a:avLst>
                <a:gd name="adj" fmla="val 10606"/>
              </a:avLst>
            </a:prstGeom>
            <a:solidFill>
              <a:srgbClr val="7030A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99F01C4A-9102-8DFC-F628-7B0B1A39DDAF}"/>
                </a:ext>
              </a:extLst>
            </p:cNvPr>
            <p:cNvSpPr/>
            <p:nvPr/>
          </p:nvSpPr>
          <p:spPr>
            <a:xfrm>
              <a:off x="2642526" y="5716492"/>
              <a:ext cx="5663663" cy="585847"/>
            </a:xfrm>
            <a:prstGeom prst="roundRect">
              <a:avLst>
                <a:gd name="adj" fmla="val 11029"/>
              </a:avLst>
            </a:prstGeom>
            <a:solidFill>
              <a:srgbClr val="FFFF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Shape 2375">
              <a:extLst>
                <a:ext uri="{FF2B5EF4-FFF2-40B4-BE49-F238E27FC236}">
                  <a16:creationId xmlns:a16="http://schemas.microsoft.com/office/drawing/2014/main" id="{D9F8BF4D-9CEE-2E04-EB5D-1DAB02EC195E}"/>
                </a:ext>
              </a:extLst>
            </p:cNvPr>
            <p:cNvSpPr/>
            <p:nvPr/>
          </p:nvSpPr>
          <p:spPr>
            <a:xfrm>
              <a:off x="2842942" y="1930858"/>
              <a:ext cx="235424" cy="288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0" y="5891"/>
                  </a:moveTo>
                  <a:lnTo>
                    <a:pt x="14400" y="982"/>
                  </a:lnTo>
                  <a:lnTo>
                    <a:pt x="15000" y="982"/>
                  </a:lnTo>
                  <a:lnTo>
                    <a:pt x="20400" y="5891"/>
                  </a:lnTo>
                  <a:cubicBezTo>
                    <a:pt x="20400" y="5891"/>
                    <a:pt x="14400" y="5891"/>
                    <a:pt x="14400" y="5891"/>
                  </a:cubicBezTo>
                  <a:close/>
                  <a:moveTo>
                    <a:pt x="20400" y="19636"/>
                  </a:moveTo>
                  <a:cubicBezTo>
                    <a:pt x="20400" y="20179"/>
                    <a:pt x="19862" y="20618"/>
                    <a:pt x="19200" y="20618"/>
                  </a:cubicBezTo>
                  <a:lnTo>
                    <a:pt x="2400" y="20618"/>
                  </a:lnTo>
                  <a:cubicBezTo>
                    <a:pt x="1737" y="20618"/>
                    <a:pt x="1200" y="20179"/>
                    <a:pt x="1200" y="19636"/>
                  </a:cubicBezTo>
                  <a:lnTo>
                    <a:pt x="1200" y="1964"/>
                  </a:lnTo>
                  <a:cubicBezTo>
                    <a:pt x="1200" y="1422"/>
                    <a:pt x="1737" y="982"/>
                    <a:pt x="2400" y="982"/>
                  </a:cubicBezTo>
                  <a:lnTo>
                    <a:pt x="13200" y="982"/>
                  </a:lnTo>
                  <a:lnTo>
                    <a:pt x="13200" y="5891"/>
                  </a:lnTo>
                  <a:cubicBezTo>
                    <a:pt x="13200" y="6433"/>
                    <a:pt x="13738" y="6873"/>
                    <a:pt x="14400" y="6873"/>
                  </a:cubicBezTo>
                  <a:lnTo>
                    <a:pt x="20400" y="6873"/>
                  </a:lnTo>
                  <a:cubicBezTo>
                    <a:pt x="20400" y="6873"/>
                    <a:pt x="20400" y="19636"/>
                    <a:pt x="20400" y="19636"/>
                  </a:cubicBezTo>
                  <a:close/>
                  <a:moveTo>
                    <a:pt x="15600" y="0"/>
                  </a:moveTo>
                  <a:lnTo>
                    <a:pt x="2400" y="0"/>
                  </a:lnTo>
                  <a:cubicBezTo>
                    <a:pt x="1075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1075" y="21600"/>
                    <a:pt x="2400" y="21600"/>
                  </a:cubicBezTo>
                  <a:lnTo>
                    <a:pt x="19200" y="21600"/>
                  </a:lnTo>
                  <a:cubicBezTo>
                    <a:pt x="20525" y="21600"/>
                    <a:pt x="21600" y="20721"/>
                    <a:pt x="21600" y="19636"/>
                  </a:cubicBezTo>
                  <a:lnTo>
                    <a:pt x="21600" y="5400"/>
                  </a:lnTo>
                  <a:cubicBezTo>
                    <a:pt x="21600" y="5400"/>
                    <a:pt x="15600" y="0"/>
                    <a:pt x="15600" y="0"/>
                  </a:cubicBezTo>
                  <a:close/>
                  <a:moveTo>
                    <a:pt x="4800" y="8836"/>
                  </a:moveTo>
                  <a:cubicBezTo>
                    <a:pt x="4800" y="9108"/>
                    <a:pt x="5068" y="9327"/>
                    <a:pt x="5400" y="9327"/>
                  </a:cubicBezTo>
                  <a:lnTo>
                    <a:pt x="16200" y="9327"/>
                  </a:lnTo>
                  <a:cubicBezTo>
                    <a:pt x="16532" y="9327"/>
                    <a:pt x="16800" y="9108"/>
                    <a:pt x="16800" y="8836"/>
                  </a:cubicBezTo>
                  <a:cubicBezTo>
                    <a:pt x="16800" y="8566"/>
                    <a:pt x="16532" y="8345"/>
                    <a:pt x="16200" y="8345"/>
                  </a:cubicBezTo>
                  <a:lnTo>
                    <a:pt x="5400" y="8345"/>
                  </a:lnTo>
                  <a:cubicBezTo>
                    <a:pt x="5068" y="8345"/>
                    <a:pt x="4800" y="8566"/>
                    <a:pt x="4800" y="8836"/>
                  </a:cubicBezTo>
                  <a:moveTo>
                    <a:pt x="16200" y="12273"/>
                  </a:moveTo>
                  <a:lnTo>
                    <a:pt x="5400" y="12273"/>
                  </a:lnTo>
                  <a:cubicBezTo>
                    <a:pt x="5068" y="12273"/>
                    <a:pt x="4800" y="12493"/>
                    <a:pt x="4800" y="12764"/>
                  </a:cubicBezTo>
                  <a:cubicBezTo>
                    <a:pt x="4800" y="13035"/>
                    <a:pt x="5068" y="13255"/>
                    <a:pt x="5400" y="13255"/>
                  </a:cubicBezTo>
                  <a:lnTo>
                    <a:pt x="16200" y="13255"/>
                  </a:lnTo>
                  <a:cubicBezTo>
                    <a:pt x="16532" y="13255"/>
                    <a:pt x="16800" y="13035"/>
                    <a:pt x="16800" y="12764"/>
                  </a:cubicBezTo>
                  <a:cubicBezTo>
                    <a:pt x="16800" y="12493"/>
                    <a:pt x="16532" y="12273"/>
                    <a:pt x="16200" y="12273"/>
                  </a:cubicBezTo>
                  <a:moveTo>
                    <a:pt x="5400" y="5400"/>
                  </a:moveTo>
                  <a:lnTo>
                    <a:pt x="8400" y="5400"/>
                  </a:lnTo>
                  <a:cubicBezTo>
                    <a:pt x="8732" y="5400"/>
                    <a:pt x="9000" y="5181"/>
                    <a:pt x="9000" y="4909"/>
                  </a:cubicBezTo>
                  <a:cubicBezTo>
                    <a:pt x="9000" y="4638"/>
                    <a:pt x="8732" y="4418"/>
                    <a:pt x="8400" y="4418"/>
                  </a:cubicBezTo>
                  <a:lnTo>
                    <a:pt x="5400" y="4418"/>
                  </a:lnTo>
                  <a:cubicBezTo>
                    <a:pt x="5068" y="4418"/>
                    <a:pt x="4800" y="4638"/>
                    <a:pt x="4800" y="4909"/>
                  </a:cubicBezTo>
                  <a:cubicBezTo>
                    <a:pt x="4800" y="5181"/>
                    <a:pt x="5068" y="5400"/>
                    <a:pt x="5400" y="5400"/>
                  </a:cubicBezTo>
                  <a:moveTo>
                    <a:pt x="12600" y="16200"/>
                  </a:moveTo>
                  <a:lnTo>
                    <a:pt x="5400" y="16200"/>
                  </a:lnTo>
                  <a:cubicBezTo>
                    <a:pt x="5068" y="16200"/>
                    <a:pt x="4800" y="16420"/>
                    <a:pt x="4800" y="16691"/>
                  </a:cubicBezTo>
                  <a:cubicBezTo>
                    <a:pt x="4800" y="16962"/>
                    <a:pt x="5068" y="17182"/>
                    <a:pt x="5400" y="17182"/>
                  </a:cubicBezTo>
                  <a:lnTo>
                    <a:pt x="12600" y="17182"/>
                  </a:lnTo>
                  <a:cubicBezTo>
                    <a:pt x="12932" y="17182"/>
                    <a:pt x="13200" y="16962"/>
                    <a:pt x="13200" y="16691"/>
                  </a:cubicBezTo>
                  <a:cubicBezTo>
                    <a:pt x="13200" y="16420"/>
                    <a:pt x="12932" y="16200"/>
                    <a:pt x="12600" y="16200"/>
                  </a:cubicBezTo>
                </a:path>
              </a:pathLst>
            </a:custGeom>
            <a:solidFill>
              <a:schemeClr val="bg1"/>
            </a:solidFill>
            <a:ln w="3175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solidFill>
                  <a:srgbClr val="F4B246"/>
                </a:solidFill>
                <a:latin typeface="+mn-ea"/>
                <a:cs typeface="Arial" panose="020B060402020202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7066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0689815-6EF1-9B69-F8DF-F7D9F6FDF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DQL-</a:t>
            </a:r>
            <a:r>
              <a:rPr lang="zh-CN" altLang="en-US"/>
              <a:t>分页查询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D1AE67-F02E-9F61-0E55-9116991D00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752" r="23854"/>
          <a:stretch/>
        </p:blipFill>
        <p:spPr>
          <a:xfrm>
            <a:off x="3229256" y="1740982"/>
            <a:ext cx="4984642" cy="441988"/>
          </a:xfrm>
          <a:prstGeom prst="roundRect">
            <a:avLst>
              <a:gd name="adj" fmla="val 50000"/>
            </a:avLst>
          </a:prstGeom>
          <a:ln w="6350">
            <a:solidFill>
              <a:schemeClr val="bg1">
                <a:lumMod val="50000"/>
              </a:schemeClr>
            </a:solidFill>
            <a:prstDash val="lgDash"/>
          </a:ln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B4210813-5D7A-6522-6D49-8636FBFA9831}"/>
              </a:ext>
            </a:extLst>
          </p:cNvPr>
          <p:cNvGrpSpPr/>
          <p:nvPr/>
        </p:nvGrpSpPr>
        <p:grpSpPr>
          <a:xfrm>
            <a:off x="796457" y="4890893"/>
            <a:ext cx="10578442" cy="1404397"/>
            <a:chOff x="1048333" y="5599087"/>
            <a:chExt cx="12806983" cy="1404397"/>
          </a:xfrm>
        </p:grpSpPr>
        <p:sp>
          <p:nvSpPr>
            <p:cNvPr id="12" name="TextBox 6">
              <a:extLst>
                <a:ext uri="{FF2B5EF4-FFF2-40B4-BE49-F238E27FC236}">
                  <a16:creationId xmlns:a16="http://schemas.microsoft.com/office/drawing/2014/main" id="{3B3971AE-F202-7476-3DDD-CD6B730BBAE4}"/>
                </a:ext>
              </a:extLst>
            </p:cNvPr>
            <p:cNvSpPr txBox="1"/>
            <p:nvPr/>
          </p:nvSpPr>
          <p:spPr>
            <a:xfrm>
              <a:off x="1357990" y="5890405"/>
              <a:ext cx="9834619" cy="10249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起始索引从</a:t>
              </a:r>
              <a:r>
                <a: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0</a:t>
              </a: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开始，起始索引 </a:t>
              </a:r>
              <a:r>
                <a: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= </a:t>
              </a: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（查询页码</a:t>
              </a:r>
              <a:r>
                <a: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- 1</a:t>
              </a: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）* 每页显示记录数。</a:t>
              </a:r>
              <a:endPara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分页查询是数据库的方言，不同的数据库有不同的实现，</a:t>
              </a:r>
              <a:r>
                <a: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MySQL</a:t>
              </a: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中是</a:t>
              </a:r>
              <a:r>
                <a: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LIMIT</a:t>
              </a: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。</a:t>
              </a:r>
              <a:endPara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如果查询的是第一页数据，起始索引可以省略，直接简写为 </a:t>
              </a:r>
              <a:r>
                <a: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limit 10</a:t>
              </a: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。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C6016EC1-2477-C57A-90AE-919F6DF11019}"/>
                </a:ext>
              </a:extLst>
            </p:cNvPr>
            <p:cNvGrpSpPr/>
            <p:nvPr/>
          </p:nvGrpSpPr>
          <p:grpSpPr>
            <a:xfrm>
              <a:off x="1048333" y="5599087"/>
              <a:ext cx="12806983" cy="1404397"/>
              <a:chOff x="1097275" y="5693357"/>
              <a:chExt cx="12745194" cy="1404397"/>
            </a:xfrm>
          </p:grpSpPr>
          <p:sp>
            <p:nvSpPr>
              <p:cNvPr id="14" name="三角形 9">
                <a:extLst>
                  <a:ext uri="{FF2B5EF4-FFF2-40B4-BE49-F238E27FC236}">
                    <a16:creationId xmlns:a16="http://schemas.microsoft.com/office/drawing/2014/main" id="{492890A5-9B5A-A920-58D4-28460875D45A}"/>
                  </a:ext>
                </a:extLst>
              </p:cNvPr>
              <p:cNvSpPr/>
              <p:nvPr/>
            </p:nvSpPr>
            <p:spPr>
              <a:xfrm rot="2651319">
                <a:off x="1103889" y="6012233"/>
                <a:ext cx="145648" cy="78105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2F5F58C3-FB33-9E77-E2A4-897EED59D57F}"/>
                  </a:ext>
                </a:extLst>
              </p:cNvPr>
              <p:cNvSpPr/>
              <p:nvPr/>
            </p:nvSpPr>
            <p:spPr>
              <a:xfrm>
                <a:off x="1197202" y="5693357"/>
                <a:ext cx="12645267" cy="1404397"/>
              </a:xfrm>
              <a:prstGeom prst="rect">
                <a:avLst/>
              </a:prstGeom>
              <a:noFill/>
              <a:ln w="9525">
                <a:solidFill>
                  <a:srgbClr val="AD2B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3E205889-89FF-60FE-6A89-B60702FBF721}"/>
                  </a:ext>
                </a:extLst>
              </p:cNvPr>
              <p:cNvSpPr/>
              <p:nvPr/>
            </p:nvSpPr>
            <p:spPr>
              <a:xfrm>
                <a:off x="1097275" y="5728120"/>
                <a:ext cx="1197034" cy="30094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注意事项</a:t>
                </a:r>
              </a:p>
            </p:txBody>
          </p:sp>
        </p:grp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A9DF938-5A49-57E5-9540-66E159AD011A}"/>
              </a:ext>
            </a:extLst>
          </p:cNvPr>
          <p:cNvGrpSpPr/>
          <p:nvPr/>
        </p:nvGrpSpPr>
        <p:grpSpPr>
          <a:xfrm>
            <a:off x="796457" y="2506228"/>
            <a:ext cx="10578443" cy="990719"/>
            <a:chOff x="796457" y="2506228"/>
            <a:chExt cx="10578443" cy="990719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E4EDC47E-A50B-1161-AB72-5F8B81BE03E2}"/>
                </a:ext>
              </a:extLst>
            </p:cNvPr>
            <p:cNvGrpSpPr/>
            <p:nvPr/>
          </p:nvGrpSpPr>
          <p:grpSpPr>
            <a:xfrm>
              <a:off x="796457" y="2506228"/>
              <a:ext cx="10578443" cy="990719"/>
              <a:chOff x="806778" y="1685855"/>
              <a:chExt cx="10578443" cy="990719"/>
            </a:xfrm>
          </p:grpSpPr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6A7C490D-EFB2-2EE4-26C6-CAE1F8DC8B76}"/>
                  </a:ext>
                </a:extLst>
              </p:cNvPr>
              <p:cNvSpPr/>
              <p:nvPr/>
            </p:nvSpPr>
            <p:spPr>
              <a:xfrm>
                <a:off x="806778" y="1685855"/>
                <a:ext cx="10578443" cy="990719"/>
              </a:xfrm>
              <a:prstGeom prst="roundRect">
                <a:avLst>
                  <a:gd name="adj" fmla="val 8472"/>
                </a:avLst>
              </a:prstGeom>
              <a:solidFill>
                <a:srgbClr val="FFFFE4"/>
              </a:solidFill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360000" rIns="72000">
                <a:spAutoFit/>
              </a:bodyPr>
              <a:lstStyle/>
              <a:p>
                <a:pPr marL="285750" indent="-285750" defTabSz="540000" eaLnBrk="0" fontAlgn="base" hangingPunct="0">
                  <a:lnSpc>
                    <a:spcPct val="300000"/>
                  </a:lnSpc>
                  <a:spcAft>
                    <a:spcPct val="0"/>
                  </a:spcAft>
                  <a:buFont typeface="Wingdings" panose="05000000000000000000" pitchFamily="2" charset="2"/>
                  <a:buChar char="l"/>
                </a:pPr>
                <a:r>
                  <a:rPr lang="zh-CN" altLang="en-US" sz="13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分页查询：</a:t>
                </a:r>
                <a:r>
                  <a:rPr lang="en-US" altLang="zh-CN" sz="130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select</a:t>
                </a:r>
                <a:r>
                  <a:rPr lang="en-US" altLang="zh-CN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</a:t>
                </a:r>
                <a:r>
                  <a:rPr lang="zh-CN" altLang="en-US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字段列表</a:t>
                </a:r>
                <a:r>
                  <a:rPr lang="en-US" altLang="zh-CN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</a:t>
                </a:r>
                <a:r>
                  <a:rPr lang="en-US" altLang="zh-CN" sz="130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from</a:t>
                </a:r>
                <a:r>
                  <a:rPr lang="en-US" altLang="zh-CN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</a:t>
                </a:r>
                <a:r>
                  <a:rPr lang="zh-CN" altLang="en-US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表名  </a:t>
                </a:r>
                <a:r>
                  <a:rPr lang="en-US" altLang="zh-CN" sz="13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limit</a:t>
                </a:r>
                <a:r>
                  <a:rPr lang="en-US" altLang="zh-CN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</a:t>
                </a:r>
                <a:r>
                  <a:rPr lang="zh-CN" altLang="en-US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起始索引</a:t>
                </a:r>
                <a:r>
                  <a:rPr lang="en-US" altLang="zh-CN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, </a:t>
                </a:r>
                <a:r>
                  <a:rPr lang="zh-CN" altLang="en-US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查询记录数 </a:t>
                </a:r>
                <a:r>
                  <a:rPr lang="en-US" altLang="zh-CN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;</a:t>
                </a:r>
                <a:endParaRPr lang="zh-CN" altLang="zh-CN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9" name="矩形: 对角圆角 8">
                <a:extLst>
                  <a:ext uri="{FF2B5EF4-FFF2-40B4-BE49-F238E27FC236}">
                    <a16:creationId xmlns:a16="http://schemas.microsoft.com/office/drawing/2014/main" id="{6735E853-361E-5449-C78F-A045F21CC645}"/>
                  </a:ext>
                </a:extLst>
              </p:cNvPr>
              <p:cNvSpPr/>
              <p:nvPr/>
            </p:nvSpPr>
            <p:spPr>
              <a:xfrm>
                <a:off x="806778" y="1685855"/>
                <a:ext cx="1038439" cy="407027"/>
              </a:xfrm>
              <a:prstGeom prst="round2DiagRect">
                <a:avLst>
                  <a:gd name="adj1" fmla="val 18103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00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</a:t>
                </a:r>
                <a:r>
                  <a:rPr lang="zh-CN" altLang="en-US" sz="14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语法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17" name="Shape 2375">
              <a:extLst>
                <a:ext uri="{FF2B5EF4-FFF2-40B4-BE49-F238E27FC236}">
                  <a16:creationId xmlns:a16="http://schemas.microsoft.com/office/drawing/2014/main" id="{1793D968-648C-28B4-C0AC-30DF458A7589}"/>
                </a:ext>
              </a:extLst>
            </p:cNvPr>
            <p:cNvSpPr/>
            <p:nvPr/>
          </p:nvSpPr>
          <p:spPr>
            <a:xfrm>
              <a:off x="1003463" y="2607349"/>
              <a:ext cx="187196" cy="229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0" y="5891"/>
                  </a:moveTo>
                  <a:lnTo>
                    <a:pt x="14400" y="982"/>
                  </a:lnTo>
                  <a:lnTo>
                    <a:pt x="15000" y="982"/>
                  </a:lnTo>
                  <a:lnTo>
                    <a:pt x="20400" y="5891"/>
                  </a:lnTo>
                  <a:cubicBezTo>
                    <a:pt x="20400" y="5891"/>
                    <a:pt x="14400" y="5891"/>
                    <a:pt x="14400" y="5891"/>
                  </a:cubicBezTo>
                  <a:close/>
                  <a:moveTo>
                    <a:pt x="20400" y="19636"/>
                  </a:moveTo>
                  <a:cubicBezTo>
                    <a:pt x="20400" y="20179"/>
                    <a:pt x="19862" y="20618"/>
                    <a:pt x="19200" y="20618"/>
                  </a:cubicBezTo>
                  <a:lnTo>
                    <a:pt x="2400" y="20618"/>
                  </a:lnTo>
                  <a:cubicBezTo>
                    <a:pt x="1737" y="20618"/>
                    <a:pt x="1200" y="20179"/>
                    <a:pt x="1200" y="19636"/>
                  </a:cubicBezTo>
                  <a:lnTo>
                    <a:pt x="1200" y="1964"/>
                  </a:lnTo>
                  <a:cubicBezTo>
                    <a:pt x="1200" y="1422"/>
                    <a:pt x="1737" y="982"/>
                    <a:pt x="2400" y="982"/>
                  </a:cubicBezTo>
                  <a:lnTo>
                    <a:pt x="13200" y="982"/>
                  </a:lnTo>
                  <a:lnTo>
                    <a:pt x="13200" y="5891"/>
                  </a:lnTo>
                  <a:cubicBezTo>
                    <a:pt x="13200" y="6433"/>
                    <a:pt x="13738" y="6873"/>
                    <a:pt x="14400" y="6873"/>
                  </a:cubicBezTo>
                  <a:lnTo>
                    <a:pt x="20400" y="6873"/>
                  </a:lnTo>
                  <a:cubicBezTo>
                    <a:pt x="20400" y="6873"/>
                    <a:pt x="20400" y="19636"/>
                    <a:pt x="20400" y="19636"/>
                  </a:cubicBezTo>
                  <a:close/>
                  <a:moveTo>
                    <a:pt x="15600" y="0"/>
                  </a:moveTo>
                  <a:lnTo>
                    <a:pt x="2400" y="0"/>
                  </a:lnTo>
                  <a:cubicBezTo>
                    <a:pt x="1075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1075" y="21600"/>
                    <a:pt x="2400" y="21600"/>
                  </a:cubicBezTo>
                  <a:lnTo>
                    <a:pt x="19200" y="21600"/>
                  </a:lnTo>
                  <a:cubicBezTo>
                    <a:pt x="20525" y="21600"/>
                    <a:pt x="21600" y="20721"/>
                    <a:pt x="21600" y="19636"/>
                  </a:cubicBezTo>
                  <a:lnTo>
                    <a:pt x="21600" y="5400"/>
                  </a:lnTo>
                  <a:cubicBezTo>
                    <a:pt x="21600" y="5400"/>
                    <a:pt x="15600" y="0"/>
                    <a:pt x="15600" y="0"/>
                  </a:cubicBezTo>
                  <a:close/>
                  <a:moveTo>
                    <a:pt x="4800" y="8836"/>
                  </a:moveTo>
                  <a:cubicBezTo>
                    <a:pt x="4800" y="9108"/>
                    <a:pt x="5068" y="9327"/>
                    <a:pt x="5400" y="9327"/>
                  </a:cubicBezTo>
                  <a:lnTo>
                    <a:pt x="16200" y="9327"/>
                  </a:lnTo>
                  <a:cubicBezTo>
                    <a:pt x="16532" y="9327"/>
                    <a:pt x="16800" y="9108"/>
                    <a:pt x="16800" y="8836"/>
                  </a:cubicBezTo>
                  <a:cubicBezTo>
                    <a:pt x="16800" y="8566"/>
                    <a:pt x="16532" y="8345"/>
                    <a:pt x="16200" y="8345"/>
                  </a:cubicBezTo>
                  <a:lnTo>
                    <a:pt x="5400" y="8345"/>
                  </a:lnTo>
                  <a:cubicBezTo>
                    <a:pt x="5068" y="8345"/>
                    <a:pt x="4800" y="8566"/>
                    <a:pt x="4800" y="8836"/>
                  </a:cubicBezTo>
                  <a:moveTo>
                    <a:pt x="16200" y="12273"/>
                  </a:moveTo>
                  <a:lnTo>
                    <a:pt x="5400" y="12273"/>
                  </a:lnTo>
                  <a:cubicBezTo>
                    <a:pt x="5068" y="12273"/>
                    <a:pt x="4800" y="12493"/>
                    <a:pt x="4800" y="12764"/>
                  </a:cubicBezTo>
                  <a:cubicBezTo>
                    <a:pt x="4800" y="13035"/>
                    <a:pt x="5068" y="13255"/>
                    <a:pt x="5400" y="13255"/>
                  </a:cubicBezTo>
                  <a:lnTo>
                    <a:pt x="16200" y="13255"/>
                  </a:lnTo>
                  <a:cubicBezTo>
                    <a:pt x="16532" y="13255"/>
                    <a:pt x="16800" y="13035"/>
                    <a:pt x="16800" y="12764"/>
                  </a:cubicBezTo>
                  <a:cubicBezTo>
                    <a:pt x="16800" y="12493"/>
                    <a:pt x="16532" y="12273"/>
                    <a:pt x="16200" y="12273"/>
                  </a:cubicBezTo>
                  <a:moveTo>
                    <a:pt x="5400" y="5400"/>
                  </a:moveTo>
                  <a:lnTo>
                    <a:pt x="8400" y="5400"/>
                  </a:lnTo>
                  <a:cubicBezTo>
                    <a:pt x="8732" y="5400"/>
                    <a:pt x="9000" y="5181"/>
                    <a:pt x="9000" y="4909"/>
                  </a:cubicBezTo>
                  <a:cubicBezTo>
                    <a:pt x="9000" y="4638"/>
                    <a:pt x="8732" y="4418"/>
                    <a:pt x="8400" y="4418"/>
                  </a:cubicBezTo>
                  <a:lnTo>
                    <a:pt x="5400" y="4418"/>
                  </a:lnTo>
                  <a:cubicBezTo>
                    <a:pt x="5068" y="4418"/>
                    <a:pt x="4800" y="4638"/>
                    <a:pt x="4800" y="4909"/>
                  </a:cubicBezTo>
                  <a:cubicBezTo>
                    <a:pt x="4800" y="5181"/>
                    <a:pt x="5068" y="5400"/>
                    <a:pt x="5400" y="5400"/>
                  </a:cubicBezTo>
                  <a:moveTo>
                    <a:pt x="12600" y="16200"/>
                  </a:moveTo>
                  <a:lnTo>
                    <a:pt x="5400" y="16200"/>
                  </a:lnTo>
                  <a:cubicBezTo>
                    <a:pt x="5068" y="16200"/>
                    <a:pt x="4800" y="16420"/>
                    <a:pt x="4800" y="16691"/>
                  </a:cubicBezTo>
                  <a:cubicBezTo>
                    <a:pt x="4800" y="16962"/>
                    <a:pt x="5068" y="17182"/>
                    <a:pt x="5400" y="17182"/>
                  </a:cubicBezTo>
                  <a:lnTo>
                    <a:pt x="12600" y="17182"/>
                  </a:lnTo>
                  <a:cubicBezTo>
                    <a:pt x="12932" y="17182"/>
                    <a:pt x="13200" y="16962"/>
                    <a:pt x="13200" y="16691"/>
                  </a:cubicBezTo>
                  <a:cubicBezTo>
                    <a:pt x="13200" y="16420"/>
                    <a:pt x="12932" y="16200"/>
                    <a:pt x="12600" y="16200"/>
                  </a:cubicBezTo>
                </a:path>
              </a:pathLst>
            </a:custGeom>
            <a:solidFill>
              <a:schemeClr val="bg1"/>
            </a:solidFill>
            <a:ln w="3175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solidFill>
                  <a:srgbClr val="F4B246"/>
                </a:solidFill>
                <a:latin typeface="+mn-ea"/>
                <a:cs typeface="Arial" panose="020B060402020202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024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106758-2DA3-0BDE-7C20-8CAD7FDDA4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根据需求完成员工管理的条件分页查询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641E2C1-0F74-008C-4BAB-2ECA0BCC0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184" y="1715874"/>
            <a:ext cx="8960762" cy="4834396"/>
          </a:xfrm>
          <a:prstGeom prst="roundRect">
            <a:avLst>
              <a:gd name="adj" fmla="val 3390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F8A2609-0C85-FF3C-E7DF-5C671F9365BF}"/>
              </a:ext>
            </a:extLst>
          </p:cNvPr>
          <p:cNvSpPr txBox="1"/>
          <p:nvPr/>
        </p:nvSpPr>
        <p:spPr>
          <a:xfrm>
            <a:off x="4053254" y="1874227"/>
            <a:ext cx="335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张</a:t>
            </a:r>
            <a:endParaRPr lang="zh-CN" altLang="en-US" sz="1200" dirty="0">
              <a:solidFill>
                <a:srgbClr val="FF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23E40F0-B1C9-537F-D7AA-EB111D07BBC2}"/>
              </a:ext>
            </a:extLst>
          </p:cNvPr>
          <p:cNvSpPr txBox="1"/>
          <p:nvPr/>
        </p:nvSpPr>
        <p:spPr>
          <a:xfrm>
            <a:off x="5902678" y="1855177"/>
            <a:ext cx="335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男</a:t>
            </a:r>
            <a:endParaRPr lang="zh-CN" altLang="en-US" sz="1200" dirty="0">
              <a:solidFill>
                <a:srgbClr val="FF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88DCC58-18CD-B199-4472-E30C77A25F3D}"/>
              </a:ext>
            </a:extLst>
          </p:cNvPr>
          <p:cNvSpPr txBox="1"/>
          <p:nvPr/>
        </p:nvSpPr>
        <p:spPr>
          <a:xfrm>
            <a:off x="7767946" y="1907207"/>
            <a:ext cx="779059" cy="261610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2000-01-01</a:t>
            </a:r>
            <a:endParaRPr lang="zh-CN" altLang="en-US" sz="1100" dirty="0">
              <a:solidFill>
                <a:srgbClr val="FF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140A3F2-611F-E8AB-6B26-B504EAFCFD11}"/>
              </a:ext>
            </a:extLst>
          </p:cNvPr>
          <p:cNvSpPr txBox="1"/>
          <p:nvPr/>
        </p:nvSpPr>
        <p:spPr>
          <a:xfrm>
            <a:off x="8664902" y="1907207"/>
            <a:ext cx="779059" cy="261610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en-US" altLang="zh-CN"/>
              <a:t>2015-12-31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024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F58CB73-44AF-9A8B-8062-5180BDA2F2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根据需求，完成员工信息的统计</a:t>
            </a:r>
          </a:p>
        </p:txBody>
      </p:sp>
      <p:sp>
        <p:nvSpPr>
          <p:cNvPr id="32" name="Shape 2389">
            <a:extLst>
              <a:ext uri="{FF2B5EF4-FFF2-40B4-BE49-F238E27FC236}">
                <a16:creationId xmlns:a16="http://schemas.microsoft.com/office/drawing/2014/main" id="{AEB54D2C-C486-C955-EA68-A1E3EA6FA654}"/>
              </a:ext>
            </a:extLst>
          </p:cNvPr>
          <p:cNvSpPr/>
          <p:nvPr/>
        </p:nvSpPr>
        <p:spPr>
          <a:xfrm>
            <a:off x="927164" y="1948574"/>
            <a:ext cx="269289" cy="2198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00"/>
                </a:moveTo>
                <a:lnTo>
                  <a:pt x="18655" y="20400"/>
                </a:lnTo>
                <a:lnTo>
                  <a:pt x="18655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1109" y="0"/>
                </a:moveTo>
                <a:lnTo>
                  <a:pt x="18164" y="0"/>
                </a:lnTo>
                <a:cubicBezTo>
                  <a:pt x="17893" y="0"/>
                  <a:pt x="17673" y="269"/>
                  <a:pt x="17673" y="600"/>
                </a:cubicBezTo>
                <a:lnTo>
                  <a:pt x="17673" y="21000"/>
                </a:lnTo>
                <a:cubicBezTo>
                  <a:pt x="17673" y="21332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600"/>
                </a:lnTo>
                <a:cubicBezTo>
                  <a:pt x="21600" y="269"/>
                  <a:pt x="21380" y="0"/>
                  <a:pt x="21109" y="0"/>
                </a:cubicBezTo>
                <a:moveTo>
                  <a:pt x="8836" y="20400"/>
                </a:moveTo>
                <a:lnTo>
                  <a:pt x="6873" y="20400"/>
                </a:lnTo>
                <a:lnTo>
                  <a:pt x="6873" y="3600"/>
                </a:lnTo>
                <a:lnTo>
                  <a:pt x="8836" y="3600"/>
                </a:lnTo>
                <a:cubicBezTo>
                  <a:pt x="8836" y="3600"/>
                  <a:pt x="8836" y="20400"/>
                  <a:pt x="8836" y="20400"/>
                </a:cubicBezTo>
                <a:close/>
                <a:moveTo>
                  <a:pt x="9327" y="2400"/>
                </a:moveTo>
                <a:lnTo>
                  <a:pt x="6382" y="2400"/>
                </a:lnTo>
                <a:cubicBezTo>
                  <a:pt x="6111" y="2400"/>
                  <a:pt x="5891" y="2669"/>
                  <a:pt x="5891" y="3000"/>
                </a:cubicBezTo>
                <a:lnTo>
                  <a:pt x="5891" y="21000"/>
                </a:lnTo>
                <a:cubicBezTo>
                  <a:pt x="5891" y="21332"/>
                  <a:pt x="6111" y="21600"/>
                  <a:pt x="6382" y="21600"/>
                </a:cubicBezTo>
                <a:lnTo>
                  <a:pt x="9327" y="21600"/>
                </a:lnTo>
                <a:cubicBezTo>
                  <a:pt x="9598" y="21600"/>
                  <a:pt x="9818" y="21332"/>
                  <a:pt x="9818" y="21000"/>
                </a:cubicBezTo>
                <a:lnTo>
                  <a:pt x="9818" y="3000"/>
                </a:lnTo>
                <a:cubicBezTo>
                  <a:pt x="9818" y="2669"/>
                  <a:pt x="9598" y="2400"/>
                  <a:pt x="9327" y="2400"/>
                </a:cubicBezTo>
                <a:moveTo>
                  <a:pt x="14727" y="20400"/>
                </a:moveTo>
                <a:lnTo>
                  <a:pt x="12764" y="20400"/>
                </a:lnTo>
                <a:lnTo>
                  <a:pt x="12764" y="10800"/>
                </a:lnTo>
                <a:lnTo>
                  <a:pt x="14727" y="10800"/>
                </a:lnTo>
                <a:cubicBezTo>
                  <a:pt x="14727" y="10800"/>
                  <a:pt x="14727" y="20400"/>
                  <a:pt x="14727" y="20400"/>
                </a:cubicBezTo>
                <a:close/>
                <a:moveTo>
                  <a:pt x="15218" y="9600"/>
                </a:moveTo>
                <a:lnTo>
                  <a:pt x="12273" y="9600"/>
                </a:lnTo>
                <a:cubicBezTo>
                  <a:pt x="12002" y="9600"/>
                  <a:pt x="11782" y="9869"/>
                  <a:pt x="11782" y="10200"/>
                </a:cubicBezTo>
                <a:lnTo>
                  <a:pt x="11782" y="21000"/>
                </a:lnTo>
                <a:cubicBezTo>
                  <a:pt x="11782" y="21332"/>
                  <a:pt x="12002" y="21600"/>
                  <a:pt x="12273" y="21600"/>
                </a:cubicBezTo>
                <a:lnTo>
                  <a:pt x="15218" y="21600"/>
                </a:lnTo>
                <a:cubicBezTo>
                  <a:pt x="15489" y="21600"/>
                  <a:pt x="15709" y="21332"/>
                  <a:pt x="15709" y="21000"/>
                </a:cubicBezTo>
                <a:lnTo>
                  <a:pt x="15709" y="10200"/>
                </a:lnTo>
                <a:cubicBezTo>
                  <a:pt x="15709" y="9869"/>
                  <a:pt x="15489" y="9600"/>
                  <a:pt x="15218" y="9600"/>
                </a:cubicBezTo>
                <a:moveTo>
                  <a:pt x="2945" y="20400"/>
                </a:moveTo>
                <a:lnTo>
                  <a:pt x="982" y="20400"/>
                </a:lnTo>
                <a:lnTo>
                  <a:pt x="982" y="14400"/>
                </a:lnTo>
                <a:lnTo>
                  <a:pt x="2945" y="14400"/>
                </a:lnTo>
                <a:cubicBezTo>
                  <a:pt x="2945" y="14400"/>
                  <a:pt x="2945" y="20400"/>
                  <a:pt x="2945" y="20400"/>
                </a:cubicBezTo>
                <a:close/>
                <a:moveTo>
                  <a:pt x="3436" y="13200"/>
                </a:moveTo>
                <a:lnTo>
                  <a:pt x="491" y="13200"/>
                </a:lnTo>
                <a:cubicBezTo>
                  <a:pt x="220" y="13200"/>
                  <a:pt x="0" y="13469"/>
                  <a:pt x="0" y="138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3436" y="21600"/>
                </a:lnTo>
                <a:cubicBezTo>
                  <a:pt x="3707" y="21600"/>
                  <a:pt x="3927" y="21332"/>
                  <a:pt x="3927" y="21000"/>
                </a:cubicBezTo>
                <a:lnTo>
                  <a:pt x="3927" y="13800"/>
                </a:lnTo>
                <a:cubicBezTo>
                  <a:pt x="3927" y="13469"/>
                  <a:pt x="3707" y="13200"/>
                  <a:pt x="3436" y="13200"/>
                </a:cubicBezTo>
              </a:path>
            </a:pathLst>
          </a:custGeom>
          <a:solidFill>
            <a:schemeClr val="bg1"/>
          </a:solidFill>
          <a:ln w="6350">
            <a:solidFill>
              <a:schemeClr val="bg1"/>
            </a:solidFill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C2B1775-0810-5F2F-32F7-76746556E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932" y="1764020"/>
            <a:ext cx="3574090" cy="3391194"/>
          </a:xfrm>
          <a:prstGeom prst="roundRect">
            <a:avLst>
              <a:gd name="adj" fmla="val 3963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32A720A-4C7D-3AD3-8199-6BFC4F13E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969" y="1733403"/>
            <a:ext cx="4185193" cy="3391194"/>
          </a:xfrm>
          <a:prstGeom prst="roundRect">
            <a:avLst>
              <a:gd name="adj" fmla="val 4296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</p:pic>
      <p:sp>
        <p:nvSpPr>
          <p:cNvPr id="3" name="矩形: 对角圆角 2">
            <a:extLst>
              <a:ext uri="{FF2B5EF4-FFF2-40B4-BE49-F238E27FC236}">
                <a16:creationId xmlns:a16="http://schemas.microsoft.com/office/drawing/2014/main" id="{565278A4-550F-08CC-3458-E64E3CA5673D}"/>
              </a:ext>
            </a:extLst>
          </p:cNvPr>
          <p:cNvSpPr/>
          <p:nvPr/>
        </p:nvSpPr>
        <p:spPr>
          <a:xfrm>
            <a:off x="2277932" y="5277862"/>
            <a:ext cx="9214230" cy="1240012"/>
          </a:xfrm>
          <a:prstGeom prst="round2DiagRect">
            <a:avLst>
              <a:gd name="adj1" fmla="val 0"/>
              <a:gd name="adj2" fmla="val 16279"/>
            </a:avLst>
          </a:prstGeom>
          <a:solidFill>
            <a:srgbClr val="FF0000">
              <a:alpha val="12157"/>
            </a:srgbClr>
          </a:solidFill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函数：</a:t>
            </a:r>
            <a:endParaRPr lang="en-US" altLang="zh-CN" sz="1200" b="1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40000" indent="-171450">
              <a:lnSpc>
                <a:spcPct val="200000"/>
              </a:lnSpc>
              <a:buFont typeface="Wingdings" panose="05000000000000000000" pitchFamily="2" charset="2"/>
              <a:buChar char="l"/>
              <a:tabLst>
                <a:tab pos="216000" algn="l"/>
              </a:tabLs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if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表达式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tvalue, fvalue)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：当表达式为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true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时，取值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tvalue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；当表达式为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false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时，取值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fvalue</a:t>
            </a:r>
          </a:p>
          <a:p>
            <a:pPr marL="540000" indent="-171450">
              <a:lnSpc>
                <a:spcPct val="200000"/>
              </a:lnSpc>
              <a:buFont typeface="Wingdings" panose="05000000000000000000" pitchFamily="2" charset="2"/>
              <a:buChar char="l"/>
              <a:tabLst>
                <a:tab pos="216000" algn="l"/>
              </a:tabLs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case  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expr  </a:t>
            </a:r>
            <a:r>
              <a:rPr lang="en-US" altLang="zh-CN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when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value1  </a:t>
            </a:r>
            <a:r>
              <a:rPr lang="en-US" altLang="zh-CN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then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result1 [</a:t>
            </a:r>
            <a:r>
              <a:rPr lang="en-US" altLang="zh-CN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when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value2  </a:t>
            </a:r>
            <a:r>
              <a:rPr lang="en-US" altLang="zh-CN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then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value2 ...] [</a:t>
            </a:r>
            <a:r>
              <a:rPr lang="en-US" altLang="zh-CN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else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result]  </a:t>
            </a:r>
            <a:r>
              <a:rPr lang="en-US" altLang="zh-CN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end</a:t>
            </a:r>
            <a:endParaRPr lang="zh-CN" altLang="en-US" sz="120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764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7FE15582-F016-C409-278C-13337E772DE8}"/>
              </a:ext>
            </a:extLst>
          </p:cNvPr>
          <p:cNvSpPr/>
          <p:nvPr/>
        </p:nvSpPr>
        <p:spPr>
          <a:xfrm>
            <a:off x="5993421" y="1829943"/>
            <a:ext cx="3845171" cy="4192513"/>
          </a:xfrm>
          <a:prstGeom prst="roundRect">
            <a:avLst>
              <a:gd name="adj" fmla="val 2794"/>
            </a:avLst>
          </a:prstGeom>
          <a:solidFill>
            <a:srgbClr val="FFFFE4"/>
          </a:solidFill>
          <a:ln w="3175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tIns="0">
            <a:spAutoFit/>
          </a:bodyPr>
          <a:lstStyle/>
          <a:p>
            <a:pPr defTabSz="540000" eaLnBrk="0" fontAlgn="base" hangingPunct="0">
              <a:lnSpc>
                <a:spcPts val="23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19C3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select</a:t>
            </a:r>
          </a:p>
          <a:p>
            <a:pPr defTabSz="540000" eaLnBrk="0" fontAlgn="base" hangingPunct="0">
              <a:lnSpc>
                <a:spcPts val="23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字段列表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defTabSz="540000" eaLnBrk="0" fontAlgn="base" hangingPunct="0">
              <a:lnSpc>
                <a:spcPts val="23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19C3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from</a:t>
            </a:r>
          </a:p>
          <a:p>
            <a:pPr defTabSz="540000" eaLnBrk="0" fontAlgn="base" hangingPunct="0">
              <a:lnSpc>
                <a:spcPts val="23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表名列表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defTabSz="540000" eaLnBrk="0" fontAlgn="base" hangingPunct="0">
              <a:lnSpc>
                <a:spcPts val="23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19C3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where</a:t>
            </a:r>
          </a:p>
          <a:p>
            <a:pPr defTabSz="540000" eaLnBrk="0" fontAlgn="base" hangingPunct="0">
              <a:lnSpc>
                <a:spcPts val="23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条件列表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defTabSz="540000" eaLnBrk="0" fontAlgn="base" hangingPunct="0">
              <a:lnSpc>
                <a:spcPts val="23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19C3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group  by</a:t>
            </a:r>
          </a:p>
          <a:p>
            <a:pPr defTabSz="540000" eaLnBrk="0" fontAlgn="base" hangingPunct="0">
              <a:lnSpc>
                <a:spcPts val="23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分组字段列表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defTabSz="540000" eaLnBrk="0" fontAlgn="base" hangingPunct="0">
              <a:lnSpc>
                <a:spcPts val="23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19C3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having</a:t>
            </a:r>
          </a:p>
          <a:p>
            <a:pPr defTabSz="540000" eaLnBrk="0" fontAlgn="base" hangingPunct="0">
              <a:lnSpc>
                <a:spcPts val="23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分组后条件列表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defTabSz="540000" eaLnBrk="0" fontAlgn="base" hangingPunct="0">
              <a:lnSpc>
                <a:spcPts val="23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19C3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 by</a:t>
            </a:r>
          </a:p>
          <a:p>
            <a:pPr defTabSz="540000" eaLnBrk="0" fontAlgn="base" hangingPunct="0">
              <a:lnSpc>
                <a:spcPts val="23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排序字段列表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defTabSz="540000" eaLnBrk="0" fontAlgn="base" hangingPunct="0">
              <a:lnSpc>
                <a:spcPts val="23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19C3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limit</a:t>
            </a:r>
          </a:p>
          <a:p>
            <a:pPr defTabSz="540000" eaLnBrk="0" fontAlgn="base" hangingPunct="0">
              <a:lnSpc>
                <a:spcPts val="23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分页参数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0BF56884-4FE6-92FA-B900-10FA361BEF8B}"/>
              </a:ext>
            </a:extLst>
          </p:cNvPr>
          <p:cNvSpPr/>
          <p:nvPr/>
        </p:nvSpPr>
        <p:spPr>
          <a:xfrm>
            <a:off x="5993421" y="1829942"/>
            <a:ext cx="3845173" cy="1204520"/>
          </a:xfrm>
          <a:prstGeom prst="roundRect">
            <a:avLst>
              <a:gd name="adj" fmla="val 8416"/>
            </a:avLst>
          </a:prstGeom>
          <a:solidFill>
            <a:srgbClr val="00B0F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6734A5A-A135-7D55-B647-CD35B87D8BDF}"/>
              </a:ext>
            </a:extLst>
          </p:cNvPr>
          <p:cNvSpPr/>
          <p:nvPr/>
        </p:nvSpPr>
        <p:spPr>
          <a:xfrm>
            <a:off x="5993420" y="3061673"/>
            <a:ext cx="3845173" cy="571955"/>
          </a:xfrm>
          <a:prstGeom prst="roundRect">
            <a:avLst>
              <a:gd name="adj" fmla="val 10606"/>
            </a:avLst>
          </a:prstGeom>
          <a:solidFill>
            <a:srgbClr val="00B05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DD6BE0A-33D1-FE9A-1BE5-17EB828BD845}"/>
              </a:ext>
            </a:extLst>
          </p:cNvPr>
          <p:cNvSpPr/>
          <p:nvPr/>
        </p:nvSpPr>
        <p:spPr>
          <a:xfrm>
            <a:off x="5993420" y="3661733"/>
            <a:ext cx="3845173" cy="1132479"/>
          </a:xfrm>
          <a:prstGeom prst="roundRect">
            <a:avLst>
              <a:gd name="adj" fmla="val 5948"/>
            </a:avLst>
          </a:prstGeom>
          <a:solidFill>
            <a:srgbClr val="FF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DA4A465E-E1E3-617B-8C2E-1A4AA87D9D63}"/>
              </a:ext>
            </a:extLst>
          </p:cNvPr>
          <p:cNvSpPr/>
          <p:nvPr/>
        </p:nvSpPr>
        <p:spPr>
          <a:xfrm>
            <a:off x="5993419" y="4818794"/>
            <a:ext cx="3845173" cy="571955"/>
          </a:xfrm>
          <a:prstGeom prst="roundRect">
            <a:avLst>
              <a:gd name="adj" fmla="val 10606"/>
            </a:avLst>
          </a:prstGeom>
          <a:solidFill>
            <a:srgbClr val="7030A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7BD02D1-820C-DEDD-DE63-B9E6CE4FDE50}"/>
              </a:ext>
            </a:extLst>
          </p:cNvPr>
          <p:cNvSpPr/>
          <p:nvPr/>
        </p:nvSpPr>
        <p:spPr>
          <a:xfrm>
            <a:off x="5993419" y="5415331"/>
            <a:ext cx="3845173" cy="607125"/>
          </a:xfrm>
          <a:prstGeom prst="roundRect">
            <a:avLst>
              <a:gd name="adj" fmla="val 11029"/>
            </a:avLst>
          </a:prstGeom>
          <a:solidFill>
            <a:srgbClr val="FFFF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72D3B069-8199-AE99-3285-49EC3DC304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08231" y="1463040"/>
            <a:ext cx="2784225" cy="4511040"/>
          </a:xfrm>
        </p:spPr>
        <p:txBody>
          <a:bodyPr/>
          <a:lstStyle/>
          <a:p>
            <a:r>
              <a:rPr lang="en-US" altLang="zh-CN"/>
              <a:t>DQL</a:t>
            </a:r>
          </a:p>
          <a:p>
            <a:pPr lvl="1">
              <a:lnSpc>
                <a:spcPct val="150000"/>
              </a:lnSpc>
            </a:pPr>
            <a:r>
              <a:rPr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基本查询</a:t>
            </a:r>
            <a:endParaRPr lang="en-US" altLang="zh-CN" sz="1600" b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条件查询</a:t>
            </a:r>
            <a:endParaRPr lang="en-US" altLang="zh-CN" sz="1600" b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分组查询</a:t>
            </a:r>
            <a:endParaRPr lang="en-US" altLang="zh-CN" sz="1600" b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排序查询</a:t>
            </a:r>
            <a:endParaRPr lang="en-US" altLang="zh-CN" sz="1600" b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分页查询</a:t>
            </a:r>
          </a:p>
        </p:txBody>
      </p:sp>
      <p:sp>
        <p:nvSpPr>
          <p:cNvPr id="2" name="矩形: 对角圆角 1">
            <a:extLst>
              <a:ext uri="{FF2B5EF4-FFF2-40B4-BE49-F238E27FC236}">
                <a16:creationId xmlns:a16="http://schemas.microsoft.com/office/drawing/2014/main" id="{0D58BA55-4834-D067-22A5-D41D3F0335DC}"/>
              </a:ext>
            </a:extLst>
          </p:cNvPr>
          <p:cNvSpPr/>
          <p:nvPr/>
        </p:nvSpPr>
        <p:spPr>
          <a:xfrm>
            <a:off x="7819286" y="2125249"/>
            <a:ext cx="4006363" cy="306953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CD5B5"/>
          </a:solidFill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字段</a:t>
            </a:r>
            <a:r>
              <a:rPr lang="en-US" altLang="zh-CN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  [ as ]  </a:t>
            </a:r>
            <a:r>
              <a:rPr lang="zh-CN" altLang="en-US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别名</a:t>
            </a:r>
            <a:r>
              <a:rPr lang="en-US" altLang="zh-CN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1, </a:t>
            </a:r>
            <a:r>
              <a:rPr lang="zh-CN" altLang="en-US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字段</a:t>
            </a:r>
            <a:r>
              <a:rPr lang="en-US" altLang="zh-CN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  [ as ]  </a:t>
            </a:r>
            <a:r>
              <a:rPr lang="zh-CN" altLang="en-US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别名</a:t>
            </a:r>
            <a:r>
              <a:rPr lang="en-US" altLang="zh-CN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endParaRPr lang="zh-CN" altLang="en-US" sz="120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矩形: 对角圆角 2">
            <a:extLst>
              <a:ext uri="{FF2B5EF4-FFF2-40B4-BE49-F238E27FC236}">
                <a16:creationId xmlns:a16="http://schemas.microsoft.com/office/drawing/2014/main" id="{EEC33C3E-5ECC-4C80-2D90-FBAD6A9D9715}"/>
              </a:ext>
            </a:extLst>
          </p:cNvPr>
          <p:cNvSpPr/>
          <p:nvPr/>
        </p:nvSpPr>
        <p:spPr>
          <a:xfrm>
            <a:off x="7819286" y="3050252"/>
            <a:ext cx="4006364" cy="572365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CD5B5"/>
          </a:solidFill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 , &gt;= , &lt; , &lt;= , != , between…and, in , like , is null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and , or  , not </a:t>
            </a:r>
            <a:endParaRPr lang="zh-CN" altLang="en-US" sz="120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矩形: 对角圆角 3">
            <a:extLst>
              <a:ext uri="{FF2B5EF4-FFF2-40B4-BE49-F238E27FC236}">
                <a16:creationId xmlns:a16="http://schemas.microsoft.com/office/drawing/2014/main" id="{CB741AD0-83C0-F3E0-0255-7657EE805AD4}"/>
              </a:ext>
            </a:extLst>
          </p:cNvPr>
          <p:cNvSpPr/>
          <p:nvPr/>
        </p:nvSpPr>
        <p:spPr>
          <a:xfrm>
            <a:off x="7819286" y="3926199"/>
            <a:ext cx="4006364" cy="572365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CD5B5"/>
          </a:solidFill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分组之后，查询返回的字段一般为 分组字段或聚合函数</a:t>
            </a:r>
            <a:endParaRPr lang="en-US" altLang="zh-CN" sz="120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Where</a:t>
            </a:r>
            <a:r>
              <a:rPr lang="zh-CN" altLang="en-US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在分组之前执行</a:t>
            </a:r>
            <a:r>
              <a:rPr lang="en-US" altLang="zh-CN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,having</a:t>
            </a:r>
            <a:r>
              <a:rPr lang="zh-CN" altLang="en-US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在分组之后执行</a:t>
            </a:r>
          </a:p>
        </p:txBody>
      </p:sp>
      <p:sp>
        <p:nvSpPr>
          <p:cNvPr id="12" name="矩形: 对角圆角 11">
            <a:extLst>
              <a:ext uri="{FF2B5EF4-FFF2-40B4-BE49-F238E27FC236}">
                <a16:creationId xmlns:a16="http://schemas.microsoft.com/office/drawing/2014/main" id="{2D8AC0ED-7903-AD3E-4611-D6AAC74253A3}"/>
              </a:ext>
            </a:extLst>
          </p:cNvPr>
          <p:cNvSpPr/>
          <p:nvPr/>
        </p:nvSpPr>
        <p:spPr>
          <a:xfrm>
            <a:off x="7819286" y="4968651"/>
            <a:ext cx="4006363" cy="306953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CD5B5"/>
          </a:solidFill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字段</a:t>
            </a:r>
            <a:r>
              <a:rPr lang="en-US" altLang="zh-CN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  </a:t>
            </a:r>
            <a:r>
              <a:rPr lang="zh-CN" altLang="en-US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排序方式</a:t>
            </a:r>
            <a:r>
              <a:rPr lang="en-US" altLang="zh-CN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1 , </a:t>
            </a:r>
            <a:r>
              <a:rPr lang="zh-CN" altLang="en-US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字段</a:t>
            </a:r>
            <a:r>
              <a:rPr lang="en-US" altLang="zh-CN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  </a:t>
            </a:r>
            <a:r>
              <a:rPr lang="zh-CN" altLang="en-US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排序方式</a:t>
            </a:r>
            <a:r>
              <a:rPr lang="en-US" altLang="zh-CN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 </a:t>
            </a:r>
            <a:endParaRPr lang="zh-CN" altLang="en-US" sz="120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矩形: 对角圆角 12">
            <a:extLst>
              <a:ext uri="{FF2B5EF4-FFF2-40B4-BE49-F238E27FC236}">
                <a16:creationId xmlns:a16="http://schemas.microsoft.com/office/drawing/2014/main" id="{3A78DEEB-AD94-5CB1-4256-B01BA4CFC15E}"/>
              </a:ext>
            </a:extLst>
          </p:cNvPr>
          <p:cNvSpPr/>
          <p:nvPr/>
        </p:nvSpPr>
        <p:spPr>
          <a:xfrm>
            <a:off x="7819285" y="5564868"/>
            <a:ext cx="4006363" cy="306953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CD5B5"/>
          </a:solidFill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limit  </a:t>
            </a:r>
            <a:r>
              <a:rPr lang="zh-CN" altLang="en-US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起始索引 </a:t>
            </a:r>
            <a:r>
              <a:rPr lang="en-US" altLang="zh-CN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2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每页展示记录数</a:t>
            </a:r>
          </a:p>
        </p:txBody>
      </p:sp>
    </p:spTree>
    <p:extLst>
      <p:ext uri="{BB962C8B-B14F-4D97-AF65-F5344CB8AC3E}">
        <p14:creationId xmlns:p14="http://schemas.microsoft.com/office/powerpoint/2010/main" val="63865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2" grpId="0" animBg="1"/>
      <p:bldP spid="3" grpId="0" animBg="1"/>
      <p:bldP spid="4" grpId="0" animBg="1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CDA52B9-6DE0-A930-ED80-CF83542C9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208" y="2992683"/>
            <a:ext cx="2026366" cy="1229794"/>
          </a:xfrm>
          <a:prstGeom prst="roundRect">
            <a:avLst>
              <a:gd name="adj" fmla="val 3447"/>
            </a:avLst>
          </a:prstGeom>
          <a:ln w="3175">
            <a:solidFill>
              <a:schemeClr val="tx1"/>
            </a:solidFill>
            <a:prstDash val="dash"/>
          </a:ln>
          <a:scene3d>
            <a:camera prst="isometricRightUp"/>
            <a:lightRig rig="threePt" dir="t"/>
          </a:scene3d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D39BBEB-C813-E918-523F-818D32EDE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130" y="3243210"/>
            <a:ext cx="1924914" cy="1071459"/>
          </a:xfrm>
          <a:prstGeom prst="roundRect">
            <a:avLst>
              <a:gd name="adj" fmla="val 4356"/>
            </a:avLst>
          </a:prstGeom>
          <a:ln w="3175">
            <a:solidFill>
              <a:schemeClr val="tx1"/>
            </a:solidFill>
            <a:prstDash val="dash"/>
          </a:ln>
          <a:scene3d>
            <a:camera prst="isometricRightUp"/>
            <a:lightRig rig="threePt" dir="t"/>
          </a:scene3d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4C63ED5-300D-2984-0EEA-9EFA4D963B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769" y="3408570"/>
            <a:ext cx="1768476" cy="1046737"/>
          </a:xfrm>
          <a:prstGeom prst="roundRect">
            <a:avLst>
              <a:gd name="adj" fmla="val 3422"/>
            </a:avLst>
          </a:prstGeom>
          <a:ln w="3175">
            <a:solidFill>
              <a:schemeClr val="tx1"/>
            </a:solidFill>
            <a:prstDash val="dash"/>
          </a:ln>
          <a:scene3d>
            <a:camera prst="isometricRightUp"/>
            <a:lightRig rig="threePt" dir="t"/>
          </a:scene3d>
        </p:spPr>
      </p:pic>
      <p:sp>
        <p:nvSpPr>
          <p:cNvPr id="8" name="矩形: 对角圆角 7">
            <a:extLst>
              <a:ext uri="{FF2B5EF4-FFF2-40B4-BE49-F238E27FC236}">
                <a16:creationId xmlns:a16="http://schemas.microsoft.com/office/drawing/2014/main" id="{237F129F-085C-4D53-82A7-B017B37369AF}"/>
              </a:ext>
            </a:extLst>
          </p:cNvPr>
          <p:cNvSpPr/>
          <p:nvPr/>
        </p:nvSpPr>
        <p:spPr>
          <a:xfrm>
            <a:off x="3833664" y="1680613"/>
            <a:ext cx="1716624" cy="755714"/>
          </a:xfrm>
          <a:prstGeom prst="round2DiagRect">
            <a:avLst/>
          </a:prstGeom>
          <a:gradFill flip="none" rotWithShape="1">
            <a:gsLst>
              <a:gs pos="0">
                <a:srgbClr val="48D6D2">
                  <a:tint val="66000"/>
                  <a:satMod val="160000"/>
                </a:srgbClr>
              </a:gs>
              <a:gs pos="50000">
                <a:srgbClr val="48D6D2">
                  <a:tint val="44500"/>
                  <a:satMod val="160000"/>
                </a:srgbClr>
              </a:gs>
              <a:gs pos="100000">
                <a:srgbClr val="48D6D2">
                  <a:tint val="23500"/>
                  <a:satMod val="160000"/>
                </a:srgbClr>
              </a:gs>
            </a:gsLst>
            <a:lin ang="10800000" scaled="1"/>
            <a:tileRect/>
          </a:gradFill>
          <a:ln w="6350">
            <a:solidFill>
              <a:schemeClr val="bg1"/>
            </a:solidFill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设计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spcBef>
                <a:spcPts val="600"/>
              </a:spcBef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概要设计、详细设计、接口设计、数据库设计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18608829-37AC-466D-C349-96F0A4692711}"/>
              </a:ext>
            </a:extLst>
          </p:cNvPr>
          <p:cNvGrpSpPr/>
          <p:nvPr/>
        </p:nvGrpSpPr>
        <p:grpSpPr>
          <a:xfrm>
            <a:off x="7159422" y="1471246"/>
            <a:ext cx="1005277" cy="1109830"/>
            <a:chOff x="7524858" y="2317242"/>
            <a:chExt cx="817862" cy="110983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6" name="流程图: 磁盘 15">
              <a:extLst>
                <a:ext uri="{FF2B5EF4-FFF2-40B4-BE49-F238E27FC236}">
                  <a16:creationId xmlns:a16="http://schemas.microsoft.com/office/drawing/2014/main" id="{2C54A519-22B4-A4EF-2316-341433077371}"/>
                </a:ext>
              </a:extLst>
            </p:cNvPr>
            <p:cNvSpPr/>
            <p:nvPr/>
          </p:nvSpPr>
          <p:spPr>
            <a:xfrm>
              <a:off x="7524858" y="2950120"/>
              <a:ext cx="817861" cy="476952"/>
            </a:xfrm>
            <a:prstGeom prst="flowChartMagneticDisk">
              <a:avLst/>
            </a:prstGeom>
            <a:solidFill>
              <a:srgbClr val="48D6D2"/>
            </a:solidFill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7" name="!!流程图: 数据库">
              <a:extLst>
                <a:ext uri="{FF2B5EF4-FFF2-40B4-BE49-F238E27FC236}">
                  <a16:creationId xmlns:a16="http://schemas.microsoft.com/office/drawing/2014/main" id="{AD1503E0-A4E8-F8E6-D562-7E8715DA5456}"/>
                </a:ext>
              </a:extLst>
            </p:cNvPr>
            <p:cNvSpPr/>
            <p:nvPr/>
          </p:nvSpPr>
          <p:spPr>
            <a:xfrm>
              <a:off x="7524859" y="2633635"/>
              <a:ext cx="817861" cy="476952"/>
            </a:xfrm>
            <a:prstGeom prst="flowChartMagneticDisk">
              <a:avLst/>
            </a:prstGeom>
            <a:solidFill>
              <a:srgbClr val="48D6D2"/>
            </a:solidFill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数据库</a:t>
              </a:r>
            </a:p>
          </p:txBody>
        </p:sp>
        <p:sp>
          <p:nvSpPr>
            <p:cNvPr id="18" name="流程图: 磁盘 17">
              <a:extLst>
                <a:ext uri="{FF2B5EF4-FFF2-40B4-BE49-F238E27FC236}">
                  <a16:creationId xmlns:a16="http://schemas.microsoft.com/office/drawing/2014/main" id="{A8C3331A-4E12-6CE5-2567-2A3F89139B63}"/>
                </a:ext>
              </a:extLst>
            </p:cNvPr>
            <p:cNvSpPr/>
            <p:nvPr/>
          </p:nvSpPr>
          <p:spPr>
            <a:xfrm>
              <a:off x="7524858" y="2317242"/>
              <a:ext cx="817861" cy="476952"/>
            </a:xfrm>
            <a:prstGeom prst="flowChartMagneticDisk">
              <a:avLst/>
            </a:prstGeom>
            <a:solidFill>
              <a:srgbClr val="48D6D2"/>
            </a:solidFill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pic>
        <p:nvPicPr>
          <p:cNvPr id="20" name="图片 19">
            <a:extLst>
              <a:ext uri="{FF2B5EF4-FFF2-40B4-BE49-F238E27FC236}">
                <a16:creationId xmlns:a16="http://schemas.microsoft.com/office/drawing/2014/main" id="{FB5A2BAF-2813-9EDB-64BE-0E5672851F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5130" y="3066640"/>
            <a:ext cx="1673061" cy="865299"/>
          </a:xfrm>
          <a:prstGeom prst="roundRect">
            <a:avLst>
              <a:gd name="adj" fmla="val 7951"/>
            </a:avLst>
          </a:prstGeom>
          <a:ln w="317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BED37A92-6959-5D77-A205-8C8C59B678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6169" y="3259317"/>
            <a:ext cx="1694577" cy="865299"/>
          </a:xfrm>
          <a:prstGeom prst="roundRect">
            <a:avLst>
              <a:gd name="adj" fmla="val 8747"/>
            </a:avLst>
          </a:prstGeom>
          <a:ln w="317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C3718B36-8DF1-8AF0-E7B2-2053E62E8C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8725" y="3452947"/>
            <a:ext cx="1694577" cy="865299"/>
          </a:xfrm>
          <a:prstGeom prst="roundRect">
            <a:avLst>
              <a:gd name="adj" fmla="val 5773"/>
            </a:avLst>
          </a:prstGeom>
          <a:ln w="317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</p:pic>
      <p:sp>
        <p:nvSpPr>
          <p:cNvPr id="25" name="矩形: 对角圆角 24">
            <a:extLst>
              <a:ext uri="{FF2B5EF4-FFF2-40B4-BE49-F238E27FC236}">
                <a16:creationId xmlns:a16="http://schemas.microsoft.com/office/drawing/2014/main" id="{7B8ADB1B-C2B4-6835-C631-83613547B88C}"/>
              </a:ext>
            </a:extLst>
          </p:cNvPr>
          <p:cNvSpPr/>
          <p:nvPr/>
        </p:nvSpPr>
        <p:spPr>
          <a:xfrm>
            <a:off x="6958679" y="3272630"/>
            <a:ext cx="1448817" cy="683208"/>
          </a:xfrm>
          <a:prstGeom prst="round2DiagRect">
            <a:avLst/>
          </a:prstGeom>
          <a:solidFill>
            <a:srgbClr val="FEFCBF"/>
          </a:solidFill>
          <a:ln w="6350">
            <a:solidFill>
              <a:schemeClr val="bg1"/>
            </a:solidFill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</a:rPr>
              <a:t>Java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程序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4377350C-42F0-1BB3-4A09-A9012C84E1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9495" y="2981472"/>
            <a:ext cx="1485595" cy="1320464"/>
          </a:xfrm>
          <a:prstGeom prst="roundRect">
            <a:avLst>
              <a:gd name="adj" fmla="val 1530"/>
            </a:avLst>
          </a:prstGeom>
          <a:ln w="317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</p:pic>
      <p:sp>
        <p:nvSpPr>
          <p:cNvPr id="38" name="矩形: 对角圆角 37">
            <a:extLst>
              <a:ext uri="{FF2B5EF4-FFF2-40B4-BE49-F238E27FC236}">
                <a16:creationId xmlns:a16="http://schemas.microsoft.com/office/drawing/2014/main" id="{AF448DCB-2D4D-FF91-1B0B-8CF6799654A5}"/>
              </a:ext>
            </a:extLst>
          </p:cNvPr>
          <p:cNvSpPr/>
          <p:nvPr/>
        </p:nvSpPr>
        <p:spPr>
          <a:xfrm>
            <a:off x="3837788" y="4883263"/>
            <a:ext cx="1712499" cy="755714"/>
          </a:xfrm>
          <a:prstGeom prst="round2DiagRect">
            <a:avLst/>
          </a:prstGeom>
          <a:gradFill flip="none" rotWithShape="1">
            <a:gsLst>
              <a:gs pos="0">
                <a:srgbClr val="58B368">
                  <a:tint val="66000"/>
                  <a:satMod val="160000"/>
                </a:srgbClr>
              </a:gs>
              <a:gs pos="50000">
                <a:srgbClr val="58B368">
                  <a:tint val="44500"/>
                  <a:satMod val="160000"/>
                </a:srgbClr>
              </a:gs>
              <a:gs pos="100000">
                <a:srgbClr val="58B368">
                  <a:tint val="23500"/>
                  <a:satMod val="160000"/>
                </a:srgbClr>
              </a:gs>
            </a:gsLst>
            <a:lin ang="10800000" scaled="1"/>
            <a:tileRect/>
          </a:gradFill>
          <a:ln w="6350">
            <a:solidFill>
              <a:schemeClr val="bg1"/>
            </a:solidFill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优化</a:t>
            </a:r>
          </a:p>
        </p:txBody>
      </p:sp>
      <p:sp>
        <p:nvSpPr>
          <p:cNvPr id="41" name="矩形: 对角圆角 40">
            <a:extLst>
              <a:ext uri="{FF2B5EF4-FFF2-40B4-BE49-F238E27FC236}">
                <a16:creationId xmlns:a16="http://schemas.microsoft.com/office/drawing/2014/main" id="{BEEC8E99-3CDB-F6B2-B9CF-11ED58F3799C}"/>
              </a:ext>
            </a:extLst>
          </p:cNvPr>
          <p:cNvSpPr/>
          <p:nvPr/>
        </p:nvSpPr>
        <p:spPr>
          <a:xfrm>
            <a:off x="6958679" y="4863958"/>
            <a:ext cx="1516123" cy="755714"/>
          </a:xfrm>
          <a:prstGeom prst="round2DiagRect">
            <a:avLst/>
          </a:prstGeom>
          <a:gradFill flip="none" rotWithShape="1">
            <a:gsLst>
              <a:gs pos="0">
                <a:srgbClr val="58B368">
                  <a:tint val="66000"/>
                  <a:satMod val="160000"/>
                </a:srgbClr>
              </a:gs>
              <a:gs pos="50000">
                <a:srgbClr val="58B368">
                  <a:tint val="44500"/>
                  <a:satMod val="160000"/>
                </a:srgbClr>
              </a:gs>
              <a:gs pos="100000">
                <a:srgbClr val="58B368">
                  <a:tint val="23500"/>
                  <a:satMod val="160000"/>
                </a:srgbClr>
              </a:gs>
            </a:gsLst>
            <a:lin ang="10800000" scaled="1"/>
            <a:tileRect/>
          </a:gradFill>
          <a:ln w="6350">
            <a:solidFill>
              <a:schemeClr val="bg1"/>
            </a:solidFill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优化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>
              <a:spcBef>
                <a:spcPts val="600"/>
              </a:spcBef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索引、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SQL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优化、分库分表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F2E0A973-8477-8CA9-0C41-041DABD078D0}"/>
              </a:ext>
            </a:extLst>
          </p:cNvPr>
          <p:cNvCxnSpPr/>
          <p:nvPr/>
        </p:nvCxnSpPr>
        <p:spPr>
          <a:xfrm flipV="1">
            <a:off x="2923044" y="2104124"/>
            <a:ext cx="805902" cy="725182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7934FDC1-0599-F211-E6E4-C945CE511EBD}"/>
              </a:ext>
            </a:extLst>
          </p:cNvPr>
          <p:cNvCxnSpPr>
            <a:cxnSpLocks/>
          </p:cNvCxnSpPr>
          <p:nvPr/>
        </p:nvCxnSpPr>
        <p:spPr>
          <a:xfrm>
            <a:off x="5693049" y="2058470"/>
            <a:ext cx="1345926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1DE7EDBD-FD4D-C680-EE95-7BA43A942D7A}"/>
              </a:ext>
            </a:extLst>
          </p:cNvPr>
          <p:cNvCxnSpPr>
            <a:cxnSpLocks/>
          </p:cNvCxnSpPr>
          <p:nvPr/>
        </p:nvCxnSpPr>
        <p:spPr>
          <a:xfrm>
            <a:off x="2935470" y="3607580"/>
            <a:ext cx="898194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9E7CA715-03DC-23B7-98D3-5ABA7AA01AAD}"/>
              </a:ext>
            </a:extLst>
          </p:cNvPr>
          <p:cNvCxnSpPr>
            <a:cxnSpLocks/>
          </p:cNvCxnSpPr>
          <p:nvPr/>
        </p:nvCxnSpPr>
        <p:spPr>
          <a:xfrm>
            <a:off x="5558621" y="3614923"/>
            <a:ext cx="1345926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88C5647F-5231-13B1-E959-85A01EB2B233}"/>
              </a:ext>
            </a:extLst>
          </p:cNvPr>
          <p:cNvCxnSpPr>
            <a:cxnSpLocks/>
          </p:cNvCxnSpPr>
          <p:nvPr/>
        </p:nvCxnSpPr>
        <p:spPr>
          <a:xfrm>
            <a:off x="2843852" y="4385855"/>
            <a:ext cx="885094" cy="875265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527F70A6-486A-5E16-515F-B3BAB59619BD}"/>
              </a:ext>
            </a:extLst>
          </p:cNvPr>
          <p:cNvCxnSpPr>
            <a:cxnSpLocks/>
          </p:cNvCxnSpPr>
          <p:nvPr/>
        </p:nvCxnSpPr>
        <p:spPr>
          <a:xfrm>
            <a:off x="5622278" y="5261120"/>
            <a:ext cx="1291794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8B0FEA4F-6461-6037-8E99-271224149B8A}"/>
              </a:ext>
            </a:extLst>
          </p:cNvPr>
          <p:cNvCxnSpPr>
            <a:cxnSpLocks/>
          </p:cNvCxnSpPr>
          <p:nvPr/>
        </p:nvCxnSpPr>
        <p:spPr>
          <a:xfrm>
            <a:off x="8276829" y="2076238"/>
            <a:ext cx="2134831" cy="905234"/>
          </a:xfrm>
          <a:prstGeom prst="bentConnector3">
            <a:avLst>
              <a:gd name="adj1" fmla="val 99971"/>
            </a:avLst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936AD4B7-E063-0648-0E87-0C526A29CD75}"/>
              </a:ext>
            </a:extLst>
          </p:cNvPr>
          <p:cNvCxnSpPr>
            <a:cxnSpLocks/>
          </p:cNvCxnSpPr>
          <p:nvPr/>
        </p:nvCxnSpPr>
        <p:spPr>
          <a:xfrm>
            <a:off x="8512902" y="3585754"/>
            <a:ext cx="973998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887FA90E-E5D4-7D3A-6C88-6855E61B8281}"/>
              </a:ext>
            </a:extLst>
          </p:cNvPr>
          <p:cNvCxnSpPr>
            <a:cxnSpLocks/>
          </p:cNvCxnSpPr>
          <p:nvPr/>
        </p:nvCxnSpPr>
        <p:spPr>
          <a:xfrm flipV="1">
            <a:off x="8598588" y="4392858"/>
            <a:ext cx="1810528" cy="875265"/>
          </a:xfrm>
          <a:prstGeom prst="bentConnector3">
            <a:avLst>
              <a:gd name="adj1" fmla="val 99979"/>
            </a:avLst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: 对角圆角 68">
            <a:extLst>
              <a:ext uri="{FF2B5EF4-FFF2-40B4-BE49-F238E27FC236}">
                <a16:creationId xmlns:a16="http://schemas.microsoft.com/office/drawing/2014/main" id="{6D91A4D1-66FF-FB3C-ED97-6237E44A35FA}"/>
              </a:ext>
            </a:extLst>
          </p:cNvPr>
          <p:cNvSpPr/>
          <p:nvPr/>
        </p:nvSpPr>
        <p:spPr>
          <a:xfrm>
            <a:off x="1213396" y="4763662"/>
            <a:ext cx="1216000" cy="397162"/>
          </a:xfrm>
          <a:prstGeom prst="round2DiagRect">
            <a:avLst/>
          </a:prstGeom>
          <a:gradFill flip="none" rotWithShape="1">
            <a:gsLst>
              <a:gs pos="0">
                <a:srgbClr val="8C61FF">
                  <a:tint val="66000"/>
                  <a:satMod val="160000"/>
                </a:srgbClr>
              </a:gs>
              <a:gs pos="50000">
                <a:srgbClr val="8C61FF">
                  <a:tint val="44500"/>
                  <a:satMod val="160000"/>
                </a:srgbClr>
              </a:gs>
              <a:gs pos="100000">
                <a:srgbClr val="8C61FF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原型 </a:t>
            </a:r>
            <a:r>
              <a:rPr lang="en-US" alt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 </a:t>
            </a:r>
            <a:r>
              <a: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需求</a:t>
            </a:r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419DC4BA-5CA3-71F2-ACD4-128B72FE9196}"/>
              </a:ext>
            </a:extLst>
          </p:cNvPr>
          <p:cNvGrpSpPr/>
          <p:nvPr/>
        </p:nvGrpSpPr>
        <p:grpSpPr>
          <a:xfrm>
            <a:off x="3593768" y="1406154"/>
            <a:ext cx="5840089" cy="1343141"/>
            <a:chOff x="3593768" y="2101098"/>
            <a:chExt cx="5840089" cy="1343141"/>
          </a:xfrm>
        </p:grpSpPr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B6A61C2D-609B-96E1-C4EF-65E054FB5C97}"/>
                </a:ext>
              </a:extLst>
            </p:cNvPr>
            <p:cNvSpPr/>
            <p:nvPr/>
          </p:nvSpPr>
          <p:spPr>
            <a:xfrm>
              <a:off x="3593768" y="2101098"/>
              <a:ext cx="5840089" cy="1341391"/>
            </a:xfrm>
            <a:prstGeom prst="roundRect">
              <a:avLst>
                <a:gd name="adj" fmla="val 5524"/>
              </a:avLst>
            </a:prstGeom>
            <a:solidFill>
              <a:srgbClr val="00B0F0">
                <a:alpha val="20000"/>
              </a:srgbClr>
            </a:solidFill>
            <a:ln w="635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: 对角圆角 72">
              <a:extLst>
                <a:ext uri="{FF2B5EF4-FFF2-40B4-BE49-F238E27FC236}">
                  <a16:creationId xmlns:a16="http://schemas.microsoft.com/office/drawing/2014/main" id="{BD96B660-6FA6-3216-E18C-F7AD07E6F209}"/>
                </a:ext>
              </a:extLst>
            </p:cNvPr>
            <p:cNvSpPr/>
            <p:nvPr/>
          </p:nvSpPr>
          <p:spPr>
            <a:xfrm>
              <a:off x="8416088" y="3131270"/>
              <a:ext cx="1016631" cy="312969"/>
            </a:xfrm>
            <a:prstGeom prst="round2DiagRect">
              <a:avLst>
                <a:gd name="adj1" fmla="val 16452"/>
                <a:gd name="adj2" fmla="val 0"/>
              </a:avLst>
            </a:prstGeom>
            <a:solidFill>
              <a:srgbClr val="C00000"/>
            </a:solidFill>
            <a:ln w="63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0" rtlCol="0" anchor="ctr"/>
            <a:lstStyle/>
            <a:p>
              <a:pPr defTabSz="360000">
                <a:lnSpc>
                  <a:spcPct val="150000"/>
                </a:lnSpc>
              </a:pPr>
              <a:r>
                <a:rPr lang="zh-CN" altLang="en-US" sz="14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数据库设计</a:t>
              </a:r>
              <a:endParaRPr lang="en-US" altLang="zh-CN" sz="1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B48D8844-5A1F-23DD-620F-EAC12C2FCA26}"/>
              </a:ext>
            </a:extLst>
          </p:cNvPr>
          <p:cNvGrpSpPr/>
          <p:nvPr/>
        </p:nvGrpSpPr>
        <p:grpSpPr>
          <a:xfrm>
            <a:off x="3588549" y="2876610"/>
            <a:ext cx="5841630" cy="1516248"/>
            <a:chOff x="3588549" y="3571554"/>
            <a:chExt cx="5841630" cy="1516248"/>
          </a:xfrm>
        </p:grpSpPr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940BBB98-161B-074A-B748-0F753A1572B7}"/>
                </a:ext>
              </a:extLst>
            </p:cNvPr>
            <p:cNvSpPr/>
            <p:nvPr/>
          </p:nvSpPr>
          <p:spPr>
            <a:xfrm>
              <a:off x="3588549" y="3571554"/>
              <a:ext cx="5840089" cy="1516248"/>
            </a:xfrm>
            <a:prstGeom prst="roundRect">
              <a:avLst>
                <a:gd name="adj" fmla="val 5524"/>
              </a:avLst>
            </a:prstGeom>
            <a:solidFill>
              <a:srgbClr val="FFC000">
                <a:alpha val="10196"/>
              </a:srgbClr>
            </a:solidFill>
            <a:ln w="635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: 对角圆角 73">
              <a:extLst>
                <a:ext uri="{FF2B5EF4-FFF2-40B4-BE49-F238E27FC236}">
                  <a16:creationId xmlns:a16="http://schemas.microsoft.com/office/drawing/2014/main" id="{52049ABA-6939-EDBC-4BD0-E179C37E5851}"/>
                </a:ext>
              </a:extLst>
            </p:cNvPr>
            <p:cNvSpPr/>
            <p:nvPr/>
          </p:nvSpPr>
          <p:spPr>
            <a:xfrm>
              <a:off x="8413548" y="4771743"/>
              <a:ext cx="1016631" cy="312969"/>
            </a:xfrm>
            <a:prstGeom prst="round2DiagRect">
              <a:avLst>
                <a:gd name="adj1" fmla="val 16452"/>
                <a:gd name="adj2" fmla="val 0"/>
              </a:avLst>
            </a:prstGeom>
            <a:solidFill>
              <a:srgbClr val="C00000"/>
            </a:solidFill>
            <a:ln w="63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0" rtlCol="0" anchor="ctr"/>
            <a:lstStyle/>
            <a:p>
              <a:pPr defTabSz="360000">
                <a:lnSpc>
                  <a:spcPct val="150000"/>
                </a:lnSpc>
              </a:pPr>
              <a:r>
                <a:rPr lang="zh-CN" altLang="en-US" sz="14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数据库操作</a:t>
              </a:r>
              <a:endParaRPr lang="en-US" altLang="zh-CN" sz="1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54996689-91F7-F8D8-3B89-69A43A2C457C}"/>
              </a:ext>
            </a:extLst>
          </p:cNvPr>
          <p:cNvGrpSpPr/>
          <p:nvPr/>
        </p:nvGrpSpPr>
        <p:grpSpPr>
          <a:xfrm>
            <a:off x="3588548" y="4521923"/>
            <a:ext cx="5840089" cy="1385305"/>
            <a:chOff x="3588548" y="5216867"/>
            <a:chExt cx="5840089" cy="1385305"/>
          </a:xfrm>
        </p:grpSpPr>
        <p:sp>
          <p:nvSpPr>
            <p:cNvPr id="72" name="矩形: 圆角 71">
              <a:extLst>
                <a:ext uri="{FF2B5EF4-FFF2-40B4-BE49-F238E27FC236}">
                  <a16:creationId xmlns:a16="http://schemas.microsoft.com/office/drawing/2014/main" id="{5B6F9289-8A6C-1CF4-8CD9-BD0083AF3F43}"/>
                </a:ext>
              </a:extLst>
            </p:cNvPr>
            <p:cNvSpPr/>
            <p:nvPr/>
          </p:nvSpPr>
          <p:spPr>
            <a:xfrm>
              <a:off x="3588548" y="5216867"/>
              <a:ext cx="5840089" cy="1379746"/>
            </a:xfrm>
            <a:prstGeom prst="roundRect">
              <a:avLst>
                <a:gd name="adj" fmla="val 5524"/>
              </a:avLst>
            </a:prstGeom>
            <a:solidFill>
              <a:srgbClr val="58B368">
                <a:alpha val="20000"/>
              </a:srgbClr>
            </a:solidFill>
            <a:ln w="635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: 对角圆角 74">
              <a:extLst>
                <a:ext uri="{FF2B5EF4-FFF2-40B4-BE49-F238E27FC236}">
                  <a16:creationId xmlns:a16="http://schemas.microsoft.com/office/drawing/2014/main" id="{C8C7A9DE-F45D-9197-E32B-1DC308824B32}"/>
                </a:ext>
              </a:extLst>
            </p:cNvPr>
            <p:cNvSpPr/>
            <p:nvPr/>
          </p:nvSpPr>
          <p:spPr>
            <a:xfrm>
              <a:off x="8412006" y="6289203"/>
              <a:ext cx="1016631" cy="312969"/>
            </a:xfrm>
            <a:prstGeom prst="round2DiagRect">
              <a:avLst>
                <a:gd name="adj1" fmla="val 16452"/>
                <a:gd name="adj2" fmla="val 0"/>
              </a:avLst>
            </a:prstGeom>
            <a:solidFill>
              <a:srgbClr val="C00000"/>
            </a:solidFill>
            <a:ln w="63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0" rtlCol="0" anchor="ctr"/>
            <a:lstStyle/>
            <a:p>
              <a:pPr defTabSz="360000">
                <a:lnSpc>
                  <a:spcPct val="150000"/>
                </a:lnSpc>
              </a:pPr>
              <a:r>
                <a:rPr lang="zh-CN" altLang="en-US" sz="14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数据库优化</a:t>
              </a:r>
              <a:endParaRPr lang="en-US" altLang="zh-CN" sz="1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6EA4C41B-E944-7DDB-3375-C39A7EED0D12}"/>
              </a:ext>
            </a:extLst>
          </p:cNvPr>
          <p:cNvSpPr txBox="1"/>
          <p:nvPr/>
        </p:nvSpPr>
        <p:spPr>
          <a:xfrm>
            <a:off x="8661928" y="1434391"/>
            <a:ext cx="68231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DDL</a:t>
            </a:r>
            <a:endParaRPr lang="zh-CN" altLang="en-US" sz="3200" dirty="0">
              <a:solidFill>
                <a:srgbClr val="C0000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5F02F79-FD75-78B1-2A7A-AE5F7382B15C}"/>
              </a:ext>
            </a:extLst>
          </p:cNvPr>
          <p:cNvSpPr txBox="1"/>
          <p:nvPr/>
        </p:nvSpPr>
        <p:spPr>
          <a:xfrm>
            <a:off x="8664474" y="2883613"/>
            <a:ext cx="852393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DML</a:t>
            </a:r>
            <a:endParaRPr lang="zh-CN" altLang="en-US" sz="3200" dirty="0">
              <a:solidFill>
                <a:srgbClr val="C0000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541B59-C6AC-1005-B072-2A9A0500D3D3}"/>
              </a:ext>
            </a:extLst>
          </p:cNvPr>
          <p:cNvSpPr txBox="1"/>
          <p:nvPr/>
        </p:nvSpPr>
        <p:spPr>
          <a:xfrm>
            <a:off x="8661928" y="3620878"/>
            <a:ext cx="852393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DQL</a:t>
            </a:r>
            <a:endParaRPr lang="zh-CN" altLang="en-US" sz="3200" dirty="0">
              <a:solidFill>
                <a:srgbClr val="C0000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1195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!!MySQL概述">
            <a:extLst>
              <a:ext uri="{FF2B5EF4-FFF2-40B4-BE49-F238E27FC236}">
                <a16:creationId xmlns:a16="http://schemas.microsoft.com/office/drawing/2014/main" id="{C6AC34F2-C765-A6C1-6CA3-B2D1A71D7F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25794" y="2768759"/>
            <a:ext cx="251694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多表设计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D34C30E0-C063-CC7D-37F2-4AFE07CECF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669377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0E091C4-9519-16AE-414F-CE88198BE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1002232"/>
            <a:ext cx="10508105" cy="517190"/>
          </a:xfrm>
        </p:spPr>
        <p:txBody>
          <a:bodyPr/>
          <a:lstStyle/>
          <a:p>
            <a:r>
              <a:rPr lang="zh-CN" altLang="en-US"/>
              <a:t>多表设计</a:t>
            </a:r>
            <a:r>
              <a:rPr lang="en-US" altLang="zh-CN"/>
              <a:t>-</a:t>
            </a:r>
            <a:r>
              <a:rPr lang="zh-CN" altLang="en-US"/>
              <a:t>概述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C1455E0-16FE-00BA-FE15-190841C354C5}"/>
              </a:ext>
            </a:extLst>
          </p:cNvPr>
          <p:cNvSpPr txBox="1">
            <a:spLocks noGrp="1"/>
          </p:cNvSpPr>
          <p:nvPr>
            <p:ph type="body" sz="quarter" idx="11"/>
          </p:nvPr>
        </p:nvSpPr>
        <p:spPr>
          <a:xfrm>
            <a:off x="746918" y="1650389"/>
            <a:ext cx="10698800" cy="284247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/>
              <a:t>项目开发中，在进行数据库表结构设计时，会根据业务需求及业务模块之间的关系，分析并设计表结构，由于业务之间相互关联，所以各个表结构之间也存在着各种联系，基本上分为三种：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一对多</a:t>
            </a:r>
            <a:r>
              <a:rPr lang="en-US" altLang="zh-CN" dirty="0"/>
              <a:t>(</a:t>
            </a:r>
            <a:r>
              <a:rPr lang="zh-CN" altLang="en-US" dirty="0"/>
              <a:t>多对一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多对多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/>
              <a:t>一对一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277098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!!MySQL概述">
            <a:extLst>
              <a:ext uri="{FF2B5EF4-FFF2-40B4-BE49-F238E27FC236}">
                <a16:creationId xmlns:a16="http://schemas.microsoft.com/office/drawing/2014/main" id="{C6AC34F2-C765-A6C1-6CA3-B2D1A71D7F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多表设计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9D11F1B-80C4-4DDA-56C7-7F13E1CE855E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一对多</a:t>
            </a:r>
            <a:endParaRPr lang="en-US" altLang="zh-CN"/>
          </a:p>
          <a:p>
            <a:r>
              <a:rPr lang="zh-CN" altLang="en-US"/>
              <a:t>一对一</a:t>
            </a:r>
            <a:endParaRPr lang="en-US" altLang="zh-CN"/>
          </a:p>
          <a:p>
            <a:r>
              <a:rPr lang="zh-CN" altLang="en-US"/>
              <a:t>多对多</a:t>
            </a:r>
            <a:endParaRPr lang="en-US" altLang="zh-CN"/>
          </a:p>
          <a:p>
            <a:r>
              <a:rPr lang="zh-CN" altLang="en-US"/>
              <a:t>案例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D34C30E0-C063-CC7D-37F2-4AFE07CECF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8987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!!MySQL概述">
            <a:extLst>
              <a:ext uri="{FF2B5EF4-FFF2-40B4-BE49-F238E27FC236}">
                <a16:creationId xmlns:a16="http://schemas.microsoft.com/office/drawing/2014/main" id="{C6AC34F2-C765-A6C1-6CA3-B2D1A71D7F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多表设计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9D11F1B-80C4-4DDA-56C7-7F13E1CE855E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C00000"/>
                </a:solidFill>
              </a:rPr>
              <a:t>一对多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/>
              <a:t>一对一</a:t>
            </a:r>
            <a:endParaRPr lang="en-US" altLang="zh-CN"/>
          </a:p>
          <a:p>
            <a:r>
              <a:rPr lang="zh-CN" altLang="en-US"/>
              <a:t>多对多</a:t>
            </a:r>
            <a:endParaRPr lang="en-US" altLang="zh-CN"/>
          </a:p>
          <a:p>
            <a:r>
              <a:rPr lang="zh-CN" altLang="en-US"/>
              <a:t>案例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D34C30E0-C063-CC7D-37F2-4AFE07CECF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1880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97AAE2E-2E71-DC79-B254-664630AC3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20267"/>
            <a:ext cx="5347302" cy="2724217"/>
          </a:xfrm>
          <a:prstGeom prst="roundRect">
            <a:avLst>
              <a:gd name="adj" fmla="val 3112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B7989B3-C93F-4BE7-60FD-EA87F34B2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859" y="3420268"/>
            <a:ext cx="5083037" cy="1295546"/>
          </a:xfrm>
          <a:prstGeom prst="roundRect">
            <a:avLst>
              <a:gd name="adj" fmla="val 5483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F0E091C4-9519-16AE-414F-CE88198BE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一对多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27390ED6-36A5-75F8-1434-281F1BBAFB93}"/>
              </a:ext>
            </a:extLst>
          </p:cNvPr>
          <p:cNvGrpSpPr/>
          <p:nvPr/>
        </p:nvGrpSpPr>
        <p:grpSpPr>
          <a:xfrm>
            <a:off x="864859" y="1770876"/>
            <a:ext cx="10578443" cy="1057508"/>
            <a:chOff x="864859" y="1770876"/>
            <a:chExt cx="10578443" cy="1057508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6406946A-47C3-EB83-B5EA-A47D6893872B}"/>
                </a:ext>
              </a:extLst>
            </p:cNvPr>
            <p:cNvGrpSpPr/>
            <p:nvPr/>
          </p:nvGrpSpPr>
          <p:grpSpPr>
            <a:xfrm>
              <a:off x="864859" y="1770876"/>
              <a:ext cx="10578443" cy="1057508"/>
              <a:chOff x="806778" y="1685855"/>
              <a:chExt cx="10578443" cy="1057508"/>
            </a:xfrm>
          </p:grpSpPr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A8541938-CECA-6659-C92D-44A2F290FD88}"/>
                  </a:ext>
                </a:extLst>
              </p:cNvPr>
              <p:cNvSpPr/>
              <p:nvPr/>
            </p:nvSpPr>
            <p:spPr>
              <a:xfrm>
                <a:off x="806778" y="1685855"/>
                <a:ext cx="10578443" cy="1057508"/>
              </a:xfrm>
              <a:prstGeom prst="roundRect">
                <a:avLst>
                  <a:gd name="adj" fmla="val 8472"/>
                </a:avLst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468000" rIns="72000" bIns="108000">
                <a:spAutoFit/>
              </a:bodyPr>
              <a:lstStyle/>
              <a:p>
                <a:pPr marL="285750" indent="-285750" defTabSz="540000" eaLnBrk="0" fontAlgn="base" hangingPunct="0">
                  <a:lnSpc>
                    <a:spcPct val="200000"/>
                  </a:lnSpc>
                  <a:spcAft>
                    <a:spcPct val="0"/>
                  </a:spcAft>
                  <a:buFont typeface="Wingdings" panose="05000000000000000000" pitchFamily="2" charset="2"/>
                  <a:buChar char="l"/>
                </a:pPr>
                <a:r>
                  <a:rPr lang="zh-CN" altLang="en-US" sz="16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根据 页面原型 及 需求文档 ，完成</a:t>
                </a:r>
                <a:r>
                  <a:rPr lang="zh-CN" altLang="en-US" sz="16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部门</a:t>
                </a:r>
                <a:r>
                  <a:rPr lang="zh-CN" altLang="en-US" sz="16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及</a:t>
                </a:r>
                <a:r>
                  <a:rPr lang="zh-CN" altLang="en-US" sz="16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员工</a:t>
                </a:r>
                <a:r>
                  <a:rPr lang="zh-CN" altLang="en-US" sz="16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模块的表结构设计。</a:t>
                </a:r>
                <a:endParaRPr lang="zh-CN" altLang="zh-CN" sz="16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12" name="矩形: 对角圆角 11">
                <a:extLst>
                  <a:ext uri="{FF2B5EF4-FFF2-40B4-BE49-F238E27FC236}">
                    <a16:creationId xmlns:a16="http://schemas.microsoft.com/office/drawing/2014/main" id="{6C78B93C-317F-81D5-8432-9DDA3559F3EA}"/>
                  </a:ext>
                </a:extLst>
              </p:cNvPr>
              <p:cNvSpPr/>
              <p:nvPr/>
            </p:nvSpPr>
            <p:spPr>
              <a:xfrm>
                <a:off x="806778" y="1685855"/>
                <a:ext cx="1368865" cy="458646"/>
              </a:xfrm>
              <a:prstGeom prst="round2DiagRect">
                <a:avLst>
                  <a:gd name="adj1" fmla="val 21937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00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 需求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15" name="Shape 2627">
              <a:extLst>
                <a:ext uri="{FF2B5EF4-FFF2-40B4-BE49-F238E27FC236}">
                  <a16:creationId xmlns:a16="http://schemas.microsoft.com/office/drawing/2014/main" id="{E0080C01-41A5-7D16-624F-62F4A4684CBF}"/>
                </a:ext>
              </a:extLst>
            </p:cNvPr>
            <p:cNvSpPr/>
            <p:nvPr/>
          </p:nvSpPr>
          <p:spPr>
            <a:xfrm>
              <a:off x="1006932" y="1860469"/>
              <a:ext cx="279459" cy="27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solidFill>
              <a:schemeClr val="bg1"/>
            </a:solidFill>
            <a:ln w="12700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</p:grpSp>
      <p:sp>
        <p:nvSpPr>
          <p:cNvPr id="19" name="!!矩形: 圆角 18">
            <a:extLst>
              <a:ext uri="{FF2B5EF4-FFF2-40B4-BE49-F238E27FC236}">
                <a16:creationId xmlns:a16="http://schemas.microsoft.com/office/drawing/2014/main" id="{5062B140-0199-E9F8-6458-D3DB5CC869BD}"/>
              </a:ext>
            </a:extLst>
          </p:cNvPr>
          <p:cNvSpPr/>
          <p:nvPr/>
        </p:nvSpPr>
        <p:spPr>
          <a:xfrm>
            <a:off x="6096000" y="5301763"/>
            <a:ext cx="5347302" cy="228599"/>
          </a:xfrm>
          <a:prstGeom prst="roundRect">
            <a:avLst>
              <a:gd name="adj" fmla="val 0"/>
            </a:avLst>
          </a:prstGeom>
          <a:solidFill>
            <a:srgbClr val="FF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!!矩形: 圆角 16">
            <a:extLst>
              <a:ext uri="{FF2B5EF4-FFF2-40B4-BE49-F238E27FC236}">
                <a16:creationId xmlns:a16="http://schemas.microsoft.com/office/drawing/2014/main" id="{CFDF8D6A-19C0-5722-63E3-3DA60A3BB2AD}"/>
              </a:ext>
            </a:extLst>
          </p:cNvPr>
          <p:cNvSpPr/>
          <p:nvPr/>
        </p:nvSpPr>
        <p:spPr>
          <a:xfrm>
            <a:off x="864858" y="3637418"/>
            <a:ext cx="5083037" cy="202513"/>
          </a:xfrm>
          <a:prstGeom prst="roundRect">
            <a:avLst>
              <a:gd name="adj" fmla="val 0"/>
            </a:avLst>
          </a:prstGeom>
          <a:solidFill>
            <a:srgbClr val="FF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7C7DA97-58C4-9FCE-EE0B-BA3BA829DB71}"/>
              </a:ext>
            </a:extLst>
          </p:cNvPr>
          <p:cNvSpPr txBox="1"/>
          <p:nvPr/>
        </p:nvSpPr>
        <p:spPr>
          <a:xfrm>
            <a:off x="4211515" y="1925515"/>
            <a:ext cx="492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800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一</a:t>
            </a:r>
            <a:endParaRPr lang="zh-CN" altLang="en-US" sz="2800" dirty="0">
              <a:solidFill>
                <a:srgbClr val="C0000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DBFD3AE-23D0-A3FC-20B6-816729A362E7}"/>
              </a:ext>
            </a:extLst>
          </p:cNvPr>
          <p:cNvSpPr txBox="1"/>
          <p:nvPr/>
        </p:nvSpPr>
        <p:spPr>
          <a:xfrm>
            <a:off x="4856085" y="1925515"/>
            <a:ext cx="492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800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多</a:t>
            </a:r>
            <a:endParaRPr lang="zh-CN" altLang="en-US" sz="2800" dirty="0">
              <a:solidFill>
                <a:srgbClr val="C0000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4743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7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0E091C4-9519-16AE-414F-CE88198BE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一对多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92F7B17-B14D-F8FE-40E6-1E098BFABC1D}"/>
              </a:ext>
            </a:extLst>
          </p:cNvPr>
          <p:cNvGrpSpPr/>
          <p:nvPr/>
        </p:nvGrpSpPr>
        <p:grpSpPr>
          <a:xfrm>
            <a:off x="864859" y="1770876"/>
            <a:ext cx="10578443" cy="1057508"/>
            <a:chOff x="864859" y="1770876"/>
            <a:chExt cx="10578443" cy="1057508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6406946A-47C3-EB83-B5EA-A47D6893872B}"/>
                </a:ext>
              </a:extLst>
            </p:cNvPr>
            <p:cNvGrpSpPr/>
            <p:nvPr/>
          </p:nvGrpSpPr>
          <p:grpSpPr>
            <a:xfrm>
              <a:off x="864859" y="1770876"/>
              <a:ext cx="10578443" cy="1057508"/>
              <a:chOff x="806778" y="1685855"/>
              <a:chExt cx="10578443" cy="1057508"/>
            </a:xfrm>
          </p:grpSpPr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A8541938-CECA-6659-C92D-44A2F290FD88}"/>
                  </a:ext>
                </a:extLst>
              </p:cNvPr>
              <p:cNvSpPr/>
              <p:nvPr/>
            </p:nvSpPr>
            <p:spPr>
              <a:xfrm>
                <a:off x="806778" y="1685855"/>
                <a:ext cx="10578443" cy="1057508"/>
              </a:xfrm>
              <a:prstGeom prst="roundRect">
                <a:avLst>
                  <a:gd name="adj" fmla="val 8472"/>
                </a:avLst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468000" rIns="72000" bIns="108000">
                <a:spAutoFit/>
              </a:bodyPr>
              <a:lstStyle/>
              <a:p>
                <a:pPr marL="285750" indent="-285750" defTabSz="540000" eaLnBrk="0" fontAlgn="base" hangingPunct="0">
                  <a:lnSpc>
                    <a:spcPct val="200000"/>
                  </a:lnSpc>
                  <a:spcAft>
                    <a:spcPct val="0"/>
                  </a:spcAft>
                  <a:buFont typeface="Wingdings" panose="05000000000000000000" pitchFamily="2" charset="2"/>
                  <a:buChar char="l"/>
                </a:pPr>
                <a:r>
                  <a:rPr lang="zh-CN" altLang="en-US" sz="16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根据 页面原型 及 需求文档 ，完成部门及员工模块的表结构设计。</a:t>
                </a:r>
                <a:endParaRPr lang="zh-CN" altLang="zh-CN" sz="16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12" name="矩形: 对角圆角 11">
                <a:extLst>
                  <a:ext uri="{FF2B5EF4-FFF2-40B4-BE49-F238E27FC236}">
                    <a16:creationId xmlns:a16="http://schemas.microsoft.com/office/drawing/2014/main" id="{6C78B93C-317F-81D5-8432-9DDA3559F3EA}"/>
                  </a:ext>
                </a:extLst>
              </p:cNvPr>
              <p:cNvSpPr/>
              <p:nvPr/>
            </p:nvSpPr>
            <p:spPr>
              <a:xfrm>
                <a:off x="806778" y="1685855"/>
                <a:ext cx="1368865" cy="458646"/>
              </a:xfrm>
              <a:prstGeom prst="round2DiagRect">
                <a:avLst>
                  <a:gd name="adj1" fmla="val 20020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00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 需求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15" name="Shape 2627">
              <a:extLst>
                <a:ext uri="{FF2B5EF4-FFF2-40B4-BE49-F238E27FC236}">
                  <a16:creationId xmlns:a16="http://schemas.microsoft.com/office/drawing/2014/main" id="{E0080C01-41A5-7D16-624F-62F4A4684CBF}"/>
                </a:ext>
              </a:extLst>
            </p:cNvPr>
            <p:cNvSpPr/>
            <p:nvPr/>
          </p:nvSpPr>
          <p:spPr>
            <a:xfrm>
              <a:off x="1006932" y="1860469"/>
              <a:ext cx="279459" cy="27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solidFill>
              <a:schemeClr val="bg1"/>
            </a:solidFill>
            <a:ln w="12700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75932031-92A7-DDDF-02EA-A29301E93E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870"/>
          <a:stretch/>
        </p:blipFill>
        <p:spPr>
          <a:xfrm>
            <a:off x="1049982" y="3718412"/>
            <a:ext cx="6353512" cy="183832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1367329-EA71-AF4F-2675-7A56655B2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4677" y="3718410"/>
            <a:ext cx="1733039" cy="1491822"/>
          </a:xfrm>
          <a:prstGeom prst="rect">
            <a:avLst/>
          </a:prstGeom>
        </p:spPr>
      </p:pic>
      <p:sp>
        <p:nvSpPr>
          <p:cNvPr id="17" name="!!矩形: 圆角 16">
            <a:extLst>
              <a:ext uri="{FF2B5EF4-FFF2-40B4-BE49-F238E27FC236}">
                <a16:creationId xmlns:a16="http://schemas.microsoft.com/office/drawing/2014/main" id="{73FF4DAC-75E3-B176-7942-EEF9999F6768}"/>
              </a:ext>
            </a:extLst>
          </p:cNvPr>
          <p:cNvSpPr/>
          <p:nvPr/>
        </p:nvSpPr>
        <p:spPr>
          <a:xfrm>
            <a:off x="9284676" y="3718410"/>
            <a:ext cx="782516" cy="1491823"/>
          </a:xfrm>
          <a:prstGeom prst="roundRect">
            <a:avLst>
              <a:gd name="adj" fmla="val 0"/>
            </a:avLst>
          </a:prstGeom>
          <a:solidFill>
            <a:srgbClr val="FF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!!矩形: 圆角 18">
            <a:extLst>
              <a:ext uri="{FF2B5EF4-FFF2-40B4-BE49-F238E27FC236}">
                <a16:creationId xmlns:a16="http://schemas.microsoft.com/office/drawing/2014/main" id="{073952ED-0F98-232C-77B0-A649614AA7CF}"/>
              </a:ext>
            </a:extLst>
          </p:cNvPr>
          <p:cNvSpPr/>
          <p:nvPr/>
        </p:nvSpPr>
        <p:spPr>
          <a:xfrm>
            <a:off x="6315583" y="3718411"/>
            <a:ext cx="1087909" cy="1838329"/>
          </a:xfrm>
          <a:prstGeom prst="roundRect">
            <a:avLst>
              <a:gd name="adj" fmla="val 0"/>
            </a:avLst>
          </a:prstGeom>
          <a:solidFill>
            <a:srgbClr val="FF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F08B2C9C-3A3C-3AE6-ACBB-930F8A22A5FF}"/>
              </a:ext>
            </a:extLst>
          </p:cNvPr>
          <p:cNvSpPr/>
          <p:nvPr/>
        </p:nvSpPr>
        <p:spPr>
          <a:xfrm>
            <a:off x="3631223" y="3211432"/>
            <a:ext cx="1398513" cy="347297"/>
          </a:xfrm>
          <a:prstGeom prst="roundRect">
            <a:avLst/>
          </a:prstGeom>
          <a:noFill/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员工表 </a:t>
            </a:r>
            <a:r>
              <a:rPr lang="en-US" altLang="zh-CN" sz="1200" b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tb_emp</a:t>
            </a:r>
            <a:endParaRPr lang="zh-CN" altLang="en-US" sz="1200" b="1">
              <a:ln w="0"/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66300C9F-2DFD-D586-CFE8-344F6109068B}"/>
              </a:ext>
            </a:extLst>
          </p:cNvPr>
          <p:cNvSpPr/>
          <p:nvPr/>
        </p:nvSpPr>
        <p:spPr>
          <a:xfrm>
            <a:off x="9630712" y="3211432"/>
            <a:ext cx="1387003" cy="347297"/>
          </a:xfrm>
          <a:prstGeom prst="roundRect">
            <a:avLst/>
          </a:prstGeom>
          <a:noFill/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部门表 </a:t>
            </a:r>
            <a:r>
              <a:rPr lang="en-US" altLang="zh-CN" sz="1200" b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tb_dept</a:t>
            </a:r>
            <a:endParaRPr lang="zh-CN" altLang="en-US" sz="1200" b="1">
              <a:ln w="0"/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4F726AD-9044-4EB8-D468-A41F4DF56F9F}"/>
              </a:ext>
            </a:extLst>
          </p:cNvPr>
          <p:cNvSpPr txBox="1"/>
          <p:nvPr/>
        </p:nvSpPr>
        <p:spPr>
          <a:xfrm>
            <a:off x="7403492" y="3718410"/>
            <a:ext cx="298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>
                <a:solidFill>
                  <a:srgbClr val="C00000"/>
                </a:solidFill>
                <a:latin typeface="+mn-lt"/>
                <a:ea typeface="+mn-ea"/>
              </a:rPr>
              <a:t>N</a:t>
            </a:r>
            <a:endParaRPr lang="zh-CN" altLang="en-US" sz="1600" b="1" dirty="0">
              <a:solidFill>
                <a:srgbClr val="C00000"/>
              </a:solidFill>
              <a:latin typeface="+mn-lt"/>
              <a:ea typeface="+mn-ea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60ED30B-48E3-F62D-18E1-28FD8947F382}"/>
              </a:ext>
            </a:extLst>
          </p:cNvPr>
          <p:cNvSpPr txBox="1"/>
          <p:nvPr/>
        </p:nvSpPr>
        <p:spPr>
          <a:xfrm>
            <a:off x="8985736" y="3718409"/>
            <a:ext cx="298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>
                <a:solidFill>
                  <a:srgbClr val="C00000"/>
                </a:solidFill>
              </a:rPr>
              <a:t>1</a:t>
            </a:r>
            <a:endParaRPr lang="zh-CN" altLang="en-US" sz="1600" b="1" dirty="0">
              <a:solidFill>
                <a:srgbClr val="C00000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376286A-040F-C7EE-658E-9C28515AC697}"/>
              </a:ext>
            </a:extLst>
          </p:cNvPr>
          <p:cNvSpPr txBox="1"/>
          <p:nvPr/>
        </p:nvSpPr>
        <p:spPr>
          <a:xfrm>
            <a:off x="5029736" y="3250952"/>
            <a:ext cx="638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子表</a:t>
            </a:r>
            <a:endParaRPr lang="zh-CN" altLang="en-US" sz="14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C24DD17-30BE-0D99-0372-CA95837B8AE2}"/>
              </a:ext>
            </a:extLst>
          </p:cNvPr>
          <p:cNvSpPr txBox="1"/>
          <p:nvPr/>
        </p:nvSpPr>
        <p:spPr>
          <a:xfrm>
            <a:off x="8992856" y="3256743"/>
            <a:ext cx="638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父表</a:t>
            </a:r>
            <a:endParaRPr lang="zh-CN" altLang="en-US" sz="14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3" name="矩形: 对角圆角 32">
            <a:extLst>
              <a:ext uri="{FF2B5EF4-FFF2-40B4-BE49-F238E27FC236}">
                <a16:creationId xmlns:a16="http://schemas.microsoft.com/office/drawing/2014/main" id="{1D430AE2-B551-EBBF-F968-5FD09C7A0B9F}"/>
              </a:ext>
            </a:extLst>
          </p:cNvPr>
          <p:cNvSpPr/>
          <p:nvPr/>
        </p:nvSpPr>
        <p:spPr>
          <a:xfrm>
            <a:off x="864858" y="5936203"/>
            <a:ext cx="10544821" cy="517190"/>
          </a:xfrm>
          <a:prstGeom prst="round2DiagRect">
            <a:avLst>
              <a:gd name="adj1" fmla="val 0"/>
              <a:gd name="adj2" fmla="val 23225"/>
            </a:avLst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一对多关系实现：在数据库表中多的一方，添加字段，来关联一的一方的主键。</a:t>
            </a:r>
          </a:p>
        </p:txBody>
      </p:sp>
    </p:spTree>
    <p:extLst>
      <p:ext uri="{BB962C8B-B14F-4D97-AF65-F5344CB8AC3E}">
        <p14:creationId xmlns:p14="http://schemas.microsoft.com/office/powerpoint/2010/main" val="1273522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4" grpId="0"/>
      <p:bldP spid="25" grpId="0"/>
      <p:bldP spid="26" grpId="0"/>
      <p:bldP spid="3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380FFE4-8E1D-78DC-FDA4-964FA18B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多表问题分析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DB5A4EA0-3457-5269-0AB0-498C75E893F8}"/>
              </a:ext>
            </a:extLst>
          </p:cNvPr>
          <p:cNvGrpSpPr/>
          <p:nvPr/>
        </p:nvGrpSpPr>
        <p:grpSpPr>
          <a:xfrm>
            <a:off x="864858" y="4279621"/>
            <a:ext cx="10578443" cy="1057508"/>
            <a:chOff x="864858" y="3883961"/>
            <a:chExt cx="10578443" cy="1057508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BCDF8152-F0C1-4689-3B6D-0D2D2124370F}"/>
                </a:ext>
              </a:extLst>
            </p:cNvPr>
            <p:cNvGrpSpPr/>
            <p:nvPr/>
          </p:nvGrpSpPr>
          <p:grpSpPr>
            <a:xfrm>
              <a:off x="864858" y="3883961"/>
              <a:ext cx="10578443" cy="1057508"/>
              <a:chOff x="806778" y="1685855"/>
              <a:chExt cx="10578443" cy="1057508"/>
            </a:xfrm>
          </p:grpSpPr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D38504B4-C73C-9FBE-1BBE-E2CCF6B3D373}"/>
                  </a:ext>
                </a:extLst>
              </p:cNvPr>
              <p:cNvSpPr/>
              <p:nvPr/>
            </p:nvSpPr>
            <p:spPr>
              <a:xfrm>
                <a:off x="806778" y="1685855"/>
                <a:ext cx="10578443" cy="1057508"/>
              </a:xfrm>
              <a:prstGeom prst="roundRect">
                <a:avLst>
                  <a:gd name="adj" fmla="val 8472"/>
                </a:avLst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468000" rIns="72000" bIns="108000">
                <a:spAutoFit/>
              </a:bodyPr>
              <a:lstStyle/>
              <a:p>
                <a:pPr marL="285750" indent="-285750" defTabSz="540000" eaLnBrk="0" fontAlgn="base" hangingPunct="0">
                  <a:lnSpc>
                    <a:spcPct val="200000"/>
                  </a:lnSpc>
                  <a:spcAft>
                    <a:spcPct val="0"/>
                  </a:spcAft>
                  <a:buFont typeface="Wingdings" panose="05000000000000000000" pitchFamily="2" charset="2"/>
                  <a:buChar char="l"/>
                </a:pPr>
                <a:r>
                  <a: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目前上述的两张表，在数据库层面，并未建立关联，所以是无法保证数据的一致性和完整性的。</a:t>
                </a:r>
                <a:endPara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Consolas" panose="020B0609020204030204" pitchFamily="49" charset="0"/>
                </a:endParaRPr>
              </a:p>
            </p:txBody>
          </p:sp>
          <p:sp>
            <p:nvSpPr>
              <p:cNvPr id="12" name="矩形: 对角圆角 11">
                <a:extLst>
                  <a:ext uri="{FF2B5EF4-FFF2-40B4-BE49-F238E27FC236}">
                    <a16:creationId xmlns:a16="http://schemas.microsoft.com/office/drawing/2014/main" id="{3B0AF3E2-FAB5-67A7-2279-39803B0312B2}"/>
                  </a:ext>
                </a:extLst>
              </p:cNvPr>
              <p:cNvSpPr/>
              <p:nvPr/>
            </p:nvSpPr>
            <p:spPr>
              <a:xfrm>
                <a:off x="806778" y="1685855"/>
                <a:ext cx="1368865" cy="458646"/>
              </a:xfrm>
              <a:prstGeom prst="round2DiagRect">
                <a:avLst>
                  <a:gd name="adj1" fmla="val 20020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00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问题分析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pic>
          <p:nvPicPr>
            <p:cNvPr id="13" name="图形 12" descr="徽章问号 纯色填充">
              <a:extLst>
                <a:ext uri="{FF2B5EF4-FFF2-40B4-BE49-F238E27FC236}">
                  <a16:creationId xmlns:a16="http://schemas.microsoft.com/office/drawing/2014/main" id="{C7777F13-25F0-7F29-07FE-267D29AD0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21262" y="3898051"/>
              <a:ext cx="404382" cy="404382"/>
            </a:xfrm>
            <a:prstGeom prst="rect">
              <a:avLst/>
            </a:prstGeom>
          </p:spPr>
        </p:pic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EB03FF98-7913-C313-970B-8A8EC9E281E3}"/>
              </a:ext>
            </a:extLst>
          </p:cNvPr>
          <p:cNvGrpSpPr/>
          <p:nvPr/>
        </p:nvGrpSpPr>
        <p:grpSpPr>
          <a:xfrm>
            <a:off x="864859" y="1770876"/>
            <a:ext cx="10578443" cy="1057508"/>
            <a:chOff x="864859" y="1770876"/>
            <a:chExt cx="10578443" cy="1057508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CDD3473B-EB87-9EA6-74D6-5EC3FE00B217}"/>
                </a:ext>
              </a:extLst>
            </p:cNvPr>
            <p:cNvGrpSpPr/>
            <p:nvPr/>
          </p:nvGrpSpPr>
          <p:grpSpPr>
            <a:xfrm>
              <a:off x="864859" y="1770876"/>
              <a:ext cx="10578443" cy="1057508"/>
              <a:chOff x="806778" y="1685855"/>
              <a:chExt cx="10578443" cy="1057508"/>
            </a:xfrm>
          </p:grpSpPr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4F7435AF-175D-4DED-F76C-BC31DA088EEE}"/>
                  </a:ext>
                </a:extLst>
              </p:cNvPr>
              <p:cNvSpPr/>
              <p:nvPr/>
            </p:nvSpPr>
            <p:spPr>
              <a:xfrm>
                <a:off x="806778" y="1685855"/>
                <a:ext cx="10578443" cy="1057508"/>
              </a:xfrm>
              <a:prstGeom prst="roundRect">
                <a:avLst>
                  <a:gd name="adj" fmla="val 8472"/>
                </a:avLst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468000" rIns="72000" bIns="108000">
                <a:spAutoFit/>
              </a:bodyPr>
              <a:lstStyle/>
              <a:p>
                <a:pPr marL="285750" indent="-285750" defTabSz="540000" eaLnBrk="0" fontAlgn="base" hangingPunct="0">
                  <a:lnSpc>
                    <a:spcPct val="200000"/>
                  </a:lnSpc>
                  <a:spcAft>
                    <a:spcPct val="0"/>
                  </a:spcAft>
                  <a:buFont typeface="Wingdings" panose="05000000000000000000" pitchFamily="2" charset="2"/>
                  <a:buChar char="l"/>
                </a:pPr>
                <a:r>
                  <a:rPr lang="zh-CN" altLang="en-US" sz="16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部门数据可以直接删除，然而还有部分员工归属于该部门下，此时就出现了数据的不完整、不一致问题。</a:t>
                </a:r>
                <a:endParaRPr lang="zh-CN" altLang="zh-CN" sz="16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6" name="矩形: 对角圆角 5">
                <a:extLst>
                  <a:ext uri="{FF2B5EF4-FFF2-40B4-BE49-F238E27FC236}">
                    <a16:creationId xmlns:a16="http://schemas.microsoft.com/office/drawing/2014/main" id="{D676C432-61C9-ECE5-F36E-11AB2DA2EB71}"/>
                  </a:ext>
                </a:extLst>
              </p:cNvPr>
              <p:cNvSpPr/>
              <p:nvPr/>
            </p:nvSpPr>
            <p:spPr>
              <a:xfrm>
                <a:off x="806778" y="1685855"/>
                <a:ext cx="1368865" cy="458646"/>
              </a:xfrm>
              <a:prstGeom prst="round2DiagRect">
                <a:avLst>
                  <a:gd name="adj1" fmla="val 20020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00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  现象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14" name="Shape 2369">
              <a:extLst>
                <a:ext uri="{FF2B5EF4-FFF2-40B4-BE49-F238E27FC236}">
                  <a16:creationId xmlns:a16="http://schemas.microsoft.com/office/drawing/2014/main" id="{12134E8C-55DC-A8FB-C2AD-46678549B082}"/>
                </a:ext>
              </a:extLst>
            </p:cNvPr>
            <p:cNvSpPr/>
            <p:nvPr/>
          </p:nvSpPr>
          <p:spPr>
            <a:xfrm>
              <a:off x="1046185" y="1860469"/>
              <a:ext cx="279459" cy="27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6"/>
                    <a:pt x="16764" y="0"/>
                    <a:pt x="10800" y="0"/>
                  </a:cubicBezTo>
                  <a:moveTo>
                    <a:pt x="14236" y="16752"/>
                  </a:moveTo>
                  <a:cubicBezTo>
                    <a:pt x="14001" y="16887"/>
                    <a:pt x="13921" y="17188"/>
                    <a:pt x="14057" y="17422"/>
                  </a:cubicBezTo>
                  <a:cubicBezTo>
                    <a:pt x="14192" y="17658"/>
                    <a:pt x="14493" y="17738"/>
                    <a:pt x="14727" y="17602"/>
                  </a:cubicBezTo>
                  <a:cubicBezTo>
                    <a:pt x="14962" y="17467"/>
                    <a:pt x="15042" y="17167"/>
                    <a:pt x="14907" y="16932"/>
                  </a:cubicBezTo>
                  <a:cubicBezTo>
                    <a:pt x="14771" y="16697"/>
                    <a:pt x="14472" y="16617"/>
                    <a:pt x="14236" y="16752"/>
                  </a:cubicBezTo>
                  <a:moveTo>
                    <a:pt x="10800" y="11782"/>
                  </a:moveTo>
                  <a:cubicBezTo>
                    <a:pt x="10258" y="11782"/>
                    <a:pt x="9818" y="11342"/>
                    <a:pt x="9818" y="10800"/>
                  </a:cubicBezTo>
                  <a:cubicBezTo>
                    <a:pt x="9818" y="10258"/>
                    <a:pt x="10258" y="9818"/>
                    <a:pt x="10800" y="9818"/>
                  </a:cubicBezTo>
                  <a:cubicBezTo>
                    <a:pt x="11342" y="9818"/>
                    <a:pt x="11782" y="10258"/>
                    <a:pt x="11782" y="10800"/>
                  </a:cubicBezTo>
                  <a:cubicBezTo>
                    <a:pt x="11782" y="11342"/>
                    <a:pt x="11342" y="11782"/>
                    <a:pt x="10800" y="11782"/>
                  </a:cubicBezTo>
                  <a:moveTo>
                    <a:pt x="15218" y="10309"/>
                  </a:moveTo>
                  <a:lnTo>
                    <a:pt x="12694" y="10309"/>
                  </a:lnTo>
                  <a:cubicBezTo>
                    <a:pt x="12515" y="9624"/>
                    <a:pt x="11978" y="9084"/>
                    <a:pt x="11291" y="8906"/>
                  </a:cubicBezTo>
                  <a:lnTo>
                    <a:pt x="11291" y="3436"/>
                  </a:lnTo>
                  <a:cubicBezTo>
                    <a:pt x="11291" y="3166"/>
                    <a:pt x="11071" y="2945"/>
                    <a:pt x="10800" y="2945"/>
                  </a:cubicBezTo>
                  <a:cubicBezTo>
                    <a:pt x="10529" y="2945"/>
                    <a:pt x="10309" y="3166"/>
                    <a:pt x="10309" y="3436"/>
                  </a:cubicBezTo>
                  <a:lnTo>
                    <a:pt x="10309" y="8906"/>
                  </a:lnTo>
                  <a:cubicBezTo>
                    <a:pt x="9464" y="9125"/>
                    <a:pt x="8836" y="9886"/>
                    <a:pt x="8836" y="10800"/>
                  </a:cubicBezTo>
                  <a:cubicBezTo>
                    <a:pt x="8836" y="11885"/>
                    <a:pt x="9716" y="12764"/>
                    <a:pt x="10800" y="12764"/>
                  </a:cubicBezTo>
                  <a:cubicBezTo>
                    <a:pt x="11714" y="12764"/>
                    <a:pt x="12476" y="12137"/>
                    <a:pt x="12694" y="11291"/>
                  </a:cubicBezTo>
                  <a:lnTo>
                    <a:pt x="15218" y="11291"/>
                  </a:lnTo>
                  <a:cubicBezTo>
                    <a:pt x="15489" y="11291"/>
                    <a:pt x="15709" y="11072"/>
                    <a:pt x="15709" y="10800"/>
                  </a:cubicBezTo>
                  <a:cubicBezTo>
                    <a:pt x="15709" y="10529"/>
                    <a:pt x="15489" y="10309"/>
                    <a:pt x="15218" y="10309"/>
                  </a:cubicBezTo>
                  <a:moveTo>
                    <a:pt x="16932" y="6693"/>
                  </a:moveTo>
                  <a:cubicBezTo>
                    <a:pt x="16697" y="6829"/>
                    <a:pt x="16616" y="7129"/>
                    <a:pt x="16752" y="7364"/>
                  </a:cubicBezTo>
                  <a:cubicBezTo>
                    <a:pt x="16887" y="7599"/>
                    <a:pt x="17188" y="7679"/>
                    <a:pt x="17422" y="7543"/>
                  </a:cubicBezTo>
                  <a:cubicBezTo>
                    <a:pt x="17657" y="7408"/>
                    <a:pt x="17737" y="7108"/>
                    <a:pt x="17602" y="6873"/>
                  </a:cubicBezTo>
                  <a:cubicBezTo>
                    <a:pt x="17467" y="6638"/>
                    <a:pt x="17166" y="6557"/>
                    <a:pt x="16932" y="6693"/>
                  </a:cubicBezTo>
                  <a:moveTo>
                    <a:pt x="10800" y="17673"/>
                  </a:moveTo>
                  <a:cubicBezTo>
                    <a:pt x="10529" y="17673"/>
                    <a:pt x="10309" y="17893"/>
                    <a:pt x="10309" y="18164"/>
                  </a:cubicBezTo>
                  <a:cubicBezTo>
                    <a:pt x="10309" y="18435"/>
                    <a:pt x="10529" y="18655"/>
                    <a:pt x="10800" y="18655"/>
                  </a:cubicBezTo>
                  <a:cubicBezTo>
                    <a:pt x="11071" y="18655"/>
                    <a:pt x="11291" y="18435"/>
                    <a:pt x="11291" y="18164"/>
                  </a:cubicBezTo>
                  <a:cubicBezTo>
                    <a:pt x="11291" y="17893"/>
                    <a:pt x="11071" y="17673"/>
                    <a:pt x="10800" y="17673"/>
                  </a:cubicBezTo>
                  <a:moveTo>
                    <a:pt x="17422" y="14057"/>
                  </a:moveTo>
                  <a:cubicBezTo>
                    <a:pt x="17188" y="13921"/>
                    <a:pt x="16887" y="14001"/>
                    <a:pt x="16752" y="14236"/>
                  </a:cubicBezTo>
                  <a:cubicBezTo>
                    <a:pt x="16616" y="14472"/>
                    <a:pt x="16697" y="14772"/>
                    <a:pt x="16932" y="14907"/>
                  </a:cubicBezTo>
                  <a:cubicBezTo>
                    <a:pt x="17166" y="15043"/>
                    <a:pt x="17467" y="14962"/>
                    <a:pt x="17602" y="14727"/>
                  </a:cubicBezTo>
                  <a:cubicBezTo>
                    <a:pt x="17737" y="14492"/>
                    <a:pt x="17657" y="14192"/>
                    <a:pt x="17422" y="14057"/>
                  </a:cubicBezTo>
                  <a:moveTo>
                    <a:pt x="4668" y="6693"/>
                  </a:moveTo>
                  <a:cubicBezTo>
                    <a:pt x="4433" y="6557"/>
                    <a:pt x="4133" y="6638"/>
                    <a:pt x="3998" y="6873"/>
                  </a:cubicBezTo>
                  <a:cubicBezTo>
                    <a:pt x="3863" y="7108"/>
                    <a:pt x="3942" y="7408"/>
                    <a:pt x="4178" y="7543"/>
                  </a:cubicBezTo>
                  <a:cubicBezTo>
                    <a:pt x="4412" y="7679"/>
                    <a:pt x="4713" y="7599"/>
                    <a:pt x="4848" y="7364"/>
                  </a:cubicBezTo>
                  <a:cubicBezTo>
                    <a:pt x="4984" y="7129"/>
                    <a:pt x="4903" y="6829"/>
                    <a:pt x="4668" y="6693"/>
                  </a:cubicBezTo>
                  <a:moveTo>
                    <a:pt x="14236" y="4848"/>
                  </a:moveTo>
                  <a:cubicBezTo>
                    <a:pt x="14472" y="4984"/>
                    <a:pt x="14771" y="4903"/>
                    <a:pt x="14907" y="4669"/>
                  </a:cubicBezTo>
                  <a:cubicBezTo>
                    <a:pt x="15042" y="4434"/>
                    <a:pt x="14962" y="4134"/>
                    <a:pt x="14727" y="3998"/>
                  </a:cubicBezTo>
                  <a:cubicBezTo>
                    <a:pt x="14493" y="3863"/>
                    <a:pt x="14192" y="3943"/>
                    <a:pt x="14057" y="4178"/>
                  </a:cubicBezTo>
                  <a:cubicBezTo>
                    <a:pt x="13921" y="4412"/>
                    <a:pt x="14001" y="4713"/>
                    <a:pt x="14236" y="4848"/>
                  </a:cubicBezTo>
                  <a:moveTo>
                    <a:pt x="3436" y="10309"/>
                  </a:moveTo>
                  <a:cubicBezTo>
                    <a:pt x="3166" y="10309"/>
                    <a:pt x="2945" y="10529"/>
                    <a:pt x="2945" y="10800"/>
                  </a:cubicBezTo>
                  <a:cubicBezTo>
                    <a:pt x="2945" y="11072"/>
                    <a:pt x="3166" y="11291"/>
                    <a:pt x="3436" y="11291"/>
                  </a:cubicBezTo>
                  <a:cubicBezTo>
                    <a:pt x="3707" y="11291"/>
                    <a:pt x="3927" y="11072"/>
                    <a:pt x="3927" y="10800"/>
                  </a:cubicBezTo>
                  <a:cubicBezTo>
                    <a:pt x="3927" y="10529"/>
                    <a:pt x="3707" y="10309"/>
                    <a:pt x="3436" y="10309"/>
                  </a:cubicBezTo>
                  <a:moveTo>
                    <a:pt x="6873" y="3998"/>
                  </a:moveTo>
                  <a:cubicBezTo>
                    <a:pt x="6638" y="4134"/>
                    <a:pt x="6558" y="4434"/>
                    <a:pt x="6693" y="4669"/>
                  </a:cubicBezTo>
                  <a:cubicBezTo>
                    <a:pt x="6829" y="4903"/>
                    <a:pt x="7129" y="4984"/>
                    <a:pt x="7364" y="4848"/>
                  </a:cubicBezTo>
                  <a:cubicBezTo>
                    <a:pt x="7599" y="4713"/>
                    <a:pt x="7679" y="4412"/>
                    <a:pt x="7543" y="4178"/>
                  </a:cubicBezTo>
                  <a:cubicBezTo>
                    <a:pt x="7408" y="3943"/>
                    <a:pt x="7108" y="3863"/>
                    <a:pt x="6873" y="3998"/>
                  </a:cubicBezTo>
                  <a:moveTo>
                    <a:pt x="4178" y="14057"/>
                  </a:moveTo>
                  <a:cubicBezTo>
                    <a:pt x="3942" y="14192"/>
                    <a:pt x="3863" y="14492"/>
                    <a:pt x="3998" y="14727"/>
                  </a:cubicBezTo>
                  <a:cubicBezTo>
                    <a:pt x="4133" y="14962"/>
                    <a:pt x="4433" y="15043"/>
                    <a:pt x="4668" y="14907"/>
                  </a:cubicBezTo>
                  <a:cubicBezTo>
                    <a:pt x="4903" y="14772"/>
                    <a:pt x="4984" y="14472"/>
                    <a:pt x="4848" y="14236"/>
                  </a:cubicBezTo>
                  <a:cubicBezTo>
                    <a:pt x="4713" y="14001"/>
                    <a:pt x="4412" y="13921"/>
                    <a:pt x="4178" y="14057"/>
                  </a:cubicBezTo>
                  <a:moveTo>
                    <a:pt x="7364" y="16752"/>
                  </a:moveTo>
                  <a:cubicBezTo>
                    <a:pt x="7129" y="16617"/>
                    <a:pt x="6829" y="16697"/>
                    <a:pt x="6693" y="16932"/>
                  </a:cubicBezTo>
                  <a:cubicBezTo>
                    <a:pt x="6558" y="17167"/>
                    <a:pt x="6638" y="17467"/>
                    <a:pt x="6873" y="17602"/>
                  </a:cubicBezTo>
                  <a:cubicBezTo>
                    <a:pt x="7108" y="17738"/>
                    <a:pt x="7408" y="17658"/>
                    <a:pt x="7543" y="17422"/>
                  </a:cubicBezTo>
                  <a:cubicBezTo>
                    <a:pt x="7679" y="17188"/>
                    <a:pt x="7599" y="16887"/>
                    <a:pt x="7364" y="16752"/>
                  </a:cubicBezTo>
                  <a:moveTo>
                    <a:pt x="18164" y="10309"/>
                  </a:moveTo>
                  <a:cubicBezTo>
                    <a:pt x="17893" y="10309"/>
                    <a:pt x="17673" y="10529"/>
                    <a:pt x="17673" y="10800"/>
                  </a:cubicBezTo>
                  <a:cubicBezTo>
                    <a:pt x="17673" y="11072"/>
                    <a:pt x="17893" y="11291"/>
                    <a:pt x="18164" y="11291"/>
                  </a:cubicBezTo>
                  <a:cubicBezTo>
                    <a:pt x="18434" y="11291"/>
                    <a:pt x="18655" y="11072"/>
                    <a:pt x="18655" y="10800"/>
                  </a:cubicBezTo>
                  <a:cubicBezTo>
                    <a:pt x="18655" y="10529"/>
                    <a:pt x="18434" y="10309"/>
                    <a:pt x="18164" y="10309"/>
                  </a:cubicBezTo>
                </a:path>
              </a:pathLst>
            </a:custGeom>
            <a:solidFill>
              <a:schemeClr val="bg1"/>
            </a:solidFill>
            <a:ln w="12700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solidFill>
                  <a:srgbClr val="F4B246"/>
                </a:solidFill>
                <a:latin typeface="+mn-ea"/>
                <a:cs typeface="Arial" panose="020B0604020202020204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A6843AFE-29BC-5E87-6983-EBFCEB701C1B}"/>
              </a:ext>
            </a:extLst>
          </p:cNvPr>
          <p:cNvSpPr txBox="1"/>
          <p:nvPr/>
        </p:nvSpPr>
        <p:spPr>
          <a:xfrm>
            <a:off x="9784080" y="481390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800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外键</a:t>
            </a:r>
            <a:endParaRPr lang="zh-CN" altLang="en-US" sz="2800" dirty="0">
              <a:solidFill>
                <a:srgbClr val="C0000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48871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380FFE4-8E1D-78DC-FDA4-964FA18B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外键约束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8D0D108-0280-AE32-B3CB-E3B0733F158F}"/>
              </a:ext>
            </a:extLst>
          </p:cNvPr>
          <p:cNvGrpSpPr/>
          <p:nvPr/>
        </p:nvGrpSpPr>
        <p:grpSpPr>
          <a:xfrm>
            <a:off x="806778" y="1668305"/>
            <a:ext cx="10578443" cy="1057508"/>
            <a:chOff x="864858" y="3883961"/>
            <a:chExt cx="10578443" cy="1057508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7D6816E-E172-B830-9448-43B817A56593}"/>
                </a:ext>
              </a:extLst>
            </p:cNvPr>
            <p:cNvGrpSpPr/>
            <p:nvPr/>
          </p:nvGrpSpPr>
          <p:grpSpPr>
            <a:xfrm>
              <a:off x="864858" y="3883961"/>
              <a:ext cx="10578443" cy="1057508"/>
              <a:chOff x="806778" y="1685855"/>
              <a:chExt cx="10578443" cy="1057508"/>
            </a:xfrm>
          </p:grpSpPr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766EC38A-9F9D-2E5C-F68A-6F5EE002E3DD}"/>
                  </a:ext>
                </a:extLst>
              </p:cNvPr>
              <p:cNvSpPr/>
              <p:nvPr/>
            </p:nvSpPr>
            <p:spPr>
              <a:xfrm>
                <a:off x="806778" y="1685855"/>
                <a:ext cx="10578443" cy="1057508"/>
              </a:xfrm>
              <a:prstGeom prst="roundRect">
                <a:avLst>
                  <a:gd name="adj" fmla="val 8472"/>
                </a:avLst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468000" rIns="72000" bIns="108000">
                <a:spAutoFit/>
              </a:bodyPr>
              <a:lstStyle/>
              <a:p>
                <a:pPr marL="285750" indent="-285750" defTabSz="540000" eaLnBrk="0" fontAlgn="base" hangingPunct="0">
                  <a:lnSpc>
                    <a:spcPct val="200000"/>
                  </a:lnSpc>
                  <a:spcAft>
                    <a:spcPct val="0"/>
                  </a:spcAft>
                  <a:buFont typeface="Wingdings" panose="05000000000000000000" pitchFamily="2" charset="2"/>
                  <a:buChar char="l"/>
                </a:pPr>
                <a:r>
                  <a: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目前上述的两张表，在数据库层面，并未建立关联，所以是无法保证数据的一致性和完整性的。</a:t>
                </a:r>
                <a:endPara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Consolas" panose="020B0609020204030204" pitchFamily="49" charset="0"/>
                </a:endParaRPr>
              </a:p>
            </p:txBody>
          </p:sp>
          <p:sp>
            <p:nvSpPr>
              <p:cNvPr id="21" name="矩形: 对角圆角 20">
                <a:extLst>
                  <a:ext uri="{FF2B5EF4-FFF2-40B4-BE49-F238E27FC236}">
                    <a16:creationId xmlns:a16="http://schemas.microsoft.com/office/drawing/2014/main" id="{B7F06C9F-8632-B297-8B54-FEB1473E7090}"/>
                  </a:ext>
                </a:extLst>
              </p:cNvPr>
              <p:cNvSpPr/>
              <p:nvPr/>
            </p:nvSpPr>
            <p:spPr>
              <a:xfrm>
                <a:off x="806778" y="1685855"/>
                <a:ext cx="1368865" cy="458646"/>
              </a:xfrm>
              <a:prstGeom prst="round2DiagRect">
                <a:avLst>
                  <a:gd name="adj1" fmla="val 20020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00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问题分析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pic>
          <p:nvPicPr>
            <p:cNvPr id="19" name="图形 18" descr="徽章问号 纯色填充">
              <a:extLst>
                <a:ext uri="{FF2B5EF4-FFF2-40B4-BE49-F238E27FC236}">
                  <a16:creationId xmlns:a16="http://schemas.microsoft.com/office/drawing/2014/main" id="{92DFFE6A-7E8D-D90A-DBA6-207A432EE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8441" y="3907116"/>
              <a:ext cx="404382" cy="404382"/>
            </a:xfrm>
            <a:prstGeom prst="rect">
              <a:avLst/>
            </a:prstGeom>
          </p:spPr>
        </p:pic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A41E168-B1A2-2B09-A4B8-A8EC84384BE8}"/>
              </a:ext>
            </a:extLst>
          </p:cNvPr>
          <p:cNvGrpSpPr/>
          <p:nvPr/>
        </p:nvGrpSpPr>
        <p:grpSpPr>
          <a:xfrm>
            <a:off x="806778" y="3076758"/>
            <a:ext cx="10578443" cy="2936487"/>
            <a:chOff x="796457" y="2506228"/>
            <a:chExt cx="10578443" cy="2936487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C26A47E7-B0A8-9D0D-FC61-A4B166D58698}"/>
                </a:ext>
              </a:extLst>
            </p:cNvPr>
            <p:cNvGrpSpPr/>
            <p:nvPr/>
          </p:nvGrpSpPr>
          <p:grpSpPr>
            <a:xfrm>
              <a:off x="796457" y="2506228"/>
              <a:ext cx="10578443" cy="2936487"/>
              <a:chOff x="806778" y="1685855"/>
              <a:chExt cx="10578443" cy="2936487"/>
            </a:xfrm>
          </p:grpSpPr>
          <p:sp>
            <p:nvSpPr>
              <p:cNvPr id="25" name="矩形: 圆角 24">
                <a:extLst>
                  <a:ext uri="{FF2B5EF4-FFF2-40B4-BE49-F238E27FC236}">
                    <a16:creationId xmlns:a16="http://schemas.microsoft.com/office/drawing/2014/main" id="{485F7EC7-AEC8-60CF-B1F9-CF8FB680934C}"/>
                  </a:ext>
                </a:extLst>
              </p:cNvPr>
              <p:cNvSpPr/>
              <p:nvPr/>
            </p:nvSpPr>
            <p:spPr>
              <a:xfrm>
                <a:off x="806778" y="1685855"/>
                <a:ext cx="10578443" cy="2936487"/>
              </a:xfrm>
              <a:prstGeom prst="roundRect">
                <a:avLst>
                  <a:gd name="adj" fmla="val 3810"/>
                </a:avLst>
              </a:prstGeom>
              <a:solidFill>
                <a:srgbClr val="FFFFE4"/>
              </a:solidFill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540000" rIns="72000" bIns="144000">
                <a:spAutoFit/>
              </a:bodyPr>
              <a:lstStyle/>
              <a:p>
                <a:pPr defTabSz="468000" eaLnBrk="0" fontAlgn="base" hangingPunct="0">
                  <a:lnSpc>
                    <a:spcPct val="150000"/>
                  </a:lnSpc>
                </a:pPr>
                <a:r>
                  <a:rPr lang="en-US" altLang="zh-CN" sz="1200">
                    <a:solidFill>
                      <a:srgbClr val="92D05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-- </a:t>
                </a:r>
                <a:r>
                  <a:rPr lang="zh-CN" altLang="en-US" sz="1200">
                    <a:solidFill>
                      <a:srgbClr val="92D05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创建表时指定</a:t>
                </a:r>
                <a:endParaRPr lang="en-US" altLang="zh-CN" sz="1200">
                  <a:solidFill>
                    <a:srgbClr val="92D05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defTabSz="468000" eaLnBrk="0" fontAlgn="base" hangingPunct="0">
                  <a:lnSpc>
                    <a:spcPct val="150000"/>
                  </a:lnSpc>
                </a:pPr>
                <a:r>
                  <a:rPr lang="en-US" altLang="zh-CN" sz="1200">
                    <a:solidFill>
                      <a:srgbClr val="0033B3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create table </a:t>
                </a:r>
                <a:r>
                  <a:rPr lang="zh-CN" altLang="en-US" sz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表名</a:t>
                </a:r>
                <a:r>
                  <a:rPr lang="en-US" altLang="zh-CN" sz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(</a:t>
                </a:r>
              </a:p>
              <a:p>
                <a:pPr defTabSz="468000" eaLnBrk="0" fontAlgn="base" hangingPunct="0">
                  <a:lnSpc>
                    <a:spcPct val="150000"/>
                  </a:lnSpc>
                </a:pPr>
                <a:r>
                  <a:rPr lang="en-US" altLang="zh-CN" sz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	</a:t>
                </a:r>
                <a:r>
                  <a:rPr lang="zh-CN" altLang="en-US" sz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字段名    数据类型</a:t>
                </a:r>
                <a:r>
                  <a:rPr lang="en-US" altLang="zh-CN" sz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,</a:t>
                </a:r>
              </a:p>
              <a:p>
                <a:pPr defTabSz="468000" eaLnBrk="0" fontAlgn="base" hangingPunct="0">
                  <a:lnSpc>
                    <a:spcPct val="150000"/>
                  </a:lnSpc>
                </a:pPr>
                <a:r>
                  <a:rPr lang="en-US" altLang="zh-CN" sz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	...</a:t>
                </a:r>
              </a:p>
              <a:p>
                <a:pPr defTabSz="468000" eaLnBrk="0" fontAlgn="base" hangingPunct="0">
                  <a:lnSpc>
                    <a:spcPct val="150000"/>
                  </a:lnSpc>
                </a:pPr>
                <a:r>
                  <a:rPr lang="en-US" altLang="zh-CN" sz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	</a:t>
                </a:r>
                <a:r>
                  <a:rPr lang="en-US" altLang="zh-CN" sz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[</a:t>
                </a:r>
                <a:r>
                  <a:rPr lang="en-US" altLang="zh-CN" sz="1200">
                    <a:solidFill>
                      <a:srgbClr val="0033B3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constraint</a:t>
                </a:r>
                <a:r>
                  <a:rPr lang="en-US" altLang="zh-CN" sz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]   [</a:t>
                </a:r>
                <a:r>
                  <a:rPr lang="zh-CN" altLang="en-US" sz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外键名称</a:t>
                </a:r>
                <a:r>
                  <a:rPr lang="en-US" altLang="zh-CN" sz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]  </a:t>
                </a:r>
                <a:r>
                  <a:rPr lang="en-US" altLang="zh-CN" sz="1200">
                    <a:solidFill>
                      <a:srgbClr val="0033B3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foreign  key</a:t>
                </a:r>
                <a:r>
                  <a:rPr lang="en-US" altLang="zh-CN" sz="120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  <a:r>
                  <a:rPr lang="en-US" altLang="zh-CN" sz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(</a:t>
                </a:r>
                <a:r>
                  <a:rPr lang="zh-CN" altLang="en-US" sz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外键字段名</a:t>
                </a:r>
                <a:r>
                  <a:rPr lang="en-US" altLang="zh-CN" sz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)   </a:t>
                </a:r>
                <a:r>
                  <a:rPr lang="en-US" altLang="zh-CN" sz="1200">
                    <a:solidFill>
                      <a:srgbClr val="0033B3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references</a:t>
                </a:r>
                <a:r>
                  <a:rPr lang="en-US" altLang="zh-CN" sz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</a:t>
                </a:r>
                <a:r>
                  <a:rPr lang="zh-CN" altLang="en-US" sz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主表 </a:t>
                </a:r>
                <a:r>
                  <a:rPr lang="en-US" altLang="zh-CN" sz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(</a:t>
                </a:r>
                <a:r>
                  <a:rPr lang="zh-CN" altLang="en-US" sz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字段名</a:t>
                </a:r>
                <a:r>
                  <a:rPr lang="en-US" altLang="zh-CN" sz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)	</a:t>
                </a:r>
              </a:p>
              <a:p>
                <a:pPr defTabSz="468000" eaLnBrk="0" fontAlgn="base" hangingPunct="0">
                  <a:lnSpc>
                    <a:spcPct val="150000"/>
                  </a:lnSpc>
                </a:pPr>
                <a:r>
                  <a:rPr lang="en-US" altLang="zh-CN" sz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);</a:t>
                </a:r>
              </a:p>
              <a:p>
                <a:pPr defTabSz="468000" eaLnBrk="0" fontAlgn="base" hangingPunct="0">
                  <a:lnSpc>
                    <a:spcPct val="150000"/>
                  </a:lnSpc>
                </a:pPr>
                <a:r>
                  <a:rPr lang="en-US" altLang="zh-CN" sz="1200">
                    <a:solidFill>
                      <a:srgbClr val="92D05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-- </a:t>
                </a:r>
                <a:r>
                  <a:rPr lang="zh-CN" altLang="en-US" sz="1200">
                    <a:solidFill>
                      <a:srgbClr val="92D05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建完表后，添加外键</a:t>
                </a:r>
                <a:endParaRPr lang="en-US" altLang="zh-CN" sz="1200">
                  <a:solidFill>
                    <a:srgbClr val="92D05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defTabSz="540000" eaLnBrk="0" fontAlgn="base" hangingPunct="0">
                  <a:lnSpc>
                    <a:spcPct val="150000"/>
                  </a:lnSpc>
                </a:pPr>
                <a:r>
                  <a:rPr lang="zh-CN" altLang="zh-CN" sz="1200">
                    <a:solidFill>
                      <a:srgbClr val="0033B3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alter table</a:t>
                </a:r>
                <a:r>
                  <a:rPr lang="en-US" altLang="zh-CN" sz="1200">
                    <a:solidFill>
                      <a:srgbClr val="0033B3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</a:t>
                </a:r>
                <a:r>
                  <a:rPr lang="zh-CN" altLang="en-US" sz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表名  </a:t>
                </a:r>
                <a:r>
                  <a:rPr lang="zh-CN" altLang="zh-CN" sz="1200">
                    <a:solidFill>
                      <a:srgbClr val="0033B3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add constraint</a:t>
                </a:r>
                <a:r>
                  <a:rPr lang="en-US" altLang="zh-CN" sz="1200">
                    <a:solidFill>
                      <a:srgbClr val="0033B3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</a:t>
                </a:r>
                <a:r>
                  <a:rPr lang="zh-CN" altLang="en-US" sz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外键名称  </a:t>
                </a:r>
                <a:r>
                  <a:rPr lang="zh-CN" altLang="zh-CN" sz="1200">
                    <a:solidFill>
                      <a:srgbClr val="0033B3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foreign key </a:t>
                </a:r>
                <a:r>
                  <a:rPr lang="zh-CN" altLang="zh-CN" sz="1200">
                    <a:solidFill>
                      <a:srgbClr val="080808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(</a:t>
                </a:r>
                <a:r>
                  <a:rPr lang="zh-CN" altLang="en-US" sz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外键字段名</a:t>
                </a:r>
                <a:r>
                  <a:rPr lang="zh-CN" altLang="zh-CN" sz="1200">
                    <a:solidFill>
                      <a:srgbClr val="080808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) </a:t>
                </a:r>
                <a:r>
                  <a:rPr lang="zh-CN" altLang="zh-CN" sz="1200">
                    <a:solidFill>
                      <a:srgbClr val="0033B3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references</a:t>
                </a:r>
                <a:r>
                  <a:rPr lang="en-US" altLang="zh-CN" sz="1200">
                    <a:solidFill>
                      <a:srgbClr val="0033B3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</a:t>
                </a:r>
                <a:r>
                  <a:rPr lang="zh-CN" altLang="en-US" sz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主表</a:t>
                </a:r>
                <a:r>
                  <a:rPr lang="zh-CN" altLang="zh-CN" sz="1200">
                    <a:solidFill>
                      <a:srgbClr val="080808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(</a:t>
                </a:r>
                <a:r>
                  <a:rPr lang="zh-CN" altLang="en-US" sz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字段名</a:t>
                </a:r>
                <a:r>
                  <a:rPr lang="zh-CN" altLang="zh-CN" sz="1200">
                    <a:solidFill>
                      <a:srgbClr val="080808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);</a:t>
                </a:r>
                <a:endParaRPr lang="zh-CN" altLang="zh-CN" sz="2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27" name="矩形: 对角圆角 26">
                <a:extLst>
                  <a:ext uri="{FF2B5EF4-FFF2-40B4-BE49-F238E27FC236}">
                    <a16:creationId xmlns:a16="http://schemas.microsoft.com/office/drawing/2014/main" id="{3BA23751-6675-7D4A-5EC9-51DBA17CAE09}"/>
                  </a:ext>
                </a:extLst>
              </p:cNvPr>
              <p:cNvSpPr/>
              <p:nvPr/>
            </p:nvSpPr>
            <p:spPr>
              <a:xfrm>
                <a:off x="806778" y="1685855"/>
                <a:ext cx="1368865" cy="458646"/>
              </a:xfrm>
              <a:prstGeom prst="round2DiagRect">
                <a:avLst>
                  <a:gd name="adj1" fmla="val 25771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00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外键语法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24" name="Shape 2375">
              <a:extLst>
                <a:ext uri="{FF2B5EF4-FFF2-40B4-BE49-F238E27FC236}">
                  <a16:creationId xmlns:a16="http://schemas.microsoft.com/office/drawing/2014/main" id="{2831AB9D-B921-454F-7914-93D6B8254710}"/>
                </a:ext>
              </a:extLst>
            </p:cNvPr>
            <p:cNvSpPr/>
            <p:nvPr/>
          </p:nvSpPr>
          <p:spPr>
            <a:xfrm>
              <a:off x="956639" y="2602878"/>
              <a:ext cx="211209" cy="258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0" y="5891"/>
                  </a:moveTo>
                  <a:lnTo>
                    <a:pt x="14400" y="982"/>
                  </a:lnTo>
                  <a:lnTo>
                    <a:pt x="15000" y="982"/>
                  </a:lnTo>
                  <a:lnTo>
                    <a:pt x="20400" y="5891"/>
                  </a:lnTo>
                  <a:cubicBezTo>
                    <a:pt x="20400" y="5891"/>
                    <a:pt x="14400" y="5891"/>
                    <a:pt x="14400" y="5891"/>
                  </a:cubicBezTo>
                  <a:close/>
                  <a:moveTo>
                    <a:pt x="20400" y="19636"/>
                  </a:moveTo>
                  <a:cubicBezTo>
                    <a:pt x="20400" y="20179"/>
                    <a:pt x="19862" y="20618"/>
                    <a:pt x="19200" y="20618"/>
                  </a:cubicBezTo>
                  <a:lnTo>
                    <a:pt x="2400" y="20618"/>
                  </a:lnTo>
                  <a:cubicBezTo>
                    <a:pt x="1737" y="20618"/>
                    <a:pt x="1200" y="20179"/>
                    <a:pt x="1200" y="19636"/>
                  </a:cubicBezTo>
                  <a:lnTo>
                    <a:pt x="1200" y="1964"/>
                  </a:lnTo>
                  <a:cubicBezTo>
                    <a:pt x="1200" y="1422"/>
                    <a:pt x="1737" y="982"/>
                    <a:pt x="2400" y="982"/>
                  </a:cubicBezTo>
                  <a:lnTo>
                    <a:pt x="13200" y="982"/>
                  </a:lnTo>
                  <a:lnTo>
                    <a:pt x="13200" y="5891"/>
                  </a:lnTo>
                  <a:cubicBezTo>
                    <a:pt x="13200" y="6433"/>
                    <a:pt x="13738" y="6873"/>
                    <a:pt x="14400" y="6873"/>
                  </a:cubicBezTo>
                  <a:lnTo>
                    <a:pt x="20400" y="6873"/>
                  </a:lnTo>
                  <a:cubicBezTo>
                    <a:pt x="20400" y="6873"/>
                    <a:pt x="20400" y="19636"/>
                    <a:pt x="20400" y="19636"/>
                  </a:cubicBezTo>
                  <a:close/>
                  <a:moveTo>
                    <a:pt x="15600" y="0"/>
                  </a:moveTo>
                  <a:lnTo>
                    <a:pt x="2400" y="0"/>
                  </a:lnTo>
                  <a:cubicBezTo>
                    <a:pt x="1075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1075" y="21600"/>
                    <a:pt x="2400" y="21600"/>
                  </a:cubicBezTo>
                  <a:lnTo>
                    <a:pt x="19200" y="21600"/>
                  </a:lnTo>
                  <a:cubicBezTo>
                    <a:pt x="20525" y="21600"/>
                    <a:pt x="21600" y="20721"/>
                    <a:pt x="21600" y="19636"/>
                  </a:cubicBezTo>
                  <a:lnTo>
                    <a:pt x="21600" y="5400"/>
                  </a:lnTo>
                  <a:cubicBezTo>
                    <a:pt x="21600" y="5400"/>
                    <a:pt x="15600" y="0"/>
                    <a:pt x="15600" y="0"/>
                  </a:cubicBezTo>
                  <a:close/>
                  <a:moveTo>
                    <a:pt x="4800" y="8836"/>
                  </a:moveTo>
                  <a:cubicBezTo>
                    <a:pt x="4800" y="9108"/>
                    <a:pt x="5068" y="9327"/>
                    <a:pt x="5400" y="9327"/>
                  </a:cubicBezTo>
                  <a:lnTo>
                    <a:pt x="16200" y="9327"/>
                  </a:lnTo>
                  <a:cubicBezTo>
                    <a:pt x="16532" y="9327"/>
                    <a:pt x="16800" y="9108"/>
                    <a:pt x="16800" y="8836"/>
                  </a:cubicBezTo>
                  <a:cubicBezTo>
                    <a:pt x="16800" y="8566"/>
                    <a:pt x="16532" y="8345"/>
                    <a:pt x="16200" y="8345"/>
                  </a:cubicBezTo>
                  <a:lnTo>
                    <a:pt x="5400" y="8345"/>
                  </a:lnTo>
                  <a:cubicBezTo>
                    <a:pt x="5068" y="8345"/>
                    <a:pt x="4800" y="8566"/>
                    <a:pt x="4800" y="8836"/>
                  </a:cubicBezTo>
                  <a:moveTo>
                    <a:pt x="16200" y="12273"/>
                  </a:moveTo>
                  <a:lnTo>
                    <a:pt x="5400" y="12273"/>
                  </a:lnTo>
                  <a:cubicBezTo>
                    <a:pt x="5068" y="12273"/>
                    <a:pt x="4800" y="12493"/>
                    <a:pt x="4800" y="12764"/>
                  </a:cubicBezTo>
                  <a:cubicBezTo>
                    <a:pt x="4800" y="13035"/>
                    <a:pt x="5068" y="13255"/>
                    <a:pt x="5400" y="13255"/>
                  </a:cubicBezTo>
                  <a:lnTo>
                    <a:pt x="16200" y="13255"/>
                  </a:lnTo>
                  <a:cubicBezTo>
                    <a:pt x="16532" y="13255"/>
                    <a:pt x="16800" y="13035"/>
                    <a:pt x="16800" y="12764"/>
                  </a:cubicBezTo>
                  <a:cubicBezTo>
                    <a:pt x="16800" y="12493"/>
                    <a:pt x="16532" y="12273"/>
                    <a:pt x="16200" y="12273"/>
                  </a:cubicBezTo>
                  <a:moveTo>
                    <a:pt x="5400" y="5400"/>
                  </a:moveTo>
                  <a:lnTo>
                    <a:pt x="8400" y="5400"/>
                  </a:lnTo>
                  <a:cubicBezTo>
                    <a:pt x="8732" y="5400"/>
                    <a:pt x="9000" y="5181"/>
                    <a:pt x="9000" y="4909"/>
                  </a:cubicBezTo>
                  <a:cubicBezTo>
                    <a:pt x="9000" y="4638"/>
                    <a:pt x="8732" y="4418"/>
                    <a:pt x="8400" y="4418"/>
                  </a:cubicBezTo>
                  <a:lnTo>
                    <a:pt x="5400" y="4418"/>
                  </a:lnTo>
                  <a:cubicBezTo>
                    <a:pt x="5068" y="4418"/>
                    <a:pt x="4800" y="4638"/>
                    <a:pt x="4800" y="4909"/>
                  </a:cubicBezTo>
                  <a:cubicBezTo>
                    <a:pt x="4800" y="5181"/>
                    <a:pt x="5068" y="5400"/>
                    <a:pt x="5400" y="5400"/>
                  </a:cubicBezTo>
                  <a:moveTo>
                    <a:pt x="12600" y="16200"/>
                  </a:moveTo>
                  <a:lnTo>
                    <a:pt x="5400" y="16200"/>
                  </a:lnTo>
                  <a:cubicBezTo>
                    <a:pt x="5068" y="16200"/>
                    <a:pt x="4800" y="16420"/>
                    <a:pt x="4800" y="16691"/>
                  </a:cubicBezTo>
                  <a:cubicBezTo>
                    <a:pt x="4800" y="16962"/>
                    <a:pt x="5068" y="17182"/>
                    <a:pt x="5400" y="17182"/>
                  </a:cubicBezTo>
                  <a:lnTo>
                    <a:pt x="12600" y="17182"/>
                  </a:lnTo>
                  <a:cubicBezTo>
                    <a:pt x="12932" y="17182"/>
                    <a:pt x="13200" y="16962"/>
                    <a:pt x="13200" y="16691"/>
                  </a:cubicBezTo>
                  <a:cubicBezTo>
                    <a:pt x="13200" y="16420"/>
                    <a:pt x="12932" y="16200"/>
                    <a:pt x="12600" y="16200"/>
                  </a:cubicBezTo>
                </a:path>
              </a:pathLst>
            </a:custGeom>
            <a:solidFill>
              <a:schemeClr val="bg1"/>
            </a:solidFill>
            <a:ln w="3175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solidFill>
                  <a:srgbClr val="F4B246"/>
                </a:solidFill>
                <a:latin typeface="+mn-ea"/>
                <a:cs typeface="Arial" panose="020B0604020202020204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4B886780-9439-A0F9-0F20-54BCB28D69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9086" y="1314847"/>
            <a:ext cx="4059553" cy="4441113"/>
          </a:xfrm>
          <a:prstGeom prst="rect">
            <a:avLst/>
          </a:prstGeom>
          <a:effectLst>
            <a:glow rad="63500">
              <a:schemeClr val="tx1">
                <a:lumMod val="65000"/>
                <a:lumOff val="3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030610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574D094-C35B-C295-7A6F-8BCF33E27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外键约束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16BBAAC-5B5B-1E7E-D82A-8A8666C1BE09}"/>
              </a:ext>
            </a:extLst>
          </p:cNvPr>
          <p:cNvGrpSpPr/>
          <p:nvPr/>
        </p:nvGrpSpPr>
        <p:grpSpPr>
          <a:xfrm>
            <a:off x="6252192" y="2320071"/>
            <a:ext cx="5175072" cy="3091684"/>
            <a:chOff x="1037826" y="2208104"/>
            <a:chExt cx="5175072" cy="3091684"/>
          </a:xfrm>
        </p:grpSpPr>
        <p:sp>
          <p:nvSpPr>
            <p:cNvPr id="5" name="圆角矩形 140">
              <a:extLst>
                <a:ext uri="{FF2B5EF4-FFF2-40B4-BE49-F238E27FC236}">
                  <a16:creationId xmlns:a16="http://schemas.microsoft.com/office/drawing/2014/main" id="{B5F020D6-0A19-4025-5F15-181BF3BACA5F}"/>
                </a:ext>
              </a:extLst>
            </p:cNvPr>
            <p:cNvSpPr/>
            <p:nvPr/>
          </p:nvSpPr>
          <p:spPr>
            <a:xfrm>
              <a:off x="1037826" y="2513749"/>
              <a:ext cx="5175072" cy="2786039"/>
            </a:xfrm>
            <a:prstGeom prst="roundRect">
              <a:avLst>
                <a:gd name="adj" fmla="val 3265"/>
              </a:avLst>
            </a:prstGeom>
            <a:solidFill>
              <a:srgbClr val="C7E6A4">
                <a:alpha val="50196"/>
              </a:srgb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概念：在业务层逻辑中，解决外键关联。</a:t>
              </a:r>
              <a:endPara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通过逻辑外键，就可以很方便的解决上述问题。</a:t>
              </a:r>
              <a:endPara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endPara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endPara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6" name="矩形: 对角圆角 5">
              <a:extLst>
                <a:ext uri="{FF2B5EF4-FFF2-40B4-BE49-F238E27FC236}">
                  <a16:creationId xmlns:a16="http://schemas.microsoft.com/office/drawing/2014/main" id="{0ECE4646-B0C5-06CD-F850-DFE96C4CB98D}"/>
                </a:ext>
              </a:extLst>
            </p:cNvPr>
            <p:cNvSpPr/>
            <p:nvPr/>
          </p:nvSpPr>
          <p:spPr>
            <a:xfrm>
              <a:off x="2851477" y="2208104"/>
              <a:ext cx="1215957" cy="603115"/>
            </a:xfrm>
            <a:prstGeom prst="round2DiagRect">
              <a:avLst/>
            </a:prstGeom>
            <a:solidFill>
              <a:srgbClr val="92D050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逻辑外键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27995741-3878-6833-9062-E2A531360FEF}"/>
              </a:ext>
            </a:extLst>
          </p:cNvPr>
          <p:cNvGrpSpPr/>
          <p:nvPr/>
        </p:nvGrpSpPr>
        <p:grpSpPr>
          <a:xfrm>
            <a:off x="950119" y="2320071"/>
            <a:ext cx="5175072" cy="3091684"/>
            <a:chOff x="6121517" y="2208104"/>
            <a:chExt cx="5175072" cy="3091684"/>
          </a:xfrm>
        </p:grpSpPr>
        <p:sp>
          <p:nvSpPr>
            <p:cNvPr id="8" name="圆角矩形 140">
              <a:extLst>
                <a:ext uri="{FF2B5EF4-FFF2-40B4-BE49-F238E27FC236}">
                  <a16:creationId xmlns:a16="http://schemas.microsoft.com/office/drawing/2014/main" id="{82EE10D9-7A76-7116-84F3-8A4A5A22F666}"/>
                </a:ext>
              </a:extLst>
            </p:cNvPr>
            <p:cNvSpPr/>
            <p:nvPr/>
          </p:nvSpPr>
          <p:spPr>
            <a:xfrm>
              <a:off x="6121517" y="2494410"/>
              <a:ext cx="5175072" cy="2805378"/>
            </a:xfrm>
            <a:prstGeom prst="roundRect">
              <a:avLst>
                <a:gd name="adj" fmla="val 3265"/>
              </a:avLst>
            </a:prstGeom>
            <a:solidFill>
              <a:srgbClr val="FF9B9B">
                <a:alpha val="50196"/>
              </a:srgb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ctr"/>
            <a:lstStyle/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概念：</a:t>
              </a:r>
              <a:r>
                <a:rPr lang="zh-CN" altLang="en-US" sz="1400" b="0" i="0">
                  <a:solidFill>
                    <a:srgbClr val="40404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使用 </a:t>
              </a:r>
              <a:r>
                <a:rPr lang="en-US" altLang="zh-CN" sz="1400" b="0" i="0">
                  <a:solidFill>
                    <a:srgbClr val="40404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foreign key </a:t>
              </a:r>
              <a:r>
                <a:rPr lang="zh-CN" altLang="en-US" sz="14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定义</a:t>
              </a:r>
              <a:r>
                <a:rPr lang="zh-CN" altLang="en-US" sz="1400" b="0" i="0">
                  <a:solidFill>
                    <a:srgbClr val="40404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外键关联另外一张表</a:t>
              </a: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。</a:t>
              </a:r>
              <a:endPara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缺点：</a:t>
              </a:r>
              <a:endPara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marL="742950" lvl="1" indent="-285750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影响增、删、改的效率（需要检查外键关系）。</a:t>
              </a:r>
              <a:endPara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marL="742950" lvl="1" indent="-285750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仅用于单节点数据库，不适用与分布式、集群场景。</a:t>
              </a:r>
              <a:endPara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marL="742950" lvl="1" indent="-285750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容易引发数据库的死锁问题，消耗性能</a:t>
              </a:r>
              <a:r>
                <a:rPr lang="zh-CN" altLang="en-US" sz="16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。</a:t>
              </a:r>
              <a:endPara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9" name="矩形: 对角圆角 8">
              <a:extLst>
                <a:ext uri="{FF2B5EF4-FFF2-40B4-BE49-F238E27FC236}">
                  <a16:creationId xmlns:a16="http://schemas.microsoft.com/office/drawing/2014/main" id="{D2DD5218-51E5-C64F-60B0-82803F36914D}"/>
                </a:ext>
              </a:extLst>
            </p:cNvPr>
            <p:cNvSpPr/>
            <p:nvPr/>
          </p:nvSpPr>
          <p:spPr>
            <a:xfrm>
              <a:off x="8010878" y="2208104"/>
              <a:ext cx="1215957" cy="603115"/>
            </a:xfrm>
            <a:prstGeom prst="round2DiagRect">
              <a:avLst/>
            </a:prstGeom>
            <a:solidFill>
              <a:srgbClr val="C00000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物理外键</a:t>
              </a:r>
            </a:p>
          </p:txBody>
        </p:sp>
      </p:grpSp>
      <p:sp>
        <p:nvSpPr>
          <p:cNvPr id="10" name="椭圆 9">
            <a:extLst>
              <a:ext uri="{FF2B5EF4-FFF2-40B4-BE49-F238E27FC236}">
                <a16:creationId xmlns:a16="http://schemas.microsoft.com/office/drawing/2014/main" id="{67998600-10F4-E3C9-9C15-8A569921E3E7}"/>
              </a:ext>
            </a:extLst>
          </p:cNvPr>
          <p:cNvSpPr/>
          <p:nvPr/>
        </p:nvSpPr>
        <p:spPr>
          <a:xfrm>
            <a:off x="7895778" y="4251914"/>
            <a:ext cx="1852732" cy="844061"/>
          </a:xfrm>
          <a:prstGeom prst="ellipse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4800">
                <a:solidFill>
                  <a:srgbClr val="00B05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  <a:cs typeface="阿里巴巴普惠体" panose="00020600040101010101" pitchFamily="18" charset="-122"/>
              </a:rPr>
              <a:t>推荐</a:t>
            </a:r>
            <a:endParaRPr lang="zh-CN" altLang="en-US" sz="2800">
              <a:solidFill>
                <a:srgbClr val="00B05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149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!!MySQL概述">
            <a:extLst>
              <a:ext uri="{FF2B5EF4-FFF2-40B4-BE49-F238E27FC236}">
                <a16:creationId xmlns:a16="http://schemas.microsoft.com/office/drawing/2014/main" id="{C6AC34F2-C765-A6C1-6CA3-B2D1A71D7F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多表设计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9D11F1B-80C4-4DDA-56C7-7F13E1CE855E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一对多</a:t>
            </a:r>
            <a:endParaRPr lang="en-US" altLang="zh-CN"/>
          </a:p>
          <a:p>
            <a:r>
              <a:rPr lang="zh-CN" altLang="en-US">
                <a:solidFill>
                  <a:srgbClr val="C00000"/>
                </a:solidFill>
              </a:rPr>
              <a:t>一对一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/>
              <a:t>多对多</a:t>
            </a:r>
            <a:endParaRPr lang="en-US" altLang="zh-CN"/>
          </a:p>
          <a:p>
            <a:r>
              <a:rPr lang="zh-CN" altLang="en-US"/>
              <a:t>案例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D34C30E0-C063-CC7D-37F2-4AFE07CECF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114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C8348D-6007-3BF5-282F-92F1124B3A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53452" y="1037064"/>
            <a:ext cx="2480479" cy="3481756"/>
          </a:xfrm>
        </p:spPr>
        <p:txBody>
          <a:bodyPr/>
          <a:lstStyle/>
          <a:p>
            <a:r>
              <a:rPr lang="zh-CN" altLang="en-US"/>
              <a:t>数据库操作</a:t>
            </a:r>
            <a:r>
              <a:rPr lang="en-US" altLang="zh-CN"/>
              <a:t>-DQL</a:t>
            </a:r>
          </a:p>
          <a:p>
            <a:r>
              <a:rPr lang="zh-CN" altLang="en-US"/>
              <a:t>多表设计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90525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F8E4D1B-C3CA-A218-C187-B2C9F4336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一对一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0C393D-3ADC-7A16-E903-53B99B821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042" y="4568429"/>
            <a:ext cx="10871421" cy="12486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77D96D8-A668-3060-C5A7-23E2F5E1A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671" y="4587479"/>
            <a:ext cx="6707290" cy="118182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3191732-0C42-385C-5B1C-CC1D1A700C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21"/>
          <a:stretch/>
        </p:blipFill>
        <p:spPr>
          <a:xfrm>
            <a:off x="833140" y="4568430"/>
            <a:ext cx="3999276" cy="1194332"/>
          </a:xfrm>
          <a:prstGeom prst="rect">
            <a:avLst/>
          </a:prstGeom>
        </p:spPr>
      </p:pic>
      <p:sp>
        <p:nvSpPr>
          <p:cNvPr id="10" name="圆角矩形 13">
            <a:extLst>
              <a:ext uri="{FF2B5EF4-FFF2-40B4-BE49-F238E27FC236}">
                <a16:creationId xmlns:a16="http://schemas.microsoft.com/office/drawing/2014/main" id="{AF056DD0-17C7-B3BC-0491-0E091C0F67CC}"/>
              </a:ext>
            </a:extLst>
          </p:cNvPr>
          <p:cNvSpPr/>
          <p:nvPr/>
        </p:nvSpPr>
        <p:spPr>
          <a:xfrm>
            <a:off x="10951219" y="4587481"/>
            <a:ext cx="833244" cy="236329"/>
          </a:xfrm>
          <a:prstGeom prst="roundRect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5">
            <a:extLst>
              <a:ext uri="{FF2B5EF4-FFF2-40B4-BE49-F238E27FC236}">
                <a16:creationId xmlns:a16="http://schemas.microsoft.com/office/drawing/2014/main" id="{CD4B5410-03C8-4C27-37AD-7E9D8CEE772C}"/>
              </a:ext>
            </a:extLst>
          </p:cNvPr>
          <p:cNvCxnSpPr>
            <a:cxnSpLocks/>
            <a:stCxn id="10" idx="0"/>
            <a:endCxn id="12" idx="0"/>
          </p:cNvCxnSpPr>
          <p:nvPr/>
        </p:nvCxnSpPr>
        <p:spPr>
          <a:xfrm rot="16200000" flipH="1" flipV="1">
            <a:off x="6250258" y="-523165"/>
            <a:ext cx="6938" cy="10228229"/>
          </a:xfrm>
          <a:prstGeom prst="bentConnector3">
            <a:avLst>
              <a:gd name="adj1" fmla="val -3294898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22">
            <a:extLst>
              <a:ext uri="{FF2B5EF4-FFF2-40B4-BE49-F238E27FC236}">
                <a16:creationId xmlns:a16="http://schemas.microsoft.com/office/drawing/2014/main" id="{B33918F0-7C96-2B6C-3833-4F22FB3FF729}"/>
              </a:ext>
            </a:extLst>
          </p:cNvPr>
          <p:cNvSpPr/>
          <p:nvPr/>
        </p:nvSpPr>
        <p:spPr>
          <a:xfrm>
            <a:off x="833140" y="4594419"/>
            <a:ext cx="612944" cy="229391"/>
          </a:xfrm>
          <a:prstGeom prst="roundRect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72963F7-75D5-991B-03E8-24D7F6C2453B}"/>
              </a:ext>
            </a:extLst>
          </p:cNvPr>
          <p:cNvSpPr txBox="1"/>
          <p:nvPr/>
        </p:nvSpPr>
        <p:spPr>
          <a:xfrm>
            <a:off x="2030357" y="5950536"/>
            <a:ext cx="19159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用户基本信息表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US" altLang="zh-CN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tb_user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68D0BB0-2461-8C72-F9E8-471E4224D8D3}"/>
              </a:ext>
            </a:extLst>
          </p:cNvPr>
          <p:cNvSpPr txBox="1"/>
          <p:nvPr/>
        </p:nvSpPr>
        <p:spPr>
          <a:xfrm>
            <a:off x="7238071" y="5950536"/>
            <a:ext cx="23246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用户身份信息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US" altLang="zh-CN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tb_</a:t>
            </a:r>
            <a:r>
              <a:rPr lang="en-US" altLang="zh-CN" sz="1200" b="1" err="1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</a:t>
            </a: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_card)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73E8CB7E-93D2-994E-E472-E3E914B664FB}"/>
              </a:ext>
            </a:extLst>
          </p:cNvPr>
          <p:cNvGrpSpPr/>
          <p:nvPr/>
        </p:nvGrpSpPr>
        <p:grpSpPr>
          <a:xfrm>
            <a:off x="894902" y="1652907"/>
            <a:ext cx="10578443" cy="1898035"/>
            <a:chOff x="806778" y="1685855"/>
            <a:chExt cx="10578443" cy="1898035"/>
          </a:xfrm>
        </p:grpSpPr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79A6AA5C-E6B2-CFA1-106A-81AF23625769}"/>
                </a:ext>
              </a:extLst>
            </p:cNvPr>
            <p:cNvSpPr/>
            <p:nvPr/>
          </p:nvSpPr>
          <p:spPr>
            <a:xfrm>
              <a:off x="806778" y="1685855"/>
              <a:ext cx="10578443" cy="1898035"/>
            </a:xfrm>
            <a:prstGeom prst="roundRect">
              <a:avLst>
                <a:gd name="adj" fmla="val 8472"/>
              </a:avLst>
            </a:prstGeom>
            <a:noFill/>
            <a:ln w="3175">
              <a:solidFill>
                <a:schemeClr val="bg1">
                  <a:lumMod val="50000"/>
                </a:schemeClr>
              </a:solidFill>
              <a:prstDash val="lgDash"/>
            </a:ln>
          </p:spPr>
          <p:txBody>
            <a:bodyPr wrap="square" lIns="144000" tIns="468000" rIns="72000" bIns="108000"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案例</a:t>
              </a:r>
              <a:r>
                <a:rPr lang="en-US" altLang="zh-CN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: </a:t>
              </a:r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用户 与 身份证信息 的关系</a:t>
              </a:r>
              <a:endPara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关系</a:t>
              </a:r>
              <a:r>
                <a:rPr lang="en-US" altLang="zh-CN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: </a:t>
              </a:r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一对一关系，多用于单表拆分，将一张表的基础字段放在一张表中，其他字段放在另一张表中，以提升操作效率</a:t>
              </a:r>
              <a:endPara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实现</a:t>
              </a:r>
              <a:r>
                <a:rPr lang="en-US" altLang="zh-CN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: </a:t>
              </a:r>
              <a:r>
                <a:rPr lang="zh-CN" altLang="en-US" sz="140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在任意一方加入外键，关联另外一方的主键，并且设置外键为唯一的</a:t>
              </a:r>
              <a:r>
                <a:rPr lang="en-US" altLang="zh-CN" sz="140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(UNIQUE)</a:t>
              </a:r>
              <a:endPara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5" name="矩形: 对角圆角 24">
              <a:extLst>
                <a:ext uri="{FF2B5EF4-FFF2-40B4-BE49-F238E27FC236}">
                  <a16:creationId xmlns:a16="http://schemas.microsoft.com/office/drawing/2014/main" id="{03C25983-FC7C-AAC0-2C5E-A6501A0FB62E}"/>
                </a:ext>
              </a:extLst>
            </p:cNvPr>
            <p:cNvSpPr/>
            <p:nvPr/>
          </p:nvSpPr>
          <p:spPr>
            <a:xfrm>
              <a:off x="806778" y="1685855"/>
              <a:ext cx="1368865" cy="458646"/>
            </a:xfrm>
            <a:prstGeom prst="round2DiagRect">
              <a:avLst>
                <a:gd name="adj1" fmla="val 20020"/>
                <a:gd name="adj2" fmla="val 0"/>
              </a:avLst>
            </a:prstGeom>
            <a:solidFill>
              <a:srgbClr val="C00000"/>
            </a:solidFill>
            <a:ln w="63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0" rIns="36000" bIns="72000" rtlCol="0" anchor="ctr"/>
            <a:lstStyle/>
            <a:p>
              <a:pPr defTabSz="360000">
                <a:lnSpc>
                  <a:spcPct val="150000"/>
                </a:lnSpc>
              </a:pPr>
              <a:r>
                <a:rPr lang="zh-CN" altLang="en-US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     一对一</a:t>
              </a:r>
              <a:endParaRPr lang="en-US" altLang="zh-CN" sz="1600" b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6" name="Shape 2403">
            <a:extLst>
              <a:ext uri="{FF2B5EF4-FFF2-40B4-BE49-F238E27FC236}">
                <a16:creationId xmlns:a16="http://schemas.microsoft.com/office/drawing/2014/main" id="{24DCD0E2-0888-6B0E-88D5-ED520BC5CB8E}"/>
              </a:ext>
            </a:extLst>
          </p:cNvPr>
          <p:cNvSpPr/>
          <p:nvPr/>
        </p:nvSpPr>
        <p:spPr>
          <a:xfrm rot="10800000">
            <a:off x="1114177" y="1768875"/>
            <a:ext cx="226977" cy="2269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13745"/>
                </a:moveTo>
                <a:cubicBezTo>
                  <a:pt x="2726" y="13745"/>
                  <a:pt x="2945" y="13526"/>
                  <a:pt x="2945" y="13255"/>
                </a:cubicBezTo>
                <a:cubicBezTo>
                  <a:pt x="2945" y="12984"/>
                  <a:pt x="2726" y="12764"/>
                  <a:pt x="2455" y="12764"/>
                </a:cubicBezTo>
                <a:lnTo>
                  <a:pt x="982" y="12764"/>
                </a:lnTo>
                <a:lnTo>
                  <a:pt x="982" y="982"/>
                </a:lnTo>
                <a:lnTo>
                  <a:pt x="16691" y="982"/>
                </a:lnTo>
                <a:lnTo>
                  <a:pt x="16691" y="2455"/>
                </a:lnTo>
                <a:cubicBezTo>
                  <a:pt x="16691" y="2726"/>
                  <a:pt x="16910" y="2945"/>
                  <a:pt x="17182" y="2945"/>
                </a:cubicBezTo>
                <a:cubicBezTo>
                  <a:pt x="17453" y="2945"/>
                  <a:pt x="17673" y="2726"/>
                  <a:pt x="17673" y="2455"/>
                </a:cubicBezTo>
                <a:lnTo>
                  <a:pt x="17673" y="982"/>
                </a:lnTo>
                <a:cubicBezTo>
                  <a:pt x="17673" y="440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16691"/>
                </a:lnTo>
                <a:cubicBezTo>
                  <a:pt x="0" y="17233"/>
                  <a:pt x="440" y="17673"/>
                  <a:pt x="982" y="17673"/>
                </a:cubicBezTo>
                <a:lnTo>
                  <a:pt x="2455" y="17673"/>
                </a:lnTo>
                <a:cubicBezTo>
                  <a:pt x="2726" y="17673"/>
                  <a:pt x="2945" y="17453"/>
                  <a:pt x="2945" y="17182"/>
                </a:cubicBezTo>
                <a:cubicBezTo>
                  <a:pt x="2945" y="16911"/>
                  <a:pt x="2726" y="16691"/>
                  <a:pt x="2455" y="16691"/>
                </a:cubicBezTo>
                <a:lnTo>
                  <a:pt x="982" y="16691"/>
                </a:lnTo>
                <a:lnTo>
                  <a:pt x="982" y="13745"/>
                </a:lnTo>
                <a:cubicBezTo>
                  <a:pt x="982" y="13745"/>
                  <a:pt x="2455" y="13745"/>
                  <a:pt x="2455" y="13745"/>
                </a:cubicBezTo>
                <a:close/>
                <a:moveTo>
                  <a:pt x="20618" y="16691"/>
                </a:moveTo>
                <a:lnTo>
                  <a:pt x="4909" y="16691"/>
                </a:lnTo>
                <a:lnTo>
                  <a:pt x="4909" y="4909"/>
                </a:lnTo>
                <a:lnTo>
                  <a:pt x="20618" y="4909"/>
                </a:lnTo>
                <a:cubicBezTo>
                  <a:pt x="20618" y="4909"/>
                  <a:pt x="20618" y="16691"/>
                  <a:pt x="20618" y="16691"/>
                </a:cubicBezTo>
                <a:close/>
                <a:moveTo>
                  <a:pt x="20618" y="20618"/>
                </a:moveTo>
                <a:lnTo>
                  <a:pt x="4909" y="20618"/>
                </a:lnTo>
                <a:lnTo>
                  <a:pt x="4909" y="17673"/>
                </a:lnTo>
                <a:lnTo>
                  <a:pt x="20618" y="17673"/>
                </a:lnTo>
                <a:cubicBezTo>
                  <a:pt x="20618" y="17673"/>
                  <a:pt x="20618" y="20618"/>
                  <a:pt x="20618" y="20618"/>
                </a:cubicBezTo>
                <a:close/>
                <a:moveTo>
                  <a:pt x="20618" y="3927"/>
                </a:moveTo>
                <a:lnTo>
                  <a:pt x="4909" y="3927"/>
                </a:lnTo>
                <a:cubicBezTo>
                  <a:pt x="4367" y="3927"/>
                  <a:pt x="3927" y="4367"/>
                  <a:pt x="3927" y="4909"/>
                </a:cubicBezTo>
                <a:lnTo>
                  <a:pt x="3927" y="20618"/>
                </a:lnTo>
                <a:cubicBezTo>
                  <a:pt x="3927" y="21160"/>
                  <a:pt x="4367" y="21600"/>
                  <a:pt x="4909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4909"/>
                </a:lnTo>
                <a:cubicBezTo>
                  <a:pt x="21600" y="4367"/>
                  <a:pt x="21160" y="3927"/>
                  <a:pt x="20618" y="3927"/>
                </a:cubicBezTo>
              </a:path>
            </a:pathLst>
          </a:custGeom>
          <a:solidFill>
            <a:schemeClr val="bg1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C2EB95C-A817-D110-1D07-AB50F36C12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146" y="3115384"/>
            <a:ext cx="7136701" cy="29720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193951A-394C-681E-72DE-B05FB935B8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29332" y="4539736"/>
            <a:ext cx="997272" cy="131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57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!!MySQL概述">
            <a:extLst>
              <a:ext uri="{FF2B5EF4-FFF2-40B4-BE49-F238E27FC236}">
                <a16:creationId xmlns:a16="http://schemas.microsoft.com/office/drawing/2014/main" id="{C6AC34F2-C765-A6C1-6CA3-B2D1A71D7F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多表设计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9D11F1B-80C4-4DDA-56C7-7F13E1CE855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2009623"/>
          </a:xfrm>
        </p:spPr>
        <p:txBody>
          <a:bodyPr/>
          <a:lstStyle/>
          <a:p>
            <a:r>
              <a:rPr lang="zh-CN" altLang="en-US"/>
              <a:t>一对多</a:t>
            </a:r>
            <a:endParaRPr lang="en-US" altLang="zh-CN"/>
          </a:p>
          <a:p>
            <a:r>
              <a:rPr lang="zh-CN" altLang="en-US"/>
              <a:t>一对一</a:t>
            </a:r>
            <a:endParaRPr lang="en-US" altLang="zh-CN"/>
          </a:p>
          <a:p>
            <a:r>
              <a:rPr lang="zh-CN" altLang="en-US">
                <a:solidFill>
                  <a:srgbClr val="C00000"/>
                </a:solidFill>
              </a:rPr>
              <a:t>多对多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/>
              <a:t>案例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D34C30E0-C063-CC7D-37F2-4AFE07CECF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17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F8E4D1B-C3CA-A218-C187-B2C9F4336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多对多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73E8CB7E-93D2-994E-E472-E3E914B664FB}"/>
              </a:ext>
            </a:extLst>
          </p:cNvPr>
          <p:cNvGrpSpPr/>
          <p:nvPr/>
        </p:nvGrpSpPr>
        <p:grpSpPr>
          <a:xfrm>
            <a:off x="894902" y="1652907"/>
            <a:ext cx="10578443" cy="1898035"/>
            <a:chOff x="806778" y="1685855"/>
            <a:chExt cx="10578443" cy="1898035"/>
          </a:xfrm>
        </p:grpSpPr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79A6AA5C-E6B2-CFA1-106A-81AF23625769}"/>
                </a:ext>
              </a:extLst>
            </p:cNvPr>
            <p:cNvSpPr/>
            <p:nvPr/>
          </p:nvSpPr>
          <p:spPr>
            <a:xfrm>
              <a:off x="806778" y="1685855"/>
              <a:ext cx="10578443" cy="1898035"/>
            </a:xfrm>
            <a:prstGeom prst="roundRect">
              <a:avLst>
                <a:gd name="adj" fmla="val 8472"/>
              </a:avLst>
            </a:prstGeom>
            <a:noFill/>
            <a:ln w="3175">
              <a:solidFill>
                <a:schemeClr val="bg1">
                  <a:lumMod val="50000"/>
                </a:schemeClr>
              </a:solidFill>
              <a:prstDash val="lgDash"/>
            </a:ln>
          </p:spPr>
          <p:txBody>
            <a:bodyPr wrap="square" lIns="144000" tIns="468000" rIns="72000" bIns="108000"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案例</a:t>
              </a:r>
              <a:r>
                <a:rPr lang="en-US" altLang="zh-CN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: </a:t>
              </a:r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学生 与 课程的关系</a:t>
              </a:r>
              <a:endPara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关系</a:t>
              </a:r>
              <a:r>
                <a:rPr lang="en-US" altLang="zh-CN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: </a:t>
              </a:r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一个学生可以选修多门课程，一门课程也可以供多个学生选择</a:t>
              </a:r>
              <a:endPara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实现</a:t>
              </a:r>
              <a:r>
                <a:rPr lang="en-US" altLang="zh-CN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: </a:t>
              </a:r>
              <a:r>
                <a:rPr lang="zh-CN" altLang="en-US" sz="140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建立第三张中间表，中间表至少包含两个外键，分别关联两方主键</a:t>
              </a:r>
            </a:p>
          </p:txBody>
        </p:sp>
        <p:sp>
          <p:nvSpPr>
            <p:cNvPr id="25" name="矩形: 对角圆角 24">
              <a:extLst>
                <a:ext uri="{FF2B5EF4-FFF2-40B4-BE49-F238E27FC236}">
                  <a16:creationId xmlns:a16="http://schemas.microsoft.com/office/drawing/2014/main" id="{03C25983-FC7C-AAC0-2C5E-A6501A0FB62E}"/>
                </a:ext>
              </a:extLst>
            </p:cNvPr>
            <p:cNvSpPr/>
            <p:nvPr/>
          </p:nvSpPr>
          <p:spPr>
            <a:xfrm>
              <a:off x="806778" y="1685855"/>
              <a:ext cx="1368865" cy="458646"/>
            </a:xfrm>
            <a:prstGeom prst="round2DiagRect">
              <a:avLst>
                <a:gd name="adj1" fmla="val 20020"/>
                <a:gd name="adj2" fmla="val 0"/>
              </a:avLst>
            </a:prstGeom>
            <a:solidFill>
              <a:srgbClr val="C00000"/>
            </a:solidFill>
            <a:ln w="63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0" rIns="36000" bIns="72000" rtlCol="0" anchor="ctr"/>
            <a:lstStyle/>
            <a:p>
              <a:pPr defTabSz="360000">
                <a:lnSpc>
                  <a:spcPct val="150000"/>
                </a:lnSpc>
              </a:pPr>
              <a:r>
                <a:rPr lang="zh-CN" altLang="en-US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     多对多</a:t>
              </a:r>
              <a:endParaRPr lang="en-US" altLang="zh-CN" sz="1600" b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D0EC39E7-3C5F-C0A4-D379-6A44E636F294}"/>
              </a:ext>
            </a:extLst>
          </p:cNvPr>
          <p:cNvGrpSpPr/>
          <p:nvPr/>
        </p:nvGrpSpPr>
        <p:grpSpPr>
          <a:xfrm>
            <a:off x="1208324" y="4648921"/>
            <a:ext cx="3182518" cy="1775891"/>
            <a:chOff x="1208324" y="4648921"/>
            <a:chExt cx="3182518" cy="1775891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75898090-512F-98D4-94B2-910253CF3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8324" y="4648921"/>
              <a:ext cx="3182518" cy="1445885"/>
            </a:xfrm>
            <a:prstGeom prst="rect">
              <a:avLst/>
            </a:prstGeom>
          </p:spPr>
        </p:pic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5B0D38C-BA10-1567-4279-A95AAC4C06F6}"/>
                </a:ext>
              </a:extLst>
            </p:cNvPr>
            <p:cNvSpPr txBox="1"/>
            <p:nvPr/>
          </p:nvSpPr>
          <p:spPr>
            <a:xfrm>
              <a:off x="2094182" y="6117035"/>
              <a:ext cx="16397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学生</a:t>
              </a: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表</a:t>
              </a: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(tb_student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)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AB70F0E-A091-E3DD-9E90-5233EE3BCB5E}"/>
              </a:ext>
            </a:extLst>
          </p:cNvPr>
          <p:cNvGrpSpPr/>
          <p:nvPr/>
        </p:nvGrpSpPr>
        <p:grpSpPr>
          <a:xfrm>
            <a:off x="9146925" y="4648921"/>
            <a:ext cx="1980233" cy="1744555"/>
            <a:chOff x="9146925" y="4648921"/>
            <a:chExt cx="1980233" cy="1744555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68115F70-9520-CF0D-0479-368007051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46925" y="4648921"/>
              <a:ext cx="1980233" cy="1445885"/>
            </a:xfrm>
            <a:prstGeom prst="rect">
              <a:avLst/>
            </a:prstGeom>
          </p:spPr>
        </p:pic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B930F6F-BB24-EC0A-3205-D5EC290E5AF8}"/>
                </a:ext>
              </a:extLst>
            </p:cNvPr>
            <p:cNvSpPr txBox="1"/>
            <p:nvPr/>
          </p:nvSpPr>
          <p:spPr>
            <a:xfrm>
              <a:off x="9439799" y="6085699"/>
              <a:ext cx="15602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课程表</a:t>
              </a: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(tb_course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)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45823335-1115-1962-5AF2-DDC860A68A6E}"/>
              </a:ext>
            </a:extLst>
          </p:cNvPr>
          <p:cNvGrpSpPr/>
          <p:nvPr/>
        </p:nvGrpSpPr>
        <p:grpSpPr>
          <a:xfrm>
            <a:off x="5106837" y="3722961"/>
            <a:ext cx="2930418" cy="1809540"/>
            <a:chOff x="5434641" y="3722961"/>
            <a:chExt cx="2930418" cy="1809540"/>
          </a:xfrm>
        </p:grpSpPr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DE89D270-7706-6375-DC9E-B22B1AEF4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34641" y="3722961"/>
              <a:ext cx="2845806" cy="1501763"/>
            </a:xfrm>
            <a:prstGeom prst="rect">
              <a:avLst/>
            </a:prstGeom>
          </p:spPr>
        </p:pic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F6A660DC-DF5B-86E6-7C1C-DC48F985E315}"/>
                </a:ext>
              </a:extLst>
            </p:cNvPr>
            <p:cNvSpPr txBox="1"/>
            <p:nvPr/>
          </p:nvSpPr>
          <p:spPr>
            <a:xfrm>
              <a:off x="5434641" y="5224724"/>
              <a:ext cx="29304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学生课程关系</a:t>
              </a: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表</a:t>
              </a: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(tb_student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_course)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B7FC466B-9B50-A2CF-2308-984376120E4F}"/>
              </a:ext>
            </a:extLst>
          </p:cNvPr>
          <p:cNvSpPr txBox="1"/>
          <p:nvPr/>
        </p:nvSpPr>
        <p:spPr>
          <a:xfrm>
            <a:off x="3583885" y="6117035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C00000"/>
                </a:solidFill>
              </a:rPr>
              <a:t>N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ECD281C-0CBD-04BE-1ADA-23315888D646}"/>
              </a:ext>
            </a:extLst>
          </p:cNvPr>
          <p:cNvSpPr txBox="1"/>
          <p:nvPr/>
        </p:nvSpPr>
        <p:spPr>
          <a:xfrm>
            <a:off x="9253640" y="6094806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C00000"/>
                </a:solidFill>
              </a:rPr>
              <a:t>N</a:t>
            </a:r>
          </a:p>
        </p:txBody>
      </p:sp>
      <p:sp>
        <p:nvSpPr>
          <p:cNvPr id="31" name="圆角矩形 16">
            <a:extLst>
              <a:ext uri="{FF2B5EF4-FFF2-40B4-BE49-F238E27FC236}">
                <a16:creationId xmlns:a16="http://schemas.microsoft.com/office/drawing/2014/main" id="{B6208DD3-5BA7-925A-5AAE-0ABC9228268A}"/>
              </a:ext>
            </a:extLst>
          </p:cNvPr>
          <p:cNvSpPr/>
          <p:nvPr/>
        </p:nvSpPr>
        <p:spPr>
          <a:xfrm>
            <a:off x="5900468" y="3760292"/>
            <a:ext cx="1052421" cy="204155"/>
          </a:xfrm>
          <a:prstGeom prst="roundRect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17">
            <a:extLst>
              <a:ext uri="{FF2B5EF4-FFF2-40B4-BE49-F238E27FC236}">
                <a16:creationId xmlns:a16="http://schemas.microsoft.com/office/drawing/2014/main" id="{26D65C3A-B711-1DC5-1D68-FE4AF58E144E}"/>
              </a:ext>
            </a:extLst>
          </p:cNvPr>
          <p:cNvSpPr/>
          <p:nvPr/>
        </p:nvSpPr>
        <p:spPr>
          <a:xfrm>
            <a:off x="6996020" y="3760292"/>
            <a:ext cx="923027" cy="204155"/>
          </a:xfrm>
          <a:prstGeom prst="roundRect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18">
            <a:extLst>
              <a:ext uri="{FF2B5EF4-FFF2-40B4-BE49-F238E27FC236}">
                <a16:creationId xmlns:a16="http://schemas.microsoft.com/office/drawing/2014/main" id="{4B637835-08D4-FF47-302C-ABF2AF7AB9C2}"/>
              </a:ext>
            </a:extLst>
          </p:cNvPr>
          <p:cNvSpPr/>
          <p:nvPr/>
        </p:nvSpPr>
        <p:spPr>
          <a:xfrm>
            <a:off x="1208324" y="4657547"/>
            <a:ext cx="885858" cy="244850"/>
          </a:xfrm>
          <a:prstGeom prst="roundRect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角矩形 19">
            <a:extLst>
              <a:ext uri="{FF2B5EF4-FFF2-40B4-BE49-F238E27FC236}">
                <a16:creationId xmlns:a16="http://schemas.microsoft.com/office/drawing/2014/main" id="{336E029D-797F-750C-A6AE-CB38A1FDCB08}"/>
              </a:ext>
            </a:extLst>
          </p:cNvPr>
          <p:cNvSpPr/>
          <p:nvPr/>
        </p:nvSpPr>
        <p:spPr>
          <a:xfrm>
            <a:off x="9146925" y="4648921"/>
            <a:ext cx="885858" cy="244850"/>
          </a:xfrm>
          <a:prstGeom prst="roundRect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23">
            <a:extLst>
              <a:ext uri="{FF2B5EF4-FFF2-40B4-BE49-F238E27FC236}">
                <a16:creationId xmlns:a16="http://schemas.microsoft.com/office/drawing/2014/main" id="{9B262424-0BBE-0AA8-A1C0-50BBE1176030}"/>
              </a:ext>
            </a:extLst>
          </p:cNvPr>
          <p:cNvCxnSpPr>
            <a:stCxn id="32" idx="3"/>
            <a:endCxn id="34" idx="0"/>
          </p:cNvCxnSpPr>
          <p:nvPr/>
        </p:nvCxnSpPr>
        <p:spPr>
          <a:xfrm>
            <a:off x="7919047" y="3862370"/>
            <a:ext cx="1670807" cy="786551"/>
          </a:xfrm>
          <a:prstGeom prst="bent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21">
            <a:extLst>
              <a:ext uri="{FF2B5EF4-FFF2-40B4-BE49-F238E27FC236}">
                <a16:creationId xmlns:a16="http://schemas.microsoft.com/office/drawing/2014/main" id="{73D1D862-1DAD-938B-2774-31E10353CFC1}"/>
              </a:ext>
            </a:extLst>
          </p:cNvPr>
          <p:cNvCxnSpPr>
            <a:stCxn id="31" idx="1"/>
            <a:endCxn id="33" idx="0"/>
          </p:cNvCxnSpPr>
          <p:nvPr/>
        </p:nvCxnSpPr>
        <p:spPr>
          <a:xfrm rot="10800000" flipV="1">
            <a:off x="1651254" y="3862369"/>
            <a:ext cx="4249215" cy="795177"/>
          </a:xfrm>
          <a:prstGeom prst="bent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hape 2403">
            <a:extLst>
              <a:ext uri="{FF2B5EF4-FFF2-40B4-BE49-F238E27FC236}">
                <a16:creationId xmlns:a16="http://schemas.microsoft.com/office/drawing/2014/main" id="{E407F16A-7CE2-4974-7E08-2D6AEC4C56E2}"/>
              </a:ext>
            </a:extLst>
          </p:cNvPr>
          <p:cNvSpPr/>
          <p:nvPr/>
        </p:nvSpPr>
        <p:spPr>
          <a:xfrm rot="10800000">
            <a:off x="1114177" y="1768875"/>
            <a:ext cx="226977" cy="2269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13745"/>
                </a:moveTo>
                <a:cubicBezTo>
                  <a:pt x="2726" y="13745"/>
                  <a:pt x="2945" y="13526"/>
                  <a:pt x="2945" y="13255"/>
                </a:cubicBezTo>
                <a:cubicBezTo>
                  <a:pt x="2945" y="12984"/>
                  <a:pt x="2726" y="12764"/>
                  <a:pt x="2455" y="12764"/>
                </a:cubicBezTo>
                <a:lnTo>
                  <a:pt x="982" y="12764"/>
                </a:lnTo>
                <a:lnTo>
                  <a:pt x="982" y="982"/>
                </a:lnTo>
                <a:lnTo>
                  <a:pt x="16691" y="982"/>
                </a:lnTo>
                <a:lnTo>
                  <a:pt x="16691" y="2455"/>
                </a:lnTo>
                <a:cubicBezTo>
                  <a:pt x="16691" y="2726"/>
                  <a:pt x="16910" y="2945"/>
                  <a:pt x="17182" y="2945"/>
                </a:cubicBezTo>
                <a:cubicBezTo>
                  <a:pt x="17453" y="2945"/>
                  <a:pt x="17673" y="2726"/>
                  <a:pt x="17673" y="2455"/>
                </a:cubicBezTo>
                <a:lnTo>
                  <a:pt x="17673" y="982"/>
                </a:lnTo>
                <a:cubicBezTo>
                  <a:pt x="17673" y="440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16691"/>
                </a:lnTo>
                <a:cubicBezTo>
                  <a:pt x="0" y="17233"/>
                  <a:pt x="440" y="17673"/>
                  <a:pt x="982" y="17673"/>
                </a:cubicBezTo>
                <a:lnTo>
                  <a:pt x="2455" y="17673"/>
                </a:lnTo>
                <a:cubicBezTo>
                  <a:pt x="2726" y="17673"/>
                  <a:pt x="2945" y="17453"/>
                  <a:pt x="2945" y="17182"/>
                </a:cubicBezTo>
                <a:cubicBezTo>
                  <a:pt x="2945" y="16911"/>
                  <a:pt x="2726" y="16691"/>
                  <a:pt x="2455" y="16691"/>
                </a:cubicBezTo>
                <a:lnTo>
                  <a:pt x="982" y="16691"/>
                </a:lnTo>
                <a:lnTo>
                  <a:pt x="982" y="13745"/>
                </a:lnTo>
                <a:cubicBezTo>
                  <a:pt x="982" y="13745"/>
                  <a:pt x="2455" y="13745"/>
                  <a:pt x="2455" y="13745"/>
                </a:cubicBezTo>
                <a:close/>
                <a:moveTo>
                  <a:pt x="20618" y="16691"/>
                </a:moveTo>
                <a:lnTo>
                  <a:pt x="4909" y="16691"/>
                </a:lnTo>
                <a:lnTo>
                  <a:pt x="4909" y="4909"/>
                </a:lnTo>
                <a:lnTo>
                  <a:pt x="20618" y="4909"/>
                </a:lnTo>
                <a:cubicBezTo>
                  <a:pt x="20618" y="4909"/>
                  <a:pt x="20618" y="16691"/>
                  <a:pt x="20618" y="16691"/>
                </a:cubicBezTo>
                <a:close/>
                <a:moveTo>
                  <a:pt x="20618" y="20618"/>
                </a:moveTo>
                <a:lnTo>
                  <a:pt x="4909" y="20618"/>
                </a:lnTo>
                <a:lnTo>
                  <a:pt x="4909" y="17673"/>
                </a:lnTo>
                <a:lnTo>
                  <a:pt x="20618" y="17673"/>
                </a:lnTo>
                <a:cubicBezTo>
                  <a:pt x="20618" y="17673"/>
                  <a:pt x="20618" y="20618"/>
                  <a:pt x="20618" y="20618"/>
                </a:cubicBezTo>
                <a:close/>
                <a:moveTo>
                  <a:pt x="20618" y="3927"/>
                </a:moveTo>
                <a:lnTo>
                  <a:pt x="4909" y="3927"/>
                </a:lnTo>
                <a:cubicBezTo>
                  <a:pt x="4367" y="3927"/>
                  <a:pt x="3927" y="4367"/>
                  <a:pt x="3927" y="4909"/>
                </a:cubicBezTo>
                <a:lnTo>
                  <a:pt x="3927" y="20618"/>
                </a:lnTo>
                <a:cubicBezTo>
                  <a:pt x="3927" y="21160"/>
                  <a:pt x="4367" y="21600"/>
                  <a:pt x="4909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4909"/>
                </a:lnTo>
                <a:cubicBezTo>
                  <a:pt x="21600" y="4367"/>
                  <a:pt x="21160" y="3927"/>
                  <a:pt x="20618" y="3927"/>
                </a:cubicBezTo>
              </a:path>
            </a:pathLst>
          </a:custGeom>
          <a:solidFill>
            <a:schemeClr val="bg1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43D1E5E-4FF9-FCFD-FB80-66DC00CB3D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6898" y="3163702"/>
            <a:ext cx="5959122" cy="35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 animBg="1"/>
      <p:bldP spid="32" grpId="0" animBg="1"/>
      <p:bldP spid="33" grpId="0" animBg="1"/>
      <p:bldP spid="3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!!MySQL概述">
            <a:extLst>
              <a:ext uri="{FF2B5EF4-FFF2-40B4-BE49-F238E27FC236}">
                <a16:creationId xmlns:a16="http://schemas.microsoft.com/office/drawing/2014/main" id="{C6AC34F2-C765-A6C1-6CA3-B2D1A71D7F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多表设计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9D11F1B-80C4-4DDA-56C7-7F13E1CE855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2009623"/>
          </a:xfrm>
        </p:spPr>
        <p:txBody>
          <a:bodyPr/>
          <a:lstStyle/>
          <a:p>
            <a:r>
              <a:rPr lang="zh-CN" altLang="en-US"/>
              <a:t>一对多</a:t>
            </a:r>
            <a:endParaRPr lang="en-US" altLang="zh-CN"/>
          </a:p>
          <a:p>
            <a:r>
              <a:rPr lang="zh-CN" altLang="en-US"/>
              <a:t>一对一</a:t>
            </a:r>
            <a:endParaRPr lang="en-US" altLang="zh-CN"/>
          </a:p>
          <a:p>
            <a:r>
              <a:rPr lang="zh-CN" altLang="en-US"/>
              <a:t>多对多</a:t>
            </a:r>
            <a:endParaRPr lang="en-US" altLang="zh-CN"/>
          </a:p>
          <a:p>
            <a:r>
              <a:rPr lang="zh-CN" altLang="en-US">
                <a:solidFill>
                  <a:srgbClr val="C00000"/>
                </a:solidFill>
              </a:rPr>
              <a:t>案例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D34C30E0-C063-CC7D-37F2-4AFE07CECF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4681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7152A5-98FE-E9C1-24F5-E1B941319D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参考页面原型及需求，设计合理的表结构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8D79888-6793-2054-4DF2-68F21D679D12}"/>
              </a:ext>
            </a:extLst>
          </p:cNvPr>
          <p:cNvGrpSpPr/>
          <p:nvPr/>
        </p:nvGrpSpPr>
        <p:grpSpPr>
          <a:xfrm>
            <a:off x="2263767" y="1802376"/>
            <a:ext cx="9145913" cy="1001580"/>
            <a:chOff x="2263767" y="1802376"/>
            <a:chExt cx="9145913" cy="1001580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3EB1C45E-1D15-E650-8EC7-9CB76EBF5236}"/>
                </a:ext>
              </a:extLst>
            </p:cNvPr>
            <p:cNvGrpSpPr/>
            <p:nvPr/>
          </p:nvGrpSpPr>
          <p:grpSpPr>
            <a:xfrm>
              <a:off x="2263767" y="1802376"/>
              <a:ext cx="9145913" cy="1001580"/>
              <a:chOff x="806778" y="1685855"/>
              <a:chExt cx="9145913" cy="1001580"/>
            </a:xfrm>
          </p:grpSpPr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2F55B87E-C28B-5ABC-726B-DEC5C3838BD2}"/>
                  </a:ext>
                </a:extLst>
              </p:cNvPr>
              <p:cNvSpPr/>
              <p:nvPr/>
            </p:nvSpPr>
            <p:spPr>
              <a:xfrm>
                <a:off x="806778" y="1685855"/>
                <a:ext cx="9145913" cy="1001580"/>
              </a:xfrm>
              <a:prstGeom prst="roundRect">
                <a:avLst>
                  <a:gd name="adj" fmla="val 8472"/>
                </a:avLst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468000" rIns="72000" bIns="10800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参考资料中提供的</a:t>
                </a:r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《</a:t>
                </a: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hlinkClick r:id="rId2"/>
                  </a:rPr>
                  <a:t>苍穹外卖</a:t>
                </a:r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hlinkClick r:id="rId2"/>
                  </a:rPr>
                  <a:t>_</a:t>
                </a: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hlinkClick r:id="rId2"/>
                  </a:rPr>
                  <a:t>管理后台</a:t>
                </a:r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》 </a:t>
                </a: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页面原型，设计</a:t>
                </a:r>
                <a:r>
                  <a:rPr lang="zh-CN" altLang="en-US" sz="14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分类管理、菜品管理、套餐管理</a:t>
                </a: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模块的表结构。</a:t>
                </a:r>
              </a:p>
            </p:txBody>
          </p:sp>
          <p:sp>
            <p:nvSpPr>
              <p:cNvPr id="7" name="矩形: 对角圆角 6">
                <a:extLst>
                  <a:ext uri="{FF2B5EF4-FFF2-40B4-BE49-F238E27FC236}">
                    <a16:creationId xmlns:a16="http://schemas.microsoft.com/office/drawing/2014/main" id="{533949BD-B3A3-615E-B567-82B4C4153D9F}"/>
                  </a:ext>
                </a:extLst>
              </p:cNvPr>
              <p:cNvSpPr/>
              <p:nvPr/>
            </p:nvSpPr>
            <p:spPr>
              <a:xfrm>
                <a:off x="806778" y="1685855"/>
                <a:ext cx="1368865" cy="458646"/>
              </a:xfrm>
              <a:prstGeom prst="round2DiagRect">
                <a:avLst>
                  <a:gd name="adj1" fmla="val 20020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00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  需求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8" name="Shape 2627">
              <a:extLst>
                <a:ext uri="{FF2B5EF4-FFF2-40B4-BE49-F238E27FC236}">
                  <a16:creationId xmlns:a16="http://schemas.microsoft.com/office/drawing/2014/main" id="{31D50B30-44CB-9C87-26D0-D39ABF7A6472}"/>
                </a:ext>
              </a:extLst>
            </p:cNvPr>
            <p:cNvSpPr/>
            <p:nvPr/>
          </p:nvSpPr>
          <p:spPr>
            <a:xfrm>
              <a:off x="2466455" y="1891969"/>
              <a:ext cx="279459" cy="27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solidFill>
              <a:schemeClr val="bg1"/>
            </a:solidFill>
            <a:ln w="12700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CF34AA73-B5E0-6426-CA0A-63BD0FCB5DED}"/>
              </a:ext>
            </a:extLst>
          </p:cNvPr>
          <p:cNvGrpSpPr/>
          <p:nvPr/>
        </p:nvGrpSpPr>
        <p:grpSpPr>
          <a:xfrm>
            <a:off x="2263767" y="3429000"/>
            <a:ext cx="9145913" cy="1453303"/>
            <a:chOff x="2263766" y="4152853"/>
            <a:chExt cx="9145913" cy="1453303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F9A043D9-C598-D1FB-8297-0C25E0415AF6}"/>
                </a:ext>
              </a:extLst>
            </p:cNvPr>
            <p:cNvGrpSpPr/>
            <p:nvPr/>
          </p:nvGrpSpPr>
          <p:grpSpPr>
            <a:xfrm>
              <a:off x="2263766" y="4152853"/>
              <a:ext cx="9145913" cy="1453303"/>
              <a:chOff x="806778" y="1685855"/>
              <a:chExt cx="9145913" cy="1453303"/>
            </a:xfrm>
          </p:grpSpPr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ADA893CA-F72B-E131-48C9-B93A893C8C61}"/>
                  </a:ext>
                </a:extLst>
              </p:cNvPr>
              <p:cNvSpPr/>
              <p:nvPr/>
            </p:nvSpPr>
            <p:spPr>
              <a:xfrm>
                <a:off x="806778" y="1685855"/>
                <a:ext cx="9145913" cy="1453303"/>
              </a:xfrm>
              <a:prstGeom prst="roundRect">
                <a:avLst>
                  <a:gd name="adj" fmla="val 8472"/>
                </a:avLst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468000" rIns="72000" bIns="10800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阅读页面原型及需求文档，分析各个模块涉及到的表结构，及表结构之间的关系。</a:t>
                </a:r>
                <a:endPara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根据页面原型及需求文档，分析各个表结构中具体的字段及约束。</a:t>
                </a:r>
              </a:p>
            </p:txBody>
          </p:sp>
          <p:sp>
            <p:nvSpPr>
              <p:cNvPr id="11" name="矩形: 对角圆角 10">
                <a:extLst>
                  <a:ext uri="{FF2B5EF4-FFF2-40B4-BE49-F238E27FC236}">
                    <a16:creationId xmlns:a16="http://schemas.microsoft.com/office/drawing/2014/main" id="{ED89F4EF-D482-8F4B-65C2-681CE490C44D}"/>
                  </a:ext>
                </a:extLst>
              </p:cNvPr>
              <p:cNvSpPr/>
              <p:nvPr/>
            </p:nvSpPr>
            <p:spPr>
              <a:xfrm>
                <a:off x="806778" y="1685855"/>
                <a:ext cx="1368865" cy="458646"/>
              </a:xfrm>
              <a:prstGeom prst="round2DiagRect">
                <a:avLst>
                  <a:gd name="adj1" fmla="val 20020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00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  步骤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13" name="Shape 2452">
              <a:extLst>
                <a:ext uri="{FF2B5EF4-FFF2-40B4-BE49-F238E27FC236}">
                  <a16:creationId xmlns:a16="http://schemas.microsoft.com/office/drawing/2014/main" id="{01142DC2-0763-97BD-7EF0-994AEBDAF197}"/>
                </a:ext>
              </a:extLst>
            </p:cNvPr>
            <p:cNvSpPr/>
            <p:nvPr/>
          </p:nvSpPr>
          <p:spPr>
            <a:xfrm>
              <a:off x="2467282" y="4268078"/>
              <a:ext cx="253004" cy="207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09" y="13200"/>
                  </a:moveTo>
                  <a:lnTo>
                    <a:pt x="5400" y="13200"/>
                  </a:lnTo>
                  <a:cubicBezTo>
                    <a:pt x="5129" y="13200"/>
                    <a:pt x="4909" y="13469"/>
                    <a:pt x="4909" y="13800"/>
                  </a:cubicBezTo>
                  <a:cubicBezTo>
                    <a:pt x="4909" y="14132"/>
                    <a:pt x="5129" y="14400"/>
                    <a:pt x="5400" y="14400"/>
                  </a:cubicBezTo>
                  <a:lnTo>
                    <a:pt x="21109" y="14400"/>
                  </a:lnTo>
                  <a:cubicBezTo>
                    <a:pt x="21380" y="14400"/>
                    <a:pt x="21600" y="14132"/>
                    <a:pt x="21600" y="13800"/>
                  </a:cubicBezTo>
                  <a:cubicBezTo>
                    <a:pt x="21600" y="13469"/>
                    <a:pt x="21380" y="13200"/>
                    <a:pt x="21109" y="13200"/>
                  </a:cubicBezTo>
                  <a:moveTo>
                    <a:pt x="21109" y="7200"/>
                  </a:moveTo>
                  <a:lnTo>
                    <a:pt x="5400" y="7200"/>
                  </a:lnTo>
                  <a:cubicBezTo>
                    <a:pt x="5129" y="7200"/>
                    <a:pt x="4909" y="7469"/>
                    <a:pt x="4909" y="7800"/>
                  </a:cubicBezTo>
                  <a:cubicBezTo>
                    <a:pt x="4909" y="8132"/>
                    <a:pt x="5129" y="8401"/>
                    <a:pt x="5400" y="8401"/>
                  </a:cubicBezTo>
                  <a:lnTo>
                    <a:pt x="21109" y="8401"/>
                  </a:lnTo>
                  <a:cubicBezTo>
                    <a:pt x="21380" y="8401"/>
                    <a:pt x="21600" y="8132"/>
                    <a:pt x="21600" y="7800"/>
                  </a:cubicBezTo>
                  <a:cubicBezTo>
                    <a:pt x="21600" y="7469"/>
                    <a:pt x="21380" y="7200"/>
                    <a:pt x="21109" y="7200"/>
                  </a:cubicBezTo>
                  <a:moveTo>
                    <a:pt x="1473" y="0"/>
                  </a:moveTo>
                  <a:cubicBezTo>
                    <a:pt x="659" y="0"/>
                    <a:pt x="0" y="807"/>
                    <a:pt x="0" y="1800"/>
                  </a:cubicBezTo>
                  <a:cubicBezTo>
                    <a:pt x="0" y="2794"/>
                    <a:pt x="659" y="3600"/>
                    <a:pt x="1473" y="3600"/>
                  </a:cubicBezTo>
                  <a:cubicBezTo>
                    <a:pt x="2286" y="3600"/>
                    <a:pt x="2945" y="2794"/>
                    <a:pt x="2945" y="1800"/>
                  </a:cubicBezTo>
                  <a:cubicBezTo>
                    <a:pt x="2945" y="807"/>
                    <a:pt x="2286" y="0"/>
                    <a:pt x="1473" y="0"/>
                  </a:cubicBezTo>
                  <a:moveTo>
                    <a:pt x="21109" y="19200"/>
                  </a:moveTo>
                  <a:lnTo>
                    <a:pt x="5400" y="19200"/>
                  </a:lnTo>
                  <a:cubicBezTo>
                    <a:pt x="5129" y="19200"/>
                    <a:pt x="4909" y="19469"/>
                    <a:pt x="4909" y="19800"/>
                  </a:cubicBezTo>
                  <a:cubicBezTo>
                    <a:pt x="4909" y="20132"/>
                    <a:pt x="5129" y="20400"/>
                    <a:pt x="5400" y="20400"/>
                  </a:cubicBezTo>
                  <a:lnTo>
                    <a:pt x="21109" y="20400"/>
                  </a:lnTo>
                  <a:cubicBezTo>
                    <a:pt x="21380" y="20400"/>
                    <a:pt x="21600" y="20132"/>
                    <a:pt x="21600" y="19800"/>
                  </a:cubicBezTo>
                  <a:cubicBezTo>
                    <a:pt x="21600" y="19469"/>
                    <a:pt x="21380" y="19200"/>
                    <a:pt x="21109" y="19200"/>
                  </a:cubicBezTo>
                  <a:moveTo>
                    <a:pt x="5400" y="2400"/>
                  </a:moveTo>
                  <a:lnTo>
                    <a:pt x="21109" y="2400"/>
                  </a:lnTo>
                  <a:cubicBezTo>
                    <a:pt x="21380" y="2400"/>
                    <a:pt x="21600" y="2132"/>
                    <a:pt x="21600" y="1800"/>
                  </a:cubicBezTo>
                  <a:cubicBezTo>
                    <a:pt x="21600" y="1469"/>
                    <a:pt x="21380" y="1200"/>
                    <a:pt x="21109" y="1200"/>
                  </a:cubicBezTo>
                  <a:lnTo>
                    <a:pt x="5400" y="1200"/>
                  </a:lnTo>
                  <a:cubicBezTo>
                    <a:pt x="5129" y="1200"/>
                    <a:pt x="4909" y="1469"/>
                    <a:pt x="4909" y="1800"/>
                  </a:cubicBezTo>
                  <a:cubicBezTo>
                    <a:pt x="4909" y="2132"/>
                    <a:pt x="5129" y="2400"/>
                    <a:pt x="5400" y="2400"/>
                  </a:cubicBezTo>
                  <a:moveTo>
                    <a:pt x="1473" y="18000"/>
                  </a:moveTo>
                  <a:cubicBezTo>
                    <a:pt x="659" y="18000"/>
                    <a:pt x="0" y="18806"/>
                    <a:pt x="0" y="19800"/>
                  </a:cubicBezTo>
                  <a:cubicBezTo>
                    <a:pt x="0" y="20794"/>
                    <a:pt x="659" y="21600"/>
                    <a:pt x="1473" y="21600"/>
                  </a:cubicBezTo>
                  <a:cubicBezTo>
                    <a:pt x="2286" y="21600"/>
                    <a:pt x="2945" y="20794"/>
                    <a:pt x="2945" y="19800"/>
                  </a:cubicBezTo>
                  <a:cubicBezTo>
                    <a:pt x="2945" y="18806"/>
                    <a:pt x="2286" y="18000"/>
                    <a:pt x="1473" y="18000"/>
                  </a:cubicBezTo>
                  <a:moveTo>
                    <a:pt x="1473" y="6000"/>
                  </a:moveTo>
                  <a:cubicBezTo>
                    <a:pt x="659" y="6000"/>
                    <a:pt x="0" y="6807"/>
                    <a:pt x="0" y="7800"/>
                  </a:cubicBezTo>
                  <a:cubicBezTo>
                    <a:pt x="0" y="8794"/>
                    <a:pt x="659" y="9600"/>
                    <a:pt x="1473" y="9600"/>
                  </a:cubicBezTo>
                  <a:cubicBezTo>
                    <a:pt x="2286" y="9600"/>
                    <a:pt x="2945" y="8794"/>
                    <a:pt x="2945" y="7800"/>
                  </a:cubicBezTo>
                  <a:cubicBezTo>
                    <a:pt x="2945" y="6807"/>
                    <a:pt x="2286" y="6000"/>
                    <a:pt x="1473" y="6000"/>
                  </a:cubicBezTo>
                  <a:moveTo>
                    <a:pt x="1473" y="12000"/>
                  </a:moveTo>
                  <a:cubicBezTo>
                    <a:pt x="659" y="12000"/>
                    <a:pt x="0" y="12807"/>
                    <a:pt x="0" y="13800"/>
                  </a:cubicBezTo>
                  <a:cubicBezTo>
                    <a:pt x="0" y="14794"/>
                    <a:pt x="659" y="15600"/>
                    <a:pt x="1473" y="15600"/>
                  </a:cubicBezTo>
                  <a:cubicBezTo>
                    <a:pt x="2286" y="15600"/>
                    <a:pt x="2945" y="14794"/>
                    <a:pt x="2945" y="13800"/>
                  </a:cubicBezTo>
                  <a:cubicBezTo>
                    <a:pt x="2945" y="12807"/>
                    <a:pt x="2286" y="12000"/>
                    <a:pt x="1473" y="12000"/>
                  </a:cubicBezTo>
                </a:path>
              </a:pathLst>
            </a:custGeom>
            <a:solidFill>
              <a:schemeClr val="bg1"/>
            </a:solidFill>
            <a:ln w="12700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solidFill>
                  <a:srgbClr val="F4B246"/>
                </a:solidFill>
                <a:latin typeface="+mn-ea"/>
                <a:cs typeface="Arial" panose="020B060402020202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490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7152A5-98FE-E9C1-24F5-E1B941319D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参考页面原型及需求，设计合理的表结构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B4A35A6-6647-7899-5794-A1249A08D8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5057" y="1796034"/>
            <a:ext cx="8478412" cy="517190"/>
          </a:xfrm>
        </p:spPr>
        <p:txBody>
          <a:bodyPr/>
          <a:lstStyle/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①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阅读页面原型及需求文档，分析各个模块涉及到的表结构，及表结构之间的关系。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3A61BDC6-3DB5-7D8C-6B45-94B55B463E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6"/>
          <a:stretch/>
        </p:blipFill>
        <p:spPr>
          <a:xfrm>
            <a:off x="1019908" y="2365976"/>
            <a:ext cx="7521014" cy="2599612"/>
          </a:xfrm>
          <a:prstGeom prst="roundRect">
            <a:avLst>
              <a:gd name="adj" fmla="val 4153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F1444916-79C8-A989-5D55-EE2CFBB86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126" y="2797378"/>
            <a:ext cx="7799510" cy="3248603"/>
          </a:xfrm>
          <a:prstGeom prst="roundRect">
            <a:avLst>
              <a:gd name="adj" fmla="val 3405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C66CA100-5E6E-4DE4-5461-806C186F30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3705" y="3349255"/>
            <a:ext cx="7394535" cy="3086709"/>
          </a:xfrm>
          <a:prstGeom prst="roundRect">
            <a:avLst>
              <a:gd name="adj" fmla="val 2693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2042651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A1D134B-269F-AEB6-24B5-8DAC31A941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6"/>
          <a:stretch/>
        </p:blipFill>
        <p:spPr>
          <a:xfrm>
            <a:off x="4182662" y="4319472"/>
            <a:ext cx="521617" cy="180295"/>
          </a:xfrm>
          <a:prstGeom prst="roundRect">
            <a:avLst>
              <a:gd name="adj" fmla="val 4153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6A80D0B-6F28-AB5F-AE41-54AC5809C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2662" y="4319472"/>
            <a:ext cx="540931" cy="225305"/>
          </a:xfrm>
          <a:prstGeom prst="roundRect">
            <a:avLst>
              <a:gd name="adj" fmla="val 3405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71AEAE6-2F44-908F-162A-E78ECF9DCF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2662" y="4319472"/>
            <a:ext cx="512844" cy="214077"/>
          </a:xfrm>
          <a:prstGeom prst="roundRect">
            <a:avLst>
              <a:gd name="adj" fmla="val 2693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7152A5-98FE-E9C1-24F5-E1B941319D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参考页面原型及需求，设计合理的表结构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B4A35A6-6647-7899-5794-A1249A08D8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5056" y="1796034"/>
            <a:ext cx="9214229" cy="517190"/>
          </a:xfrm>
        </p:spPr>
        <p:txBody>
          <a:bodyPr/>
          <a:lstStyle/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①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阅读页面原型及需求文档，分析各个模块涉及到的表结构，及表结构之间的关系。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AC2C411-29AD-9EF7-8AFB-1AEB62D9BF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0346" y="2313224"/>
            <a:ext cx="6530906" cy="4412362"/>
          </a:xfrm>
          <a:prstGeom prst="roundRect">
            <a:avLst>
              <a:gd name="adj" fmla="val 3715"/>
            </a:avLst>
          </a:prstGeom>
          <a:effectLst>
            <a:glow rad="63500">
              <a:schemeClr val="tx1">
                <a:lumMod val="65000"/>
                <a:lumOff val="3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5856223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7152A5-98FE-E9C1-24F5-E1B941319D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参考页面原型及需求，设计合理的表结构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B4A35A6-6647-7899-5794-A1249A08D8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5058" y="1796033"/>
            <a:ext cx="2930465" cy="1281275"/>
          </a:xfrm>
        </p:spPr>
        <p:txBody>
          <a:bodyPr/>
          <a:lstStyle/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②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根据页面原型及需求文档，分析各个表结构中具体的字段及约束。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48DBE8E-7037-EBE5-2BA5-DD17FAE47178}"/>
              </a:ext>
            </a:extLst>
          </p:cNvPr>
          <p:cNvSpPr/>
          <p:nvPr/>
        </p:nvSpPr>
        <p:spPr>
          <a:xfrm>
            <a:off x="3584199" y="1801935"/>
            <a:ext cx="5023603" cy="2283324"/>
          </a:xfrm>
          <a:prstGeom prst="roundRect">
            <a:avLst>
              <a:gd name="adj" fmla="val 3023"/>
            </a:avLst>
          </a:prstGeom>
          <a:solidFill>
            <a:srgbClr val="FFFFE4"/>
          </a:solidFill>
          <a:ln w="3175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lIns="36000" tIns="0" rIns="36000" bIns="0">
            <a:spAutoFit/>
          </a:bodyPr>
          <a:lstStyle/>
          <a:p>
            <a:pPr defTabSz="468000" eaLnBrk="0" fontAlgn="base" hangingPunct="0">
              <a:lnSpc>
                <a:spcPct val="150000"/>
              </a:lnSpc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create table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category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 unsigned primary key auto_increment comment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'主键ID'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varchar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20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not null unique comment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'分类名称'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type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tinyint unsigned not null comment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'类型 1 菜品分类 2 套餐分类'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sort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tinyint unsigned not null comment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'顺序'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status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tinyint unsigned not null default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comment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'状态 0 禁用，1 启用'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create_time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datetime not null comment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'创建时间'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update_time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datetime not null comment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'更新时间'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comment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'菜品及套餐分类'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endParaRPr kumimoji="0" lang="zh-CN" altLang="zh-CN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6D07933-B858-4528-A49E-C5CFC9C8EF8A}"/>
              </a:ext>
            </a:extLst>
          </p:cNvPr>
          <p:cNvSpPr/>
          <p:nvPr/>
        </p:nvSpPr>
        <p:spPr>
          <a:xfrm>
            <a:off x="4602643" y="2560390"/>
            <a:ext cx="5076553" cy="2906176"/>
          </a:xfrm>
          <a:prstGeom prst="roundRect">
            <a:avLst>
              <a:gd name="adj" fmla="val 3023"/>
            </a:avLst>
          </a:prstGeom>
          <a:solidFill>
            <a:srgbClr val="FFFFE4"/>
          </a:solidFill>
          <a:ln w="3175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lIns="36000" tIns="0" rIns="36000" bIns="0">
            <a:spAutoFit/>
          </a:bodyPr>
          <a:lstStyle/>
          <a:p>
            <a:pPr defTabSz="468000" eaLnBrk="0" fontAlgn="base" hangingPunct="0">
              <a:lnSpc>
                <a:spcPct val="150000"/>
              </a:lnSpc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create table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dish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 unsigned primary key auto_increment comment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'主键ID'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varchar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20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not null unique comment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'菜品名称'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category_id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 unsigned not null comment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'菜品分类ID'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price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decimal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not null comment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'菜品价格'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image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varchar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300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not null comment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'菜品图片'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description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varchar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200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comment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'描述信息'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status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tinyint unsigned not null default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comment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'状态, 0 停售 1 起售'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create_time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datetime not null comment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'创建时间'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update_time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datetime not null comment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'更新时间'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comment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'菜品'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endParaRPr kumimoji="0" lang="zh-CN" altLang="zh-CN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0C96431-68E0-7956-CB01-69D8CA857DF9}"/>
              </a:ext>
            </a:extLst>
          </p:cNvPr>
          <p:cNvSpPr/>
          <p:nvPr/>
        </p:nvSpPr>
        <p:spPr>
          <a:xfrm>
            <a:off x="5674037" y="3309179"/>
            <a:ext cx="5023603" cy="2796066"/>
          </a:xfrm>
          <a:prstGeom prst="roundRect">
            <a:avLst>
              <a:gd name="adj" fmla="val 3023"/>
            </a:avLst>
          </a:prstGeom>
          <a:solidFill>
            <a:srgbClr val="FFFFE4"/>
          </a:solidFill>
          <a:ln w="3175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lIns="36000" tIns="0" rIns="36000" bIns="0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create table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setmeal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 unsigned primary key auto_increment comment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'主键ID'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varchar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20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not null unique comment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'套餐名称'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category_id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 unsigned not null comment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'分类id'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price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decimal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not null comment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'套餐价格'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image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varchar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300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not null comment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'图片'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description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varchar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200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comment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'描述信息'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status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tinyint unsigned not null default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comment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'状态 0:停用 1:启用'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create_time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datetime not null comment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'创建时间'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update_time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datetime not null comment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'更新时间'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comment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'套餐'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endParaRPr kumimoji="0" lang="zh-CN" altLang="zh-CN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6C914DA-9B64-CE8B-CDB3-79DF80465EF4}"/>
              </a:ext>
            </a:extLst>
          </p:cNvPr>
          <p:cNvSpPr/>
          <p:nvPr/>
        </p:nvSpPr>
        <p:spPr>
          <a:xfrm>
            <a:off x="6802565" y="4843714"/>
            <a:ext cx="5023603" cy="1651912"/>
          </a:xfrm>
          <a:prstGeom prst="roundRect">
            <a:avLst>
              <a:gd name="adj" fmla="val 3023"/>
            </a:avLst>
          </a:prstGeom>
          <a:solidFill>
            <a:srgbClr val="FFFFE4"/>
          </a:solidFill>
          <a:ln w="3175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lIns="36000" tIns="0" rIns="3600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create table </a:t>
            </a: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setmeal_dish</a:t>
            </a: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b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71094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 </a:t>
            </a: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 unsigned primary key auto_increment comment </a:t>
            </a: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67D17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'主键ID'</a:t>
            </a: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b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71094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setmeal_id </a:t>
            </a: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 unsigned not null comment </a:t>
            </a: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67D17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'套餐id '</a:t>
            </a: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b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71094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dish_id </a:t>
            </a: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 unsigned not null comment </a:t>
            </a: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67D17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'菜品id'</a:t>
            </a: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b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71094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copies </a:t>
            </a: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tinyint unsigned not null comment </a:t>
            </a: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67D17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'份数'</a:t>
            </a:r>
            <a:b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67D17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comment </a:t>
            </a: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67D17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'套餐菜品关系'</a:t>
            </a: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919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0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CEB3D7-C041-CB21-2DA3-7A8FD520A6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929384"/>
            <a:ext cx="5760538" cy="3636529"/>
          </a:xfrm>
        </p:spPr>
        <p:txBody>
          <a:bodyPr/>
          <a:lstStyle/>
          <a:p>
            <a:r>
              <a:rPr lang="zh-CN" altLang="en-US"/>
              <a:t>一对多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一对一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多对多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3655F10-7D7C-C94A-5F6F-63C3CB777DBD}"/>
              </a:ext>
            </a:extLst>
          </p:cNvPr>
          <p:cNvSpPr/>
          <p:nvPr/>
        </p:nvSpPr>
        <p:spPr>
          <a:xfrm>
            <a:off x="5535957" y="2281627"/>
            <a:ext cx="5760537" cy="437012"/>
          </a:xfrm>
          <a:prstGeom prst="roundRect">
            <a:avLst>
              <a:gd name="adj" fmla="val 15083"/>
            </a:avLst>
          </a:prstGeom>
          <a:solidFill>
            <a:srgbClr val="FFFFE4"/>
          </a:solidFill>
          <a:ln w="3175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lIns="144000" tIns="36000" rIns="72000" bIns="72000">
            <a:spAutoFit/>
          </a:bodyPr>
          <a:lstStyle/>
          <a:p>
            <a:pPr defTabSz="468000" eaLnBrk="0" fontAlgn="base" hangingPunct="0">
              <a:lnSpc>
                <a:spcPct val="150000"/>
              </a:lnSpc>
            </a:pP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在多的一方添加外键，关联另外一方的主键。</a:t>
            </a:r>
            <a:endParaRPr lang="zh-CN" altLang="zh-CN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E160198E-C589-B3AD-0DD6-BC760AE5C5AA}"/>
              </a:ext>
            </a:extLst>
          </p:cNvPr>
          <p:cNvSpPr/>
          <p:nvPr/>
        </p:nvSpPr>
        <p:spPr>
          <a:xfrm>
            <a:off x="5535958" y="4671774"/>
            <a:ext cx="5760539" cy="437012"/>
          </a:xfrm>
          <a:prstGeom prst="roundRect">
            <a:avLst>
              <a:gd name="adj" fmla="val 15083"/>
            </a:avLst>
          </a:prstGeom>
          <a:solidFill>
            <a:srgbClr val="FFFFE4"/>
          </a:solidFill>
          <a:ln w="3175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lIns="144000" tIns="36000" rIns="72000" bIns="72000">
            <a:spAutoFit/>
          </a:bodyPr>
          <a:lstStyle/>
          <a:p>
            <a:pPr defTabSz="468000" eaLnBrk="0" fontAlgn="base" hangingPunct="0">
              <a:lnSpc>
                <a:spcPct val="150000"/>
              </a:lnSpc>
            </a:pP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通过中间表来维护，中间表的两个外键，分别关联另外两张表的主键。</a:t>
            </a:r>
            <a:endParaRPr lang="zh-CN" altLang="zh-CN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34246E3-C1B9-1515-5C8F-71C5268097AC}"/>
              </a:ext>
            </a:extLst>
          </p:cNvPr>
          <p:cNvSpPr/>
          <p:nvPr/>
        </p:nvSpPr>
        <p:spPr>
          <a:xfrm>
            <a:off x="5535958" y="3460646"/>
            <a:ext cx="5760538" cy="437012"/>
          </a:xfrm>
          <a:prstGeom prst="roundRect">
            <a:avLst>
              <a:gd name="adj" fmla="val 15083"/>
            </a:avLst>
          </a:prstGeom>
          <a:solidFill>
            <a:srgbClr val="FFFFE4"/>
          </a:solidFill>
          <a:ln w="3175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lIns="144000" tIns="36000" rIns="72000" bIns="72000">
            <a:spAutoFit/>
          </a:bodyPr>
          <a:lstStyle/>
          <a:p>
            <a:pPr defTabSz="468000" eaLnBrk="0" fontAlgn="base" hangingPunct="0">
              <a:lnSpc>
                <a:spcPct val="150000"/>
              </a:lnSpc>
            </a:pP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任意一方，添加外键，关联另外一方的主键。</a:t>
            </a:r>
            <a:endParaRPr lang="zh-CN" altLang="zh-CN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8667242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6">
            <a:extLst>
              <a:ext uri="{FF2B5EF4-FFF2-40B4-BE49-F238E27FC236}">
                <a16:creationId xmlns:a16="http://schemas.microsoft.com/office/drawing/2014/main" id="{9FC3DE5E-57D0-4A5B-DE48-7C2DD919BB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0625" y="2768759"/>
            <a:ext cx="5655798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数据库操作</a:t>
            </a:r>
            <a:r>
              <a:rPr lang="en-US" altLang="zh-CN"/>
              <a:t>-DQL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D34C30E0-C063-CC7D-37F2-4AFE07CECF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118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27186C-341A-2B41-011B-83D39C0A5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DQL</a:t>
            </a:r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D8E215-04AD-8062-5102-418C54CC38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766344" cy="1206919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/>
              <a:t>DQL</a:t>
            </a:r>
            <a:r>
              <a:rPr lang="zh-CN" altLang="en-US" sz="1600"/>
              <a:t>英文全称是</a:t>
            </a:r>
            <a:r>
              <a:rPr lang="en-US" altLang="zh-CN" sz="1600">
                <a:solidFill>
                  <a:srgbClr val="C00000"/>
                </a:solidFill>
              </a:rPr>
              <a:t>D</a:t>
            </a:r>
            <a:r>
              <a:rPr lang="en-US" altLang="zh-CN" sz="1600"/>
              <a:t>ata </a:t>
            </a:r>
            <a:r>
              <a:rPr lang="en-US" altLang="zh-CN" sz="1600">
                <a:solidFill>
                  <a:srgbClr val="C00000"/>
                </a:solidFill>
              </a:rPr>
              <a:t>Q</a:t>
            </a:r>
            <a:r>
              <a:rPr lang="en-US" altLang="zh-CN" sz="1600"/>
              <a:t>uery </a:t>
            </a:r>
            <a:r>
              <a:rPr lang="en-US" altLang="zh-CN" sz="1600">
                <a:solidFill>
                  <a:srgbClr val="C00000"/>
                </a:solidFill>
              </a:rPr>
              <a:t>L</a:t>
            </a:r>
            <a:r>
              <a:rPr lang="en-US" altLang="zh-CN" sz="1600"/>
              <a:t>anguage(</a:t>
            </a:r>
            <a:r>
              <a:rPr lang="zh-CN" altLang="en-US" sz="1600"/>
              <a:t>数据查询语言</a:t>
            </a:r>
            <a:r>
              <a:rPr lang="en-US" altLang="zh-CN" sz="1600"/>
              <a:t>)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，用来查询数据库表中的记录</a:t>
            </a:r>
            <a:r>
              <a:rPr lang="zh-CN" altLang="en-US" sz="1600"/>
              <a:t>。</a:t>
            </a:r>
            <a:endParaRPr lang="en-US" altLang="zh-CN" sz="160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/>
              <a:t>关键字：</a:t>
            </a:r>
            <a:r>
              <a:rPr lang="en-US" altLang="zh-CN" sz="1600">
                <a:solidFill>
                  <a:srgbClr val="C00000"/>
                </a:solidFill>
              </a:rPr>
              <a:t>SELECT</a:t>
            </a:r>
          </a:p>
        </p:txBody>
      </p:sp>
    </p:spTree>
    <p:extLst>
      <p:ext uri="{BB962C8B-B14F-4D97-AF65-F5344CB8AC3E}">
        <p14:creationId xmlns:p14="http://schemas.microsoft.com/office/powerpoint/2010/main" val="198839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31A524DE-5209-B02E-A87B-E2105CD0B2C1}"/>
              </a:ext>
            </a:extLst>
          </p:cNvPr>
          <p:cNvGrpSpPr/>
          <p:nvPr/>
        </p:nvGrpSpPr>
        <p:grpSpPr>
          <a:xfrm>
            <a:off x="2171483" y="1850046"/>
            <a:ext cx="5663663" cy="4452293"/>
            <a:chOff x="1004678" y="1770170"/>
            <a:chExt cx="5663663" cy="4452293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A86CB425-6AA1-5203-0D2C-80C4E1805839}"/>
                </a:ext>
              </a:extLst>
            </p:cNvPr>
            <p:cNvSpPr/>
            <p:nvPr/>
          </p:nvSpPr>
          <p:spPr>
            <a:xfrm>
              <a:off x="1004678" y="1770170"/>
              <a:ext cx="5663663" cy="4452293"/>
            </a:xfrm>
            <a:prstGeom prst="roundRect">
              <a:avLst>
                <a:gd name="adj" fmla="val 2376"/>
              </a:avLst>
            </a:prstGeom>
            <a:solidFill>
              <a:srgbClr val="FFFFE4"/>
            </a:solidFill>
            <a:ln w="3175">
              <a:solidFill>
                <a:schemeClr val="bg1">
                  <a:lumMod val="50000"/>
                </a:schemeClr>
              </a:solidFill>
              <a:prstDash val="lgDash"/>
            </a:ln>
          </p:spPr>
          <p:txBody>
            <a:bodyPr wrap="square" lIns="432000" tIns="180000">
              <a:spAutoFit/>
            </a:bodyPr>
            <a:lstStyle/>
            <a:p>
              <a:pPr lvl="0" defTabSz="5400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zh-CN" sz="1400">
                <a:solidFill>
                  <a:srgbClr val="00B0F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defTabSz="5400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>
                  <a:solidFill>
                    <a:srgbClr val="19C3F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select</a:t>
              </a:r>
            </a:p>
            <a:p>
              <a:pPr defTabSz="5400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	</a:t>
              </a: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字段列表</a:t>
              </a:r>
              <a:endPara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defTabSz="5400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>
                  <a:solidFill>
                    <a:srgbClr val="19C3F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from</a:t>
              </a:r>
            </a:p>
            <a:p>
              <a:pPr defTabSz="5400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	</a:t>
              </a: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表名列表</a:t>
              </a:r>
              <a:endPara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defTabSz="5400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>
                  <a:solidFill>
                    <a:srgbClr val="19C3F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where</a:t>
              </a:r>
            </a:p>
            <a:p>
              <a:pPr defTabSz="5400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	</a:t>
              </a: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条件列表</a:t>
              </a:r>
              <a:endPara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defTabSz="5400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>
                  <a:solidFill>
                    <a:srgbClr val="19C3F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group  by</a:t>
              </a:r>
            </a:p>
            <a:p>
              <a:pPr defTabSz="5400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	</a:t>
              </a: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分组字段列表</a:t>
              </a:r>
              <a:endPara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defTabSz="5400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>
                  <a:solidFill>
                    <a:srgbClr val="19C3F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having</a:t>
              </a:r>
            </a:p>
            <a:p>
              <a:pPr defTabSz="5400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	</a:t>
              </a: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分组后条件列表</a:t>
              </a:r>
              <a:endPara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defTabSz="5400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>
                  <a:solidFill>
                    <a:srgbClr val="19C3F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order by</a:t>
              </a:r>
            </a:p>
            <a:p>
              <a:pPr defTabSz="5400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	</a:t>
              </a: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排序字段列表</a:t>
              </a:r>
              <a:endPara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defTabSz="5400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>
                  <a:solidFill>
                    <a:srgbClr val="19C3F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limit</a:t>
              </a:r>
            </a:p>
            <a:p>
              <a:pPr defTabSz="5400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	</a:t>
              </a: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分页参数</a:t>
              </a:r>
              <a:endParaRPr lang="en-US" altLang="zh-CN" sz="1400">
                <a:solidFill>
                  <a:srgbClr val="00B0F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9" name="矩形: 对角圆角 8">
              <a:extLst>
                <a:ext uri="{FF2B5EF4-FFF2-40B4-BE49-F238E27FC236}">
                  <a16:creationId xmlns:a16="http://schemas.microsoft.com/office/drawing/2014/main" id="{B67317A2-5D92-5867-3811-7ED4EDC16DD5}"/>
                </a:ext>
              </a:extLst>
            </p:cNvPr>
            <p:cNvSpPr/>
            <p:nvPr/>
          </p:nvSpPr>
          <p:spPr>
            <a:xfrm>
              <a:off x="1004678" y="1770170"/>
              <a:ext cx="1368865" cy="458646"/>
            </a:xfrm>
            <a:prstGeom prst="round2DiagRect">
              <a:avLst>
                <a:gd name="adj1" fmla="val 23854"/>
                <a:gd name="adj2" fmla="val 0"/>
              </a:avLst>
            </a:prstGeom>
            <a:solidFill>
              <a:srgbClr val="C00000"/>
            </a:solidFill>
            <a:ln w="63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0" rIns="36000" bIns="72000" rtlCol="0" anchor="ctr"/>
            <a:lstStyle/>
            <a:p>
              <a:pPr defTabSz="360000">
                <a:lnSpc>
                  <a:spcPct val="150000"/>
                </a:lnSpc>
              </a:pPr>
              <a:r>
                <a:rPr lang="zh-CN" altLang="en-US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    语法</a:t>
              </a:r>
              <a:endParaRPr lang="en-US" altLang="zh-CN" sz="1600" b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3" name="标题 2">
            <a:extLst>
              <a:ext uri="{FF2B5EF4-FFF2-40B4-BE49-F238E27FC236}">
                <a16:creationId xmlns:a16="http://schemas.microsoft.com/office/drawing/2014/main" id="{48F38A13-E350-68C5-1E54-C5220B700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DQL</a:t>
            </a:r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394F0150-DC6F-952F-FD5F-C7B8C5BF6458}"/>
              </a:ext>
            </a:extLst>
          </p:cNvPr>
          <p:cNvSpPr/>
          <p:nvPr/>
        </p:nvSpPr>
        <p:spPr>
          <a:xfrm>
            <a:off x="2171483" y="2371059"/>
            <a:ext cx="5663663" cy="1085302"/>
          </a:xfrm>
          <a:prstGeom prst="roundRect">
            <a:avLst>
              <a:gd name="adj" fmla="val 4596"/>
            </a:avLst>
          </a:prstGeom>
          <a:solidFill>
            <a:srgbClr val="00B0F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E36CB7B2-A31A-09BB-D917-F4884009B854}"/>
              </a:ext>
            </a:extLst>
          </p:cNvPr>
          <p:cNvSpPr/>
          <p:nvPr/>
        </p:nvSpPr>
        <p:spPr>
          <a:xfrm>
            <a:off x="2171483" y="3478595"/>
            <a:ext cx="5663663" cy="531679"/>
          </a:xfrm>
          <a:prstGeom prst="roundRect">
            <a:avLst>
              <a:gd name="adj" fmla="val 7280"/>
            </a:avLst>
          </a:prstGeom>
          <a:solidFill>
            <a:srgbClr val="00B05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DF1893FE-65F6-F6B8-D50E-69C51AB9DC00}"/>
              </a:ext>
            </a:extLst>
          </p:cNvPr>
          <p:cNvSpPr/>
          <p:nvPr/>
        </p:nvSpPr>
        <p:spPr>
          <a:xfrm>
            <a:off x="2171483" y="4036651"/>
            <a:ext cx="5663663" cy="1073439"/>
          </a:xfrm>
          <a:prstGeom prst="roundRect">
            <a:avLst>
              <a:gd name="adj" fmla="val 5051"/>
            </a:avLst>
          </a:prstGeom>
          <a:solidFill>
            <a:srgbClr val="FF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0BD0E81A-B476-7B3E-55FA-BCA7B9C1E6A9}"/>
              </a:ext>
            </a:extLst>
          </p:cNvPr>
          <p:cNvSpPr/>
          <p:nvPr/>
        </p:nvSpPr>
        <p:spPr>
          <a:xfrm>
            <a:off x="2171482" y="5136467"/>
            <a:ext cx="5663663" cy="550421"/>
          </a:xfrm>
          <a:prstGeom prst="roundRect">
            <a:avLst>
              <a:gd name="adj" fmla="val 10606"/>
            </a:avLst>
          </a:prstGeom>
          <a:solidFill>
            <a:srgbClr val="7030A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99F01C4A-9102-8DFC-F628-7B0B1A39DDAF}"/>
              </a:ext>
            </a:extLst>
          </p:cNvPr>
          <p:cNvSpPr/>
          <p:nvPr/>
        </p:nvSpPr>
        <p:spPr>
          <a:xfrm>
            <a:off x="2171481" y="5716492"/>
            <a:ext cx="5663663" cy="585847"/>
          </a:xfrm>
          <a:prstGeom prst="roundRect">
            <a:avLst>
              <a:gd name="adj" fmla="val 11029"/>
            </a:avLst>
          </a:prstGeom>
          <a:solidFill>
            <a:srgbClr val="FFFF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占位符 1">
            <a:extLst>
              <a:ext uri="{FF2B5EF4-FFF2-40B4-BE49-F238E27FC236}">
                <a16:creationId xmlns:a16="http://schemas.microsoft.com/office/drawing/2014/main" id="{1F2A046E-D593-8903-8021-901DF02DFB9B}"/>
              </a:ext>
            </a:extLst>
          </p:cNvPr>
          <p:cNvSpPr txBox="1">
            <a:spLocks/>
          </p:cNvSpPr>
          <p:nvPr/>
        </p:nvSpPr>
        <p:spPr>
          <a:xfrm>
            <a:off x="8086836" y="2931429"/>
            <a:ext cx="2734704" cy="2157689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基本查询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条件查询（</a:t>
            </a:r>
            <a:r>
              <a:rPr lang="en-US" altLang="zh-CN">
                <a:solidFill>
                  <a:srgbClr val="C00000"/>
                </a:solidFill>
              </a:rPr>
              <a:t>where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分组查询（</a:t>
            </a:r>
            <a:r>
              <a:rPr lang="en-US" altLang="zh-CN">
                <a:solidFill>
                  <a:srgbClr val="C00000"/>
                </a:solidFill>
              </a:rPr>
              <a:t>group by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排序查询（</a:t>
            </a:r>
            <a:r>
              <a:rPr lang="en-US" altLang="zh-CN">
                <a:solidFill>
                  <a:srgbClr val="C00000"/>
                </a:solidFill>
              </a:rPr>
              <a:t>order by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分页查询（</a:t>
            </a:r>
            <a:r>
              <a:rPr lang="en-US" altLang="zh-CN">
                <a:solidFill>
                  <a:srgbClr val="C00000"/>
                </a:solidFill>
              </a:rPr>
              <a:t>limit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Shape 2375">
            <a:extLst>
              <a:ext uri="{FF2B5EF4-FFF2-40B4-BE49-F238E27FC236}">
                <a16:creationId xmlns:a16="http://schemas.microsoft.com/office/drawing/2014/main" id="{010183F6-3100-B6C2-BB36-78B50EA07754}"/>
              </a:ext>
            </a:extLst>
          </p:cNvPr>
          <p:cNvSpPr/>
          <p:nvPr/>
        </p:nvSpPr>
        <p:spPr>
          <a:xfrm>
            <a:off x="2367099" y="1934037"/>
            <a:ext cx="221825" cy="2716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2" y="20618"/>
                  <a:pt x="19200" y="20618"/>
                </a:cubicBezTo>
                <a:lnTo>
                  <a:pt x="2400" y="20618"/>
                </a:lnTo>
                <a:cubicBezTo>
                  <a:pt x="1737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7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3"/>
                  <a:pt x="14400" y="6873"/>
                </a:cubicBezTo>
                <a:lnTo>
                  <a:pt x="20400" y="6873"/>
                </a:lnTo>
                <a:cubicBezTo>
                  <a:pt x="20400" y="6873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4800" y="8836"/>
                </a:moveTo>
                <a:cubicBezTo>
                  <a:pt x="4800" y="9108"/>
                  <a:pt x="5068" y="9327"/>
                  <a:pt x="5400" y="9327"/>
                </a:cubicBezTo>
                <a:lnTo>
                  <a:pt x="16200" y="9327"/>
                </a:lnTo>
                <a:cubicBezTo>
                  <a:pt x="16532" y="9327"/>
                  <a:pt x="16800" y="9108"/>
                  <a:pt x="16800" y="8836"/>
                </a:cubicBezTo>
                <a:cubicBezTo>
                  <a:pt x="16800" y="8566"/>
                  <a:pt x="16532" y="8345"/>
                  <a:pt x="16200" y="8345"/>
                </a:cubicBezTo>
                <a:lnTo>
                  <a:pt x="5400" y="8345"/>
                </a:lnTo>
                <a:cubicBezTo>
                  <a:pt x="5068" y="8345"/>
                  <a:pt x="4800" y="8566"/>
                  <a:pt x="4800" y="8836"/>
                </a:cubicBezTo>
                <a:moveTo>
                  <a:pt x="16200" y="12273"/>
                </a:moveTo>
                <a:lnTo>
                  <a:pt x="5400" y="12273"/>
                </a:lnTo>
                <a:cubicBezTo>
                  <a:pt x="5068" y="12273"/>
                  <a:pt x="4800" y="12493"/>
                  <a:pt x="4800" y="12764"/>
                </a:cubicBezTo>
                <a:cubicBezTo>
                  <a:pt x="4800" y="13035"/>
                  <a:pt x="5068" y="13255"/>
                  <a:pt x="5400" y="13255"/>
                </a:cubicBezTo>
                <a:lnTo>
                  <a:pt x="16200" y="13255"/>
                </a:lnTo>
                <a:cubicBezTo>
                  <a:pt x="16532" y="13255"/>
                  <a:pt x="16800" y="13035"/>
                  <a:pt x="16800" y="12764"/>
                </a:cubicBezTo>
                <a:cubicBezTo>
                  <a:pt x="16800" y="12493"/>
                  <a:pt x="16532" y="12273"/>
                  <a:pt x="16200" y="12273"/>
                </a:cubicBezTo>
                <a:moveTo>
                  <a:pt x="5400" y="5400"/>
                </a:moveTo>
                <a:lnTo>
                  <a:pt x="8400" y="5400"/>
                </a:lnTo>
                <a:cubicBezTo>
                  <a:pt x="8732" y="5400"/>
                  <a:pt x="9000" y="5181"/>
                  <a:pt x="9000" y="4909"/>
                </a:cubicBezTo>
                <a:cubicBezTo>
                  <a:pt x="9000" y="4638"/>
                  <a:pt x="8732" y="4418"/>
                  <a:pt x="8400" y="4418"/>
                </a:cubicBezTo>
                <a:lnTo>
                  <a:pt x="5400" y="4418"/>
                </a:lnTo>
                <a:cubicBezTo>
                  <a:pt x="5068" y="4418"/>
                  <a:pt x="4800" y="4638"/>
                  <a:pt x="4800" y="4909"/>
                </a:cubicBezTo>
                <a:cubicBezTo>
                  <a:pt x="4800" y="5181"/>
                  <a:pt x="5068" y="5400"/>
                  <a:pt x="5400" y="5400"/>
                </a:cubicBezTo>
                <a:moveTo>
                  <a:pt x="12600" y="16200"/>
                </a:moveTo>
                <a:lnTo>
                  <a:pt x="5400" y="16200"/>
                </a:lnTo>
                <a:cubicBezTo>
                  <a:pt x="5068" y="16200"/>
                  <a:pt x="4800" y="16420"/>
                  <a:pt x="4800" y="16691"/>
                </a:cubicBezTo>
                <a:cubicBezTo>
                  <a:pt x="4800" y="16962"/>
                  <a:pt x="5068" y="17182"/>
                  <a:pt x="5400" y="17182"/>
                </a:cubicBezTo>
                <a:lnTo>
                  <a:pt x="12600" y="17182"/>
                </a:lnTo>
                <a:cubicBezTo>
                  <a:pt x="12932" y="17182"/>
                  <a:pt x="13200" y="16962"/>
                  <a:pt x="13200" y="16691"/>
                </a:cubicBezTo>
                <a:cubicBezTo>
                  <a:pt x="13200" y="16420"/>
                  <a:pt x="12932" y="16200"/>
                  <a:pt x="12600" y="16200"/>
                </a:cubicBezTo>
              </a:path>
            </a:pathLst>
          </a:custGeom>
          <a:solidFill>
            <a:schemeClr val="bg1"/>
          </a:solidFill>
          <a:ln w="3175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80732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mph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1" dur="1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2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3" dur="indefinite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D4CEEC4-E51D-5DE6-1E9D-4A53A1AFE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DQL-</a:t>
            </a:r>
            <a:r>
              <a:rPr lang="zh-CN" altLang="en-US"/>
              <a:t>基本查询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F560686-3379-EA9B-1F52-DA599D8170BB}"/>
              </a:ext>
            </a:extLst>
          </p:cNvPr>
          <p:cNvGrpSpPr/>
          <p:nvPr/>
        </p:nvGrpSpPr>
        <p:grpSpPr>
          <a:xfrm>
            <a:off x="806778" y="5592736"/>
            <a:ext cx="10578276" cy="934360"/>
            <a:chOff x="1048333" y="5599087"/>
            <a:chExt cx="10563931" cy="934360"/>
          </a:xfrm>
        </p:grpSpPr>
        <p:sp>
          <p:nvSpPr>
            <p:cNvPr id="16" name="TextBox 6">
              <a:extLst>
                <a:ext uri="{FF2B5EF4-FFF2-40B4-BE49-F238E27FC236}">
                  <a16:creationId xmlns:a16="http://schemas.microsoft.com/office/drawing/2014/main" id="{A9141C3F-BDAB-44F1-A3AC-1860C159E081}"/>
                </a:ext>
              </a:extLst>
            </p:cNvPr>
            <p:cNvSpPr txBox="1"/>
            <p:nvPr/>
          </p:nvSpPr>
          <p:spPr>
            <a:xfrm>
              <a:off x="1357990" y="5934792"/>
              <a:ext cx="9834618" cy="4660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57150" lvl="1" indent="-342900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* 号代表查询所有字段，在实际开发中尽量少用（</a:t>
              </a:r>
              <a:r>
                <a:rPr lang="zh-CN" altLang="en-US" sz="140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不直观、影响效率</a:t>
              </a: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）。</a:t>
              </a:r>
              <a:endPara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65D44F4A-941D-9906-4822-D95C966C1692}"/>
                </a:ext>
              </a:extLst>
            </p:cNvPr>
            <p:cNvGrpSpPr/>
            <p:nvPr/>
          </p:nvGrpSpPr>
          <p:grpSpPr>
            <a:xfrm>
              <a:off x="1048333" y="5599087"/>
              <a:ext cx="10563931" cy="934360"/>
              <a:chOff x="1097275" y="5693357"/>
              <a:chExt cx="10512964" cy="934360"/>
            </a:xfrm>
          </p:grpSpPr>
          <p:sp>
            <p:nvSpPr>
              <p:cNvPr id="18" name="三角形 9">
                <a:extLst>
                  <a:ext uri="{FF2B5EF4-FFF2-40B4-BE49-F238E27FC236}">
                    <a16:creationId xmlns:a16="http://schemas.microsoft.com/office/drawing/2014/main" id="{3D9773D6-F0AF-1F25-B54B-31C2A1A13EAF}"/>
                  </a:ext>
                </a:extLst>
              </p:cNvPr>
              <p:cNvSpPr/>
              <p:nvPr/>
            </p:nvSpPr>
            <p:spPr>
              <a:xfrm rot="2651319">
                <a:off x="1103889" y="6012233"/>
                <a:ext cx="145648" cy="78105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D5C86B9-F9E3-719B-29EE-98AADEFE3665}"/>
                  </a:ext>
                </a:extLst>
              </p:cNvPr>
              <p:cNvSpPr/>
              <p:nvPr/>
            </p:nvSpPr>
            <p:spPr>
              <a:xfrm>
                <a:off x="1197203" y="5693357"/>
                <a:ext cx="10413036" cy="934360"/>
              </a:xfrm>
              <a:prstGeom prst="rect">
                <a:avLst/>
              </a:prstGeom>
              <a:noFill/>
              <a:ln w="9525">
                <a:solidFill>
                  <a:srgbClr val="AD2B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5B2A2486-5816-449F-3AAB-B87F0FF15978}"/>
                  </a:ext>
                </a:extLst>
              </p:cNvPr>
              <p:cNvSpPr/>
              <p:nvPr/>
            </p:nvSpPr>
            <p:spPr>
              <a:xfrm>
                <a:off x="1097275" y="5728120"/>
                <a:ext cx="1053296" cy="30094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注意事项</a:t>
                </a:r>
              </a:p>
            </p:txBody>
          </p:sp>
        </p:grp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7149C400-63B5-2241-A5BB-123C85433344}"/>
              </a:ext>
            </a:extLst>
          </p:cNvPr>
          <p:cNvGrpSpPr/>
          <p:nvPr/>
        </p:nvGrpSpPr>
        <p:grpSpPr>
          <a:xfrm>
            <a:off x="806778" y="1685855"/>
            <a:ext cx="10578443" cy="2465477"/>
            <a:chOff x="806778" y="1685855"/>
            <a:chExt cx="10578443" cy="2465477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4A1B27DD-CDEE-B0EE-BD97-59FDEF1577B4}"/>
                </a:ext>
              </a:extLst>
            </p:cNvPr>
            <p:cNvGrpSpPr/>
            <p:nvPr/>
          </p:nvGrpSpPr>
          <p:grpSpPr>
            <a:xfrm>
              <a:off x="806778" y="1685855"/>
              <a:ext cx="10578443" cy="2465477"/>
              <a:chOff x="806778" y="1685855"/>
              <a:chExt cx="10578443" cy="2465477"/>
            </a:xfrm>
          </p:grpSpPr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2B57CF2D-4A9F-D165-81BC-04B478698CA9}"/>
                  </a:ext>
                </a:extLst>
              </p:cNvPr>
              <p:cNvSpPr/>
              <p:nvPr/>
            </p:nvSpPr>
            <p:spPr>
              <a:xfrm>
                <a:off x="806778" y="1685855"/>
                <a:ext cx="10578443" cy="2465477"/>
              </a:xfrm>
              <a:prstGeom prst="roundRect">
                <a:avLst>
                  <a:gd name="adj" fmla="val 3391"/>
                </a:avLst>
              </a:prstGeom>
              <a:solidFill>
                <a:srgbClr val="FFFFE4"/>
              </a:solidFill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360000" rIns="72000">
                <a:spAutoFit/>
              </a:bodyPr>
              <a:lstStyle/>
              <a:p>
                <a:pPr marL="285750" indent="-285750" defTabSz="540000" eaLnBrk="0" fontAlgn="base" hangingPunct="0">
                  <a:lnSpc>
                    <a:spcPct val="200000"/>
                  </a:lnSpc>
                  <a:spcBef>
                    <a:spcPts val="18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</a:pPr>
                <a:r>
                  <a:rPr lang="zh-CN" altLang="en-US" sz="13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查询多个字段：</a:t>
                </a:r>
                <a:r>
                  <a:rPr lang="en-US" altLang="zh-CN" sz="130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select</a:t>
                </a:r>
                <a:r>
                  <a:rPr lang="en-US" altLang="zh-CN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</a:t>
                </a:r>
                <a:r>
                  <a:rPr lang="zh-CN" altLang="en-US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字段</a:t>
                </a:r>
                <a:r>
                  <a:rPr lang="en-US" altLang="zh-CN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1, </a:t>
                </a:r>
                <a:r>
                  <a:rPr lang="zh-CN" altLang="en-US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字段</a:t>
                </a:r>
                <a:r>
                  <a:rPr lang="en-US" altLang="zh-CN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2, </a:t>
                </a:r>
                <a:r>
                  <a:rPr lang="zh-CN" altLang="en-US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字段</a:t>
                </a:r>
                <a:r>
                  <a:rPr lang="en-US" altLang="zh-CN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3  </a:t>
                </a:r>
                <a:r>
                  <a:rPr lang="en-US" altLang="zh-CN" sz="130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from</a:t>
                </a:r>
                <a:r>
                  <a:rPr lang="en-US" altLang="zh-CN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</a:t>
                </a:r>
                <a:r>
                  <a:rPr lang="zh-CN" altLang="en-US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表名</a:t>
                </a:r>
                <a:r>
                  <a:rPr lang="en-US" altLang="zh-CN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;</a:t>
                </a:r>
                <a:endParaRPr lang="zh-CN" altLang="zh-CN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 defTabSz="540000" eaLnBrk="0" fontAlgn="base" hangingPunct="0">
                  <a:lnSpc>
                    <a:spcPct val="200000"/>
                  </a:lnSpc>
                  <a:spcBef>
                    <a:spcPts val="12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</a:pPr>
                <a:r>
                  <a:rPr lang="zh-CN" altLang="en-US" sz="13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查询所有字段（通配符）：</a:t>
                </a:r>
                <a:r>
                  <a:rPr lang="en-US" altLang="zh-CN" sz="130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select</a:t>
                </a:r>
                <a:r>
                  <a:rPr lang="en-US" altLang="zh-CN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</a:t>
                </a:r>
                <a:r>
                  <a:rPr lang="en-US" altLang="zh-CN" sz="1300">
                    <a:solidFill>
                      <a:srgbClr val="00B0F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* </a:t>
                </a:r>
                <a:r>
                  <a:rPr lang="en-US" altLang="zh-CN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  <a:r>
                  <a:rPr lang="en-US" altLang="zh-CN" sz="130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from</a:t>
                </a:r>
                <a:r>
                  <a:rPr lang="en-US" altLang="zh-CN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</a:t>
                </a:r>
                <a:r>
                  <a:rPr lang="zh-CN" altLang="en-US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表名</a:t>
                </a:r>
                <a:r>
                  <a:rPr lang="en-US" altLang="zh-CN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;</a:t>
                </a:r>
                <a:endParaRPr lang="en-US" altLang="zh-CN" sz="1300">
                  <a:solidFill>
                    <a:srgbClr val="00B0F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 defTabSz="540000" eaLnBrk="0" fontAlgn="base" hangingPunct="0">
                  <a:lnSpc>
                    <a:spcPct val="200000"/>
                  </a:lnSpc>
                  <a:spcBef>
                    <a:spcPts val="12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</a:pPr>
                <a:r>
                  <a:rPr lang="zh-CN" altLang="en-US" sz="13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设置别名：</a:t>
                </a:r>
                <a:r>
                  <a:rPr lang="en-US" altLang="zh-CN" sz="130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select</a:t>
                </a:r>
                <a:r>
                  <a:rPr lang="en-US" altLang="zh-CN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</a:t>
                </a:r>
                <a:r>
                  <a:rPr lang="zh-CN" altLang="en-US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字段</a:t>
                </a:r>
                <a:r>
                  <a:rPr lang="en-US" altLang="zh-CN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1  [ </a:t>
                </a:r>
                <a:r>
                  <a:rPr lang="en-US" altLang="zh-CN" sz="130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as</a:t>
                </a:r>
                <a:r>
                  <a:rPr lang="en-US" altLang="zh-CN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</a:t>
                </a:r>
                <a:r>
                  <a:rPr lang="zh-CN" altLang="en-US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别名</a:t>
                </a:r>
                <a:r>
                  <a:rPr lang="en-US" altLang="zh-CN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1 ] , </a:t>
                </a:r>
                <a:r>
                  <a:rPr lang="zh-CN" altLang="en-US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字段</a:t>
                </a:r>
                <a:r>
                  <a:rPr lang="en-US" altLang="zh-CN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2  [ </a:t>
                </a:r>
                <a:r>
                  <a:rPr lang="en-US" altLang="zh-CN" sz="130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as</a:t>
                </a:r>
                <a:r>
                  <a:rPr lang="en-US" altLang="zh-CN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</a:t>
                </a:r>
                <a:r>
                  <a:rPr lang="zh-CN" altLang="en-US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别名</a:t>
                </a:r>
                <a:r>
                  <a:rPr lang="en-US" altLang="zh-CN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2 ]   </a:t>
                </a:r>
                <a:r>
                  <a:rPr lang="en-US" altLang="zh-CN" sz="130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from</a:t>
                </a:r>
                <a:r>
                  <a:rPr lang="en-US" altLang="zh-CN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</a:t>
                </a:r>
                <a:r>
                  <a:rPr lang="zh-CN" altLang="en-US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表名</a:t>
                </a:r>
                <a:r>
                  <a:rPr lang="en-US" altLang="zh-CN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;</a:t>
                </a:r>
                <a:endParaRPr lang="en-US" altLang="zh-CN" sz="1300">
                  <a:solidFill>
                    <a:srgbClr val="00B0F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 defTabSz="540000" eaLnBrk="0" fontAlgn="base" hangingPunct="0">
                  <a:lnSpc>
                    <a:spcPct val="200000"/>
                  </a:lnSpc>
                  <a:spcBef>
                    <a:spcPts val="12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</a:pPr>
                <a:r>
                  <a:rPr lang="zh-CN" altLang="en-US" sz="13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去除重复记录：</a:t>
                </a:r>
                <a:r>
                  <a:rPr lang="en-US" altLang="zh-CN" sz="130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select</a:t>
                </a:r>
                <a:r>
                  <a:rPr lang="en-US" altLang="zh-CN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</a:t>
                </a:r>
                <a:r>
                  <a:rPr lang="en-US" altLang="zh-CN" sz="130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distinct</a:t>
                </a:r>
                <a:r>
                  <a:rPr lang="en-US" altLang="zh-CN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</a:t>
                </a:r>
                <a:r>
                  <a:rPr lang="zh-CN" altLang="en-US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字段列表</a:t>
                </a:r>
                <a:r>
                  <a:rPr lang="en-US" altLang="zh-CN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</a:t>
                </a:r>
                <a:r>
                  <a:rPr lang="en-US" altLang="zh-CN" sz="130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from</a:t>
                </a:r>
                <a:r>
                  <a:rPr lang="en-US" altLang="zh-CN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</a:t>
                </a:r>
                <a:r>
                  <a:rPr lang="zh-CN" altLang="en-US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表名</a:t>
                </a:r>
                <a:r>
                  <a:rPr lang="en-US" altLang="zh-CN" sz="1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;</a:t>
                </a:r>
                <a:endParaRPr lang="en-US" altLang="zh-CN" sz="13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26" name="矩形: 对角圆角 25">
                <a:extLst>
                  <a:ext uri="{FF2B5EF4-FFF2-40B4-BE49-F238E27FC236}">
                    <a16:creationId xmlns:a16="http://schemas.microsoft.com/office/drawing/2014/main" id="{A351AE92-0DC7-9952-854B-641320753874}"/>
                  </a:ext>
                </a:extLst>
              </p:cNvPr>
              <p:cNvSpPr/>
              <p:nvPr/>
            </p:nvSpPr>
            <p:spPr>
              <a:xfrm>
                <a:off x="806779" y="1685855"/>
                <a:ext cx="1059839" cy="380731"/>
              </a:xfrm>
              <a:prstGeom prst="round2DiagRect">
                <a:avLst>
                  <a:gd name="adj1" fmla="val 20020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00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 </a:t>
                </a:r>
                <a:r>
                  <a:rPr lang="zh-CN" altLang="en-US" sz="14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语法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32" name="Shape 2375">
              <a:extLst>
                <a:ext uri="{FF2B5EF4-FFF2-40B4-BE49-F238E27FC236}">
                  <a16:creationId xmlns:a16="http://schemas.microsoft.com/office/drawing/2014/main" id="{AA8442E8-6EA0-C53B-3691-C51FEBD5008B}"/>
                </a:ext>
              </a:extLst>
            </p:cNvPr>
            <p:cNvSpPr/>
            <p:nvPr/>
          </p:nvSpPr>
          <p:spPr>
            <a:xfrm>
              <a:off x="974094" y="1742977"/>
              <a:ext cx="213194" cy="2610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0" y="5891"/>
                  </a:moveTo>
                  <a:lnTo>
                    <a:pt x="14400" y="982"/>
                  </a:lnTo>
                  <a:lnTo>
                    <a:pt x="15000" y="982"/>
                  </a:lnTo>
                  <a:lnTo>
                    <a:pt x="20400" y="5891"/>
                  </a:lnTo>
                  <a:cubicBezTo>
                    <a:pt x="20400" y="5891"/>
                    <a:pt x="14400" y="5891"/>
                    <a:pt x="14400" y="5891"/>
                  </a:cubicBezTo>
                  <a:close/>
                  <a:moveTo>
                    <a:pt x="20400" y="19636"/>
                  </a:moveTo>
                  <a:cubicBezTo>
                    <a:pt x="20400" y="20179"/>
                    <a:pt x="19862" y="20618"/>
                    <a:pt x="19200" y="20618"/>
                  </a:cubicBezTo>
                  <a:lnTo>
                    <a:pt x="2400" y="20618"/>
                  </a:lnTo>
                  <a:cubicBezTo>
                    <a:pt x="1737" y="20618"/>
                    <a:pt x="1200" y="20179"/>
                    <a:pt x="1200" y="19636"/>
                  </a:cubicBezTo>
                  <a:lnTo>
                    <a:pt x="1200" y="1964"/>
                  </a:lnTo>
                  <a:cubicBezTo>
                    <a:pt x="1200" y="1422"/>
                    <a:pt x="1737" y="982"/>
                    <a:pt x="2400" y="982"/>
                  </a:cubicBezTo>
                  <a:lnTo>
                    <a:pt x="13200" y="982"/>
                  </a:lnTo>
                  <a:lnTo>
                    <a:pt x="13200" y="5891"/>
                  </a:lnTo>
                  <a:cubicBezTo>
                    <a:pt x="13200" y="6433"/>
                    <a:pt x="13738" y="6873"/>
                    <a:pt x="14400" y="6873"/>
                  </a:cubicBezTo>
                  <a:lnTo>
                    <a:pt x="20400" y="6873"/>
                  </a:lnTo>
                  <a:cubicBezTo>
                    <a:pt x="20400" y="6873"/>
                    <a:pt x="20400" y="19636"/>
                    <a:pt x="20400" y="19636"/>
                  </a:cubicBezTo>
                  <a:close/>
                  <a:moveTo>
                    <a:pt x="15600" y="0"/>
                  </a:moveTo>
                  <a:lnTo>
                    <a:pt x="2400" y="0"/>
                  </a:lnTo>
                  <a:cubicBezTo>
                    <a:pt x="1075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1075" y="21600"/>
                    <a:pt x="2400" y="21600"/>
                  </a:cubicBezTo>
                  <a:lnTo>
                    <a:pt x="19200" y="21600"/>
                  </a:lnTo>
                  <a:cubicBezTo>
                    <a:pt x="20525" y="21600"/>
                    <a:pt x="21600" y="20721"/>
                    <a:pt x="21600" y="19636"/>
                  </a:cubicBezTo>
                  <a:lnTo>
                    <a:pt x="21600" y="5400"/>
                  </a:lnTo>
                  <a:cubicBezTo>
                    <a:pt x="21600" y="5400"/>
                    <a:pt x="15600" y="0"/>
                    <a:pt x="15600" y="0"/>
                  </a:cubicBezTo>
                  <a:close/>
                  <a:moveTo>
                    <a:pt x="4800" y="8836"/>
                  </a:moveTo>
                  <a:cubicBezTo>
                    <a:pt x="4800" y="9108"/>
                    <a:pt x="5068" y="9327"/>
                    <a:pt x="5400" y="9327"/>
                  </a:cubicBezTo>
                  <a:lnTo>
                    <a:pt x="16200" y="9327"/>
                  </a:lnTo>
                  <a:cubicBezTo>
                    <a:pt x="16532" y="9327"/>
                    <a:pt x="16800" y="9108"/>
                    <a:pt x="16800" y="8836"/>
                  </a:cubicBezTo>
                  <a:cubicBezTo>
                    <a:pt x="16800" y="8566"/>
                    <a:pt x="16532" y="8345"/>
                    <a:pt x="16200" y="8345"/>
                  </a:cubicBezTo>
                  <a:lnTo>
                    <a:pt x="5400" y="8345"/>
                  </a:lnTo>
                  <a:cubicBezTo>
                    <a:pt x="5068" y="8345"/>
                    <a:pt x="4800" y="8566"/>
                    <a:pt x="4800" y="8836"/>
                  </a:cubicBezTo>
                  <a:moveTo>
                    <a:pt x="16200" y="12273"/>
                  </a:moveTo>
                  <a:lnTo>
                    <a:pt x="5400" y="12273"/>
                  </a:lnTo>
                  <a:cubicBezTo>
                    <a:pt x="5068" y="12273"/>
                    <a:pt x="4800" y="12493"/>
                    <a:pt x="4800" y="12764"/>
                  </a:cubicBezTo>
                  <a:cubicBezTo>
                    <a:pt x="4800" y="13035"/>
                    <a:pt x="5068" y="13255"/>
                    <a:pt x="5400" y="13255"/>
                  </a:cubicBezTo>
                  <a:lnTo>
                    <a:pt x="16200" y="13255"/>
                  </a:lnTo>
                  <a:cubicBezTo>
                    <a:pt x="16532" y="13255"/>
                    <a:pt x="16800" y="13035"/>
                    <a:pt x="16800" y="12764"/>
                  </a:cubicBezTo>
                  <a:cubicBezTo>
                    <a:pt x="16800" y="12493"/>
                    <a:pt x="16532" y="12273"/>
                    <a:pt x="16200" y="12273"/>
                  </a:cubicBezTo>
                  <a:moveTo>
                    <a:pt x="5400" y="5400"/>
                  </a:moveTo>
                  <a:lnTo>
                    <a:pt x="8400" y="5400"/>
                  </a:lnTo>
                  <a:cubicBezTo>
                    <a:pt x="8732" y="5400"/>
                    <a:pt x="9000" y="5181"/>
                    <a:pt x="9000" y="4909"/>
                  </a:cubicBezTo>
                  <a:cubicBezTo>
                    <a:pt x="9000" y="4638"/>
                    <a:pt x="8732" y="4418"/>
                    <a:pt x="8400" y="4418"/>
                  </a:cubicBezTo>
                  <a:lnTo>
                    <a:pt x="5400" y="4418"/>
                  </a:lnTo>
                  <a:cubicBezTo>
                    <a:pt x="5068" y="4418"/>
                    <a:pt x="4800" y="4638"/>
                    <a:pt x="4800" y="4909"/>
                  </a:cubicBezTo>
                  <a:cubicBezTo>
                    <a:pt x="4800" y="5181"/>
                    <a:pt x="5068" y="5400"/>
                    <a:pt x="5400" y="5400"/>
                  </a:cubicBezTo>
                  <a:moveTo>
                    <a:pt x="12600" y="16200"/>
                  </a:moveTo>
                  <a:lnTo>
                    <a:pt x="5400" y="16200"/>
                  </a:lnTo>
                  <a:cubicBezTo>
                    <a:pt x="5068" y="16200"/>
                    <a:pt x="4800" y="16420"/>
                    <a:pt x="4800" y="16691"/>
                  </a:cubicBezTo>
                  <a:cubicBezTo>
                    <a:pt x="4800" y="16962"/>
                    <a:pt x="5068" y="17182"/>
                    <a:pt x="5400" y="17182"/>
                  </a:cubicBezTo>
                  <a:lnTo>
                    <a:pt x="12600" y="17182"/>
                  </a:lnTo>
                  <a:cubicBezTo>
                    <a:pt x="12932" y="17182"/>
                    <a:pt x="13200" y="16962"/>
                    <a:pt x="13200" y="16691"/>
                  </a:cubicBezTo>
                  <a:cubicBezTo>
                    <a:pt x="13200" y="16420"/>
                    <a:pt x="12932" y="16200"/>
                    <a:pt x="12600" y="16200"/>
                  </a:cubicBezTo>
                </a:path>
              </a:pathLst>
            </a:custGeom>
            <a:solidFill>
              <a:schemeClr val="bg1"/>
            </a:solidFill>
            <a:ln w="3175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solidFill>
                  <a:srgbClr val="F4B246"/>
                </a:solidFill>
                <a:latin typeface="+mn-ea"/>
                <a:cs typeface="Arial" panose="020B060402020202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274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8F38A13-E350-68C5-1E54-C5220B700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DQL</a:t>
            </a:r>
            <a:endParaRPr lang="zh-CN" altLang="en-US"/>
          </a:p>
        </p:txBody>
      </p:sp>
      <p:sp>
        <p:nvSpPr>
          <p:cNvPr id="16" name="文本占位符 1">
            <a:extLst>
              <a:ext uri="{FF2B5EF4-FFF2-40B4-BE49-F238E27FC236}">
                <a16:creationId xmlns:a16="http://schemas.microsoft.com/office/drawing/2014/main" id="{1F2A046E-D593-8903-8021-901DF02DFB9B}"/>
              </a:ext>
            </a:extLst>
          </p:cNvPr>
          <p:cNvSpPr txBox="1">
            <a:spLocks/>
          </p:cNvSpPr>
          <p:nvPr/>
        </p:nvSpPr>
        <p:spPr>
          <a:xfrm>
            <a:off x="8123782" y="2931429"/>
            <a:ext cx="2734704" cy="2157689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基本查询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b="1">
                <a:solidFill>
                  <a:srgbClr val="C00000"/>
                </a:solidFill>
              </a:rPr>
              <a:t>条件查询（</a:t>
            </a:r>
            <a:r>
              <a:rPr lang="en-US" altLang="zh-CN" b="1">
                <a:solidFill>
                  <a:srgbClr val="C00000"/>
                </a:solidFill>
              </a:rPr>
              <a:t>where</a:t>
            </a:r>
            <a:r>
              <a:rPr lang="zh-CN" altLang="en-US" b="1">
                <a:solidFill>
                  <a:srgbClr val="C00000"/>
                </a:solidFill>
              </a:rPr>
              <a:t>）</a:t>
            </a:r>
            <a:endParaRPr lang="en-US" altLang="zh-CN" b="1">
              <a:solidFill>
                <a:srgbClr val="C00000"/>
              </a:solidFill>
            </a:endParaRPr>
          </a:p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分组查询（</a:t>
            </a:r>
            <a:r>
              <a:rPr lang="en-US" altLang="zh-CN">
                <a:solidFill>
                  <a:srgbClr val="C00000"/>
                </a:solidFill>
              </a:rPr>
              <a:t>group by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排序查询（</a:t>
            </a:r>
            <a:r>
              <a:rPr lang="en-US" altLang="zh-CN">
                <a:solidFill>
                  <a:srgbClr val="C00000"/>
                </a:solidFill>
              </a:rPr>
              <a:t>order by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分页查询（</a:t>
            </a:r>
            <a:r>
              <a:rPr lang="en-US" altLang="zh-CN">
                <a:solidFill>
                  <a:srgbClr val="C00000"/>
                </a:solidFill>
              </a:rPr>
              <a:t>limit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D4453FE-03A7-6AD6-E512-B6F9313712D8}"/>
              </a:ext>
            </a:extLst>
          </p:cNvPr>
          <p:cNvGrpSpPr/>
          <p:nvPr/>
        </p:nvGrpSpPr>
        <p:grpSpPr>
          <a:xfrm>
            <a:off x="2208427" y="1850046"/>
            <a:ext cx="5663665" cy="4452293"/>
            <a:chOff x="2642526" y="1850046"/>
            <a:chExt cx="5663665" cy="4452293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31A524DE-5209-B02E-A87B-E2105CD0B2C1}"/>
                </a:ext>
              </a:extLst>
            </p:cNvPr>
            <p:cNvGrpSpPr/>
            <p:nvPr/>
          </p:nvGrpSpPr>
          <p:grpSpPr>
            <a:xfrm>
              <a:off x="2642528" y="1850046"/>
              <a:ext cx="5663663" cy="4452293"/>
              <a:chOff x="1004678" y="1770170"/>
              <a:chExt cx="5663663" cy="4452293"/>
            </a:xfrm>
          </p:grpSpPr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A86CB425-6AA1-5203-0D2C-80C4E1805839}"/>
                  </a:ext>
                </a:extLst>
              </p:cNvPr>
              <p:cNvSpPr/>
              <p:nvPr/>
            </p:nvSpPr>
            <p:spPr>
              <a:xfrm>
                <a:off x="1004678" y="1770170"/>
                <a:ext cx="5663663" cy="4452293"/>
              </a:xfrm>
              <a:prstGeom prst="roundRect">
                <a:avLst>
                  <a:gd name="adj" fmla="val 2376"/>
                </a:avLst>
              </a:prstGeom>
              <a:solidFill>
                <a:srgbClr val="FFFFE4"/>
              </a:solidFill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432000" tIns="180000">
                <a:spAutoFit/>
              </a:bodyPr>
              <a:lstStyle/>
              <a:p>
                <a:pPr lvl="0" defTabSz="5400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1400">
                  <a:solidFill>
                    <a:srgbClr val="00B0F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defTabSz="5400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select</a:t>
                </a:r>
              </a:p>
              <a:p>
                <a:pPr defTabSz="5400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	</a:t>
                </a:r>
                <a:r>
                  <a:rPr lang="zh-CN" altLang="en-US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字段列表</a:t>
                </a:r>
                <a:endPara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defTabSz="5400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from</a:t>
                </a:r>
              </a:p>
              <a:p>
                <a:pPr defTabSz="5400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	</a:t>
                </a:r>
                <a:r>
                  <a:rPr lang="zh-CN" altLang="en-US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表名列表</a:t>
                </a:r>
                <a:endPara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defTabSz="5400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where</a:t>
                </a:r>
              </a:p>
              <a:p>
                <a:pPr defTabSz="5400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	</a:t>
                </a:r>
                <a:r>
                  <a:rPr lang="zh-CN" altLang="en-US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条件列表</a:t>
                </a:r>
                <a:endPara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defTabSz="5400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group  by</a:t>
                </a:r>
              </a:p>
              <a:p>
                <a:pPr defTabSz="5400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	</a:t>
                </a:r>
                <a:r>
                  <a:rPr lang="zh-CN" altLang="en-US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分组字段列表</a:t>
                </a:r>
                <a:endPara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defTabSz="5400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having</a:t>
                </a:r>
              </a:p>
              <a:p>
                <a:pPr defTabSz="5400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	</a:t>
                </a:r>
                <a:r>
                  <a:rPr lang="zh-CN" altLang="en-US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分组后条件列表</a:t>
                </a:r>
                <a:endPara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defTabSz="5400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order by</a:t>
                </a:r>
              </a:p>
              <a:p>
                <a:pPr defTabSz="5400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	</a:t>
                </a:r>
                <a:r>
                  <a:rPr lang="zh-CN" altLang="en-US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排序字段列表</a:t>
                </a:r>
                <a:endPara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defTabSz="5400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rgbClr val="19C3FF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limit</a:t>
                </a:r>
              </a:p>
              <a:p>
                <a:pPr defTabSz="5400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	</a:t>
                </a:r>
                <a:r>
                  <a:rPr lang="zh-CN" altLang="en-US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分页参数</a:t>
                </a:r>
                <a:endParaRPr lang="en-US" altLang="zh-CN" sz="1400">
                  <a:solidFill>
                    <a:srgbClr val="00B0F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9" name="矩形: 对角圆角 8">
                <a:extLst>
                  <a:ext uri="{FF2B5EF4-FFF2-40B4-BE49-F238E27FC236}">
                    <a16:creationId xmlns:a16="http://schemas.microsoft.com/office/drawing/2014/main" id="{B67317A2-5D92-5867-3811-7ED4EDC16DD5}"/>
                  </a:ext>
                </a:extLst>
              </p:cNvPr>
              <p:cNvSpPr/>
              <p:nvPr/>
            </p:nvSpPr>
            <p:spPr>
              <a:xfrm>
                <a:off x="1004678" y="1770170"/>
                <a:ext cx="1368865" cy="458646"/>
              </a:xfrm>
              <a:prstGeom prst="round2DiagRect">
                <a:avLst>
                  <a:gd name="adj1" fmla="val 25771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00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 语法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394F0150-DC6F-952F-FD5F-C7B8C5BF6458}"/>
                </a:ext>
              </a:extLst>
            </p:cNvPr>
            <p:cNvSpPr/>
            <p:nvPr/>
          </p:nvSpPr>
          <p:spPr>
            <a:xfrm>
              <a:off x="2642528" y="2371059"/>
              <a:ext cx="5663663" cy="1085302"/>
            </a:xfrm>
            <a:prstGeom prst="roundRect">
              <a:avLst>
                <a:gd name="adj" fmla="val 4596"/>
              </a:avLst>
            </a:prstGeom>
            <a:solidFill>
              <a:srgbClr val="00B0F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E36CB7B2-A31A-09BB-D917-F4884009B854}"/>
                </a:ext>
              </a:extLst>
            </p:cNvPr>
            <p:cNvSpPr/>
            <p:nvPr/>
          </p:nvSpPr>
          <p:spPr>
            <a:xfrm>
              <a:off x="2642528" y="3478595"/>
              <a:ext cx="5663663" cy="531679"/>
            </a:xfrm>
            <a:prstGeom prst="roundRect">
              <a:avLst>
                <a:gd name="adj" fmla="val 7280"/>
              </a:avLst>
            </a:prstGeom>
            <a:solidFill>
              <a:srgbClr val="00B05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DF1893FE-65F6-F6B8-D50E-69C51AB9DC00}"/>
                </a:ext>
              </a:extLst>
            </p:cNvPr>
            <p:cNvSpPr/>
            <p:nvPr/>
          </p:nvSpPr>
          <p:spPr>
            <a:xfrm>
              <a:off x="2642528" y="4036651"/>
              <a:ext cx="5663663" cy="1073439"/>
            </a:xfrm>
            <a:prstGeom prst="roundRect">
              <a:avLst>
                <a:gd name="adj" fmla="val 5051"/>
              </a:avLst>
            </a:prstGeom>
            <a:solidFill>
              <a:srgbClr val="FF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0BD0E81A-B476-7B3E-55FA-BCA7B9C1E6A9}"/>
                </a:ext>
              </a:extLst>
            </p:cNvPr>
            <p:cNvSpPr/>
            <p:nvPr/>
          </p:nvSpPr>
          <p:spPr>
            <a:xfrm>
              <a:off x="2642527" y="5136467"/>
              <a:ext cx="5663663" cy="550421"/>
            </a:xfrm>
            <a:prstGeom prst="roundRect">
              <a:avLst>
                <a:gd name="adj" fmla="val 10606"/>
              </a:avLst>
            </a:prstGeom>
            <a:solidFill>
              <a:srgbClr val="7030A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99F01C4A-9102-8DFC-F628-7B0B1A39DDAF}"/>
                </a:ext>
              </a:extLst>
            </p:cNvPr>
            <p:cNvSpPr/>
            <p:nvPr/>
          </p:nvSpPr>
          <p:spPr>
            <a:xfrm>
              <a:off x="2642526" y="5716492"/>
              <a:ext cx="5663663" cy="585847"/>
            </a:xfrm>
            <a:prstGeom prst="roundRect">
              <a:avLst>
                <a:gd name="adj" fmla="val 11029"/>
              </a:avLst>
            </a:prstGeom>
            <a:solidFill>
              <a:srgbClr val="FFFF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Shape 2375">
            <a:extLst>
              <a:ext uri="{FF2B5EF4-FFF2-40B4-BE49-F238E27FC236}">
                <a16:creationId xmlns:a16="http://schemas.microsoft.com/office/drawing/2014/main" id="{238BA526-475C-A529-EBFD-46C26C5F247D}"/>
              </a:ext>
            </a:extLst>
          </p:cNvPr>
          <p:cNvSpPr/>
          <p:nvPr/>
        </p:nvSpPr>
        <p:spPr>
          <a:xfrm>
            <a:off x="2419853" y="1935215"/>
            <a:ext cx="221825" cy="2716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2" y="20618"/>
                  <a:pt x="19200" y="20618"/>
                </a:cubicBezTo>
                <a:lnTo>
                  <a:pt x="2400" y="20618"/>
                </a:lnTo>
                <a:cubicBezTo>
                  <a:pt x="1737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7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3"/>
                  <a:pt x="14400" y="6873"/>
                </a:cubicBezTo>
                <a:lnTo>
                  <a:pt x="20400" y="6873"/>
                </a:lnTo>
                <a:cubicBezTo>
                  <a:pt x="20400" y="6873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4800" y="8836"/>
                </a:moveTo>
                <a:cubicBezTo>
                  <a:pt x="4800" y="9108"/>
                  <a:pt x="5068" y="9327"/>
                  <a:pt x="5400" y="9327"/>
                </a:cubicBezTo>
                <a:lnTo>
                  <a:pt x="16200" y="9327"/>
                </a:lnTo>
                <a:cubicBezTo>
                  <a:pt x="16532" y="9327"/>
                  <a:pt x="16800" y="9108"/>
                  <a:pt x="16800" y="8836"/>
                </a:cubicBezTo>
                <a:cubicBezTo>
                  <a:pt x="16800" y="8566"/>
                  <a:pt x="16532" y="8345"/>
                  <a:pt x="16200" y="8345"/>
                </a:cubicBezTo>
                <a:lnTo>
                  <a:pt x="5400" y="8345"/>
                </a:lnTo>
                <a:cubicBezTo>
                  <a:pt x="5068" y="8345"/>
                  <a:pt x="4800" y="8566"/>
                  <a:pt x="4800" y="8836"/>
                </a:cubicBezTo>
                <a:moveTo>
                  <a:pt x="16200" y="12273"/>
                </a:moveTo>
                <a:lnTo>
                  <a:pt x="5400" y="12273"/>
                </a:lnTo>
                <a:cubicBezTo>
                  <a:pt x="5068" y="12273"/>
                  <a:pt x="4800" y="12493"/>
                  <a:pt x="4800" y="12764"/>
                </a:cubicBezTo>
                <a:cubicBezTo>
                  <a:pt x="4800" y="13035"/>
                  <a:pt x="5068" y="13255"/>
                  <a:pt x="5400" y="13255"/>
                </a:cubicBezTo>
                <a:lnTo>
                  <a:pt x="16200" y="13255"/>
                </a:lnTo>
                <a:cubicBezTo>
                  <a:pt x="16532" y="13255"/>
                  <a:pt x="16800" y="13035"/>
                  <a:pt x="16800" y="12764"/>
                </a:cubicBezTo>
                <a:cubicBezTo>
                  <a:pt x="16800" y="12493"/>
                  <a:pt x="16532" y="12273"/>
                  <a:pt x="16200" y="12273"/>
                </a:cubicBezTo>
                <a:moveTo>
                  <a:pt x="5400" y="5400"/>
                </a:moveTo>
                <a:lnTo>
                  <a:pt x="8400" y="5400"/>
                </a:lnTo>
                <a:cubicBezTo>
                  <a:pt x="8732" y="5400"/>
                  <a:pt x="9000" y="5181"/>
                  <a:pt x="9000" y="4909"/>
                </a:cubicBezTo>
                <a:cubicBezTo>
                  <a:pt x="9000" y="4638"/>
                  <a:pt x="8732" y="4418"/>
                  <a:pt x="8400" y="4418"/>
                </a:cubicBezTo>
                <a:lnTo>
                  <a:pt x="5400" y="4418"/>
                </a:lnTo>
                <a:cubicBezTo>
                  <a:pt x="5068" y="4418"/>
                  <a:pt x="4800" y="4638"/>
                  <a:pt x="4800" y="4909"/>
                </a:cubicBezTo>
                <a:cubicBezTo>
                  <a:pt x="4800" y="5181"/>
                  <a:pt x="5068" y="5400"/>
                  <a:pt x="5400" y="5400"/>
                </a:cubicBezTo>
                <a:moveTo>
                  <a:pt x="12600" y="16200"/>
                </a:moveTo>
                <a:lnTo>
                  <a:pt x="5400" y="16200"/>
                </a:lnTo>
                <a:cubicBezTo>
                  <a:pt x="5068" y="16200"/>
                  <a:pt x="4800" y="16420"/>
                  <a:pt x="4800" y="16691"/>
                </a:cubicBezTo>
                <a:cubicBezTo>
                  <a:pt x="4800" y="16962"/>
                  <a:pt x="5068" y="17182"/>
                  <a:pt x="5400" y="17182"/>
                </a:cubicBezTo>
                <a:lnTo>
                  <a:pt x="12600" y="17182"/>
                </a:lnTo>
                <a:cubicBezTo>
                  <a:pt x="12932" y="17182"/>
                  <a:pt x="13200" y="16962"/>
                  <a:pt x="13200" y="16691"/>
                </a:cubicBezTo>
                <a:cubicBezTo>
                  <a:pt x="13200" y="16420"/>
                  <a:pt x="12932" y="16200"/>
                  <a:pt x="12600" y="16200"/>
                </a:cubicBezTo>
              </a:path>
            </a:pathLst>
          </a:custGeom>
          <a:solidFill>
            <a:schemeClr val="bg1"/>
          </a:solidFill>
          <a:ln w="3175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578116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D4CEEC4-E51D-5DE6-1E9D-4A53A1AFE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DQL-</a:t>
            </a:r>
            <a:r>
              <a:rPr lang="zh-CN" altLang="en-US"/>
              <a:t>条件查询</a:t>
            </a:r>
          </a:p>
        </p:txBody>
      </p:sp>
      <p:graphicFrame>
        <p:nvGraphicFramePr>
          <p:cNvPr id="21" name="表格 7">
            <a:extLst>
              <a:ext uri="{FF2B5EF4-FFF2-40B4-BE49-F238E27FC236}">
                <a16:creationId xmlns:a16="http://schemas.microsoft.com/office/drawing/2014/main" id="{B30AFF7F-25DB-6E81-8353-811D68B050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058884"/>
              </p:ext>
            </p:extLst>
          </p:nvPr>
        </p:nvGraphicFramePr>
        <p:xfrm>
          <a:off x="1140181" y="3315869"/>
          <a:ext cx="4953004" cy="3360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7989">
                  <a:extLst>
                    <a:ext uri="{9D8B030D-6E8A-4147-A177-3AD203B41FA5}">
                      <a16:colId xmlns:a16="http://schemas.microsoft.com/office/drawing/2014/main" val="2525972579"/>
                    </a:ext>
                  </a:extLst>
                </a:gridCol>
                <a:gridCol w="3175015">
                  <a:extLst>
                    <a:ext uri="{9D8B030D-6E8A-4147-A177-3AD203B41FA5}">
                      <a16:colId xmlns:a16="http://schemas.microsoft.com/office/drawing/2014/main" val="1702324220"/>
                    </a:ext>
                  </a:extLst>
                </a:gridCol>
              </a:tblGrid>
              <a:tr h="434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比较运算符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4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功能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660018"/>
                  </a:ext>
                </a:extLst>
              </a:tr>
              <a:tr h="29260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&gt;</a:t>
                      </a:r>
                      <a:endParaRPr lang="zh-CN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大于</a:t>
                      </a:r>
                      <a:endParaRPr lang="zh-CN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245220"/>
                  </a:ext>
                </a:extLst>
              </a:tr>
              <a:tr h="29260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&gt;=</a:t>
                      </a:r>
                      <a:endParaRPr lang="zh-CN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大于等于</a:t>
                      </a:r>
                      <a:endParaRPr lang="zh-CN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762740"/>
                  </a:ext>
                </a:extLst>
              </a:tr>
              <a:tr h="29260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&lt;</a:t>
                      </a:r>
                      <a:endParaRPr lang="zh-CN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小于</a:t>
                      </a:r>
                      <a:endParaRPr lang="zh-CN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72700"/>
                  </a:ext>
                </a:extLst>
              </a:tr>
              <a:tr h="29260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&lt;=</a:t>
                      </a:r>
                      <a:endParaRPr lang="zh-CN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小于等于</a:t>
                      </a:r>
                      <a:endParaRPr lang="zh-CN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564970"/>
                  </a:ext>
                </a:extLst>
              </a:tr>
              <a:tr h="29260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=</a:t>
                      </a:r>
                      <a:endParaRPr lang="zh-CN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等于</a:t>
                      </a:r>
                      <a:endParaRPr lang="zh-CN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332745"/>
                  </a:ext>
                </a:extLst>
              </a:tr>
              <a:tr h="29260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&lt;&gt;  </a:t>
                      </a:r>
                      <a:r>
                        <a:rPr lang="zh-CN" alt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或 </a:t>
                      </a:r>
                      <a:r>
                        <a:rPr lang="en-US" altLang="zh-CN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!=</a:t>
                      </a:r>
                      <a:endParaRPr lang="zh-CN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不等于</a:t>
                      </a:r>
                      <a:endParaRPr lang="zh-CN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32124"/>
                  </a:ext>
                </a:extLst>
              </a:tr>
              <a:tr h="29260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between ... and ...</a:t>
                      </a:r>
                      <a:endParaRPr lang="zh-CN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在某个范围之内</a:t>
                      </a:r>
                      <a:r>
                        <a:rPr lang="en-US" altLang="zh-CN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zh-CN" alt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含最小、最大值</a:t>
                      </a:r>
                      <a:r>
                        <a:rPr lang="en-US" altLang="zh-CN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</a:t>
                      </a:r>
                      <a:endParaRPr lang="zh-CN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417475"/>
                  </a:ext>
                </a:extLst>
              </a:tr>
              <a:tr h="29260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in(...)</a:t>
                      </a:r>
                      <a:endParaRPr lang="zh-CN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在</a:t>
                      </a:r>
                      <a:r>
                        <a:rPr lang="en-US" altLang="zh-CN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</a:t>
                      </a:r>
                      <a:r>
                        <a:rPr lang="zh-CN" alt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之后的列表中的值，多选一</a:t>
                      </a:r>
                      <a:endParaRPr lang="zh-CN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38399"/>
                  </a:ext>
                </a:extLst>
              </a:tr>
              <a:tr h="29260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like  </a:t>
                      </a:r>
                      <a:r>
                        <a:rPr lang="zh-CN" alt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占位符</a:t>
                      </a:r>
                      <a:endParaRPr lang="zh-CN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模糊匹配</a:t>
                      </a:r>
                      <a:r>
                        <a:rPr lang="en-US" altLang="zh-CN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(_</a:t>
                      </a:r>
                      <a:r>
                        <a:rPr lang="zh-CN" alt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匹配单个字符</a:t>
                      </a:r>
                      <a:r>
                        <a:rPr lang="en-US" altLang="zh-CN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%</a:t>
                      </a:r>
                      <a:r>
                        <a:rPr lang="zh-CN" alt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匹配任意个字符</a:t>
                      </a:r>
                      <a:r>
                        <a:rPr lang="en-US" altLang="zh-CN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</a:t>
                      </a:r>
                      <a:endParaRPr lang="zh-CN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490020"/>
                  </a:ext>
                </a:extLst>
              </a:tr>
              <a:tr h="29260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is null</a:t>
                      </a:r>
                      <a:endParaRPr lang="zh-CN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是</a:t>
                      </a:r>
                      <a:r>
                        <a:rPr lang="en-US" altLang="zh-CN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null</a:t>
                      </a:r>
                      <a:endParaRPr lang="zh-CN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234983"/>
                  </a:ext>
                </a:extLst>
              </a:tr>
            </a:tbl>
          </a:graphicData>
        </a:graphic>
      </p:graphicFrame>
      <p:graphicFrame>
        <p:nvGraphicFramePr>
          <p:cNvPr id="22" name="表格 7">
            <a:extLst>
              <a:ext uri="{FF2B5EF4-FFF2-40B4-BE49-F238E27FC236}">
                <a16:creationId xmlns:a16="http://schemas.microsoft.com/office/drawing/2014/main" id="{AAD31EBD-1943-B5B4-2CE5-FC421EE96B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013830"/>
              </p:ext>
            </p:extLst>
          </p:nvPr>
        </p:nvGraphicFramePr>
        <p:xfrm>
          <a:off x="6431552" y="3315869"/>
          <a:ext cx="4712110" cy="1390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6521">
                  <a:extLst>
                    <a:ext uri="{9D8B030D-6E8A-4147-A177-3AD203B41FA5}">
                      <a16:colId xmlns:a16="http://schemas.microsoft.com/office/drawing/2014/main" val="2525972579"/>
                    </a:ext>
                  </a:extLst>
                </a:gridCol>
                <a:gridCol w="2895589">
                  <a:extLst>
                    <a:ext uri="{9D8B030D-6E8A-4147-A177-3AD203B41FA5}">
                      <a16:colId xmlns:a16="http://schemas.microsoft.com/office/drawing/2014/main" val="1702324220"/>
                    </a:ext>
                  </a:extLst>
                </a:gridCol>
              </a:tblGrid>
              <a:tr h="4156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逻辑运算符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功能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660018"/>
                  </a:ext>
                </a:extLst>
              </a:tr>
              <a:tr h="325059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and  </a:t>
                      </a:r>
                      <a:r>
                        <a:rPr lang="zh-CN" alt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或  </a:t>
                      </a:r>
                      <a:r>
                        <a:rPr lang="en-US" altLang="zh-CN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&amp;&amp;</a:t>
                      </a:r>
                      <a:endParaRPr lang="en-US" altLang="zh-CN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并且 </a:t>
                      </a:r>
                      <a:r>
                        <a:rPr lang="en-US" altLang="zh-CN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zh-CN" alt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多个条件同时成立</a:t>
                      </a:r>
                      <a:r>
                        <a:rPr lang="en-US" altLang="zh-CN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</a:t>
                      </a:r>
                      <a:endParaRPr lang="zh-CN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564970"/>
                  </a:ext>
                </a:extLst>
              </a:tr>
              <a:tr h="325059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or  </a:t>
                      </a:r>
                      <a:r>
                        <a:rPr lang="zh-CN" alt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或  </a:t>
                      </a:r>
                      <a:r>
                        <a:rPr lang="en-US" altLang="zh-CN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||</a:t>
                      </a:r>
                      <a:endParaRPr lang="zh-CN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或者 </a:t>
                      </a:r>
                      <a:r>
                        <a:rPr lang="en-US" altLang="zh-CN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zh-CN" alt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多个条件任意一个成立</a:t>
                      </a:r>
                      <a:r>
                        <a:rPr lang="en-US" altLang="zh-CN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</a:t>
                      </a:r>
                      <a:endParaRPr lang="zh-CN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332745"/>
                  </a:ext>
                </a:extLst>
              </a:tr>
              <a:tr h="325059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not  </a:t>
                      </a:r>
                      <a:r>
                        <a:rPr lang="zh-CN" alt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或  </a:t>
                      </a:r>
                      <a:r>
                        <a:rPr lang="en-US" altLang="zh-CN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!</a:t>
                      </a:r>
                      <a:endParaRPr lang="zh-CN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非 </a:t>
                      </a:r>
                      <a:r>
                        <a:rPr lang="en-US" altLang="zh-CN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zh-CN" alt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不是</a:t>
                      </a:r>
                      <a:endParaRPr lang="zh-CN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32124"/>
                  </a:ext>
                </a:extLst>
              </a:tr>
            </a:tbl>
          </a:graphicData>
        </a:graphic>
      </p:graphicFrame>
      <p:grpSp>
        <p:nvGrpSpPr>
          <p:cNvPr id="8" name="组合 7">
            <a:extLst>
              <a:ext uri="{FF2B5EF4-FFF2-40B4-BE49-F238E27FC236}">
                <a16:creationId xmlns:a16="http://schemas.microsoft.com/office/drawing/2014/main" id="{58DFB88A-4F8E-7905-093A-D0FC601D2059}"/>
              </a:ext>
            </a:extLst>
          </p:cNvPr>
          <p:cNvGrpSpPr/>
          <p:nvPr/>
        </p:nvGrpSpPr>
        <p:grpSpPr>
          <a:xfrm>
            <a:off x="803964" y="1684192"/>
            <a:ext cx="10578443" cy="1018137"/>
            <a:chOff x="806778" y="1685855"/>
            <a:chExt cx="10578443" cy="1018137"/>
          </a:xfrm>
        </p:grpSpPr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6101AACE-8ECF-AE0C-EED7-C19FA348AA00}"/>
                </a:ext>
              </a:extLst>
            </p:cNvPr>
            <p:cNvSpPr/>
            <p:nvPr/>
          </p:nvSpPr>
          <p:spPr>
            <a:xfrm>
              <a:off x="806778" y="1685855"/>
              <a:ext cx="10578443" cy="1018137"/>
            </a:xfrm>
            <a:prstGeom prst="roundRect">
              <a:avLst>
                <a:gd name="adj" fmla="val 12668"/>
              </a:avLst>
            </a:prstGeom>
            <a:solidFill>
              <a:srgbClr val="FFFFE4"/>
            </a:solidFill>
            <a:ln w="3175">
              <a:solidFill>
                <a:schemeClr val="bg1">
                  <a:lumMod val="50000"/>
                </a:schemeClr>
              </a:solidFill>
              <a:prstDash val="lgDash"/>
            </a:ln>
          </p:spPr>
          <p:txBody>
            <a:bodyPr wrap="square" lIns="144000" tIns="360000" rIns="72000">
              <a:spAutoFit/>
            </a:bodyPr>
            <a:lstStyle/>
            <a:p>
              <a:pPr marL="285750" indent="-285750" defTabSz="540000" eaLnBrk="0" fontAlgn="base" hangingPunct="0">
                <a:lnSpc>
                  <a:spcPct val="300000"/>
                </a:lnSpc>
                <a:spcAft>
                  <a:spcPct val="0"/>
                </a:spcAft>
                <a:buFont typeface="Wingdings" panose="05000000000000000000" pitchFamily="2" charset="2"/>
                <a:buChar char="l"/>
              </a:pPr>
              <a:r>
                <a:rPr lang="zh-CN" altLang="en-US" sz="13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条件查询：</a:t>
              </a:r>
              <a:r>
                <a:rPr lang="en-US" altLang="zh-CN" sz="1300">
                  <a:solidFill>
                    <a:srgbClr val="19C3F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select</a:t>
              </a:r>
              <a:r>
                <a:rPr lang="en-US" altLang="zh-CN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</a:t>
              </a:r>
              <a:r>
                <a:rPr lang="zh-CN" altLang="en-US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字段列表</a:t>
              </a:r>
              <a:r>
                <a:rPr lang="en-US" altLang="zh-CN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</a:t>
              </a:r>
              <a:r>
                <a:rPr lang="en-US" altLang="zh-CN" sz="1300">
                  <a:solidFill>
                    <a:srgbClr val="19C3F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from</a:t>
              </a:r>
              <a:r>
                <a:rPr lang="en-US" altLang="zh-CN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</a:t>
              </a:r>
              <a:r>
                <a:rPr lang="zh-CN" altLang="en-US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表名   </a:t>
              </a:r>
              <a:r>
                <a:rPr lang="en-US" altLang="zh-CN" sz="130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where</a:t>
              </a:r>
              <a:r>
                <a:rPr lang="en-US" altLang="zh-CN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</a:t>
              </a:r>
              <a:r>
                <a:rPr lang="zh-CN" altLang="en-US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条件列表 </a:t>
              </a:r>
              <a:r>
                <a:rPr lang="en-US" altLang="zh-CN" sz="13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;</a:t>
              </a:r>
              <a:endParaRPr lang="zh-CN" altLang="zh-CN" sz="13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2" name="矩形: 对角圆角 11">
              <a:extLst>
                <a:ext uri="{FF2B5EF4-FFF2-40B4-BE49-F238E27FC236}">
                  <a16:creationId xmlns:a16="http://schemas.microsoft.com/office/drawing/2014/main" id="{70464171-E611-4AF9-CEF2-1716AA59231D}"/>
                </a:ext>
              </a:extLst>
            </p:cNvPr>
            <p:cNvSpPr/>
            <p:nvPr/>
          </p:nvSpPr>
          <p:spPr>
            <a:xfrm>
              <a:off x="806779" y="1685855"/>
              <a:ext cx="1051212" cy="394544"/>
            </a:xfrm>
            <a:prstGeom prst="round2DiagRect">
              <a:avLst>
                <a:gd name="adj1" fmla="val 25771"/>
                <a:gd name="adj2" fmla="val 0"/>
              </a:avLst>
            </a:prstGeom>
            <a:solidFill>
              <a:srgbClr val="C00000"/>
            </a:solidFill>
            <a:ln w="63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0" rIns="36000" bIns="72000" rtlCol="0" anchor="ctr"/>
            <a:lstStyle/>
            <a:p>
              <a:pPr defTabSz="360000">
                <a:lnSpc>
                  <a:spcPct val="15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     语法</a:t>
              </a:r>
              <a:endParaRPr lang="en-US" altLang="zh-CN" sz="1400" b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5" name="Shape 2375">
            <a:extLst>
              <a:ext uri="{FF2B5EF4-FFF2-40B4-BE49-F238E27FC236}">
                <a16:creationId xmlns:a16="http://schemas.microsoft.com/office/drawing/2014/main" id="{76280F9E-76B3-6AFC-09C4-982375D99796}"/>
              </a:ext>
            </a:extLst>
          </p:cNvPr>
          <p:cNvSpPr/>
          <p:nvPr/>
        </p:nvSpPr>
        <p:spPr>
          <a:xfrm>
            <a:off x="974094" y="1742977"/>
            <a:ext cx="213194" cy="261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2" y="20618"/>
                  <a:pt x="19200" y="20618"/>
                </a:cubicBezTo>
                <a:lnTo>
                  <a:pt x="2400" y="20618"/>
                </a:lnTo>
                <a:cubicBezTo>
                  <a:pt x="1737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7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3"/>
                  <a:pt x="14400" y="6873"/>
                </a:cubicBezTo>
                <a:lnTo>
                  <a:pt x="20400" y="6873"/>
                </a:lnTo>
                <a:cubicBezTo>
                  <a:pt x="20400" y="6873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4800" y="8836"/>
                </a:moveTo>
                <a:cubicBezTo>
                  <a:pt x="4800" y="9108"/>
                  <a:pt x="5068" y="9327"/>
                  <a:pt x="5400" y="9327"/>
                </a:cubicBezTo>
                <a:lnTo>
                  <a:pt x="16200" y="9327"/>
                </a:lnTo>
                <a:cubicBezTo>
                  <a:pt x="16532" y="9327"/>
                  <a:pt x="16800" y="9108"/>
                  <a:pt x="16800" y="8836"/>
                </a:cubicBezTo>
                <a:cubicBezTo>
                  <a:pt x="16800" y="8566"/>
                  <a:pt x="16532" y="8345"/>
                  <a:pt x="16200" y="8345"/>
                </a:cubicBezTo>
                <a:lnTo>
                  <a:pt x="5400" y="8345"/>
                </a:lnTo>
                <a:cubicBezTo>
                  <a:pt x="5068" y="8345"/>
                  <a:pt x="4800" y="8566"/>
                  <a:pt x="4800" y="8836"/>
                </a:cubicBezTo>
                <a:moveTo>
                  <a:pt x="16200" y="12273"/>
                </a:moveTo>
                <a:lnTo>
                  <a:pt x="5400" y="12273"/>
                </a:lnTo>
                <a:cubicBezTo>
                  <a:pt x="5068" y="12273"/>
                  <a:pt x="4800" y="12493"/>
                  <a:pt x="4800" y="12764"/>
                </a:cubicBezTo>
                <a:cubicBezTo>
                  <a:pt x="4800" y="13035"/>
                  <a:pt x="5068" y="13255"/>
                  <a:pt x="5400" y="13255"/>
                </a:cubicBezTo>
                <a:lnTo>
                  <a:pt x="16200" y="13255"/>
                </a:lnTo>
                <a:cubicBezTo>
                  <a:pt x="16532" y="13255"/>
                  <a:pt x="16800" y="13035"/>
                  <a:pt x="16800" y="12764"/>
                </a:cubicBezTo>
                <a:cubicBezTo>
                  <a:pt x="16800" y="12493"/>
                  <a:pt x="16532" y="12273"/>
                  <a:pt x="16200" y="12273"/>
                </a:cubicBezTo>
                <a:moveTo>
                  <a:pt x="5400" y="5400"/>
                </a:moveTo>
                <a:lnTo>
                  <a:pt x="8400" y="5400"/>
                </a:lnTo>
                <a:cubicBezTo>
                  <a:pt x="8732" y="5400"/>
                  <a:pt x="9000" y="5181"/>
                  <a:pt x="9000" y="4909"/>
                </a:cubicBezTo>
                <a:cubicBezTo>
                  <a:pt x="9000" y="4638"/>
                  <a:pt x="8732" y="4418"/>
                  <a:pt x="8400" y="4418"/>
                </a:cubicBezTo>
                <a:lnTo>
                  <a:pt x="5400" y="4418"/>
                </a:lnTo>
                <a:cubicBezTo>
                  <a:pt x="5068" y="4418"/>
                  <a:pt x="4800" y="4638"/>
                  <a:pt x="4800" y="4909"/>
                </a:cubicBezTo>
                <a:cubicBezTo>
                  <a:pt x="4800" y="5181"/>
                  <a:pt x="5068" y="5400"/>
                  <a:pt x="5400" y="5400"/>
                </a:cubicBezTo>
                <a:moveTo>
                  <a:pt x="12600" y="16200"/>
                </a:moveTo>
                <a:lnTo>
                  <a:pt x="5400" y="16200"/>
                </a:lnTo>
                <a:cubicBezTo>
                  <a:pt x="5068" y="16200"/>
                  <a:pt x="4800" y="16420"/>
                  <a:pt x="4800" y="16691"/>
                </a:cubicBezTo>
                <a:cubicBezTo>
                  <a:pt x="4800" y="16962"/>
                  <a:pt x="5068" y="17182"/>
                  <a:pt x="5400" y="17182"/>
                </a:cubicBezTo>
                <a:lnTo>
                  <a:pt x="12600" y="17182"/>
                </a:lnTo>
                <a:cubicBezTo>
                  <a:pt x="12932" y="17182"/>
                  <a:pt x="13200" y="16962"/>
                  <a:pt x="13200" y="16691"/>
                </a:cubicBezTo>
                <a:cubicBezTo>
                  <a:pt x="13200" y="16420"/>
                  <a:pt x="12932" y="16200"/>
                  <a:pt x="12600" y="16200"/>
                </a:cubicBezTo>
              </a:path>
            </a:pathLst>
          </a:custGeom>
          <a:solidFill>
            <a:schemeClr val="bg1"/>
          </a:solidFill>
          <a:ln w="3175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48482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91921</TotalTime>
  <Words>2539</Words>
  <Application>Microsoft Office PowerPoint</Application>
  <PresentationFormat>宽屏</PresentationFormat>
  <Paragraphs>374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39</vt:i4>
      </vt:variant>
    </vt:vector>
  </HeadingPairs>
  <TitlesOfParts>
    <vt:vector size="62" baseType="lpstr">
      <vt:lpstr>Alibaba PuHuiTi B</vt:lpstr>
      <vt:lpstr>Alibaba PuHuiTi M</vt:lpstr>
      <vt:lpstr>Alibaba PuHuiTi Medium</vt:lpstr>
      <vt:lpstr>Alibaba PuHuiTi R</vt:lpstr>
      <vt:lpstr>阿里巴巴普惠体</vt:lpstr>
      <vt:lpstr>等线</vt:lpstr>
      <vt:lpstr>汉仪尚巍流云体简</vt:lpstr>
      <vt:lpstr>黑体</vt:lpstr>
      <vt:lpstr>华文楷体</vt:lpstr>
      <vt:lpstr>华文楷体</vt:lpstr>
      <vt:lpstr>Arial</vt:lpstr>
      <vt:lpstr>Calibri</vt:lpstr>
      <vt:lpstr>Consolas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Web后端开发</vt:lpstr>
      <vt:lpstr>PowerPoint 演示文稿</vt:lpstr>
      <vt:lpstr>PowerPoint 演示文稿</vt:lpstr>
      <vt:lpstr>数据库操作-DQL</vt:lpstr>
      <vt:lpstr>DQL</vt:lpstr>
      <vt:lpstr>DQL</vt:lpstr>
      <vt:lpstr>DQL-基本查询</vt:lpstr>
      <vt:lpstr>DQL</vt:lpstr>
      <vt:lpstr>DQL-条件查询</vt:lpstr>
      <vt:lpstr>DQL</vt:lpstr>
      <vt:lpstr>DQL-分组查询</vt:lpstr>
      <vt:lpstr>DQL-分组查询</vt:lpstr>
      <vt:lpstr>DQL</vt:lpstr>
      <vt:lpstr>DQL-排序查询</vt:lpstr>
      <vt:lpstr>DQL</vt:lpstr>
      <vt:lpstr>DQL-分页查询</vt:lpstr>
      <vt:lpstr>PowerPoint 演示文稿</vt:lpstr>
      <vt:lpstr>PowerPoint 演示文稿</vt:lpstr>
      <vt:lpstr>PowerPoint 演示文稿</vt:lpstr>
      <vt:lpstr>多表设计</vt:lpstr>
      <vt:lpstr>多表设计-概述</vt:lpstr>
      <vt:lpstr>多表设计</vt:lpstr>
      <vt:lpstr>多表设计</vt:lpstr>
      <vt:lpstr>一对多</vt:lpstr>
      <vt:lpstr>一对多</vt:lpstr>
      <vt:lpstr>多表问题分析</vt:lpstr>
      <vt:lpstr>外键约束</vt:lpstr>
      <vt:lpstr>外键约束</vt:lpstr>
      <vt:lpstr>多表设计</vt:lpstr>
      <vt:lpstr>一对一</vt:lpstr>
      <vt:lpstr>多表设计</vt:lpstr>
      <vt:lpstr>多对多</vt:lpstr>
      <vt:lpstr>多表设计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M8242</cp:lastModifiedBy>
  <cp:revision>5883</cp:revision>
  <dcterms:created xsi:type="dcterms:W3CDTF">2020-03-31T02:23:27Z</dcterms:created>
  <dcterms:modified xsi:type="dcterms:W3CDTF">2022-10-30T16:56:12Z</dcterms:modified>
</cp:coreProperties>
</file>