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8"/>
  </p:notesMasterIdLst>
  <p:handoutMasterIdLst>
    <p:handoutMasterId r:id="rId59"/>
  </p:handoutMasterIdLst>
  <p:sldIdLst>
    <p:sldId id="462" r:id="rId8"/>
    <p:sldId id="1702" r:id="rId9"/>
    <p:sldId id="1772" r:id="rId10"/>
    <p:sldId id="1710" r:id="rId11"/>
    <p:sldId id="1771" r:id="rId12"/>
    <p:sldId id="1779" r:id="rId13"/>
    <p:sldId id="1780" r:id="rId14"/>
    <p:sldId id="1778" r:id="rId15"/>
    <p:sldId id="1777" r:id="rId16"/>
    <p:sldId id="1776" r:id="rId17"/>
    <p:sldId id="1775" r:id="rId18"/>
    <p:sldId id="1774" r:id="rId19"/>
    <p:sldId id="1808" r:id="rId20"/>
    <p:sldId id="1781" r:id="rId21"/>
    <p:sldId id="1789" r:id="rId22"/>
    <p:sldId id="1773" r:id="rId23"/>
    <p:sldId id="1788" r:id="rId24"/>
    <p:sldId id="1809" r:id="rId25"/>
    <p:sldId id="1790" r:id="rId26"/>
    <p:sldId id="1787" r:id="rId27"/>
    <p:sldId id="1786" r:id="rId28"/>
    <p:sldId id="1791" r:id="rId29"/>
    <p:sldId id="1785" r:id="rId30"/>
    <p:sldId id="1784" r:id="rId31"/>
    <p:sldId id="1792" r:id="rId32"/>
    <p:sldId id="1783" r:id="rId33"/>
    <p:sldId id="1782" r:id="rId34"/>
    <p:sldId id="1750" r:id="rId35"/>
    <p:sldId id="1816" r:id="rId36"/>
    <p:sldId id="1766" r:id="rId37"/>
    <p:sldId id="1810" r:id="rId38"/>
    <p:sldId id="1762" r:id="rId39"/>
    <p:sldId id="1811" r:id="rId40"/>
    <p:sldId id="1795" r:id="rId41"/>
    <p:sldId id="1817" r:id="rId42"/>
    <p:sldId id="1818" r:id="rId43"/>
    <p:sldId id="1796" r:id="rId44"/>
    <p:sldId id="1797" r:id="rId45"/>
    <p:sldId id="1798" r:id="rId46"/>
    <p:sldId id="1799" r:id="rId47"/>
    <p:sldId id="1800" r:id="rId48"/>
    <p:sldId id="1801" r:id="rId49"/>
    <p:sldId id="1812" r:id="rId50"/>
    <p:sldId id="1802" r:id="rId51"/>
    <p:sldId id="1803" r:id="rId52"/>
    <p:sldId id="1804" r:id="rId53"/>
    <p:sldId id="1805" r:id="rId54"/>
    <p:sldId id="1813" r:id="rId55"/>
    <p:sldId id="1807" r:id="rId56"/>
    <p:sldId id="1704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0000"/>
    <a:srgbClr val="FFC000"/>
    <a:srgbClr val="FCD5B5"/>
    <a:srgbClr val="000000"/>
    <a:srgbClr val="6F0D79"/>
    <a:srgbClr val="871094"/>
    <a:srgbClr val="148423"/>
    <a:srgbClr val="0E3EB6"/>
    <a:srgbClr val="3A6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2556" autoAdjust="0"/>
  </p:normalViewPr>
  <p:slideViewPr>
    <p:cSldViewPr snapToGrid="0">
      <p:cViewPr varScale="1">
        <p:scale>
          <a:sx n="87" d="100"/>
          <a:sy n="87" d="100"/>
        </p:scale>
        <p:origin x="60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934570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0" r:id="rId19"/>
    <p:sldLayoutId id="214748372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ybatis.net.cn/getting-started.html" TargetMode="Externa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27EC84-AAE6-BB22-E80A-ABE6D880D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101" y="3609850"/>
            <a:ext cx="2507197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框 10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预编译</a:t>
            </a:r>
            <a:r>
              <a:rPr lang="en-US" altLang="zh-CN"/>
              <a:t>SQL</a:t>
            </a:r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5A677A7-EDC5-F974-DEB4-05226838C77A}"/>
              </a:ext>
            </a:extLst>
          </p:cNvPr>
          <p:cNvGrpSpPr/>
          <p:nvPr/>
        </p:nvGrpSpPr>
        <p:grpSpPr>
          <a:xfrm>
            <a:off x="771058" y="1592994"/>
            <a:ext cx="10578443" cy="1521488"/>
            <a:chOff x="771058" y="1592994"/>
            <a:chExt cx="10578443" cy="152148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33DFB51-C52A-3ACA-4580-C245585735C0}"/>
                </a:ext>
              </a:extLst>
            </p:cNvPr>
            <p:cNvGrpSpPr/>
            <p:nvPr/>
          </p:nvGrpSpPr>
          <p:grpSpPr>
            <a:xfrm>
              <a:off x="771058" y="1592994"/>
              <a:ext cx="10578443" cy="1521488"/>
              <a:chOff x="806778" y="1685854"/>
              <a:chExt cx="10578443" cy="1521488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2943EAD0-4BB6-7D10-810F-A7217614A2B1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521487"/>
              </a:xfrm>
              <a:prstGeom prst="roundRect">
                <a:avLst>
                  <a:gd name="adj" fmla="val 6657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108000">
                <a:spAutoFit/>
              </a:bodyPr>
              <a:lstStyle/>
              <a:p>
                <a:pPr marL="742950" lvl="1" indent="-285750" defTabSz="4320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kumimoji="0" lang="zh-CN" altLang="en-US" sz="1600" b="0" i="0" u="none" strike="noStrike" cap="none" normalizeH="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性能更高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 defTabSz="4320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更安全</a:t>
                </a: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防止</a:t>
                </a: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SQL</a:t>
                </a: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注入</a:t>
                </a: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</a:t>
                </a:r>
                <a:endParaRPr kumimoji="0" lang="zh-CN" altLang="zh-CN" sz="1600" b="0" i="0" u="none" strike="noStrike" cap="none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" name="矩形: 对角圆角 9">
                <a:extLst>
                  <a:ext uri="{FF2B5EF4-FFF2-40B4-BE49-F238E27FC236}">
                    <a16:creationId xmlns:a16="http://schemas.microsoft.com/office/drawing/2014/main" id="{6671AFC5-2AE3-35F8-B084-3DEB9701287C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345416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优势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Shape 2476">
              <a:extLst>
                <a:ext uri="{FF2B5EF4-FFF2-40B4-BE49-F238E27FC236}">
                  <a16:creationId xmlns:a16="http://schemas.microsoft.com/office/drawing/2014/main" id="{104725FC-A38E-03D2-7659-314200A6E570}"/>
                </a:ext>
              </a:extLst>
            </p:cNvPr>
            <p:cNvSpPr/>
            <p:nvPr/>
          </p:nvSpPr>
          <p:spPr>
            <a:xfrm>
              <a:off x="954678" y="1664472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82880FF-D116-D415-BE24-B4D040857EF0}"/>
              </a:ext>
            </a:extLst>
          </p:cNvPr>
          <p:cNvGrpSpPr/>
          <p:nvPr/>
        </p:nvGrpSpPr>
        <p:grpSpPr>
          <a:xfrm>
            <a:off x="6407521" y="3739698"/>
            <a:ext cx="4776827" cy="2234505"/>
            <a:chOff x="8203223" y="4601602"/>
            <a:chExt cx="3472962" cy="1761713"/>
          </a:xfrm>
        </p:grpSpPr>
        <p:sp>
          <p:nvSpPr>
            <p:cNvPr id="13" name="矩形: 对角圆角 12">
              <a:extLst>
                <a:ext uri="{FF2B5EF4-FFF2-40B4-BE49-F238E27FC236}">
                  <a16:creationId xmlns:a16="http://schemas.microsoft.com/office/drawing/2014/main" id="{2A3D4016-0F5B-1A49-688F-06140F81DC26}"/>
                </a:ext>
              </a:extLst>
            </p:cNvPr>
            <p:cNvSpPr/>
            <p:nvPr/>
          </p:nvSpPr>
          <p:spPr>
            <a:xfrm>
              <a:off x="8203223" y="4976446"/>
              <a:ext cx="3472962" cy="1386869"/>
            </a:xfrm>
            <a:prstGeom prst="round2DiagRect">
              <a:avLst>
                <a:gd name="adj1" fmla="val 11225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C81D35-DBC5-9F18-B8F2-83487D1B0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36592" y="4601602"/>
              <a:ext cx="606223" cy="365395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EF615418-D892-0FB1-A438-4C00AE960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86" y="4499673"/>
            <a:ext cx="1257696" cy="927357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847E642-5B5E-E725-6375-2602FD5AEF82}"/>
              </a:ext>
            </a:extLst>
          </p:cNvPr>
          <p:cNvCxnSpPr>
            <a:cxnSpLocks/>
          </p:cNvCxnSpPr>
          <p:nvPr/>
        </p:nvCxnSpPr>
        <p:spPr>
          <a:xfrm flipV="1">
            <a:off x="2229497" y="5007185"/>
            <a:ext cx="4132130" cy="286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箭头: 右 21">
            <a:extLst>
              <a:ext uri="{FF2B5EF4-FFF2-40B4-BE49-F238E27FC236}">
                <a16:creationId xmlns:a16="http://schemas.microsoft.com/office/drawing/2014/main" id="{79DEFA05-BBD3-4257-A2A4-E57AA0FE4E49}"/>
              </a:ext>
            </a:extLst>
          </p:cNvPr>
          <p:cNvSpPr/>
          <p:nvPr/>
        </p:nvSpPr>
        <p:spPr>
          <a:xfrm>
            <a:off x="9839544" y="4928081"/>
            <a:ext cx="355944" cy="310548"/>
          </a:xfrm>
          <a:prstGeom prst="rightArrow">
            <a:avLst>
              <a:gd name="adj1" fmla="val 50000"/>
              <a:gd name="adj2" fmla="val 55663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185E6DC-56A2-31BE-2BC7-3E8893B134C1}"/>
              </a:ext>
            </a:extLst>
          </p:cNvPr>
          <p:cNvSpPr/>
          <p:nvPr/>
        </p:nvSpPr>
        <p:spPr>
          <a:xfrm>
            <a:off x="2445427" y="4097487"/>
            <a:ext cx="3453092" cy="804372"/>
          </a:xfrm>
          <a:prstGeom prst="roundRect">
            <a:avLst>
              <a:gd name="adj" fmla="val 7739"/>
            </a:avLst>
          </a:prstGeom>
          <a:solidFill>
            <a:schemeClr val="accent6">
              <a:lumMod val="60000"/>
              <a:lumOff val="40000"/>
              <a:alpha val="43137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</a:t>
            </a:r>
            <a:r>
              <a:rPr lang="zh-CN" altLang="zh-CN" sz="10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lang="zh-CN" altLang="zh-CN" sz="10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zh-CN" sz="10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0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zh-CN" sz="10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</a:p>
          <a:p>
            <a:pPr eaLnBrk="0" fontAlgn="base" hangingPunct="0">
              <a:lnSpc>
                <a:spcPct val="150000"/>
              </a:lnSpc>
            </a:pP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</a:t>
            </a:r>
            <a:r>
              <a:rPr lang="zh-CN" altLang="zh-CN" sz="10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lang="zh-CN" altLang="zh-CN" sz="10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zh-CN" sz="10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en-US" altLang="zh-CN" sz="10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eaLnBrk="0" fontAlgn="base" hangingPunct="0">
              <a:lnSpc>
                <a:spcPct val="150000"/>
              </a:lnSpc>
            </a:pP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</a:t>
            </a:r>
            <a:r>
              <a:rPr lang="zh-CN" altLang="zh-CN" sz="10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lang="zh-CN" altLang="zh-CN" sz="10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zh-CN" sz="10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en-US" altLang="zh-CN" sz="10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0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2738705-0196-7716-6B83-0450DD45DE57}"/>
              </a:ext>
            </a:extLst>
          </p:cNvPr>
          <p:cNvSpPr/>
          <p:nvPr/>
        </p:nvSpPr>
        <p:spPr>
          <a:xfrm>
            <a:off x="2426468" y="5141160"/>
            <a:ext cx="3486187" cy="954767"/>
          </a:xfrm>
          <a:prstGeom prst="roundRect">
            <a:avLst>
              <a:gd name="adj" fmla="val 7359"/>
            </a:avLst>
          </a:prstGeom>
          <a:solidFill>
            <a:srgbClr val="56F8C5">
              <a:alpha val="43137"/>
            </a:srgb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10800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</a:t>
            </a:r>
            <a:r>
              <a:rPr lang="zh-CN" altLang="zh-CN" sz="10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lang="zh-CN" altLang="zh-CN" sz="10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zh-CN" sz="10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0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  <a:r>
              <a:rPr lang="en-US" altLang="zh-CN" sz="10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eaLnBrk="0" fontAlgn="base" hangingPunct="0">
              <a:lnSpc>
                <a:spcPct val="150000"/>
              </a:lnSpc>
            </a:pP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Unicode MS"/>
                <a:ea typeface="JetBrains Mono"/>
              </a:rPr>
              <a:t>1</a:t>
            </a:r>
          </a:p>
          <a:p>
            <a:pPr eaLnBrk="0" fontAlgn="base" hangingPunct="0">
              <a:lnSpc>
                <a:spcPct val="150000"/>
              </a:lnSpc>
            </a:pP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Unicode MS"/>
                <a:ea typeface="JetBrains Mono"/>
              </a:rPr>
              <a:t>2</a:t>
            </a:r>
            <a:endParaRPr kumimoji="0" lang="en-US" altLang="zh-CN" sz="105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/>
                <a:ea typeface="阿里巴巴普惠体" panose="00020600040101010101" pitchFamily="18" charset="-122"/>
              </a:rPr>
              <a:t>3</a:t>
            </a:r>
            <a:endParaRPr kumimoji="0" lang="en-US" altLang="zh-CN" sz="105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75D25F6-7D5A-E177-4095-D9EF37600BC5}"/>
              </a:ext>
            </a:extLst>
          </p:cNvPr>
          <p:cNvSpPr/>
          <p:nvPr/>
        </p:nvSpPr>
        <p:spPr>
          <a:xfrm>
            <a:off x="771058" y="3593218"/>
            <a:ext cx="10578443" cy="2682913"/>
          </a:xfrm>
          <a:prstGeom prst="roundRect">
            <a:avLst>
              <a:gd name="adj" fmla="val 458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D490BB8D-46F6-F954-2FE4-C59B2B3AB5F2}"/>
              </a:ext>
            </a:extLst>
          </p:cNvPr>
          <p:cNvSpPr/>
          <p:nvPr/>
        </p:nvSpPr>
        <p:spPr>
          <a:xfrm>
            <a:off x="5338773" y="4620906"/>
            <a:ext cx="565004" cy="294147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</a:t>
            </a:r>
            <a:r>
              <a:rPr lang="zh-CN" altLang="en-US" sz="1200"/>
              <a:t>次</a:t>
            </a:r>
          </a:p>
        </p:txBody>
      </p:sp>
      <p:sp>
        <p:nvSpPr>
          <p:cNvPr id="27" name="矩形: 对角圆角 26">
            <a:extLst>
              <a:ext uri="{FF2B5EF4-FFF2-40B4-BE49-F238E27FC236}">
                <a16:creationId xmlns:a16="http://schemas.microsoft.com/office/drawing/2014/main" id="{B50E6A4B-710B-E011-6BA0-455A93F93139}"/>
              </a:ext>
            </a:extLst>
          </p:cNvPr>
          <p:cNvSpPr/>
          <p:nvPr/>
        </p:nvSpPr>
        <p:spPr>
          <a:xfrm>
            <a:off x="5334559" y="5818075"/>
            <a:ext cx="584961" cy="294147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次</a:t>
            </a:r>
          </a:p>
        </p:txBody>
      </p:sp>
      <p:sp>
        <p:nvSpPr>
          <p:cNvPr id="6" name="流程图: 文档 5">
            <a:extLst>
              <a:ext uri="{FF2B5EF4-FFF2-40B4-BE49-F238E27FC236}">
                <a16:creationId xmlns:a16="http://schemas.microsoft.com/office/drawing/2014/main" id="{5AB25222-0027-C106-FABA-3BB053B50295}"/>
              </a:ext>
            </a:extLst>
          </p:cNvPr>
          <p:cNvSpPr/>
          <p:nvPr/>
        </p:nvSpPr>
        <p:spPr>
          <a:xfrm>
            <a:off x="10271983" y="4615793"/>
            <a:ext cx="638766" cy="1021952"/>
          </a:xfrm>
          <a:prstGeom prst="flowChartDocumen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</a:t>
            </a:r>
            <a:r>
              <a:rPr lang="en-US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endParaRPr lang="zh-CN" altLang="en-US" sz="12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: 对角圆角 33">
            <a:extLst>
              <a:ext uri="{FF2B5EF4-FFF2-40B4-BE49-F238E27FC236}">
                <a16:creationId xmlns:a16="http://schemas.microsoft.com/office/drawing/2014/main" id="{DFF22656-15D1-DCC9-A24B-9AC2917F4366}"/>
              </a:ext>
            </a:extLst>
          </p:cNvPr>
          <p:cNvSpPr/>
          <p:nvPr/>
        </p:nvSpPr>
        <p:spPr>
          <a:xfrm>
            <a:off x="6567854" y="4422531"/>
            <a:ext cx="3197678" cy="1433237"/>
          </a:xfrm>
          <a:prstGeom prst="round2DiagRect">
            <a:avLst/>
          </a:prstGeom>
          <a:solidFill>
            <a:srgbClr val="FF0000">
              <a:alpha val="18824"/>
            </a:srgbClr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文档 28">
            <a:extLst>
              <a:ext uri="{FF2B5EF4-FFF2-40B4-BE49-F238E27FC236}">
                <a16:creationId xmlns:a16="http://schemas.microsoft.com/office/drawing/2014/main" id="{FDD48197-27AE-CAC3-A2A5-48C0DF5D1181}"/>
              </a:ext>
            </a:extLst>
          </p:cNvPr>
          <p:cNvSpPr/>
          <p:nvPr/>
        </p:nvSpPr>
        <p:spPr>
          <a:xfrm>
            <a:off x="9017017" y="4603808"/>
            <a:ext cx="638766" cy="1021952"/>
          </a:xfrm>
          <a:prstGeom prst="flowChartDocumen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</a:t>
            </a:r>
            <a:r>
              <a:rPr lang="en-US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endParaRPr lang="zh-CN" altLang="en-US" sz="12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流程图: 文档 29">
            <a:extLst>
              <a:ext uri="{FF2B5EF4-FFF2-40B4-BE49-F238E27FC236}">
                <a16:creationId xmlns:a16="http://schemas.microsoft.com/office/drawing/2014/main" id="{30BF0B60-840E-003B-957D-A7010CE7891E}"/>
              </a:ext>
            </a:extLst>
          </p:cNvPr>
          <p:cNvSpPr/>
          <p:nvPr/>
        </p:nvSpPr>
        <p:spPr>
          <a:xfrm>
            <a:off x="7897685" y="4615793"/>
            <a:ext cx="638766" cy="1021952"/>
          </a:xfrm>
          <a:prstGeom prst="flowChartDocumen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</a:t>
            </a:r>
            <a:r>
              <a:rPr lang="en-US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endParaRPr lang="zh-CN" altLang="en-US" sz="12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流程图: 文档 30">
            <a:extLst>
              <a:ext uri="{FF2B5EF4-FFF2-40B4-BE49-F238E27FC236}">
                <a16:creationId xmlns:a16="http://schemas.microsoft.com/office/drawing/2014/main" id="{DF214F6D-D85B-A595-0B61-A1D15945286A}"/>
              </a:ext>
            </a:extLst>
          </p:cNvPr>
          <p:cNvSpPr/>
          <p:nvPr/>
        </p:nvSpPr>
        <p:spPr>
          <a:xfrm>
            <a:off x="6811326" y="4615793"/>
            <a:ext cx="638766" cy="1021952"/>
          </a:xfrm>
          <a:prstGeom prst="flowChartDocumen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语法解析检查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15BE5D00-FA1A-8500-1FC8-D7817ACEA141}"/>
              </a:ext>
            </a:extLst>
          </p:cNvPr>
          <p:cNvSpPr/>
          <p:nvPr/>
        </p:nvSpPr>
        <p:spPr>
          <a:xfrm>
            <a:off x="8613521" y="4932354"/>
            <a:ext cx="355944" cy="310548"/>
          </a:xfrm>
          <a:prstGeom prst="rightArrow">
            <a:avLst>
              <a:gd name="adj1" fmla="val 50000"/>
              <a:gd name="adj2" fmla="val 55663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43EFEDDD-653E-B702-D10C-72D624CBDEAE}"/>
              </a:ext>
            </a:extLst>
          </p:cNvPr>
          <p:cNvSpPr/>
          <p:nvPr/>
        </p:nvSpPr>
        <p:spPr>
          <a:xfrm>
            <a:off x="7499197" y="4927733"/>
            <a:ext cx="355944" cy="310548"/>
          </a:xfrm>
          <a:prstGeom prst="rightArrow">
            <a:avLst>
              <a:gd name="adj1" fmla="val 50000"/>
              <a:gd name="adj2" fmla="val 55663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DF82310-74FA-6A9B-617A-3B7FD0A30425}"/>
              </a:ext>
            </a:extLst>
          </p:cNvPr>
          <p:cNvSpPr txBox="1"/>
          <p:nvPr/>
        </p:nvSpPr>
        <p:spPr>
          <a:xfrm>
            <a:off x="8022377" y="5613837"/>
            <a:ext cx="50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63AD70-DBF3-8642-A0A0-55855DD27544}"/>
              </a:ext>
            </a:extLst>
          </p:cNvPr>
          <p:cNvSpPr txBox="1"/>
          <p:nvPr/>
        </p:nvSpPr>
        <p:spPr>
          <a:xfrm>
            <a:off x="3114635" y="55148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00B05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性能更高</a:t>
            </a:r>
            <a:endParaRPr lang="zh-CN" altLang="en-US" sz="3200" dirty="0">
              <a:solidFill>
                <a:srgbClr val="00B05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3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" grpId="0" animBg="1"/>
      <p:bldP spid="27" grpId="0" animBg="1"/>
      <p:bldP spid="6" grpId="0" animBg="1"/>
      <p:bldP spid="3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注入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98146-BBB6-8C9E-EA72-2B85D0A6A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171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/>
              <a:t>SQL</a:t>
            </a:r>
            <a:r>
              <a:rPr lang="zh-CN" altLang="en-US" b="1"/>
              <a:t>注入</a:t>
            </a:r>
            <a:r>
              <a:rPr lang="zh-CN" altLang="en-US"/>
              <a:t>是通过操作输入的数据来修改事先定义好的</a:t>
            </a:r>
            <a:r>
              <a:rPr lang="en-US" altLang="zh-CN"/>
              <a:t>SQL</a:t>
            </a:r>
            <a:r>
              <a:rPr lang="zh-CN" altLang="en-US"/>
              <a:t>语句，以达到执行代码对服务器进行</a:t>
            </a:r>
            <a:r>
              <a:rPr lang="zh-CN" altLang="en-US">
                <a:solidFill>
                  <a:srgbClr val="C00000"/>
                </a:solidFill>
              </a:rPr>
              <a:t>攻击</a:t>
            </a:r>
            <a:r>
              <a:rPr lang="zh-CN" altLang="en-US"/>
              <a:t>的方法。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C7C404-A4B6-9948-3111-9E4F2C18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141395"/>
            <a:ext cx="8622792" cy="44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参数占位符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4322935-5FCD-4A5B-AA47-9EF2A546B295}"/>
              </a:ext>
            </a:extLst>
          </p:cNvPr>
          <p:cNvGrpSpPr/>
          <p:nvPr/>
        </p:nvGrpSpPr>
        <p:grpSpPr>
          <a:xfrm>
            <a:off x="1036928" y="2105726"/>
            <a:ext cx="4753537" cy="3212405"/>
            <a:chOff x="1468771" y="3456207"/>
            <a:chExt cx="4753537" cy="321240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4552F01-C055-9748-16B4-92F1C56A4248}"/>
                </a:ext>
              </a:extLst>
            </p:cNvPr>
            <p:cNvGrpSpPr/>
            <p:nvPr/>
          </p:nvGrpSpPr>
          <p:grpSpPr>
            <a:xfrm>
              <a:off x="1468771" y="3456207"/>
              <a:ext cx="4753537" cy="3212405"/>
              <a:chOff x="1468771" y="3456207"/>
              <a:chExt cx="4753537" cy="3212405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A0658835-10C8-DB06-4F9F-5DAC2988FE4B}"/>
                  </a:ext>
                </a:extLst>
              </p:cNvPr>
              <p:cNvSpPr/>
              <p:nvPr/>
            </p:nvSpPr>
            <p:spPr bwMode="auto">
              <a:xfrm>
                <a:off x="1468771" y="3654175"/>
                <a:ext cx="4753537" cy="3014437"/>
              </a:xfrm>
              <a:prstGeom prst="roundRect">
                <a:avLst>
                  <a:gd name="adj" fmla="val 6396"/>
                </a:avLst>
              </a:prstGeom>
              <a:noFill/>
              <a:ln w="9525" cap="flat" cmpd="sng" algn="ctr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E00D8E2E-5A58-DEB0-89CC-18458D716F0C}"/>
                  </a:ext>
                </a:extLst>
              </p:cNvPr>
              <p:cNvSpPr/>
              <p:nvPr/>
            </p:nvSpPr>
            <p:spPr bwMode="auto">
              <a:xfrm>
                <a:off x="2948091" y="3456207"/>
                <a:ext cx="1794895" cy="388706"/>
              </a:xfrm>
              <a:prstGeom prst="roundRect">
                <a:avLst>
                  <a:gd name="adj" fmla="val 18796"/>
                </a:avLst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#{…}</a:t>
                </a:r>
                <a:endPara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8" name="文本占位符 11">
              <a:extLst>
                <a:ext uri="{FF2B5EF4-FFF2-40B4-BE49-F238E27FC236}">
                  <a16:creationId xmlns:a16="http://schemas.microsoft.com/office/drawing/2014/main" id="{8ED72873-B76E-9610-A270-E65EE72C0BC6}"/>
                </a:ext>
              </a:extLst>
            </p:cNvPr>
            <p:cNvSpPr txBox="1">
              <a:spLocks/>
            </p:cNvSpPr>
            <p:nvPr/>
          </p:nvSpPr>
          <p:spPr>
            <a:xfrm>
              <a:off x="1593882" y="4074570"/>
              <a:ext cx="4628426" cy="2194718"/>
            </a:xfrm>
            <a:prstGeom prst="rect">
              <a:avLst/>
            </a:prstGeom>
          </p:spPr>
          <p:txBody>
            <a:bodyPr/>
            <a:lstStyle>
              <a:lvl1pPr marL="171450" indent="-17145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anose="05000000000000000000" pitchFamily="2" charset="2"/>
                <a:buChar char="l"/>
                <a:defRPr sz="140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/>
                <a:t>执行</a:t>
              </a:r>
              <a:r>
                <a:rPr lang="en-US" altLang="zh-CN"/>
                <a:t>SQL</a:t>
              </a:r>
              <a:r>
                <a:rPr lang="zh-CN" altLang="en-US"/>
                <a:t>时，会将</a:t>
              </a:r>
              <a:r>
                <a:rPr lang="en-US" altLang="zh-CN"/>
                <a:t>#{…}</a:t>
              </a:r>
              <a:r>
                <a:rPr lang="zh-CN" altLang="en-US"/>
                <a:t>替换为</a:t>
              </a:r>
              <a:r>
                <a:rPr lang="en-US" altLang="zh-CN"/>
                <a:t>?</a:t>
              </a:r>
              <a:r>
                <a:rPr lang="zh-CN" altLang="en-US"/>
                <a:t>，生成预编译</a:t>
              </a:r>
              <a:r>
                <a:rPr lang="en-US" altLang="zh-CN"/>
                <a:t>SQL</a:t>
              </a:r>
              <a:r>
                <a:rPr lang="zh-CN" altLang="en-US"/>
                <a:t>，会自动设置参数值。</a:t>
              </a:r>
              <a:endParaRPr lang="en-US" altLang="zh-CN"/>
            </a:p>
            <a:p>
              <a:pPr>
                <a:lnSpc>
                  <a:spcPct val="200000"/>
                </a:lnSpc>
              </a:pPr>
              <a:r>
                <a:rPr lang="zh-CN" altLang="en-US"/>
                <a:t>使用时机：参数传递，都使用</a:t>
              </a:r>
              <a:r>
                <a:rPr lang="en-US" altLang="zh-CN"/>
                <a:t>#{…}</a:t>
              </a:r>
              <a:endParaRPr lang="en-US" altLang="zh-CN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2C89FC4-F504-BF50-5D56-661A11117155}"/>
              </a:ext>
            </a:extLst>
          </p:cNvPr>
          <p:cNvGrpSpPr/>
          <p:nvPr/>
        </p:nvGrpSpPr>
        <p:grpSpPr>
          <a:xfrm>
            <a:off x="6535767" y="2105726"/>
            <a:ext cx="4819587" cy="3212405"/>
            <a:chOff x="1468771" y="3456207"/>
            <a:chExt cx="4819587" cy="321240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16F0AD2-A50D-8E2F-E334-0B130B15B243}"/>
                </a:ext>
              </a:extLst>
            </p:cNvPr>
            <p:cNvGrpSpPr/>
            <p:nvPr/>
          </p:nvGrpSpPr>
          <p:grpSpPr>
            <a:xfrm>
              <a:off x="1468771" y="3456207"/>
              <a:ext cx="4819587" cy="3212405"/>
              <a:chOff x="1468771" y="3456207"/>
              <a:chExt cx="4819587" cy="3212405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0650B20-AA76-4B2A-3A3C-70F74895EFFA}"/>
                  </a:ext>
                </a:extLst>
              </p:cNvPr>
              <p:cNvSpPr/>
              <p:nvPr/>
            </p:nvSpPr>
            <p:spPr bwMode="auto">
              <a:xfrm>
                <a:off x="1468771" y="3654175"/>
                <a:ext cx="4819587" cy="3014437"/>
              </a:xfrm>
              <a:prstGeom prst="roundRect">
                <a:avLst>
                  <a:gd name="adj" fmla="val 6396"/>
                </a:avLst>
              </a:prstGeom>
              <a:noFill/>
              <a:ln w="9525" cap="flat" cmpd="sng" algn="ctr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2AAB09D8-07CB-1A9E-22EB-B4873DE78751}"/>
                  </a:ext>
                </a:extLst>
              </p:cNvPr>
              <p:cNvSpPr/>
              <p:nvPr/>
            </p:nvSpPr>
            <p:spPr bwMode="auto">
              <a:xfrm>
                <a:off x="3007593" y="3456207"/>
                <a:ext cx="1794895" cy="388706"/>
              </a:xfrm>
              <a:prstGeom prst="roundRect">
                <a:avLst>
                  <a:gd name="adj" fmla="val 21149"/>
                </a:avLst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${…}</a:t>
                </a:r>
                <a:endPara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3" name="文本占位符 11">
              <a:extLst>
                <a:ext uri="{FF2B5EF4-FFF2-40B4-BE49-F238E27FC236}">
                  <a16:creationId xmlns:a16="http://schemas.microsoft.com/office/drawing/2014/main" id="{A79E7E43-94AB-600D-6BC1-A5640438AB75}"/>
                </a:ext>
              </a:extLst>
            </p:cNvPr>
            <p:cNvSpPr txBox="1">
              <a:spLocks/>
            </p:cNvSpPr>
            <p:nvPr/>
          </p:nvSpPr>
          <p:spPr>
            <a:xfrm>
              <a:off x="1593882" y="4074570"/>
              <a:ext cx="4622318" cy="2194718"/>
            </a:xfrm>
            <a:prstGeom prst="rect">
              <a:avLst/>
            </a:prstGeom>
          </p:spPr>
          <p:txBody>
            <a:bodyPr/>
            <a:lstStyle>
              <a:lvl1pPr marL="171450" indent="-17145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anose="05000000000000000000" pitchFamily="2" charset="2"/>
                <a:buChar char="l"/>
                <a:defRPr sz="140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/>
                <a:t>拼接</a:t>
              </a:r>
              <a:r>
                <a:rPr lang="en-US" altLang="zh-CN"/>
                <a:t>SQL</a:t>
              </a:r>
              <a:r>
                <a:rPr lang="zh-CN" altLang="en-US"/>
                <a:t>。直接将参数拼接在</a:t>
              </a:r>
              <a:r>
                <a:rPr lang="en-US" altLang="zh-CN"/>
                <a:t>SQL</a:t>
              </a:r>
              <a:r>
                <a:rPr lang="zh-CN" altLang="en-US"/>
                <a:t>语句中，存在</a:t>
              </a:r>
              <a:r>
                <a:rPr lang="en-US" altLang="zh-CN"/>
                <a:t>SQL</a:t>
              </a:r>
              <a:r>
                <a:rPr lang="zh-CN" altLang="en-US"/>
                <a:t>注入问题。</a:t>
              </a:r>
              <a:endParaRPr lang="en-US" altLang="zh-CN"/>
            </a:p>
            <a:p>
              <a:pPr>
                <a:lnSpc>
                  <a:spcPct val="200000"/>
                </a:lnSpc>
              </a:pPr>
              <a:r>
                <a:rPr lang="zh-CN" altLang="en-US"/>
                <a:t>使用时机：如果对表名、列表进行动态设置时使用。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37307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53FB08-3568-821C-D1B7-809B67CB8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5423" y="2338235"/>
            <a:ext cx="5760538" cy="603152"/>
          </a:xfrm>
        </p:spPr>
        <p:txBody>
          <a:bodyPr/>
          <a:lstStyle/>
          <a:p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删除员工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4B1CBAB-C223-FB83-43EB-7E73DE43C810}"/>
              </a:ext>
            </a:extLst>
          </p:cNvPr>
          <p:cNvSpPr/>
          <p:nvPr/>
        </p:nvSpPr>
        <p:spPr>
          <a:xfrm>
            <a:off x="5105665" y="3060344"/>
            <a:ext cx="4996697" cy="737311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72000" rIns="72000" bIns="108000">
            <a:spAutoFit/>
          </a:bodyPr>
          <a:lstStyle/>
          <a:p>
            <a:pPr defTabSz="43200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@Delete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"delete from emp where id = #{id}"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288057D-5B6B-5698-715F-CF1C7F2CE599}"/>
              </a:ext>
            </a:extLst>
          </p:cNvPr>
          <p:cNvSpPr/>
          <p:nvPr/>
        </p:nvSpPr>
        <p:spPr>
          <a:xfrm>
            <a:off x="5105665" y="4156643"/>
            <a:ext cx="4996697" cy="737311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72000" rIns="72000" bIns="108000">
            <a:spAutoFit/>
          </a:bodyPr>
          <a:lstStyle/>
          <a:p>
            <a:pPr defTabSz="43200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@Delete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"delete from emp where id =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{id}"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ABF382-1C21-6A50-625B-78073DD3F698}"/>
              </a:ext>
            </a:extLst>
          </p:cNvPr>
          <p:cNvSpPr/>
          <p:nvPr/>
        </p:nvSpPr>
        <p:spPr>
          <a:xfrm>
            <a:off x="8693302" y="4354574"/>
            <a:ext cx="2590583" cy="341447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08000" tIns="36000" rIns="36000" bIns="72000">
            <a:spAutoFit/>
          </a:bodyPr>
          <a:lstStyle/>
          <a:p>
            <a:pPr defTabSz="432000">
              <a:lnSpc>
                <a:spcPct val="150000"/>
              </a:lnSpc>
            </a:pP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emp where id = </a:t>
            </a: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zh-CN" sz="105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D206A34-43FD-7CF9-29F3-5E8F72F80EB7}"/>
              </a:ext>
            </a:extLst>
          </p:cNvPr>
          <p:cNvSpPr/>
          <p:nvPr/>
        </p:nvSpPr>
        <p:spPr>
          <a:xfrm>
            <a:off x="8693301" y="3258275"/>
            <a:ext cx="2590583" cy="341447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08000" tIns="36000" rIns="36000" bIns="72000">
            <a:spAutoFit/>
          </a:bodyPr>
          <a:lstStyle/>
          <a:p>
            <a:pPr defTabSz="432000">
              <a:lnSpc>
                <a:spcPct val="150000"/>
              </a:lnSpc>
            </a:pP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emp where id = </a:t>
            </a: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  <a:endParaRPr kumimoji="0" lang="zh-CN" altLang="zh-CN" sz="105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93767E-DF32-1F0D-4F88-849ECA886B08}"/>
              </a:ext>
            </a:extLst>
          </p:cNvPr>
          <p:cNvSpPr txBox="1"/>
          <p:nvPr/>
        </p:nvSpPr>
        <p:spPr>
          <a:xfrm>
            <a:off x="8996693" y="28693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00B05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安全、高效</a:t>
            </a:r>
            <a:endParaRPr lang="zh-CN" altLang="en-US" sz="2800" dirty="0">
              <a:solidFill>
                <a:srgbClr val="00B05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34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基础操作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F0923E-838F-CA09-E86D-0C30552668F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935873"/>
          </a:xfrm>
        </p:spPr>
        <p:txBody>
          <a:bodyPr/>
          <a:lstStyle/>
          <a:p>
            <a:r>
              <a:rPr lang="zh-CN" altLang="en-US"/>
              <a:t>准备</a:t>
            </a:r>
            <a:endParaRPr lang="en-US" altLang="zh-CN"/>
          </a:p>
          <a:p>
            <a:r>
              <a:rPr lang="zh-CN" altLang="en-US"/>
              <a:t>删除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新增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更新</a:t>
            </a:r>
            <a:endParaRPr lang="en-US" altLang="zh-CN"/>
          </a:p>
          <a:p>
            <a:r>
              <a:rPr lang="zh-CN" altLang="en-US"/>
              <a:t>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8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62263E-44D8-43C6-D21C-5D544C0E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新增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9607BB-431D-F45A-A9EB-030912804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18" y="1583430"/>
            <a:ext cx="10079164" cy="4913266"/>
          </a:xfrm>
          <a:prstGeom prst="roundRect">
            <a:avLst>
              <a:gd name="adj" fmla="val 1964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8FD1DB-CA5B-3A42-038E-D4B40AB7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090" y="2180671"/>
            <a:ext cx="4336156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新增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A0FFCE5-07C4-E812-07BD-463F1A8A9735}"/>
              </a:ext>
            </a:extLst>
          </p:cNvPr>
          <p:cNvSpPr/>
          <p:nvPr/>
        </p:nvSpPr>
        <p:spPr>
          <a:xfrm>
            <a:off x="733406" y="4682995"/>
            <a:ext cx="10676274" cy="1288764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72000" rIns="72000" bIns="10800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@Insert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 into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emp(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username, name, gender, image, job, entrydate, dept_id, create_time, update_time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"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values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#{username}, #{name}, #{gender}, #{image}, #{job}, #{entrydate}, #{deptId}, #{createTime}, #{updateTime}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emp);</a:t>
            </a:r>
            <a:endParaRPr lang="zh-CN" altLang="zh-CN" sz="120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占位符 29">
            <a:extLst>
              <a:ext uri="{FF2B5EF4-FFF2-40B4-BE49-F238E27FC236}">
                <a16:creationId xmlns:a16="http://schemas.microsoft.com/office/drawing/2014/main" id="{158FBECC-C09F-2184-13CE-E2913A4927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29767"/>
            <a:ext cx="10589706" cy="46763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SQL</a:t>
            </a:r>
            <a:r>
              <a:rPr lang="zh-CN" altLang="en-US"/>
              <a:t>语句</a:t>
            </a:r>
            <a:r>
              <a:rPr lang="en-US" altLang="zh-CN"/>
              <a:t>: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E2B5613-19B7-62C0-2A4D-07CB02E96FDC}"/>
              </a:ext>
            </a:extLst>
          </p:cNvPr>
          <p:cNvSpPr/>
          <p:nvPr/>
        </p:nvSpPr>
        <p:spPr>
          <a:xfrm>
            <a:off x="733406" y="2088833"/>
            <a:ext cx="7795692" cy="784498"/>
          </a:xfrm>
          <a:prstGeom prst="roundRect">
            <a:avLst>
              <a:gd name="adj" fmla="val 578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72000">
            <a:spAutoFit/>
          </a:bodyPr>
          <a:lstStyle/>
          <a:p>
            <a:pPr defTabSz="432000">
              <a:lnSpc>
                <a:spcPct val="20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 into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dept_id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create_time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'songyuanqiao'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'宋远桥'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'1.jpg'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'2012-10-09'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'2022-10-01 10:00:00'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'2022-10-01 10:00:00'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占位符 29">
            <a:extLst>
              <a:ext uri="{FF2B5EF4-FFF2-40B4-BE49-F238E27FC236}">
                <a16:creationId xmlns:a16="http://schemas.microsoft.com/office/drawing/2014/main" id="{A19486D8-7D55-A1C3-DEE9-424BD2CE3B69}"/>
              </a:ext>
            </a:extLst>
          </p:cNvPr>
          <p:cNvSpPr txBox="1">
            <a:spLocks/>
          </p:cNvSpPr>
          <p:nvPr/>
        </p:nvSpPr>
        <p:spPr>
          <a:xfrm>
            <a:off x="722143" y="4120462"/>
            <a:ext cx="10589706" cy="4676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/>
              <a:t>接口方法</a:t>
            </a:r>
            <a:r>
              <a:rPr lang="en-US" altLang="zh-CN"/>
              <a:t>:</a:t>
            </a:r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41D2F1E-529F-B569-FFDE-55B0479A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592" y="1002232"/>
            <a:ext cx="3357346" cy="33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82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build="p"/>
      <p:bldP spid="21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新增</a:t>
            </a:r>
            <a:r>
              <a:rPr lang="en-US" altLang="zh-CN"/>
              <a:t>(</a:t>
            </a:r>
            <a:r>
              <a:rPr lang="zh-CN" altLang="en-US"/>
              <a:t>主键返回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EE41FA53-ABED-ED2F-7F23-DD8AD4FA3B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2"/>
            <a:ext cx="6041612" cy="93435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描述：</a:t>
            </a:r>
            <a:r>
              <a:rPr lang="zh-CN" altLang="en-US" sz="1600"/>
              <a:t>在数据添加成功后，需要获取插入数据库数据的主键</a:t>
            </a:r>
            <a:r>
              <a:rPr lang="zh-CN" altLang="en-US"/>
              <a:t>。如：添加套餐数据时，还需要维护套餐菜品关系表数据。</a:t>
            </a:r>
            <a:endParaRPr lang="en-US" altLang="zh-CN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1D022EB-B62D-BF8C-2750-26093240C09A}"/>
              </a:ext>
            </a:extLst>
          </p:cNvPr>
          <p:cNvSpPr/>
          <p:nvPr/>
        </p:nvSpPr>
        <p:spPr>
          <a:xfrm>
            <a:off x="944482" y="4911201"/>
            <a:ext cx="10231595" cy="1672384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72000" rIns="72000" bIns="10800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@Options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(keyProperty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"id"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useGeneratedKeys =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200">
              <a:solidFill>
                <a:srgbClr val="9E880D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@Insert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 into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emp(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username, name, gender, image, job, entrydate, dept_id, create_time, update_time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"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values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#{username}, #{name}, #{gender}, #{image}, #{job}, #{entrydate}, #{deptId}, #{createTime}, #{updateTime}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emp);</a:t>
            </a:r>
            <a:endParaRPr lang="zh-CN" altLang="zh-CN" sz="120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9B28DE2F-5A54-3F5A-32A7-E12508A39A23}"/>
              </a:ext>
            </a:extLst>
          </p:cNvPr>
          <p:cNvSpPr txBox="1">
            <a:spLocks/>
          </p:cNvSpPr>
          <p:nvPr/>
        </p:nvSpPr>
        <p:spPr>
          <a:xfrm>
            <a:off x="721961" y="4394011"/>
            <a:ext cx="596248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实现：</a:t>
            </a:r>
            <a:endParaRPr lang="en-US" altLang="zh-CN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71CE560-EACC-D011-407C-97CE9BE91A98}"/>
              </a:ext>
            </a:extLst>
          </p:cNvPr>
          <p:cNvSpPr/>
          <p:nvPr/>
        </p:nvSpPr>
        <p:spPr>
          <a:xfrm>
            <a:off x="1015923" y="5101770"/>
            <a:ext cx="4229100" cy="26396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AE540E-2BCD-EB90-EAF2-3977420325A2}"/>
              </a:ext>
            </a:extLst>
          </p:cNvPr>
          <p:cNvSpPr txBox="1"/>
          <p:nvPr/>
        </p:nvSpPr>
        <p:spPr>
          <a:xfrm>
            <a:off x="5245023" y="5201757"/>
            <a:ext cx="37978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会自动将生成的主键值，赋值给</a:t>
            </a:r>
            <a:r>
              <a:rPr lang="en-US" altLang="zh-CN" sz="13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lang="zh-CN" altLang="en-US" sz="13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对象的</a:t>
            </a:r>
            <a:r>
              <a:rPr lang="en-US" altLang="zh-CN" sz="13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3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zh-CN" altLang="en-US" sz="13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3DF40E-6982-71C9-0D94-0C4D5D67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817" y="771254"/>
            <a:ext cx="4318392" cy="4122363"/>
          </a:xfrm>
          <a:prstGeom prst="roundRect">
            <a:avLst>
              <a:gd name="adj" fmla="val 1951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D4E743-34C8-9149-D379-73889691CACA}"/>
              </a:ext>
            </a:extLst>
          </p:cNvPr>
          <p:cNvGrpSpPr/>
          <p:nvPr/>
        </p:nvGrpSpPr>
        <p:grpSpPr>
          <a:xfrm>
            <a:off x="9132032" y="739580"/>
            <a:ext cx="2875084" cy="1017032"/>
            <a:chOff x="3381861" y="2141395"/>
            <a:chExt cx="2875084" cy="1017032"/>
          </a:xfrm>
        </p:grpSpPr>
        <p:sp>
          <p:nvSpPr>
            <p:cNvPr id="9" name="思想气泡: 云 8">
              <a:extLst>
                <a:ext uri="{FF2B5EF4-FFF2-40B4-BE49-F238E27FC236}">
                  <a16:creationId xmlns:a16="http://schemas.microsoft.com/office/drawing/2014/main" id="{EB6256A8-E364-2C56-9A84-1392361489A8}"/>
                </a:ext>
              </a:extLst>
            </p:cNvPr>
            <p:cNvSpPr/>
            <p:nvPr/>
          </p:nvSpPr>
          <p:spPr>
            <a:xfrm>
              <a:off x="3381861" y="2141395"/>
              <a:ext cx="2875084" cy="1017032"/>
            </a:xfrm>
            <a:prstGeom prst="cloudCallout">
              <a:avLst>
                <a:gd name="adj1" fmla="val -46449"/>
                <a:gd name="adj2" fmla="val 9589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83BDFC0-8589-88B3-79D8-8FF7FF1C9205}"/>
                </a:ext>
              </a:extLst>
            </p:cNvPr>
            <p:cNvSpPr txBox="1"/>
            <p:nvPr/>
          </p:nvSpPr>
          <p:spPr>
            <a:xfrm>
              <a:off x="3578468" y="2254033"/>
              <a:ext cx="2678476" cy="796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先保存套餐信息</a:t>
              </a: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 </a:t>
              </a: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并获取</a:t>
              </a:r>
              <a:r>
                <a:rPr lang="zh-CN" altLang="en-US" sz="105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套餐</a:t>
              </a:r>
              <a:r>
                <a:rPr lang="en-US" altLang="zh-CN" sz="105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然后再保存套餐菜品关联信息</a:t>
              </a: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</a:t>
              </a: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需要记录</a:t>
              </a:r>
              <a:r>
                <a:rPr lang="zh-CN" altLang="en-US" sz="105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套餐</a:t>
              </a:r>
              <a:r>
                <a:rPr lang="en-US" altLang="zh-CN" sz="105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、菜品</a:t>
              </a: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ID)</a:t>
              </a:r>
              <a:endPara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6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495B32-E595-8637-14D3-496A6517F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7645" y="1496976"/>
            <a:ext cx="5760538" cy="567983"/>
          </a:xfrm>
        </p:spPr>
        <p:txBody>
          <a:bodyPr/>
          <a:lstStyle/>
          <a:p>
            <a:r>
              <a:rPr lang="zh-CN" altLang="en-US"/>
              <a:t>新增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56B052-F9EA-F955-4B8C-2D761775A0CB}"/>
              </a:ext>
            </a:extLst>
          </p:cNvPr>
          <p:cNvSpPr/>
          <p:nvPr/>
        </p:nvSpPr>
        <p:spPr>
          <a:xfrm>
            <a:off x="5205047" y="2175559"/>
            <a:ext cx="6253574" cy="1559110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36000" tIns="36000" rIns="36000" bIns="3600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@Options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(keyProperty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"id"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useGeneratedKeys =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获取返回的主键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@Insert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 into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emp(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username, name, entrydate, create_time, update_time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"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values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#{username}, #{name}, #{entrydate}, #{createTime}, #{updateTime}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emp);</a:t>
            </a:r>
            <a:endParaRPr lang="zh-CN" altLang="zh-CN" sz="120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57B472-6B9E-2056-43CC-A180AA51A46D}"/>
              </a:ext>
            </a:extLst>
          </p:cNvPr>
          <p:cNvSpPr/>
          <p:nvPr/>
        </p:nvSpPr>
        <p:spPr>
          <a:xfrm>
            <a:off x="8331834" y="3429000"/>
            <a:ext cx="3320515" cy="3023655"/>
          </a:xfrm>
          <a:prstGeom prst="roundRect">
            <a:avLst>
              <a:gd name="adj" fmla="val 247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@Data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50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基础操作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F0923E-838F-CA09-E86D-0C30552668F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935873"/>
          </a:xfrm>
        </p:spPr>
        <p:txBody>
          <a:bodyPr/>
          <a:lstStyle/>
          <a:p>
            <a:r>
              <a:rPr lang="zh-CN" altLang="en-US"/>
              <a:t>准备</a:t>
            </a:r>
            <a:endParaRPr lang="en-US" altLang="zh-CN"/>
          </a:p>
          <a:p>
            <a:r>
              <a:rPr lang="zh-CN" altLang="en-US"/>
              <a:t>删除</a:t>
            </a:r>
            <a:endParaRPr lang="en-US" altLang="zh-CN"/>
          </a:p>
          <a:p>
            <a:r>
              <a:rPr lang="zh-CN" altLang="en-US"/>
              <a:t>新增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更新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2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3521563"/>
          </a:xfrm>
        </p:spPr>
        <p:txBody>
          <a:bodyPr/>
          <a:lstStyle/>
          <a:p>
            <a:r>
              <a:rPr lang="en-US" altLang="zh-CN"/>
              <a:t>Mybatis</a:t>
            </a:r>
            <a:r>
              <a:rPr lang="zh-CN" altLang="en-US"/>
              <a:t>入门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Mybatis</a:t>
            </a:r>
            <a:r>
              <a:rPr lang="zh-CN" altLang="en-US">
                <a:solidFill>
                  <a:srgbClr val="C00000"/>
                </a:solidFill>
              </a:rPr>
              <a:t>基础操作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Mybatis</a:t>
            </a:r>
            <a:r>
              <a:rPr lang="zh-CN" altLang="en-US"/>
              <a:t>动态</a:t>
            </a:r>
            <a:r>
              <a:rPr lang="en-US" altLang="zh-CN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ED3BD1-BB7F-42DD-7FD8-381A3473C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18" y="1583430"/>
            <a:ext cx="10079164" cy="4913266"/>
          </a:xfrm>
          <a:prstGeom prst="roundRect">
            <a:avLst>
              <a:gd name="adj" fmla="val 1964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F62EB9-FE63-89BA-E777-682E6D25B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336" y="1977980"/>
            <a:ext cx="4473328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5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98146-BBB6-8C9E-EA72-2B85D0A6A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7290688" cy="46462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SQL</a:t>
            </a:r>
            <a:r>
              <a:rPr lang="zh-CN" altLang="en-US"/>
              <a:t>语句</a:t>
            </a:r>
            <a:r>
              <a:rPr lang="en-US" altLang="zh-CN"/>
              <a:t>(</a:t>
            </a: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更新员工信息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25DB85-8FFE-98FE-FE23-AF3FF502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568" y="1191597"/>
            <a:ext cx="3675316" cy="3255816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97A39B3-2A6A-B05B-E410-EE7FB2837EBA}"/>
              </a:ext>
            </a:extLst>
          </p:cNvPr>
          <p:cNvSpPr/>
          <p:nvPr/>
        </p:nvSpPr>
        <p:spPr>
          <a:xfrm>
            <a:off x="901019" y="2193615"/>
            <a:ext cx="6910410" cy="782586"/>
          </a:xfrm>
          <a:prstGeom prst="roundRect">
            <a:avLst>
              <a:gd name="adj" fmla="val 578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72000">
            <a:spAutoFit/>
          </a:bodyPr>
          <a:lstStyle/>
          <a:p>
            <a:pPr defTabSz="432000">
              <a:lnSpc>
                <a:spcPct val="200000"/>
              </a:lnSpc>
            </a:pP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'songdaxia'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'宋大侠'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'1.jpg'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'2012-01-01'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dept_id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'2022-10-01 12:12:12'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A4A576F3-AD0C-C24D-D981-C9FA0C562147}"/>
              </a:ext>
            </a:extLst>
          </p:cNvPr>
          <p:cNvSpPr txBox="1">
            <a:spLocks/>
          </p:cNvSpPr>
          <p:nvPr/>
        </p:nvSpPr>
        <p:spPr>
          <a:xfrm>
            <a:off x="710880" y="4447413"/>
            <a:ext cx="7290688" cy="46462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接口方法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A1E186-52E7-87D0-2583-1E644FB7381C}"/>
              </a:ext>
            </a:extLst>
          </p:cNvPr>
          <p:cNvSpPr/>
          <p:nvPr/>
        </p:nvSpPr>
        <p:spPr>
          <a:xfrm>
            <a:off x="901019" y="5010032"/>
            <a:ext cx="10231595" cy="1288764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72000" rIns="72000" bIns="10800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@Update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=#{username},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=#{name},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=#{gender},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=#{image},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=#{job},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=#{entrydate},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dept_id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=#{deptId},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=#{updateTime}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=#{id}"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emp);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914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基础操作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F0923E-838F-CA09-E86D-0C30552668F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935873"/>
          </a:xfrm>
        </p:spPr>
        <p:txBody>
          <a:bodyPr/>
          <a:lstStyle/>
          <a:p>
            <a:r>
              <a:rPr lang="zh-CN" altLang="en-US"/>
              <a:t>准备</a:t>
            </a:r>
            <a:endParaRPr lang="en-US" altLang="zh-CN"/>
          </a:p>
          <a:p>
            <a:r>
              <a:rPr lang="zh-CN" altLang="en-US"/>
              <a:t>删除</a:t>
            </a:r>
            <a:endParaRPr lang="en-US" altLang="zh-CN"/>
          </a:p>
          <a:p>
            <a:r>
              <a:rPr lang="zh-CN" altLang="en-US"/>
              <a:t>新增</a:t>
            </a:r>
            <a:endParaRPr lang="en-US" altLang="zh-CN"/>
          </a:p>
          <a:p>
            <a:r>
              <a:rPr lang="zh-CN" altLang="en-US"/>
              <a:t>更新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查询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8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查询（根据</a:t>
            </a:r>
            <a:r>
              <a:rPr lang="en-US" altLang="zh-CN"/>
              <a:t>ID</a:t>
            </a:r>
            <a:r>
              <a:rPr lang="zh-CN" altLang="en-US"/>
              <a:t>查询）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98146-BBB6-8C9E-EA72-2B85D0A6A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5398770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SQL</a:t>
            </a:r>
            <a:r>
              <a:rPr lang="zh-CN" altLang="en-US"/>
              <a:t>语句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DC396D-CEE3-9AC4-357A-DD713D5AD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390" y="1145227"/>
            <a:ext cx="5398770" cy="8531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0799E5-B43D-8AD1-56D5-E6BC81E8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679" y="2155960"/>
            <a:ext cx="3525481" cy="3725036"/>
          </a:xfrm>
          <a:prstGeom prst="roundRect">
            <a:avLst>
              <a:gd name="adj" fmla="val 278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8" name="箭头: 虚尾 7">
            <a:extLst>
              <a:ext uri="{FF2B5EF4-FFF2-40B4-BE49-F238E27FC236}">
                <a16:creationId xmlns:a16="http://schemas.microsoft.com/office/drawing/2014/main" id="{EC32C3A2-1338-2B62-3BCD-0FD3CB26EC2C}"/>
              </a:ext>
            </a:extLst>
          </p:cNvPr>
          <p:cNvSpPr/>
          <p:nvPr/>
        </p:nvSpPr>
        <p:spPr>
          <a:xfrm rot="5400000">
            <a:off x="10923530" y="2096934"/>
            <a:ext cx="673814" cy="298486"/>
          </a:xfrm>
          <a:prstGeom prst="stripedRightArrow">
            <a:avLst>
              <a:gd name="adj1" fmla="val 50000"/>
              <a:gd name="adj2" fmla="val 121910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D6C255-CB33-E8EC-B2E8-FE61D9F153AB}"/>
              </a:ext>
            </a:extLst>
          </p:cNvPr>
          <p:cNvSpPr/>
          <p:nvPr/>
        </p:nvSpPr>
        <p:spPr>
          <a:xfrm>
            <a:off x="1032192" y="2155015"/>
            <a:ext cx="7075975" cy="421503"/>
          </a:xfrm>
          <a:prstGeom prst="roundRect">
            <a:avLst>
              <a:gd name="adj" fmla="val 14393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select </a:t>
            </a:r>
            <a:r>
              <a:rPr lang="zh-CN" altLang="zh-CN" sz="1200" i="1">
                <a:solidFill>
                  <a:srgbClr val="080808"/>
                </a:solidFill>
                <a:latin typeface="Arial Unicode MS"/>
                <a:ea typeface="JetBrains Mono"/>
              </a:rPr>
              <a:t>* </a:t>
            </a:r>
            <a:r>
              <a:rPr lang="en-US" altLang="zh-CN" sz="1200" i="1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from </a:t>
            </a:r>
            <a:r>
              <a:rPr lang="zh-CN" altLang="zh-CN" sz="1200">
                <a:solidFill>
                  <a:srgbClr val="000000"/>
                </a:solidFill>
                <a:latin typeface="Arial Unicode MS"/>
                <a:ea typeface="JetBrains Mono"/>
              </a:rPr>
              <a:t>emp 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where </a:t>
            </a:r>
            <a:r>
              <a:rPr lang="zh-CN" altLang="zh-CN" sz="1200">
                <a:solidFill>
                  <a:srgbClr val="871094"/>
                </a:solidFill>
                <a:latin typeface="Arial Unicode MS"/>
                <a:ea typeface="JetBrains Mono"/>
              </a:rPr>
              <a:t>id 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200">
                <a:solidFill>
                  <a:srgbClr val="1750EB"/>
                </a:solidFill>
                <a:latin typeface="Arial Unicode MS"/>
                <a:ea typeface="JetBrains Mono"/>
              </a:rPr>
              <a:t>19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8482B0C2-1B31-BB0E-59E3-F59CC1DFD56C}"/>
              </a:ext>
            </a:extLst>
          </p:cNvPr>
          <p:cNvSpPr txBox="1">
            <a:spLocks/>
          </p:cNvSpPr>
          <p:nvPr/>
        </p:nvSpPr>
        <p:spPr>
          <a:xfrm>
            <a:off x="710880" y="3764292"/>
            <a:ext cx="539877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接口方法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174E4F8-A13D-C699-F536-CF72E7F350AB}"/>
              </a:ext>
            </a:extLst>
          </p:cNvPr>
          <p:cNvSpPr/>
          <p:nvPr/>
        </p:nvSpPr>
        <p:spPr>
          <a:xfrm>
            <a:off x="1032192" y="4347537"/>
            <a:ext cx="7075975" cy="800535"/>
          </a:xfrm>
          <a:prstGeom prst="roundRect">
            <a:avLst>
              <a:gd name="adj" fmla="val 9479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#{id}"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getById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id);</a:t>
            </a:r>
            <a:endParaRPr lang="zh-CN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D2DC7C-28C0-947C-10EF-7AC77B4AFE5E}"/>
              </a:ext>
            </a:extLst>
          </p:cNvPr>
          <p:cNvGrpSpPr/>
          <p:nvPr/>
        </p:nvGrpSpPr>
        <p:grpSpPr>
          <a:xfrm>
            <a:off x="1029987" y="6122841"/>
            <a:ext cx="10784805" cy="311935"/>
            <a:chOff x="1029987" y="6122841"/>
            <a:chExt cx="10784805" cy="31193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67C3C51-4629-9018-3742-49F3D7138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988" y="6122841"/>
              <a:ext cx="10784804" cy="311935"/>
            </a:xfrm>
            <a:prstGeom prst="round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11E0CBC-A17A-E0A8-E5EE-2AB8B902023D}"/>
                </a:ext>
              </a:extLst>
            </p:cNvPr>
            <p:cNvSpPr/>
            <p:nvPr/>
          </p:nvSpPr>
          <p:spPr>
            <a:xfrm>
              <a:off x="1029987" y="6122841"/>
              <a:ext cx="10784803" cy="311934"/>
            </a:xfrm>
            <a:prstGeom prst="roundRect">
              <a:avLst/>
            </a:prstGeom>
            <a:solidFill>
              <a:srgbClr val="FF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9D5CD18-E6B8-A081-8DD4-F930282B0AC4}"/>
              </a:ext>
            </a:extLst>
          </p:cNvPr>
          <p:cNvCxnSpPr/>
          <p:nvPr/>
        </p:nvCxnSpPr>
        <p:spPr>
          <a:xfrm>
            <a:off x="8607670" y="6390812"/>
            <a:ext cx="3086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2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animBg="1"/>
      <p:bldP spid="11" grpId="0" build="p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数据封装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98146-BBB6-8C9E-EA72-2B85D0A6A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99098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>
                <a:ea typeface="阿里巴巴普惠体" panose="00020600040101010101"/>
              </a:rPr>
              <a:t>实体类属性名 和 数据库表查询返回的字段名一致，</a:t>
            </a:r>
            <a:r>
              <a:rPr lang="en-US" altLang="zh-CN" sz="1600">
                <a:ea typeface="阿里巴巴普惠体" panose="00020600040101010101"/>
              </a:rPr>
              <a:t>mybatis</a:t>
            </a:r>
            <a:r>
              <a:rPr lang="zh-CN" altLang="en-US" sz="1600">
                <a:ea typeface="阿里巴巴普惠体" panose="00020600040101010101"/>
              </a:rPr>
              <a:t>会自动封装。</a:t>
            </a:r>
            <a:endParaRPr lang="en-US" altLang="zh-CN" sz="1600"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ea typeface="阿里巴巴普惠体" panose="00020600040101010101"/>
              </a:rPr>
              <a:t>如果</a:t>
            </a:r>
            <a:r>
              <a:rPr lang="zh-CN" altLang="en-US" sz="1600">
                <a:ea typeface="阿里巴巴普惠体" panose="00020600040101010101"/>
              </a:rPr>
              <a:t>实体类属性名 和 数据库表查询返回的字段名不一致，不能自动封装。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9088EC-E4B2-4BAE-1918-8F3F33D6E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2615186"/>
            <a:ext cx="3998976" cy="3749040"/>
          </a:xfrm>
          <a:prstGeom prst="roundRect">
            <a:avLst>
              <a:gd name="adj" fmla="val 276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5A68A4-619B-1AEE-D4A8-7E8D9822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30" y="2615185"/>
            <a:ext cx="3900426" cy="3749040"/>
          </a:xfrm>
          <a:prstGeom prst="roundRect">
            <a:avLst>
              <a:gd name="adj" fmla="val 325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6298915E-5109-0611-3265-88A7DBEDA8E6}"/>
              </a:ext>
            </a:extLst>
          </p:cNvPr>
          <p:cNvSpPr/>
          <p:nvPr/>
        </p:nvSpPr>
        <p:spPr>
          <a:xfrm>
            <a:off x="1021080" y="5212080"/>
            <a:ext cx="3998976" cy="822960"/>
          </a:xfrm>
          <a:prstGeom prst="roundRect">
            <a:avLst>
              <a:gd name="adj" fmla="val 0"/>
            </a:avLst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30C2244-CDDD-139B-89B5-DE874D6C6172}"/>
              </a:ext>
            </a:extLst>
          </p:cNvPr>
          <p:cNvSpPr/>
          <p:nvPr/>
        </p:nvSpPr>
        <p:spPr>
          <a:xfrm>
            <a:off x="6739130" y="5471720"/>
            <a:ext cx="3900426" cy="822960"/>
          </a:xfrm>
          <a:prstGeom prst="roundRect">
            <a:avLst>
              <a:gd name="adj" fmla="val 0"/>
            </a:avLst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9FA6BF9-81B8-C5C5-B6D7-8A06D51666C6}"/>
              </a:ext>
            </a:extLst>
          </p:cNvPr>
          <p:cNvSpPr/>
          <p:nvPr/>
        </p:nvSpPr>
        <p:spPr>
          <a:xfrm>
            <a:off x="1021080" y="2960851"/>
            <a:ext cx="3998976" cy="2165063"/>
          </a:xfrm>
          <a:prstGeom prst="roundRect">
            <a:avLst>
              <a:gd name="adj" fmla="val 0"/>
            </a:avLst>
          </a:prstGeom>
          <a:solidFill>
            <a:srgbClr val="00B050">
              <a:alpha val="20000"/>
            </a:srgb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4877ED6-81B0-BA0C-EE5D-3168F1890A68}"/>
              </a:ext>
            </a:extLst>
          </p:cNvPr>
          <p:cNvSpPr/>
          <p:nvPr/>
        </p:nvSpPr>
        <p:spPr>
          <a:xfrm>
            <a:off x="6739130" y="3220491"/>
            <a:ext cx="3900426" cy="2181683"/>
          </a:xfrm>
          <a:prstGeom prst="roundRect">
            <a:avLst>
              <a:gd name="adj" fmla="val 0"/>
            </a:avLst>
          </a:prstGeom>
          <a:solidFill>
            <a:srgbClr val="00B050">
              <a:alpha val="20000"/>
            </a:srgb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8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数据封装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F9335FEF-2DE4-6B5F-4E34-BDB7C84CE476}"/>
              </a:ext>
            </a:extLst>
          </p:cNvPr>
          <p:cNvSpPr txBox="1">
            <a:spLocks/>
          </p:cNvSpPr>
          <p:nvPr/>
        </p:nvSpPr>
        <p:spPr>
          <a:xfrm>
            <a:off x="710880" y="1519422"/>
            <a:ext cx="10368440" cy="4946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432000">
              <a:buFont typeface="Wingdings" panose="05000000000000000000" pitchFamily="2" charset="2"/>
              <a:buChar char="l"/>
            </a:pPr>
            <a:r>
              <a:rPr lang="zh-CN" altLang="en-US" b="1"/>
              <a:t>起别名</a:t>
            </a:r>
            <a:r>
              <a:rPr lang="zh-CN" altLang="en-US"/>
              <a:t>：</a:t>
            </a:r>
            <a:r>
              <a:rPr lang="zh-CN" altLang="en-US" sz="1600">
                <a:ea typeface="阿里巴巴普惠体" panose="00020600040101010101"/>
              </a:rPr>
              <a:t>在</a:t>
            </a:r>
            <a:r>
              <a:rPr lang="en-US" altLang="zh-CN" sz="1600">
                <a:ea typeface="阿里巴巴普惠体" panose="00020600040101010101"/>
              </a:rPr>
              <a:t>SQL</a:t>
            </a:r>
            <a:r>
              <a:rPr lang="zh-CN" altLang="en-US" sz="1600">
                <a:ea typeface="阿里巴巴普惠体" panose="00020600040101010101"/>
              </a:rPr>
              <a:t>语句中，对不一样的列名起别名，别名和实体类属性名一样。</a:t>
            </a:r>
            <a:endParaRPr lang="en-US" altLang="zh-CN" sz="1600">
              <a:ea typeface="阿里巴巴普惠体" panose="00020600040101010101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3A6D8C05-8637-F2CF-3220-0D59C3FBFF90}"/>
              </a:ext>
            </a:extLst>
          </p:cNvPr>
          <p:cNvSpPr txBox="1">
            <a:spLocks/>
          </p:cNvSpPr>
          <p:nvPr/>
        </p:nvSpPr>
        <p:spPr>
          <a:xfrm>
            <a:off x="710879" y="5382402"/>
            <a:ext cx="10368440" cy="4946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432000">
              <a:buFont typeface="Wingdings" panose="05000000000000000000" pitchFamily="2" charset="2"/>
              <a:buChar char="l"/>
            </a:pPr>
            <a:r>
              <a:rPr lang="zh-CN" altLang="en-US" b="1"/>
              <a:t>开启驼峰命名</a:t>
            </a:r>
            <a:r>
              <a:rPr lang="zh-CN" altLang="en-US"/>
              <a:t>：如果字段名与属性名符合驼峰命名规则，</a:t>
            </a:r>
            <a:r>
              <a:rPr lang="en-US" altLang="zh-CN"/>
              <a:t>mybatis</a:t>
            </a:r>
            <a:r>
              <a:rPr lang="zh-CN" altLang="en-US"/>
              <a:t>会自动通过驼峰命名规则映射</a:t>
            </a:r>
            <a:r>
              <a:rPr lang="zh-CN" altLang="en-US" sz="1600">
                <a:ea typeface="阿里巴巴普惠体" panose="00020600040101010101"/>
              </a:rPr>
              <a:t>。</a:t>
            </a:r>
            <a:endParaRPr lang="en-US" altLang="zh-CN" sz="1600">
              <a:ea typeface="阿里巴巴普惠体" panose="00020600040101010101"/>
            </a:endParaRP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3369E7A1-ABC0-DF04-8D73-150972C50D29}"/>
              </a:ext>
            </a:extLst>
          </p:cNvPr>
          <p:cNvSpPr txBox="1">
            <a:spLocks/>
          </p:cNvSpPr>
          <p:nvPr/>
        </p:nvSpPr>
        <p:spPr>
          <a:xfrm>
            <a:off x="710879" y="3004271"/>
            <a:ext cx="10368440" cy="4946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432000">
              <a:buFont typeface="Wingdings" panose="05000000000000000000" pitchFamily="2" charset="2"/>
              <a:buChar char="l"/>
            </a:pPr>
            <a:r>
              <a:rPr lang="zh-CN" altLang="en-US" b="1"/>
              <a:t>手动结果映射</a:t>
            </a:r>
            <a:r>
              <a:rPr lang="zh-CN" altLang="en-US"/>
              <a:t>：通过 </a:t>
            </a:r>
            <a:r>
              <a:rPr lang="en-US" altLang="zh-CN"/>
              <a:t>@Results</a:t>
            </a:r>
            <a:r>
              <a:rPr lang="zh-CN" altLang="en-US"/>
              <a:t>及</a:t>
            </a:r>
            <a:r>
              <a:rPr lang="en-US" altLang="zh-CN"/>
              <a:t>@Result </a:t>
            </a:r>
            <a:r>
              <a:rPr lang="zh-CN" altLang="en-US"/>
              <a:t>进行手动结果映射</a:t>
            </a:r>
            <a:r>
              <a:rPr lang="zh-CN" altLang="en-US" sz="1600">
                <a:ea typeface="阿里巴巴普惠体" panose="00020600040101010101"/>
              </a:rPr>
              <a:t>。</a:t>
            </a:r>
            <a:endParaRPr lang="en-US" altLang="zh-CN" sz="1600">
              <a:ea typeface="阿里巴巴普惠体" panose="00020600040101010101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7A076F3-F190-1CC7-0541-2C5D92D7B6B1}"/>
              </a:ext>
            </a:extLst>
          </p:cNvPr>
          <p:cNvSpPr/>
          <p:nvPr/>
        </p:nvSpPr>
        <p:spPr>
          <a:xfrm>
            <a:off x="1041240" y="1967629"/>
            <a:ext cx="10368440" cy="949308"/>
          </a:xfrm>
          <a:prstGeom prst="roundRect">
            <a:avLst>
              <a:gd name="adj" fmla="val 7175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id, username, password, name, gender, image, job, entrydate, dept_id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deptId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create_time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createTime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update_time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updateTime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#{id}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getById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id);</a:t>
            </a:r>
            <a:endParaRPr lang="zh-CN" altLang="zh-CN" sz="12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09EE031-5C95-BBC5-C400-7EBBF8A83C2E}"/>
              </a:ext>
            </a:extLst>
          </p:cNvPr>
          <p:cNvSpPr/>
          <p:nvPr/>
        </p:nvSpPr>
        <p:spPr>
          <a:xfrm>
            <a:off x="1041240" y="3449867"/>
            <a:ext cx="10368440" cy="1856882"/>
          </a:xfrm>
          <a:prstGeom prst="roundRect">
            <a:avLst>
              <a:gd name="adj" fmla="val 7175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#{id}"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@Results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({</a:t>
            </a:r>
            <a:endParaRPr lang="en-US" altLang="zh-CN" sz="120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@Result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(column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"dept_id"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property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"deptId"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@Result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(column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"create_time"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property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"createTime"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@Result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(column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"update_time"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property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"updateTime"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)})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getById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id);</a:t>
            </a:r>
            <a:endParaRPr lang="zh-CN" altLang="zh-CN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2471177-B033-A886-36C8-6086F949F616}"/>
              </a:ext>
            </a:extLst>
          </p:cNvPr>
          <p:cNvSpPr/>
          <p:nvPr/>
        </p:nvSpPr>
        <p:spPr>
          <a:xfrm>
            <a:off x="1041240" y="5877058"/>
            <a:ext cx="10297001" cy="558800"/>
          </a:xfrm>
          <a:prstGeom prst="roundRect">
            <a:avLst>
              <a:gd name="adj" fmla="val 9049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#开启驼峰命名自动映射，即从数据库</a:t>
            </a:r>
            <a:r>
              <a:rPr lang="zh-CN" altLang="en-US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 a_column 映射到Java 属性名 aColumn。</a:t>
            </a:r>
            <a:b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mybatis.configuration.map-underscore-to-camel-case</a:t>
            </a:r>
            <a: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endParaRPr kumimoji="0" lang="zh-CN" altLang="zh-CN" sz="12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CEC015-F285-2384-FCBC-34CDF02256D5}"/>
              </a:ext>
            </a:extLst>
          </p:cNvPr>
          <p:cNvSpPr txBox="1"/>
          <p:nvPr/>
        </p:nvSpPr>
        <p:spPr>
          <a:xfrm>
            <a:off x="9651820" y="585576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推荐</a:t>
            </a:r>
            <a:endParaRPr lang="zh-CN" altLang="en-US" sz="4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71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5" grpId="0" animBg="1"/>
      <p:bldP spid="17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查询（条件查询）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BE7F1D-9834-352B-712C-DF1CABA4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98" y="1665351"/>
            <a:ext cx="9878343" cy="4909185"/>
          </a:xfrm>
          <a:prstGeom prst="roundRect">
            <a:avLst>
              <a:gd name="adj" fmla="val 204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C12C9D2-A8FA-0B4B-2958-C84F137275B0}"/>
              </a:ext>
            </a:extLst>
          </p:cNvPr>
          <p:cNvSpPr txBox="1"/>
          <p:nvPr/>
        </p:nvSpPr>
        <p:spPr>
          <a:xfrm>
            <a:off x="2725445" y="18998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</a:rPr>
              <a:t>张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03B8A2-6815-FF17-8C2B-9F95AFDECE7D}"/>
              </a:ext>
            </a:extLst>
          </p:cNvPr>
          <p:cNvSpPr txBox="1"/>
          <p:nvPr/>
        </p:nvSpPr>
        <p:spPr>
          <a:xfrm>
            <a:off x="5086871" y="18744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+mn-lt"/>
                <a:ea typeface="+mn-ea"/>
              </a:rPr>
              <a:t>男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1C9077-1D3C-A1AD-4F30-3D8870F2F2FA}"/>
              </a:ext>
            </a:extLst>
          </p:cNvPr>
          <p:cNvSpPr txBox="1"/>
          <p:nvPr/>
        </p:nvSpPr>
        <p:spPr>
          <a:xfrm>
            <a:off x="6854761" y="1695225"/>
            <a:ext cx="910918" cy="28814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</a:rPr>
              <a:t>2010-01-01</a:t>
            </a:r>
            <a:endParaRPr lang="zh-CN" altLang="en-US" sz="16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19E233-D156-FD6C-9F24-3C96766332D7}"/>
              </a:ext>
            </a:extLst>
          </p:cNvPr>
          <p:cNvSpPr txBox="1"/>
          <p:nvPr/>
        </p:nvSpPr>
        <p:spPr>
          <a:xfrm>
            <a:off x="7940364" y="1683216"/>
            <a:ext cx="10246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</a:rPr>
              <a:t>2020-01-01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9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查询（条件查询）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98146-BBB6-8C9E-EA72-2B85D0A6A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171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SQL</a:t>
            </a:r>
            <a:r>
              <a:rPr lang="zh-CN" altLang="en-US"/>
              <a:t>语句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6BA580F-F33A-709A-D7BC-A05452762B5F}"/>
              </a:ext>
            </a:extLst>
          </p:cNvPr>
          <p:cNvSpPr/>
          <p:nvPr/>
        </p:nvSpPr>
        <p:spPr>
          <a:xfrm>
            <a:off x="1032192" y="2155015"/>
            <a:ext cx="10516680" cy="421503"/>
          </a:xfrm>
          <a:prstGeom prst="roundRect">
            <a:avLst>
              <a:gd name="adj" fmla="val 14393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</a:t>
            </a:r>
            <a:r>
              <a:rPr lang="zh-CN" altLang="zh-CN" sz="1200" i="1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 </a:t>
            </a:r>
            <a:r>
              <a:rPr lang="en-US" altLang="zh-CN" sz="1200" i="1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like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'%张%'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between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'2010-01-01'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'2020-01-01 '</a:t>
            </a:r>
            <a:r>
              <a:rPr lang="en-US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 by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desc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4A78B23A-FC62-2C59-B730-576D0B553673}"/>
              </a:ext>
            </a:extLst>
          </p:cNvPr>
          <p:cNvSpPr txBox="1">
            <a:spLocks/>
          </p:cNvSpPr>
          <p:nvPr/>
        </p:nvSpPr>
        <p:spPr>
          <a:xfrm>
            <a:off x="710880" y="2990088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接口方法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E64D6DB-90C7-70A0-78E5-F0667F31F7AB}"/>
              </a:ext>
            </a:extLst>
          </p:cNvPr>
          <p:cNvSpPr/>
          <p:nvPr/>
        </p:nvSpPr>
        <p:spPr>
          <a:xfrm>
            <a:off x="1032192" y="3520898"/>
            <a:ext cx="10377488" cy="1060246"/>
          </a:xfrm>
          <a:prstGeom prst="roundRect">
            <a:avLst>
              <a:gd name="adj" fmla="val 663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where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like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'%${name}%'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#{gender}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between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#{begin}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#{end}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 by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 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begin 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02742E5-D8FC-F1F1-06B0-21A29CA31F85}"/>
              </a:ext>
            </a:extLst>
          </p:cNvPr>
          <p:cNvSpPr/>
          <p:nvPr/>
        </p:nvSpPr>
        <p:spPr>
          <a:xfrm>
            <a:off x="3593592" y="3607404"/>
            <a:ext cx="1719072" cy="374904"/>
          </a:xfrm>
          <a:prstGeom prst="roundRect">
            <a:avLst>
              <a:gd name="adj" fmla="val 0"/>
            </a:avLst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BB2ACA1-CEAD-E091-98AA-8CB7E6E5DB4D}"/>
              </a:ext>
            </a:extLst>
          </p:cNvPr>
          <p:cNvSpPr/>
          <p:nvPr/>
        </p:nvSpPr>
        <p:spPr>
          <a:xfrm>
            <a:off x="1041336" y="5233795"/>
            <a:ext cx="10377488" cy="1060246"/>
          </a:xfrm>
          <a:prstGeom prst="roundRect">
            <a:avLst>
              <a:gd name="adj" fmla="val 663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where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like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concat(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'%'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,#{name},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'%'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#{gender}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between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#{begin}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#{end}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 by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 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begin 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4A05B17-711C-26DF-2059-AABF7F275A91}"/>
              </a:ext>
            </a:extLst>
          </p:cNvPr>
          <p:cNvSpPr/>
          <p:nvPr/>
        </p:nvSpPr>
        <p:spPr>
          <a:xfrm>
            <a:off x="3611880" y="5326680"/>
            <a:ext cx="2502408" cy="374904"/>
          </a:xfrm>
          <a:prstGeom prst="roundRect">
            <a:avLst>
              <a:gd name="adj" fmla="val 0"/>
            </a:avLst>
          </a:prstGeom>
          <a:solidFill>
            <a:srgbClr val="14842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AF1C4AFC-8C06-8545-64A2-798D519D9AE7}"/>
              </a:ext>
            </a:extLst>
          </p:cNvPr>
          <p:cNvSpPr/>
          <p:nvPr/>
        </p:nvSpPr>
        <p:spPr>
          <a:xfrm>
            <a:off x="8511032" y="4251960"/>
            <a:ext cx="2907792" cy="338328"/>
          </a:xfrm>
          <a:prstGeom prst="round2DiagRect">
            <a:avLst>
              <a:gd name="adj1" fmla="val 22072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性能低、不安全、存在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注入问题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2BB0CA0C-2B9C-9B8C-1E2E-71DFE3636511}"/>
              </a:ext>
            </a:extLst>
          </p:cNvPr>
          <p:cNvSpPr/>
          <p:nvPr/>
        </p:nvSpPr>
        <p:spPr>
          <a:xfrm>
            <a:off x="6308288" y="3651108"/>
            <a:ext cx="758338" cy="313444"/>
          </a:xfrm>
          <a:prstGeom prst="round2Diag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AA707329-B612-6032-01B6-80EF06825D07}"/>
              </a:ext>
            </a:extLst>
          </p:cNvPr>
          <p:cNvSpPr/>
          <p:nvPr/>
        </p:nvSpPr>
        <p:spPr>
          <a:xfrm>
            <a:off x="8780016" y="3641626"/>
            <a:ext cx="656947" cy="313444"/>
          </a:xfrm>
          <a:prstGeom prst="round2Diag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对角圆角 18">
            <a:extLst>
              <a:ext uri="{FF2B5EF4-FFF2-40B4-BE49-F238E27FC236}">
                <a16:creationId xmlns:a16="http://schemas.microsoft.com/office/drawing/2014/main" id="{27737A54-3832-68BF-8807-8A5E3DE12D57}"/>
              </a:ext>
            </a:extLst>
          </p:cNvPr>
          <p:cNvSpPr/>
          <p:nvPr/>
        </p:nvSpPr>
        <p:spPr>
          <a:xfrm>
            <a:off x="9746362" y="3641626"/>
            <a:ext cx="507348" cy="313444"/>
          </a:xfrm>
          <a:prstGeom prst="round2Diag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D7E21DC0-6ADF-3665-2201-694AA3DB1600}"/>
              </a:ext>
            </a:extLst>
          </p:cNvPr>
          <p:cNvSpPr/>
          <p:nvPr/>
        </p:nvSpPr>
        <p:spPr>
          <a:xfrm>
            <a:off x="4031030" y="4199249"/>
            <a:ext cx="549847" cy="313444"/>
          </a:xfrm>
          <a:prstGeom prst="round2Diag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D1620825-FABF-CE97-F5C9-67BD0035CF8B}"/>
              </a:ext>
            </a:extLst>
          </p:cNvPr>
          <p:cNvSpPr/>
          <p:nvPr/>
        </p:nvSpPr>
        <p:spPr>
          <a:xfrm>
            <a:off x="5444060" y="4199249"/>
            <a:ext cx="441835" cy="313444"/>
          </a:xfrm>
          <a:prstGeom prst="round2Diag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对角圆角 22">
            <a:extLst>
              <a:ext uri="{FF2B5EF4-FFF2-40B4-BE49-F238E27FC236}">
                <a16:creationId xmlns:a16="http://schemas.microsoft.com/office/drawing/2014/main" id="{D7628039-9A21-B258-1283-532F934F39B0}"/>
              </a:ext>
            </a:extLst>
          </p:cNvPr>
          <p:cNvSpPr/>
          <p:nvPr/>
        </p:nvSpPr>
        <p:spPr>
          <a:xfrm>
            <a:off x="6749079" y="4199249"/>
            <a:ext cx="317548" cy="313444"/>
          </a:xfrm>
          <a:prstGeom prst="round2Diag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D1ABC1-107C-031D-119D-6737F342E380}"/>
              </a:ext>
            </a:extLst>
          </p:cNvPr>
          <p:cNvSpPr txBox="1"/>
          <p:nvPr/>
        </p:nvSpPr>
        <p:spPr>
          <a:xfrm>
            <a:off x="9264959" y="563051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推荐</a:t>
            </a:r>
            <a:endParaRPr lang="zh-CN" altLang="en-US" sz="4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CEFC828-0595-739E-8EF7-701DAC2E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参数名说明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471967-2F47-90B6-7343-35135BAA7C8D}"/>
              </a:ext>
            </a:extLst>
          </p:cNvPr>
          <p:cNvSpPr txBox="1"/>
          <p:nvPr/>
        </p:nvSpPr>
        <p:spPr>
          <a:xfrm>
            <a:off x="710880" y="1697824"/>
            <a:ext cx="1022590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2.x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069ECC-D63C-AB51-CC5B-6E9103C52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00" y="2204833"/>
            <a:ext cx="8284623" cy="894712"/>
          </a:xfrm>
          <a:prstGeom prst="roundRect">
            <a:avLst>
              <a:gd name="adj" fmla="val 7808"/>
            </a:avLst>
          </a:prstGeom>
          <a:ln w="6350">
            <a:solidFill>
              <a:schemeClr val="tx1"/>
            </a:solidFill>
            <a:prstDash val="dash"/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67FDCD9-ABF7-1E14-BB65-2B6007093576}"/>
              </a:ext>
            </a:extLst>
          </p:cNvPr>
          <p:cNvSpPr txBox="1"/>
          <p:nvPr/>
        </p:nvSpPr>
        <p:spPr>
          <a:xfrm>
            <a:off x="710880" y="3844854"/>
            <a:ext cx="1022590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1.x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单独使用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599D31A-F01C-07C1-0A5E-D9400B149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00" y="4350460"/>
            <a:ext cx="8369879" cy="1205426"/>
          </a:xfrm>
          <a:prstGeom prst="roundRect">
            <a:avLst>
              <a:gd name="adj" fmla="val 760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F6741B8B-E8B7-683B-D1F5-0146DAF1C45C}"/>
              </a:ext>
            </a:extLst>
          </p:cNvPr>
          <p:cNvGrpSpPr/>
          <p:nvPr/>
        </p:nvGrpSpPr>
        <p:grpSpPr>
          <a:xfrm>
            <a:off x="2515956" y="3135001"/>
            <a:ext cx="8420830" cy="596821"/>
            <a:chOff x="2515956" y="3135001"/>
            <a:chExt cx="8420830" cy="5968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D7ECA30-D48C-6A02-F1D3-8939863A9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5956" y="3145031"/>
              <a:ext cx="8420830" cy="586791"/>
            </a:xfrm>
            <a:prstGeom prst="round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F41DDB6-B4C5-6DC2-86FD-AD0A023A5988}"/>
                </a:ext>
              </a:extLst>
            </p:cNvPr>
            <p:cNvSpPr/>
            <p:nvPr/>
          </p:nvSpPr>
          <p:spPr>
            <a:xfrm>
              <a:off x="2515956" y="3135001"/>
              <a:ext cx="8420830" cy="595340"/>
            </a:xfrm>
            <a:prstGeom prst="round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15465C5-84E8-191A-EADC-2C719F19654C}"/>
              </a:ext>
            </a:extLst>
          </p:cNvPr>
          <p:cNvGrpSpPr/>
          <p:nvPr/>
        </p:nvGrpSpPr>
        <p:grpSpPr>
          <a:xfrm>
            <a:off x="2811433" y="5741464"/>
            <a:ext cx="8066227" cy="624951"/>
            <a:chOff x="2811433" y="5741464"/>
            <a:chExt cx="8066227" cy="62495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84A14D5-4A48-FB49-33BF-8C5A9B35D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1433" y="5741464"/>
              <a:ext cx="8066227" cy="624951"/>
            </a:xfrm>
            <a:prstGeom prst="round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</p:pic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4F04819-0A2A-FF04-1607-E099905E0CBB}"/>
                </a:ext>
              </a:extLst>
            </p:cNvPr>
            <p:cNvSpPr/>
            <p:nvPr/>
          </p:nvSpPr>
          <p:spPr>
            <a:xfrm>
              <a:off x="2811433" y="5747391"/>
              <a:ext cx="8066227" cy="619024"/>
            </a:xfrm>
            <a:prstGeom prst="round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BF1A9E3-E586-4768-CCF9-C5EC109A4FB7}"/>
              </a:ext>
            </a:extLst>
          </p:cNvPr>
          <p:cNvSpPr/>
          <p:nvPr/>
        </p:nvSpPr>
        <p:spPr>
          <a:xfrm>
            <a:off x="5530788" y="2308194"/>
            <a:ext cx="565212" cy="22118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568F16F-8CBE-C069-C127-59C81C48C682}"/>
              </a:ext>
            </a:extLst>
          </p:cNvPr>
          <p:cNvSpPr/>
          <p:nvPr/>
        </p:nvSpPr>
        <p:spPr>
          <a:xfrm>
            <a:off x="3454893" y="2785493"/>
            <a:ext cx="415771" cy="20332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5B4B22BE-982D-9F15-5AAA-A89231C99E38}"/>
              </a:ext>
            </a:extLst>
          </p:cNvPr>
          <p:cNvCxnSpPr>
            <a:endCxn id="19" idx="0"/>
          </p:cNvCxnSpPr>
          <p:nvPr/>
        </p:nvCxnSpPr>
        <p:spPr>
          <a:xfrm rot="10800000" flipV="1">
            <a:off x="3662780" y="2396971"/>
            <a:ext cx="1868009" cy="388522"/>
          </a:xfrm>
          <a:prstGeom prst="curvedConnector2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542E2F-AF45-AB09-BF65-E45D90BA925D}"/>
              </a:ext>
            </a:extLst>
          </p:cNvPr>
          <p:cNvSpPr/>
          <p:nvPr/>
        </p:nvSpPr>
        <p:spPr>
          <a:xfrm>
            <a:off x="5443491" y="4496541"/>
            <a:ext cx="565212" cy="22118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1146880-0EB8-AB6C-7D56-AB5EDA3B7731}"/>
              </a:ext>
            </a:extLst>
          </p:cNvPr>
          <p:cNvSpPr/>
          <p:nvPr/>
        </p:nvSpPr>
        <p:spPr>
          <a:xfrm>
            <a:off x="2820073" y="4953173"/>
            <a:ext cx="1112733" cy="20700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B2B4CFF3-3E1D-EA74-B18E-90D6D578118D}"/>
              </a:ext>
            </a:extLst>
          </p:cNvPr>
          <p:cNvCxnSpPr>
            <a:cxnSpLocks/>
            <a:stCxn id="27" idx="1"/>
            <a:endCxn id="28" idx="0"/>
          </p:cNvCxnSpPr>
          <p:nvPr/>
        </p:nvCxnSpPr>
        <p:spPr>
          <a:xfrm rot="10800000" flipV="1">
            <a:off x="3376441" y="4607135"/>
            <a:ext cx="2067051" cy="346038"/>
          </a:xfrm>
          <a:prstGeom prst="curvedConnector2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66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  <p:bldP spid="19" grpId="0" animBg="1"/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0238D35-268B-14D5-B2C6-541A3C9B7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7002" y="2768759"/>
            <a:ext cx="3536852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XML</a:t>
            </a:r>
            <a:r>
              <a:rPr lang="zh-CN" altLang="en-US"/>
              <a:t>映射文件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99E1B0C-0942-93CA-A901-9DBCAE47EB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5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98146-BBB6-8C9E-EA72-2B85D0A6A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0"/>
          </a:xfrm>
        </p:spPr>
        <p:txBody>
          <a:bodyPr/>
          <a:lstStyle/>
          <a:p>
            <a:r>
              <a:rPr lang="zh-CN" altLang="en-US"/>
              <a:t>根据资料中提供的</a:t>
            </a:r>
            <a:r>
              <a:rPr lang="en-US" altLang="zh-CN"/>
              <a:t>《tlias</a:t>
            </a:r>
            <a:r>
              <a:rPr lang="zh-CN" altLang="en-US"/>
              <a:t>智能学习辅助系统</a:t>
            </a:r>
            <a:r>
              <a:rPr lang="en-US" altLang="zh-CN"/>
              <a:t>》</a:t>
            </a:r>
            <a:r>
              <a:rPr lang="zh-CN" altLang="en-US"/>
              <a:t>页面原型及需求，完成员工管理的需求开发。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BDBF25-E2D7-5D94-DD30-B5824D830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82" y="2141395"/>
            <a:ext cx="7244861" cy="4042196"/>
          </a:xfrm>
          <a:prstGeom prst="roundRect">
            <a:avLst>
              <a:gd name="adj" fmla="val 2561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936D18-476B-AE17-CA45-783A0EEB8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51" y="2901368"/>
            <a:ext cx="3312319" cy="3537359"/>
          </a:xfrm>
          <a:prstGeom prst="roundRect">
            <a:avLst>
              <a:gd name="adj" fmla="val 3468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8D7669B-1F45-DE00-E0CB-1308577D0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28" y="3152016"/>
            <a:ext cx="3391450" cy="3550640"/>
          </a:xfrm>
          <a:prstGeom prst="roundRect">
            <a:avLst>
              <a:gd name="adj" fmla="val 2447"/>
            </a:avLst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1658EDF-0F56-2486-FF17-820A73F4A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607" y="3750617"/>
            <a:ext cx="3482642" cy="1707028"/>
          </a:xfrm>
          <a:prstGeom prst="roundRect">
            <a:avLst>
              <a:gd name="adj" fmla="val 5336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60276931-9D98-1234-9DA4-CAC3FB357DE2}"/>
              </a:ext>
            </a:extLst>
          </p:cNvPr>
          <p:cNvGrpSpPr/>
          <p:nvPr/>
        </p:nvGrpSpPr>
        <p:grpSpPr>
          <a:xfrm>
            <a:off x="8772112" y="2535906"/>
            <a:ext cx="2837705" cy="3513960"/>
            <a:chOff x="8855459" y="2386437"/>
            <a:chExt cx="2837705" cy="3513960"/>
          </a:xfrm>
        </p:grpSpPr>
        <p:sp>
          <p:nvSpPr>
            <p:cNvPr id="16" name="文本占位符 4">
              <a:extLst>
                <a:ext uri="{FF2B5EF4-FFF2-40B4-BE49-F238E27FC236}">
                  <a16:creationId xmlns:a16="http://schemas.microsoft.com/office/drawing/2014/main" id="{41BD09AA-B737-EA37-F158-FD583D60FFF4}"/>
                </a:ext>
              </a:extLst>
            </p:cNvPr>
            <p:cNvSpPr txBox="1">
              <a:spLocks/>
            </p:cNvSpPr>
            <p:nvPr/>
          </p:nvSpPr>
          <p:spPr>
            <a:xfrm>
              <a:off x="8989496" y="2849375"/>
              <a:ext cx="2703668" cy="305102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indent="-180000" defTabSz="144000">
                <a:spcBef>
                  <a:spcPts val="0"/>
                </a:spcBef>
                <a:buFont typeface="Wingdings" panose="05000000000000000000" pitchFamily="2" charset="2"/>
                <a:buChar char="l"/>
                <a:tabLst>
                  <a:tab pos="144000" algn="l"/>
                  <a:tab pos="180000" algn="l"/>
                </a:tabLst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查询</a:t>
              </a:r>
              <a:endParaRPr lang="en-US" altLang="zh-C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717584" lvl="4" indent="-285750" defTabSz="144000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Char char="u"/>
                <a:tabLst>
                  <a:tab pos="144000" algn="l"/>
                  <a:tab pos="180000" algn="l"/>
                </a:tabLst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根据主键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查询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17584" lvl="4" indent="-285750" defTabSz="144000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Char char="u"/>
                <a:tabLst>
                  <a:tab pos="144000" algn="l"/>
                  <a:tab pos="180000" algn="l"/>
                </a:tabLst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条件查询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108000" indent="-180000" defTabSz="144000">
                <a:spcBef>
                  <a:spcPts val="0"/>
                </a:spcBef>
                <a:buFont typeface="Wingdings" panose="05000000000000000000" pitchFamily="2" charset="2"/>
                <a:buChar char="l"/>
                <a:tabLst>
                  <a:tab pos="144000" algn="l"/>
                  <a:tab pos="180000" algn="l"/>
                </a:tabLst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新增</a:t>
              </a:r>
              <a:endParaRPr lang="en-US" altLang="zh-C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08000" indent="-180000" defTabSz="144000">
                <a:spcBef>
                  <a:spcPts val="0"/>
                </a:spcBef>
                <a:buFont typeface="Wingdings" panose="05000000000000000000" pitchFamily="2" charset="2"/>
                <a:buChar char="l"/>
                <a:tabLst>
                  <a:tab pos="144000" algn="l"/>
                  <a:tab pos="180000" algn="l"/>
                </a:tabLst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更新</a:t>
              </a:r>
              <a:endParaRPr lang="en-US" altLang="zh-C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08000" indent="-180000" defTabSz="144000">
                <a:spcBef>
                  <a:spcPts val="0"/>
                </a:spcBef>
                <a:buFont typeface="Wingdings" panose="05000000000000000000" pitchFamily="2" charset="2"/>
                <a:buChar char="l"/>
                <a:tabLst>
                  <a:tab pos="144000" algn="l"/>
                  <a:tab pos="180000" algn="l"/>
                </a:tabLst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删除</a:t>
              </a:r>
              <a:endParaRPr lang="en-US" altLang="zh-C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717584" lvl="4" indent="-285750" defTabSz="144000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Char char="u"/>
                <a:tabLst>
                  <a:tab pos="144000" algn="l"/>
                  <a:tab pos="180000" algn="l"/>
                </a:tabLst>
              </a:pPr>
              <a:r>
                <a:rPr lang="zh-CN" altLang="en-US" sz="14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根据主键</a:t>
              </a:r>
              <a:r>
                <a:rPr lang="en-US" altLang="zh-CN" sz="14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en-US" sz="14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删除</a:t>
              </a:r>
              <a:endPara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17584" lvl="4" indent="-285750" defTabSz="144000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Char char="u"/>
                <a:tabLst>
                  <a:tab pos="144000" algn="l"/>
                  <a:tab pos="180000" algn="l"/>
                </a:tabLst>
              </a:pPr>
              <a:r>
                <a:rPr lang="zh-CN" altLang="en-US" sz="14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根据主键</a:t>
              </a:r>
              <a:r>
                <a:rPr lang="en-US" altLang="zh-CN" sz="14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en-US" sz="14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批量删除</a:t>
              </a:r>
              <a:endPara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1013E43-3BA0-E0CD-B26F-DB7911080794}"/>
                </a:ext>
              </a:extLst>
            </p:cNvPr>
            <p:cNvSpPr/>
            <p:nvPr/>
          </p:nvSpPr>
          <p:spPr>
            <a:xfrm>
              <a:off x="8855459" y="2635284"/>
              <a:ext cx="2837705" cy="3054418"/>
            </a:xfrm>
            <a:prstGeom prst="roundRect">
              <a:avLst>
                <a:gd name="adj" fmla="val 3401"/>
              </a:avLst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对角圆角 20">
              <a:extLst>
                <a:ext uri="{FF2B5EF4-FFF2-40B4-BE49-F238E27FC236}">
                  <a16:creationId xmlns:a16="http://schemas.microsoft.com/office/drawing/2014/main" id="{B9428AC9-7403-911D-6BBF-6C5C00E79879}"/>
                </a:ext>
              </a:extLst>
            </p:cNvPr>
            <p:cNvSpPr/>
            <p:nvPr/>
          </p:nvSpPr>
          <p:spPr>
            <a:xfrm>
              <a:off x="9550408" y="2386437"/>
              <a:ext cx="1447806" cy="462938"/>
            </a:xfrm>
            <a:prstGeom prst="round2DiagRect">
              <a:avLst>
                <a:gd name="adj1" fmla="val 21093"/>
                <a:gd name="adj2" fmla="val 19277"/>
              </a:avLst>
            </a:prstGeom>
            <a:solidFill>
              <a:srgbClr val="C00000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功能列表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65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9A76F9-2939-2316-0861-7382DCBC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XML</a:t>
            </a:r>
            <a:r>
              <a:rPr lang="zh-CN" altLang="en-US"/>
              <a:t>映射文件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2034C05-9FC3-8445-7057-BA2A9F6D0F21}"/>
              </a:ext>
            </a:extLst>
          </p:cNvPr>
          <p:cNvGrpSpPr/>
          <p:nvPr/>
        </p:nvGrpSpPr>
        <p:grpSpPr>
          <a:xfrm>
            <a:off x="771058" y="1592994"/>
            <a:ext cx="10578443" cy="1698664"/>
            <a:chOff x="806778" y="1685854"/>
            <a:chExt cx="10578443" cy="1698664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55ACE4D7-D096-5643-A05E-B2F178AA07FF}"/>
                </a:ext>
              </a:extLst>
            </p:cNvPr>
            <p:cNvSpPr/>
            <p:nvPr/>
          </p:nvSpPr>
          <p:spPr>
            <a:xfrm>
              <a:off x="806778" y="1685855"/>
              <a:ext cx="10578443" cy="1698663"/>
            </a:xfrm>
            <a:prstGeom prst="roundRect">
              <a:avLst>
                <a:gd name="adj" fmla="val 6657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360000" rIns="72000" bIns="3600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XML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映射文件的名称与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接口名称一致，并且将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XML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映射文件和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接口放置在相同包下</a:t>
              </a:r>
              <a:r>
                <a: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（同包同名）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XML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映射文件的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namespace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属性为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接口全限定名一致。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XML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映射文件中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sql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语句的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与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接口中的方法名一致，并保持返回类型一致。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矩形: 对角圆角 17">
              <a:extLst>
                <a:ext uri="{FF2B5EF4-FFF2-40B4-BE49-F238E27FC236}">
                  <a16:creationId xmlns:a16="http://schemas.microsoft.com/office/drawing/2014/main" id="{E5616757-DFC0-91A4-9DA4-12F3EB8B30DF}"/>
                </a:ext>
              </a:extLst>
            </p:cNvPr>
            <p:cNvSpPr/>
            <p:nvPr/>
          </p:nvSpPr>
          <p:spPr>
            <a:xfrm>
              <a:off x="806779" y="1685854"/>
              <a:ext cx="1345416" cy="422417"/>
            </a:xfrm>
            <a:prstGeom prst="round2DiagRect">
              <a:avLst>
                <a:gd name="adj1" fmla="val 21937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规范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9" name="Shape 2621">
            <a:extLst>
              <a:ext uri="{FF2B5EF4-FFF2-40B4-BE49-F238E27FC236}">
                <a16:creationId xmlns:a16="http://schemas.microsoft.com/office/drawing/2014/main" id="{6DA2DAAA-BD56-ADE5-F906-E6F54ACB4D59}"/>
              </a:ext>
            </a:extLst>
          </p:cNvPr>
          <p:cNvSpPr/>
          <p:nvPr/>
        </p:nvSpPr>
        <p:spPr>
          <a:xfrm>
            <a:off x="1013574" y="166447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bg1"/>
          </a:solidFill>
          <a:ln w="635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E7A650D-1B1A-C349-9223-F42FC838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58" y="3429000"/>
            <a:ext cx="3627206" cy="3108392"/>
          </a:xfrm>
          <a:prstGeom prst="roundRect">
            <a:avLst>
              <a:gd name="adj" fmla="val 2938"/>
            </a:avLst>
          </a:prstGeom>
          <a:ln w="6350">
            <a:solidFill>
              <a:schemeClr val="tx1"/>
            </a:solidFill>
            <a:prstDash val="dash"/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EEE2E3B-9B5E-3B38-41CB-58DB2950E6A7}"/>
              </a:ext>
            </a:extLst>
          </p:cNvPr>
          <p:cNvSpPr/>
          <p:nvPr/>
        </p:nvSpPr>
        <p:spPr>
          <a:xfrm>
            <a:off x="771058" y="4677506"/>
            <a:ext cx="3627206" cy="237393"/>
          </a:xfrm>
          <a:prstGeom prst="rect">
            <a:avLst/>
          </a:prstGeom>
          <a:solidFill>
            <a:srgbClr val="FF0000">
              <a:alpha val="25098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7B2A88-0940-A2AC-9A4E-3A07208E4BB8}"/>
              </a:ext>
            </a:extLst>
          </p:cNvPr>
          <p:cNvSpPr/>
          <p:nvPr/>
        </p:nvSpPr>
        <p:spPr>
          <a:xfrm>
            <a:off x="772424" y="5677483"/>
            <a:ext cx="3627206" cy="237393"/>
          </a:xfrm>
          <a:prstGeom prst="rect">
            <a:avLst/>
          </a:prstGeom>
          <a:solidFill>
            <a:srgbClr val="FF0000">
              <a:alpha val="25098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6BC66FE-B6DE-A479-BC73-FD463F474F40}"/>
              </a:ext>
            </a:extLst>
          </p:cNvPr>
          <p:cNvGrpSpPr/>
          <p:nvPr/>
        </p:nvGrpSpPr>
        <p:grpSpPr>
          <a:xfrm>
            <a:off x="4617719" y="3429000"/>
            <a:ext cx="6740573" cy="1107831"/>
            <a:chOff x="4617719" y="3429000"/>
            <a:chExt cx="6740573" cy="110783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ADF8E43-A840-1B4F-5E03-2132C28620FF}"/>
                </a:ext>
              </a:extLst>
            </p:cNvPr>
            <p:cNvSpPr/>
            <p:nvPr/>
          </p:nvSpPr>
          <p:spPr>
            <a:xfrm>
              <a:off x="4617719" y="3429000"/>
              <a:ext cx="6731781" cy="1107831"/>
            </a:xfrm>
            <a:prstGeom prst="roundRect">
              <a:avLst>
                <a:gd name="adj" fmla="val 7034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200">
                  <a:solidFill>
                    <a:srgbClr val="9E880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@Mapper</a:t>
              </a:r>
              <a:br>
                <a:rPr lang="zh-CN" altLang="zh-CN" sz="1200">
                  <a:solidFill>
                    <a:srgbClr val="9E880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interface </a:t>
              </a:r>
              <a:r>
                <a:rPr lang="en-US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</a:t>
              </a:r>
              <a:r>
                <a:rPr lang="zh-CN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 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lang="zh-CN" altLang="zh-CN" sz="1200" i="1">
                  <a:solidFill>
                    <a:srgbClr val="8C8C8C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en-US" altLang="zh-CN" sz="1200" i="1">
                  <a:solidFill>
                    <a:srgbClr val="8C8C8C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</a:t>
              </a:r>
              <a:r>
                <a:rPr lang="zh-CN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lang="zh-CN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lang="zh-CN" altLang="zh-CN" sz="1200">
                  <a:solidFill>
                    <a:srgbClr val="00627A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lang="en-US" altLang="zh-CN" sz="1200">
                  <a:solidFill>
                    <a:srgbClr val="00627A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</a:t>
              </a:r>
              <a:r>
                <a:rPr lang="zh-CN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name, </a:t>
              </a:r>
              <a:r>
                <a:rPr lang="zh-CN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Short 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gender , </a:t>
              </a:r>
              <a:r>
                <a:rPr lang="zh-CN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LocalDate 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begin , </a:t>
              </a:r>
              <a:r>
                <a:rPr lang="zh-CN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LocalDate 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end);</a:t>
              </a:r>
              <a:endParaRPr lang="en-US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eaLnBrk="0" fontAlgn="base" hangingPunct="0">
                <a:lnSpc>
                  <a:spcPct val="150000"/>
                </a:lnSpc>
              </a:pP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  <a:endParaRPr lang="zh-CN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矩形: 对角圆角 24">
              <a:extLst>
                <a:ext uri="{FF2B5EF4-FFF2-40B4-BE49-F238E27FC236}">
                  <a16:creationId xmlns:a16="http://schemas.microsoft.com/office/drawing/2014/main" id="{2A9C2B8E-06FD-152A-C95E-AF749DCEFAC8}"/>
                </a:ext>
              </a:extLst>
            </p:cNvPr>
            <p:cNvSpPr/>
            <p:nvPr/>
          </p:nvSpPr>
          <p:spPr>
            <a:xfrm>
              <a:off x="10234246" y="3429001"/>
              <a:ext cx="1124046" cy="351692"/>
            </a:xfrm>
            <a:prstGeom prst="round2DiagRect">
              <a:avLst>
                <a:gd name="adj1" fmla="val 0"/>
                <a:gd name="adj2" fmla="val 22896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algn="ctr" defTabSz="360000">
                <a:lnSpc>
                  <a:spcPct val="150000"/>
                </a:lnSpc>
              </a:pPr>
              <a:r>
                <a:rPr lang="en-US" altLang="zh-CN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</a:t>
              </a: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接口</a:t>
              </a:r>
              <a:endPara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E34BAC0-3830-069F-68AB-A72CB9984C5F}"/>
              </a:ext>
            </a:extLst>
          </p:cNvPr>
          <p:cNvGrpSpPr/>
          <p:nvPr/>
        </p:nvGrpSpPr>
        <p:grpSpPr>
          <a:xfrm>
            <a:off x="4617720" y="4822199"/>
            <a:ext cx="6740572" cy="1710568"/>
            <a:chOff x="4617720" y="4822199"/>
            <a:chExt cx="6740572" cy="171056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123D965-B8AF-E0F5-16B5-6427C964A72C}"/>
                </a:ext>
              </a:extLst>
            </p:cNvPr>
            <p:cNvSpPr/>
            <p:nvPr/>
          </p:nvSpPr>
          <p:spPr>
            <a:xfrm>
              <a:off x="4617720" y="4822199"/>
              <a:ext cx="6731780" cy="1710568"/>
            </a:xfrm>
            <a:prstGeom prst="roundRect">
              <a:avLst>
                <a:gd name="adj" fmla="val 7034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 </a:t>
              </a:r>
              <a:r>
                <a:rPr lang="zh-CN" altLang="zh-CN" sz="1200">
                  <a:solidFill>
                    <a:srgbClr val="174AD4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namespace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="com.itheima.mapper.EmpMapper"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 </a:t>
              </a:r>
              <a:r>
                <a:rPr lang="zh-CN" altLang="zh-CN" sz="1200">
                  <a:solidFill>
                    <a:srgbClr val="174AD4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="list" </a:t>
              </a:r>
              <a:r>
                <a:rPr lang="zh-CN" altLang="zh-CN" sz="1200">
                  <a:solidFill>
                    <a:srgbClr val="174AD4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resultType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="com.itheima.pojo.Emp"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select * from emp where name like concat('%',#{name},'%') and gender = #{gender}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          and entrydate between #{begin} and #{end} order by update_time desc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&lt;/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&lt;/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endParaRPr lang="zh-CN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6" name="矩形: 对角圆角 25">
              <a:extLst>
                <a:ext uri="{FF2B5EF4-FFF2-40B4-BE49-F238E27FC236}">
                  <a16:creationId xmlns:a16="http://schemas.microsoft.com/office/drawing/2014/main" id="{11904BEE-CE01-E4F9-CA98-8A90DD2016EB}"/>
                </a:ext>
              </a:extLst>
            </p:cNvPr>
            <p:cNvSpPr/>
            <p:nvPr/>
          </p:nvSpPr>
          <p:spPr>
            <a:xfrm>
              <a:off x="10234246" y="4822199"/>
              <a:ext cx="1124046" cy="351692"/>
            </a:xfrm>
            <a:prstGeom prst="round2DiagRect">
              <a:avLst>
                <a:gd name="adj1" fmla="val 0"/>
                <a:gd name="adj2" fmla="val 22896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algn="ctr" defTabSz="360000">
                <a:lnSpc>
                  <a:spcPct val="150000"/>
                </a:lnSpc>
              </a:pPr>
              <a:r>
                <a:rPr lang="en-US" altLang="zh-CN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XML</a:t>
              </a: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映射文件</a:t>
              </a:r>
              <a:endPara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BA1859B8-EAF5-09FB-9297-A81CA50567C7}"/>
              </a:ext>
            </a:extLst>
          </p:cNvPr>
          <p:cNvSpPr/>
          <p:nvPr/>
        </p:nvSpPr>
        <p:spPr>
          <a:xfrm>
            <a:off x="5877576" y="3727425"/>
            <a:ext cx="931597" cy="285281"/>
          </a:xfrm>
          <a:prstGeom prst="rect">
            <a:avLst/>
          </a:prstGeom>
          <a:solidFill>
            <a:srgbClr val="6F0D79">
              <a:alpha val="24706"/>
            </a:srgbClr>
          </a:solidFill>
          <a:ln w="6350">
            <a:solidFill>
              <a:srgbClr val="8710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FAEF9A7-BE9D-4EE1-8154-09014C116BA6}"/>
              </a:ext>
            </a:extLst>
          </p:cNvPr>
          <p:cNvSpPr/>
          <p:nvPr/>
        </p:nvSpPr>
        <p:spPr>
          <a:xfrm>
            <a:off x="5433973" y="4870854"/>
            <a:ext cx="3505841" cy="285281"/>
          </a:xfrm>
          <a:prstGeom prst="rect">
            <a:avLst/>
          </a:prstGeom>
          <a:solidFill>
            <a:srgbClr val="6F0D79">
              <a:alpha val="24706"/>
            </a:srgbClr>
          </a:solidFill>
          <a:ln w="6350">
            <a:solidFill>
              <a:srgbClr val="8710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572BAB3-4BA4-A62E-8B53-656C83300CEC}"/>
              </a:ext>
            </a:extLst>
          </p:cNvPr>
          <p:cNvSpPr/>
          <p:nvPr/>
        </p:nvSpPr>
        <p:spPr>
          <a:xfrm>
            <a:off x="6196614" y="4043607"/>
            <a:ext cx="284086" cy="235430"/>
          </a:xfrm>
          <a:prstGeom prst="rect">
            <a:avLst/>
          </a:prstGeom>
          <a:solidFill>
            <a:srgbClr val="FFFF00">
              <a:alpha val="24706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1EC1437-76BD-2C91-2BA1-01B5A29384D1}"/>
              </a:ext>
            </a:extLst>
          </p:cNvPr>
          <p:cNvSpPr/>
          <p:nvPr/>
        </p:nvSpPr>
        <p:spPr>
          <a:xfrm>
            <a:off x="5425094" y="5187033"/>
            <a:ext cx="593965" cy="254470"/>
          </a:xfrm>
          <a:prstGeom prst="rect">
            <a:avLst/>
          </a:prstGeom>
          <a:solidFill>
            <a:srgbClr val="FFFF00">
              <a:alpha val="24706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C7AED1A-B0E2-264A-993B-B53AA2942C60}"/>
              </a:ext>
            </a:extLst>
          </p:cNvPr>
          <p:cNvGrpSpPr/>
          <p:nvPr/>
        </p:nvGrpSpPr>
        <p:grpSpPr>
          <a:xfrm>
            <a:off x="4617720" y="4822199"/>
            <a:ext cx="6740572" cy="1710568"/>
            <a:chOff x="4617720" y="4822199"/>
            <a:chExt cx="6740572" cy="171056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66FC350-C4FE-451C-A534-E6515A285677}"/>
                </a:ext>
              </a:extLst>
            </p:cNvPr>
            <p:cNvSpPr/>
            <p:nvPr/>
          </p:nvSpPr>
          <p:spPr>
            <a:xfrm>
              <a:off x="4617720" y="4822199"/>
              <a:ext cx="6731780" cy="1710568"/>
            </a:xfrm>
            <a:prstGeom prst="roundRect">
              <a:avLst>
                <a:gd name="adj" fmla="val 7034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 </a:t>
              </a:r>
              <a:r>
                <a:rPr lang="zh-CN" altLang="zh-CN" sz="1200">
                  <a:solidFill>
                    <a:srgbClr val="174AD4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namespace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="</a:t>
              </a:r>
              <a:r>
                <a:rPr lang="en-US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itheima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"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 </a:t>
              </a:r>
              <a:r>
                <a:rPr lang="zh-CN" altLang="zh-CN" sz="1200">
                  <a:solidFill>
                    <a:srgbClr val="174AD4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="</a:t>
              </a:r>
              <a:r>
                <a:rPr lang="en-US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abc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" </a:t>
              </a:r>
              <a:r>
                <a:rPr lang="zh-CN" altLang="zh-CN" sz="1200">
                  <a:solidFill>
                    <a:srgbClr val="174AD4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resultType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="com.itheima.pojo.Emp"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select * from emp where name like concat('%',#{name},'%') and gender = #{gender}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          and entrydate between #{begin} and #{end} order by update_time desc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&lt;/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&lt;/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endParaRPr lang="zh-CN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" name="矩形: 对角圆角 4">
              <a:extLst>
                <a:ext uri="{FF2B5EF4-FFF2-40B4-BE49-F238E27FC236}">
                  <a16:creationId xmlns:a16="http://schemas.microsoft.com/office/drawing/2014/main" id="{A06C4D9D-F2D7-6078-55A4-C06483273B02}"/>
                </a:ext>
              </a:extLst>
            </p:cNvPr>
            <p:cNvSpPr/>
            <p:nvPr/>
          </p:nvSpPr>
          <p:spPr>
            <a:xfrm>
              <a:off x="10234246" y="4822199"/>
              <a:ext cx="1124046" cy="351692"/>
            </a:xfrm>
            <a:prstGeom prst="round2DiagRect">
              <a:avLst>
                <a:gd name="adj1" fmla="val 0"/>
                <a:gd name="adj2" fmla="val 22896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algn="ctr" defTabSz="360000">
                <a:lnSpc>
                  <a:spcPct val="150000"/>
                </a:lnSpc>
              </a:pPr>
              <a:r>
                <a:rPr lang="en-US" altLang="zh-CN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XML</a:t>
              </a: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映射文件</a:t>
              </a:r>
              <a:endPara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16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3A1C081-6DC6-37B8-3C6F-8FC873C2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XML</a:t>
            </a:r>
            <a:r>
              <a:rPr lang="zh-CN" altLang="en-US"/>
              <a:t>映射文件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C9D64527-FD0D-851F-3421-1966F0DFE6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1249813"/>
          </a:xfrm>
        </p:spPr>
        <p:txBody>
          <a:bodyPr/>
          <a:lstStyle/>
          <a:p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MybatisX</a:t>
            </a:r>
            <a:r>
              <a:rPr lang="en-US" altLang="zh-CN" b="0" i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是一款基于 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IDEA 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的快速开发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Mybatis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的插件，为</a:t>
            </a:r>
            <a:r>
              <a:rPr lang="zh-CN" altLang="en-US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效率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而生。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安装：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AA6E9A-8D38-10B7-BBFA-7A0679C5B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74" y="3007424"/>
            <a:ext cx="8421354" cy="2566900"/>
          </a:xfrm>
          <a:prstGeom prst="roundRect">
            <a:avLst>
              <a:gd name="adj" fmla="val 5601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239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9A76F9-2939-2316-0861-7382DCBC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XML</a:t>
            </a:r>
            <a:r>
              <a:rPr lang="zh-CN" altLang="en-US"/>
              <a:t>映射文件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C8A898E-CA0A-4531-8809-B0B3662C11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3280" y="2816380"/>
            <a:ext cx="10698800" cy="517191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官方说明：</a:t>
            </a:r>
            <a:r>
              <a:rPr lang="en-US" altLang="zh-CN">
                <a:solidFill>
                  <a:srgbClr val="C00000"/>
                </a:solidFill>
                <a:hlinkClick r:id="rId2"/>
              </a:rPr>
              <a:t>https://mybatis.net.cn/getting-started.html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3337BFCC-E75F-A196-52DD-5CB55595606E}"/>
              </a:ext>
            </a:extLst>
          </p:cNvPr>
          <p:cNvSpPr txBox="1">
            <a:spLocks/>
          </p:cNvSpPr>
          <p:nvPr/>
        </p:nvSpPr>
        <p:spPr>
          <a:xfrm>
            <a:off x="863280" y="1776605"/>
            <a:ext cx="10698800" cy="890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使用</a:t>
            </a:r>
            <a:r>
              <a:rPr lang="en-US" altLang="zh-CN"/>
              <a:t>Mybatis</a:t>
            </a:r>
            <a:r>
              <a:rPr lang="zh-CN" altLang="en-US"/>
              <a:t>的注解，主要是来完成一些简单的增删改查功能。如果需要实现复杂的</a:t>
            </a:r>
            <a:r>
              <a:rPr lang="en-US" altLang="zh-CN"/>
              <a:t>SQL</a:t>
            </a:r>
            <a:r>
              <a:rPr lang="zh-CN" altLang="en-US"/>
              <a:t>功能，建议使用</a:t>
            </a:r>
            <a:r>
              <a:rPr lang="en-US" altLang="zh-CN"/>
              <a:t>XML</a:t>
            </a:r>
            <a:r>
              <a:rPr lang="zh-CN" altLang="en-US"/>
              <a:t>来配置映射语句。</a:t>
            </a:r>
          </a:p>
        </p:txBody>
      </p:sp>
    </p:spTree>
    <p:extLst>
      <p:ext uri="{BB962C8B-B14F-4D97-AF65-F5344CB8AC3E}">
        <p14:creationId xmlns:p14="http://schemas.microsoft.com/office/powerpoint/2010/main" val="3307044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3EE5A6-96E6-2141-E042-16FFADB3B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1830576"/>
          </a:xfrm>
        </p:spPr>
        <p:txBody>
          <a:bodyPr/>
          <a:lstStyle/>
          <a:p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/>
              <a:t>映射文件定义规范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F9F26CB-D6C0-C683-A680-996DB699FDEF}"/>
              </a:ext>
            </a:extLst>
          </p:cNvPr>
          <p:cNvSpPr/>
          <p:nvPr/>
        </p:nvSpPr>
        <p:spPr>
          <a:xfrm>
            <a:off x="5514363" y="2877475"/>
            <a:ext cx="5760539" cy="1373819"/>
          </a:xfrm>
          <a:prstGeom prst="roundRect">
            <a:avLst>
              <a:gd name="adj" fmla="val 7034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文件的名称与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接口名称一致，并且放置在相同包下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（同包同名）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属性为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接口全限定名一致。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接口中的方法名一致。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1C200F-C805-DB22-A1C5-B8E0B92E7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8651" y="2768759"/>
            <a:ext cx="546608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C7AF80-9868-03FA-705D-06E1611AD6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65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1D81D7-16AA-A317-CB41-C6408E0F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76908-C8BA-6A49-F0E2-2C08D0605F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50781"/>
          </a:xfrm>
        </p:spPr>
        <p:txBody>
          <a:bodyPr/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随着用户的输入或外部条件的变化而变化的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语句，我们称为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</a:t>
            </a: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788B7E-BA5D-1164-25C4-E38A87C3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61" y="2100649"/>
            <a:ext cx="7103401" cy="3443886"/>
          </a:xfrm>
          <a:prstGeom prst="roundRect">
            <a:avLst>
              <a:gd name="adj" fmla="val 224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0D6861BB-0082-8C64-57E1-AD2CA019D7AC}"/>
              </a:ext>
            </a:extLst>
          </p:cNvPr>
          <p:cNvSpPr/>
          <p:nvPr/>
        </p:nvSpPr>
        <p:spPr>
          <a:xfrm>
            <a:off x="827261" y="2100648"/>
            <a:ext cx="6118662" cy="374904"/>
          </a:xfrm>
          <a:prstGeom prst="roundRect">
            <a:avLst>
              <a:gd name="adj" fmla="val 10225"/>
            </a:avLst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!!图片 11">
            <a:extLst>
              <a:ext uri="{FF2B5EF4-FFF2-40B4-BE49-F238E27FC236}">
                <a16:creationId xmlns:a16="http://schemas.microsoft.com/office/drawing/2014/main" id="{B4296267-02BE-39E9-2A98-70621B5F5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85" y="5882144"/>
            <a:ext cx="11015977" cy="673595"/>
          </a:xfrm>
          <a:prstGeom prst="roundRect">
            <a:avLst>
              <a:gd name="adj" fmla="val 883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9" name="!!矩形 8">
            <a:extLst>
              <a:ext uri="{FF2B5EF4-FFF2-40B4-BE49-F238E27FC236}">
                <a16:creationId xmlns:a16="http://schemas.microsoft.com/office/drawing/2014/main" id="{41D9AE12-82D5-6152-2D71-176C642F7F2D}"/>
              </a:ext>
            </a:extLst>
          </p:cNvPr>
          <p:cNvSpPr/>
          <p:nvPr/>
        </p:nvSpPr>
        <p:spPr>
          <a:xfrm>
            <a:off x="2825904" y="6101161"/>
            <a:ext cx="7125964" cy="264129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1D81D7-16AA-A317-CB41-C6408E0F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76908-C8BA-6A49-F0E2-2C08D0605F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50781"/>
          </a:xfrm>
        </p:spPr>
        <p:txBody>
          <a:bodyPr/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随着用户的输入或外部条件的变化而变化的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语句，我们称为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</a:t>
            </a: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788B7E-BA5D-1164-25C4-E38A87C3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61" y="2100649"/>
            <a:ext cx="7103401" cy="3443886"/>
          </a:xfrm>
          <a:prstGeom prst="roundRect">
            <a:avLst>
              <a:gd name="adj" fmla="val 224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0D6861BB-0082-8C64-57E1-AD2CA019D7AC}"/>
              </a:ext>
            </a:extLst>
          </p:cNvPr>
          <p:cNvSpPr/>
          <p:nvPr/>
        </p:nvSpPr>
        <p:spPr>
          <a:xfrm>
            <a:off x="827261" y="2100648"/>
            <a:ext cx="6118662" cy="374904"/>
          </a:xfrm>
          <a:prstGeom prst="roundRect">
            <a:avLst>
              <a:gd name="adj" fmla="val 10225"/>
            </a:avLst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!!图片 11">
            <a:extLst>
              <a:ext uri="{FF2B5EF4-FFF2-40B4-BE49-F238E27FC236}">
                <a16:creationId xmlns:a16="http://schemas.microsoft.com/office/drawing/2014/main" id="{6C3D4266-7751-23D9-873A-B0847BB07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93" y="2870934"/>
            <a:ext cx="4985309" cy="3554212"/>
          </a:xfrm>
          <a:prstGeom prst="roundRect">
            <a:avLst>
              <a:gd name="adj" fmla="val 2827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2" name="!!矩形 8">
            <a:extLst>
              <a:ext uri="{FF2B5EF4-FFF2-40B4-BE49-F238E27FC236}">
                <a16:creationId xmlns:a16="http://schemas.microsoft.com/office/drawing/2014/main" id="{6D5E8733-5858-5E27-C0E8-7CD664BD4649}"/>
              </a:ext>
            </a:extLst>
          </p:cNvPr>
          <p:cNvSpPr/>
          <p:nvPr/>
        </p:nvSpPr>
        <p:spPr>
          <a:xfrm>
            <a:off x="5685793" y="3822592"/>
            <a:ext cx="4985309" cy="2117325"/>
          </a:xfrm>
          <a:prstGeom prst="rect">
            <a:avLst/>
          </a:prstGeom>
          <a:solidFill>
            <a:srgbClr val="92D05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09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1C200F-C805-DB22-A1C5-B8E0B92E7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46608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A12B8-D365-401F-4F7A-59A3277A92B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&lt;if&gt;</a:t>
            </a:r>
          </a:p>
          <a:p>
            <a:r>
              <a:rPr lang="en-US" altLang="zh-CN"/>
              <a:t>&lt;foreach&gt;</a:t>
            </a:r>
          </a:p>
          <a:p>
            <a:r>
              <a:rPr lang="en-US" altLang="zh-CN"/>
              <a:t>&lt;sql&gt;&lt;include&gt;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C7AF80-9868-03FA-705D-06E1611AD6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91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1C200F-C805-DB22-A1C5-B8E0B92E7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46608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A12B8-D365-401F-4F7A-59A3277A92B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&lt;if&gt;</a:t>
            </a:r>
          </a:p>
          <a:p>
            <a:r>
              <a:rPr lang="en-US" altLang="zh-CN"/>
              <a:t>&lt;foreach&gt;</a:t>
            </a:r>
          </a:p>
          <a:p>
            <a:r>
              <a:rPr lang="en-US" altLang="zh-CN"/>
              <a:t>&lt;sql&gt;&lt;include&gt;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C7AF80-9868-03FA-705D-06E1611AD6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67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ECF9AB-6F27-C04B-A741-ECC86F1F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&lt;if&gt;</a:t>
            </a:r>
            <a:endParaRPr lang="zh-CN" altLang="en-US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CBE49424-D21A-FC2E-BF2C-E3F8209EB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901112" cy="85129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C00000"/>
                </a:solidFill>
                <a:ea typeface="阿里巴巴普惠体" panose="00020600040101010101"/>
              </a:rPr>
              <a:t>&lt;if&gt;</a:t>
            </a:r>
            <a:r>
              <a:rPr lang="zh-CN" altLang="en-US">
                <a:solidFill>
                  <a:srgbClr val="C00000"/>
                </a:solidFill>
                <a:ea typeface="阿里巴巴普惠体" panose="00020600040101010101"/>
              </a:rPr>
              <a:t>：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用于判断条件是否成立</a:t>
            </a:r>
            <a:r>
              <a:rPr lang="zh-CN" altLang="en-US">
                <a:ea typeface="阿里巴巴普惠体" panose="00020600040101010101"/>
              </a:rPr>
              <a:t>。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使用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test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属性进行条件判断，如果条件为</a:t>
            </a:r>
            <a:r>
              <a:rPr lang="en-US" altLang="zh-CN">
                <a:ea typeface="阿里巴巴普惠体" panose="00020600040101010101"/>
              </a:rPr>
              <a:t>true</a:t>
            </a:r>
            <a:r>
              <a:rPr lang="zh-CN" altLang="en-US">
                <a:ea typeface="阿里巴巴普惠体" panose="00020600040101010101"/>
              </a:rPr>
              <a:t>，则拼接</a:t>
            </a:r>
            <a:r>
              <a:rPr lang="en-US" altLang="zh-CN">
                <a:ea typeface="阿里巴巴普惠体" panose="00020600040101010101"/>
              </a:rPr>
              <a:t>SQL</a:t>
            </a:r>
            <a:r>
              <a:rPr lang="zh-CN" altLang="en-US">
                <a:ea typeface="阿里巴巴普惠体" panose="00020600040101010101"/>
              </a:rPr>
              <a:t>。</a:t>
            </a:r>
            <a:endParaRPr lang="en-US" altLang="zh-CN"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C00000"/>
                </a:solidFill>
                <a:ea typeface="阿里巴巴普惠体" panose="00020600040101010101"/>
              </a:rPr>
              <a:t>&lt;where&gt;</a:t>
            </a:r>
            <a:r>
              <a:rPr lang="zh-CN" altLang="en-US">
                <a:solidFill>
                  <a:srgbClr val="C00000"/>
                </a:solidFill>
                <a:ea typeface="阿里巴巴普惠体" panose="00020600040101010101"/>
              </a:rPr>
              <a:t>：</a:t>
            </a:r>
            <a:r>
              <a:rPr lang="en-US" altLang="zh-CN"/>
              <a:t>where </a:t>
            </a:r>
            <a:r>
              <a:rPr lang="zh-CN" altLang="en-US"/>
              <a:t>元素只会在子元素有内容的情况下才插入</a:t>
            </a:r>
            <a:r>
              <a:rPr lang="en-US" altLang="zh-CN"/>
              <a:t>where</a:t>
            </a:r>
            <a:r>
              <a:rPr lang="zh-CN" altLang="en-US"/>
              <a:t>子句。而且会自动去除子句的开头的</a:t>
            </a:r>
            <a:r>
              <a:rPr lang="en-US" altLang="zh-CN"/>
              <a:t>AND </a:t>
            </a:r>
            <a:r>
              <a:rPr lang="zh-CN" altLang="en-US"/>
              <a:t>或</a:t>
            </a:r>
            <a:r>
              <a:rPr lang="en-US" altLang="zh-CN"/>
              <a:t>OR</a:t>
            </a:r>
            <a:r>
              <a:rPr lang="zh-CN" altLang="en-US"/>
              <a:t>。</a:t>
            </a:r>
            <a:endParaRPr lang="en-US" altLang="zh-CN">
              <a:solidFill>
                <a:srgbClr val="C00000"/>
              </a:solidFill>
              <a:ea typeface="阿里巴巴普惠体" panose="00020600040101010101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BB21F72-B8B0-6273-A66F-FDA3D81BE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32" y="2995545"/>
            <a:ext cx="4985309" cy="3554212"/>
          </a:xfrm>
          <a:prstGeom prst="roundRect">
            <a:avLst>
              <a:gd name="adj" fmla="val 2827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AC9F3DE-0F68-93AB-C61E-903A35CE6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941" y="2982357"/>
            <a:ext cx="4910039" cy="3567400"/>
          </a:xfrm>
          <a:prstGeom prst="roundRect">
            <a:avLst>
              <a:gd name="adj" fmla="val 245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31DCFDB-9E67-B6BA-BD48-B382A0DED216}"/>
              </a:ext>
            </a:extLst>
          </p:cNvPr>
          <p:cNvSpPr/>
          <p:nvPr/>
        </p:nvSpPr>
        <p:spPr>
          <a:xfrm>
            <a:off x="959453" y="3903186"/>
            <a:ext cx="5006341" cy="2154805"/>
          </a:xfrm>
          <a:prstGeom prst="rect">
            <a:avLst/>
          </a:prstGeom>
          <a:solidFill>
            <a:srgbClr val="FF0000">
              <a:alpha val="1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DA43C7-3B36-3F42-8EED-9F53D7259EFF}"/>
              </a:ext>
            </a:extLst>
          </p:cNvPr>
          <p:cNvSpPr/>
          <p:nvPr/>
        </p:nvSpPr>
        <p:spPr>
          <a:xfrm>
            <a:off x="6523941" y="3688654"/>
            <a:ext cx="4910039" cy="2369337"/>
          </a:xfrm>
          <a:prstGeom prst="rect">
            <a:avLst/>
          </a:prstGeom>
          <a:solidFill>
            <a:srgbClr val="FF0000">
              <a:alpha val="1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2DFB20F-E80B-DF96-008A-85C5359AF9DC}"/>
              </a:ext>
            </a:extLst>
          </p:cNvPr>
          <p:cNvSpPr/>
          <p:nvPr/>
        </p:nvSpPr>
        <p:spPr>
          <a:xfrm>
            <a:off x="5668060" y="4337922"/>
            <a:ext cx="1346450" cy="635643"/>
          </a:xfrm>
          <a:prstGeom prst="rightArrow">
            <a:avLst>
              <a:gd name="adj1" fmla="val 50000"/>
              <a:gd name="adj2" fmla="val 88585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</a:rPr>
              <a:t>&lt;where&gt;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AE2F42-38D9-56DD-9CE3-3CA85870D101}"/>
              </a:ext>
            </a:extLst>
          </p:cNvPr>
          <p:cNvSpPr/>
          <p:nvPr/>
        </p:nvSpPr>
        <p:spPr>
          <a:xfrm>
            <a:off x="9070490" y="1260827"/>
            <a:ext cx="2770997" cy="851297"/>
          </a:xfrm>
          <a:prstGeom prst="roundRect">
            <a:avLst>
              <a:gd name="adj" fmla="val 7034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&lt;if  test=</a:t>
            </a:r>
            <a:r>
              <a:rPr lang="zh-CN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!= null</a:t>
            </a:r>
            <a:r>
              <a:rPr lang="zh-CN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name like 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concat('%',#{name},'%')</a:t>
            </a:r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&lt;/if&gt;</a:t>
            </a:r>
          </a:p>
        </p:txBody>
      </p:sp>
    </p:spTree>
    <p:extLst>
      <p:ext uri="{BB962C8B-B14F-4D97-AF65-F5344CB8AC3E}">
        <p14:creationId xmlns:p14="http://schemas.microsoft.com/office/powerpoint/2010/main" val="29301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0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基础操作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F0923E-838F-CA09-E86D-0C30552668F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935873"/>
          </a:xfrm>
        </p:spPr>
        <p:txBody>
          <a:bodyPr/>
          <a:lstStyle/>
          <a:p>
            <a:r>
              <a:rPr lang="zh-CN" altLang="en-US"/>
              <a:t>准备</a:t>
            </a:r>
            <a:endParaRPr lang="en-US" altLang="zh-CN"/>
          </a:p>
          <a:p>
            <a:r>
              <a:rPr lang="zh-CN" altLang="en-US"/>
              <a:t>删除</a:t>
            </a:r>
            <a:endParaRPr lang="en-US" altLang="zh-CN"/>
          </a:p>
          <a:p>
            <a:r>
              <a:rPr lang="zh-CN" altLang="en-US"/>
              <a:t>插入</a:t>
            </a:r>
            <a:endParaRPr lang="en-US" altLang="zh-CN"/>
          </a:p>
          <a:p>
            <a:r>
              <a:rPr lang="zh-CN" altLang="en-US"/>
              <a:t>更新</a:t>
            </a:r>
            <a:endParaRPr lang="en-US" altLang="zh-CN"/>
          </a:p>
          <a:p>
            <a:r>
              <a:rPr lang="zh-CN" altLang="en-US"/>
              <a:t>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F8A84-1AFF-CAC8-8C43-479F08D14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完善更新员工功能，修改为动态更新员工数据信息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7B71FA3-0B8A-EB24-611D-B9253134F3A4}"/>
              </a:ext>
            </a:extLst>
          </p:cNvPr>
          <p:cNvGrpSpPr/>
          <p:nvPr/>
        </p:nvGrpSpPr>
        <p:grpSpPr>
          <a:xfrm>
            <a:off x="831237" y="2023813"/>
            <a:ext cx="10578443" cy="841310"/>
            <a:chOff x="831237" y="1847968"/>
            <a:chExt cx="10578443" cy="84131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CA41CFD-B3DA-244B-7100-03FAAB9E8638}"/>
                </a:ext>
              </a:extLst>
            </p:cNvPr>
            <p:cNvGrpSpPr/>
            <p:nvPr/>
          </p:nvGrpSpPr>
          <p:grpSpPr>
            <a:xfrm>
              <a:off x="831237" y="1847968"/>
              <a:ext cx="10578443" cy="841310"/>
              <a:chOff x="806778" y="1685854"/>
              <a:chExt cx="10578443" cy="841310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A58501AA-5E3F-BBE9-4FE0-62252B333855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841309"/>
              </a:xfrm>
              <a:prstGeom prst="roundRect">
                <a:avLst>
                  <a:gd name="adj" fmla="val 6657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96000" rIns="72000" bIns="3600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动态更新员工信息，如果更新时传递有值，则更新；如果更新时没有传递值，则不更新。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6" name="矩形: 对角圆角 15">
                <a:extLst>
                  <a:ext uri="{FF2B5EF4-FFF2-40B4-BE49-F238E27FC236}">
                    <a16:creationId xmlns:a16="http://schemas.microsoft.com/office/drawing/2014/main" id="{15BED369-D3C1-D7C8-60A3-859EAD7630B8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345416" cy="422417"/>
              </a:xfrm>
              <a:prstGeom prst="round2DiagRect">
                <a:avLst>
                  <a:gd name="adj1" fmla="val 1153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需求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7" name="Shape 2627">
              <a:extLst>
                <a:ext uri="{FF2B5EF4-FFF2-40B4-BE49-F238E27FC236}">
                  <a16:creationId xmlns:a16="http://schemas.microsoft.com/office/drawing/2014/main" id="{E37DE047-5D63-DB42-8C5F-6356707B4F9F}"/>
                </a:ext>
              </a:extLst>
            </p:cNvPr>
            <p:cNvSpPr/>
            <p:nvPr/>
          </p:nvSpPr>
          <p:spPr>
            <a:xfrm>
              <a:off x="1049527" y="1919446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F8E475-D4C4-F91E-1293-8198BF3D5EA9}"/>
              </a:ext>
            </a:extLst>
          </p:cNvPr>
          <p:cNvGrpSpPr/>
          <p:nvPr/>
        </p:nvGrpSpPr>
        <p:grpSpPr>
          <a:xfrm>
            <a:off x="831237" y="3991116"/>
            <a:ext cx="10578443" cy="841310"/>
            <a:chOff x="831237" y="3991116"/>
            <a:chExt cx="10578443" cy="84131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84D5000-1455-43B0-02C7-8886F2168696}"/>
                </a:ext>
              </a:extLst>
            </p:cNvPr>
            <p:cNvGrpSpPr/>
            <p:nvPr/>
          </p:nvGrpSpPr>
          <p:grpSpPr>
            <a:xfrm>
              <a:off x="831237" y="3991116"/>
              <a:ext cx="10578443" cy="841310"/>
              <a:chOff x="806778" y="1685854"/>
              <a:chExt cx="10578443" cy="84131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EDE8FE73-6102-CA25-FAA3-953DF5762FBC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841309"/>
              </a:xfrm>
              <a:prstGeom prst="roundRect">
                <a:avLst>
                  <a:gd name="adj" fmla="val 6657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96000" rIns="72000" bIns="3600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动态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SQL</a:t>
                </a:r>
              </a:p>
            </p:txBody>
          </p:sp>
          <p:sp>
            <p:nvSpPr>
              <p:cNvPr id="25" name="矩形: 对角圆角 24">
                <a:extLst>
                  <a:ext uri="{FF2B5EF4-FFF2-40B4-BE49-F238E27FC236}">
                    <a16:creationId xmlns:a16="http://schemas.microsoft.com/office/drawing/2014/main" id="{10343C9B-AB1F-3590-2BE9-4F255B74432F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507516" cy="422417"/>
              </a:xfrm>
              <a:prstGeom prst="round2DiagRect">
                <a:avLst>
                  <a:gd name="adj1" fmla="val 1153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解决方案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6" name="Shape 2430">
              <a:extLst>
                <a:ext uri="{FF2B5EF4-FFF2-40B4-BE49-F238E27FC236}">
                  <a16:creationId xmlns:a16="http://schemas.microsoft.com/office/drawing/2014/main" id="{44E57A58-E451-67F0-9FAD-30F2E576B32C}"/>
                </a:ext>
              </a:extLst>
            </p:cNvPr>
            <p:cNvSpPr/>
            <p:nvPr/>
          </p:nvSpPr>
          <p:spPr>
            <a:xfrm>
              <a:off x="1049526" y="406259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07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F8A84-1AFF-CAC8-8C43-479F08D14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完善更新员工功能，修改为动态更新员工数据信息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688EA9-7A66-E034-EBEE-2CE7C8489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61" y="1630042"/>
            <a:ext cx="3955915" cy="4951642"/>
          </a:xfrm>
          <a:prstGeom prst="roundRect">
            <a:avLst>
              <a:gd name="adj" fmla="val 2204"/>
            </a:avLst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E1BD78-7F3D-9B0E-2965-535F1C33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78" y="1630042"/>
            <a:ext cx="3860675" cy="4951642"/>
          </a:xfrm>
          <a:prstGeom prst="roundRect">
            <a:avLst>
              <a:gd name="adj" fmla="val 269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C03201F8-80DE-24A0-49C4-5961C409A1A2}"/>
              </a:ext>
            </a:extLst>
          </p:cNvPr>
          <p:cNvSpPr/>
          <p:nvPr/>
        </p:nvSpPr>
        <p:spPr>
          <a:xfrm>
            <a:off x="1529861" y="2110154"/>
            <a:ext cx="3955915" cy="3956537"/>
          </a:xfrm>
          <a:prstGeom prst="rect">
            <a:avLst/>
          </a:prstGeom>
          <a:solidFill>
            <a:srgbClr val="FF0000">
              <a:alpha val="1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6426E4-215C-A792-AFEA-C2E959060054}"/>
              </a:ext>
            </a:extLst>
          </p:cNvPr>
          <p:cNvSpPr/>
          <p:nvPr/>
        </p:nvSpPr>
        <p:spPr>
          <a:xfrm>
            <a:off x="6593380" y="2110154"/>
            <a:ext cx="3860674" cy="3956537"/>
          </a:xfrm>
          <a:prstGeom prst="rect">
            <a:avLst/>
          </a:prstGeom>
          <a:solidFill>
            <a:srgbClr val="FF0000">
              <a:alpha val="1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ADDA18-079A-5031-9AB9-4E2A7727DB7C}"/>
              </a:ext>
            </a:extLst>
          </p:cNvPr>
          <p:cNvSpPr/>
          <p:nvPr/>
        </p:nvSpPr>
        <p:spPr>
          <a:xfrm>
            <a:off x="5359776" y="3788041"/>
            <a:ext cx="1346450" cy="635643"/>
          </a:xfrm>
          <a:prstGeom prst="rightArrow">
            <a:avLst>
              <a:gd name="adj1" fmla="val 50000"/>
              <a:gd name="adj2" fmla="val 88585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</a:rPr>
              <a:t>&lt;set&gt;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F8A84-1AFF-CAC8-8C43-479F08D14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完善更新员工功能，修改为动态更新员工数据信息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688EA9-7A66-E034-EBEE-2CE7C8489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61" y="1630042"/>
            <a:ext cx="3709694" cy="4371263"/>
          </a:xfrm>
          <a:prstGeom prst="roundRect">
            <a:avLst>
              <a:gd name="adj" fmla="val 2204"/>
            </a:avLst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E1BD78-7F3D-9B0E-2965-535F1C33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19" y="1630042"/>
            <a:ext cx="3620382" cy="4371263"/>
          </a:xfrm>
          <a:prstGeom prst="roundRect">
            <a:avLst>
              <a:gd name="adj" fmla="val 269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C03201F8-80DE-24A0-49C4-5961C409A1A2}"/>
              </a:ext>
            </a:extLst>
          </p:cNvPr>
          <p:cNvSpPr/>
          <p:nvPr/>
        </p:nvSpPr>
        <p:spPr>
          <a:xfrm>
            <a:off x="1529861" y="2053880"/>
            <a:ext cx="3709694" cy="3492794"/>
          </a:xfrm>
          <a:prstGeom prst="rect">
            <a:avLst/>
          </a:prstGeom>
          <a:solidFill>
            <a:srgbClr val="FF0000">
              <a:alpha val="1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6426E4-215C-A792-AFEA-C2E959060054}"/>
              </a:ext>
            </a:extLst>
          </p:cNvPr>
          <p:cNvSpPr/>
          <p:nvPr/>
        </p:nvSpPr>
        <p:spPr>
          <a:xfrm>
            <a:off x="6278221" y="2053880"/>
            <a:ext cx="3620381" cy="3492794"/>
          </a:xfrm>
          <a:prstGeom prst="rect">
            <a:avLst/>
          </a:prstGeom>
          <a:solidFill>
            <a:srgbClr val="FF0000">
              <a:alpha val="1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ADDA18-079A-5031-9AB9-4E2A7727DB7C}"/>
              </a:ext>
            </a:extLst>
          </p:cNvPr>
          <p:cNvSpPr/>
          <p:nvPr/>
        </p:nvSpPr>
        <p:spPr>
          <a:xfrm>
            <a:off x="5121398" y="3535103"/>
            <a:ext cx="1262645" cy="561140"/>
          </a:xfrm>
          <a:prstGeom prst="rightArrow">
            <a:avLst>
              <a:gd name="adj1" fmla="val 50000"/>
              <a:gd name="adj2" fmla="val 88585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</a:rPr>
              <a:t>&lt;set&gt;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27FD87-662A-36E9-3BDE-D8C7DDBD875A}"/>
              </a:ext>
            </a:extLst>
          </p:cNvPr>
          <p:cNvSpPr txBox="1"/>
          <p:nvPr/>
        </p:nvSpPr>
        <p:spPr>
          <a:xfrm>
            <a:off x="1033614" y="6176093"/>
            <a:ext cx="92142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&lt;set&gt;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600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动态地在行首插入 </a:t>
            </a:r>
            <a:r>
              <a:rPr lang="en-US" altLang="zh-CN" sz="1600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</a:t>
            </a:r>
            <a:r>
              <a:rPr lang="zh-CN" altLang="en-US" sz="1600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关键字，并会删掉额外的逗号。（用在</a:t>
            </a:r>
            <a:r>
              <a:rPr lang="en-US" altLang="zh-CN" sz="1600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</a:t>
            </a:r>
            <a:r>
              <a:rPr lang="zh-CN" altLang="en-US" sz="1600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语句中）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10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5BA83-0981-C4B4-6670-E8175A345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390314"/>
          </a:xfrm>
        </p:spPr>
        <p:txBody>
          <a:bodyPr/>
          <a:lstStyle/>
          <a:p>
            <a:r>
              <a:rPr lang="en-US" altLang="zh-CN"/>
              <a:t>&lt;if&gt;</a:t>
            </a:r>
          </a:p>
          <a:p>
            <a:endParaRPr lang="en-US" altLang="zh-CN"/>
          </a:p>
          <a:p>
            <a:r>
              <a:rPr lang="en-US" altLang="zh-CN"/>
              <a:t>&lt;where&gt;</a:t>
            </a:r>
          </a:p>
          <a:p>
            <a:endParaRPr lang="en-US" altLang="zh-CN"/>
          </a:p>
          <a:p>
            <a:r>
              <a:rPr lang="en-US" altLang="zh-CN"/>
              <a:t>&lt;set&gt;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59A2215-900F-2EB2-9598-41E73B12067D}"/>
              </a:ext>
            </a:extLst>
          </p:cNvPr>
          <p:cNvSpPr/>
          <p:nvPr/>
        </p:nvSpPr>
        <p:spPr>
          <a:xfrm>
            <a:off x="5571469" y="2245698"/>
            <a:ext cx="5760538" cy="780307"/>
          </a:xfrm>
          <a:prstGeom prst="roundRect">
            <a:avLst>
              <a:gd name="adj" fmla="val 7034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bIns="108000"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用于判断条件是否成立，如果条件为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，则拼接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形式：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&lt;if test=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!= null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&gt;…&lt;/if&gt;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5E66E8E-26B7-A319-2941-BE5DE0F165AF}"/>
              </a:ext>
            </a:extLst>
          </p:cNvPr>
          <p:cNvSpPr/>
          <p:nvPr/>
        </p:nvSpPr>
        <p:spPr>
          <a:xfrm>
            <a:off x="5571469" y="3441842"/>
            <a:ext cx="5760538" cy="780307"/>
          </a:xfrm>
          <a:prstGeom prst="roundRect">
            <a:avLst>
              <a:gd name="adj" fmla="val 7034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bIns="108000"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 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元素只会在子元素有内容的情况下才插入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子句，而且会自动去除子句的开头的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26CEB2-900A-CA91-6F18-7A9A8B6C3F0B}"/>
              </a:ext>
            </a:extLst>
          </p:cNvPr>
          <p:cNvSpPr/>
          <p:nvPr/>
        </p:nvSpPr>
        <p:spPr>
          <a:xfrm>
            <a:off x="5571469" y="4671120"/>
            <a:ext cx="5760538" cy="494770"/>
          </a:xfrm>
          <a:prstGeom prst="roundRect">
            <a:avLst>
              <a:gd name="adj" fmla="val 7034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bIns="108000"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动态地在行首插入 </a:t>
            </a:r>
            <a:r>
              <a:rPr lang="en-US" altLang="zh-CN" sz="12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</a:t>
            </a:r>
            <a:r>
              <a:rPr lang="zh-CN" altLang="en-US" sz="12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关键字，并会删掉额外的逗号。（用在</a:t>
            </a:r>
            <a:r>
              <a:rPr lang="en-US" altLang="zh-CN" sz="12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</a:t>
            </a:r>
            <a:r>
              <a:rPr lang="zh-CN" altLang="en-US" sz="12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语句中）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46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1C200F-C805-DB22-A1C5-B8E0B92E7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46608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A12B8-D365-401F-4F7A-59A3277A92B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&lt;if&gt;</a:t>
            </a:r>
          </a:p>
          <a:p>
            <a:r>
              <a:rPr lang="en-US" altLang="zh-CN">
                <a:solidFill>
                  <a:srgbClr val="C00000"/>
                </a:solidFill>
              </a:rPr>
              <a:t>&lt;foreach&gt;</a:t>
            </a:r>
          </a:p>
          <a:p>
            <a:r>
              <a:rPr lang="en-US" altLang="zh-CN"/>
              <a:t>&lt;sql&gt;&lt;include&gt;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C7AF80-9868-03FA-705D-06E1611AD6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67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8BC7BAA-1313-3EB1-2FC6-76183F35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&lt;foreach&gt;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5C5567-A98E-75B6-67A5-03ADCE6A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307" y="956536"/>
            <a:ext cx="5142190" cy="3004065"/>
          </a:xfrm>
          <a:prstGeom prst="roundRect">
            <a:avLst>
              <a:gd name="adj" fmla="val 189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8" name="文本占位符 4">
            <a:extLst>
              <a:ext uri="{FF2B5EF4-FFF2-40B4-BE49-F238E27FC236}">
                <a16:creationId xmlns:a16="http://schemas.microsoft.com/office/drawing/2014/main" id="{6E37CCE8-C030-3F64-93EB-7099D9A0AB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5663287" cy="5171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SQL</a:t>
            </a:r>
            <a:r>
              <a:rPr lang="zh-CN" altLang="en-US"/>
              <a:t>语句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93C19C21-BE23-95CA-52F3-CAEB49A89273}"/>
              </a:ext>
            </a:extLst>
          </p:cNvPr>
          <p:cNvSpPr txBox="1">
            <a:spLocks/>
          </p:cNvSpPr>
          <p:nvPr/>
        </p:nvSpPr>
        <p:spPr>
          <a:xfrm>
            <a:off x="710880" y="2840619"/>
            <a:ext cx="5663287" cy="438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接口方法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090A11B-B6F7-FC2F-316B-9FCDFDF3775C}"/>
              </a:ext>
            </a:extLst>
          </p:cNvPr>
          <p:cNvSpPr/>
          <p:nvPr/>
        </p:nvSpPr>
        <p:spPr>
          <a:xfrm>
            <a:off x="901019" y="2140863"/>
            <a:ext cx="5473148" cy="458468"/>
          </a:xfrm>
          <a:prstGeom prst="roundRect">
            <a:avLst>
              <a:gd name="adj" fmla="val 11752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108000">
            <a:spAutoFit/>
          </a:bodyPr>
          <a:lstStyle/>
          <a:p>
            <a:pPr defTabSz="432000">
              <a:lnSpc>
                <a:spcPct val="20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7BCFBC2-A645-CC35-811B-3B42094E73C1}"/>
              </a:ext>
            </a:extLst>
          </p:cNvPr>
          <p:cNvSpPr/>
          <p:nvPr/>
        </p:nvSpPr>
        <p:spPr>
          <a:xfrm>
            <a:off x="907389" y="3313796"/>
            <a:ext cx="5473148" cy="680282"/>
          </a:xfrm>
          <a:prstGeom prst="roundRect">
            <a:avLst>
              <a:gd name="adj" fmla="val 11752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108000">
            <a:spAutoFit/>
          </a:bodyPr>
          <a:lstStyle/>
          <a:p>
            <a:pPr defTabSz="432000">
              <a:lnSpc>
                <a:spcPct val="150000"/>
              </a:lnSpc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//批量删除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deleteByIds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ids);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ED946F41-B4E7-E475-9911-26BE92ACC739}"/>
              </a:ext>
            </a:extLst>
          </p:cNvPr>
          <p:cNvSpPr txBox="1">
            <a:spLocks/>
          </p:cNvSpPr>
          <p:nvPr/>
        </p:nvSpPr>
        <p:spPr>
          <a:xfrm>
            <a:off x="710880" y="4179131"/>
            <a:ext cx="5574588" cy="438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XML</a:t>
            </a:r>
            <a:r>
              <a:rPr lang="zh-CN" altLang="en-US"/>
              <a:t>映射文件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CECCAEC-AC15-236B-FF49-DAC7D32B13E3}"/>
              </a:ext>
            </a:extLst>
          </p:cNvPr>
          <p:cNvSpPr/>
          <p:nvPr/>
        </p:nvSpPr>
        <p:spPr>
          <a:xfrm>
            <a:off x="907389" y="4665248"/>
            <a:ext cx="5473148" cy="1704789"/>
          </a:xfrm>
          <a:prstGeom prst="roundRect">
            <a:avLst>
              <a:gd name="adj" fmla="val 4104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36000">
            <a:spAutoFit/>
          </a:bodyPr>
          <a:lstStyle/>
          <a:p>
            <a:pPr defTabSz="43200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="deleteByIds"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delete from emp where id in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foreach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collection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="ids"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="id"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separator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=","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="("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=")"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#{id}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foreach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A712FC6-B287-E0FF-B2D9-A47FAFC43C76}"/>
              </a:ext>
            </a:extLst>
          </p:cNvPr>
          <p:cNvGrpSpPr/>
          <p:nvPr/>
        </p:nvGrpSpPr>
        <p:grpSpPr>
          <a:xfrm>
            <a:off x="6564307" y="4191841"/>
            <a:ext cx="5142190" cy="2347866"/>
            <a:chOff x="831237" y="1847968"/>
            <a:chExt cx="5663287" cy="2347866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7DD7DDD-870B-CA02-8A6F-A3527FCF8B14}"/>
                </a:ext>
              </a:extLst>
            </p:cNvPr>
            <p:cNvGrpSpPr/>
            <p:nvPr/>
          </p:nvGrpSpPr>
          <p:grpSpPr>
            <a:xfrm>
              <a:off x="831237" y="1847968"/>
              <a:ext cx="5663287" cy="2347866"/>
              <a:chOff x="806778" y="1685854"/>
              <a:chExt cx="5663287" cy="2347866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B5E87BA3-4962-B4EC-F789-5F794F5FD9A0}"/>
                  </a:ext>
                </a:extLst>
              </p:cNvPr>
              <p:cNvSpPr/>
              <p:nvPr/>
            </p:nvSpPr>
            <p:spPr>
              <a:xfrm>
                <a:off x="806778" y="1685855"/>
                <a:ext cx="5663287" cy="2347865"/>
              </a:xfrm>
              <a:prstGeom prst="roundRect">
                <a:avLst>
                  <a:gd name="adj" fmla="val 256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7200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collection</a:t>
                </a:r>
                <a:r>
                  <a:rPr lang="zh-CN" altLang="en-US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3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集合名称</a:t>
                </a:r>
                <a:endParaRPr lang="en-US" altLang="zh-CN" sz="13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item</a:t>
                </a:r>
                <a:r>
                  <a:rPr lang="zh-CN" altLang="en-US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3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集合遍历出来的元素</a:t>
                </a:r>
                <a:r>
                  <a:rPr lang="en-US" altLang="zh-CN" sz="13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</a:t>
                </a:r>
                <a:r>
                  <a:rPr lang="zh-CN" altLang="en-US" sz="13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项</a:t>
                </a:r>
                <a:endParaRPr lang="en-US" altLang="zh-CN" sz="13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separator</a:t>
                </a:r>
                <a:r>
                  <a:rPr lang="zh-CN" altLang="en-US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3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每一次遍历使用的分隔符</a:t>
                </a:r>
                <a:endParaRPr lang="en-US" altLang="zh-CN" sz="13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open</a:t>
                </a:r>
                <a:r>
                  <a:rPr lang="zh-CN" altLang="en-US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3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遍历开始前拼接的片段</a:t>
                </a:r>
                <a:endParaRPr lang="en-US" altLang="zh-CN" sz="13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close</a:t>
                </a:r>
                <a:r>
                  <a:rPr lang="zh-CN" altLang="en-US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3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遍历结束后拼接的片段</a:t>
                </a:r>
                <a:endParaRPr lang="en-US" altLang="zh-CN" sz="13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1" name="矩形: 对角圆角 20">
                <a:extLst>
                  <a:ext uri="{FF2B5EF4-FFF2-40B4-BE49-F238E27FC236}">
                    <a16:creationId xmlns:a16="http://schemas.microsoft.com/office/drawing/2014/main" id="{5641D2B8-957D-BBB7-E051-7B23F79A6FF7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146534" cy="373450"/>
              </a:xfrm>
              <a:prstGeom prst="round2DiagRect">
                <a:avLst>
                  <a:gd name="adj1" fmla="val 1153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属性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9" name="Shape 2627">
              <a:extLst>
                <a:ext uri="{FF2B5EF4-FFF2-40B4-BE49-F238E27FC236}">
                  <a16:creationId xmlns:a16="http://schemas.microsoft.com/office/drawing/2014/main" id="{F731CBA1-DE59-DADB-6535-E05FC55DEAA8}"/>
                </a:ext>
              </a:extLst>
            </p:cNvPr>
            <p:cNvSpPr/>
            <p:nvPr/>
          </p:nvSpPr>
          <p:spPr>
            <a:xfrm>
              <a:off x="1049528" y="1919447"/>
              <a:ext cx="250416" cy="250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40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 animBg="1"/>
      <p:bldP spid="12" grpId="0" animBg="1"/>
      <p:bldP spid="14" grpId="0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1C200F-C805-DB22-A1C5-B8E0B92E7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46608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A12B8-D365-401F-4F7A-59A3277A92B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&lt;if&gt;</a:t>
            </a:r>
          </a:p>
          <a:p>
            <a:r>
              <a:rPr lang="en-US" altLang="zh-CN"/>
              <a:t>&lt;foreach&gt;</a:t>
            </a:r>
          </a:p>
          <a:p>
            <a:r>
              <a:rPr lang="en-US" altLang="zh-CN">
                <a:solidFill>
                  <a:srgbClr val="C00000"/>
                </a:solidFill>
              </a:rPr>
              <a:t>&lt;sql&gt;&lt;include&gt;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C7AF80-9868-03FA-705D-06E1611AD6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89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1C4E2D-443A-F231-6467-6B51BDD3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</a:p>
        </p:txBody>
      </p:sp>
      <p:sp>
        <p:nvSpPr>
          <p:cNvPr id="6" name="!!矩形: 圆角 8">
            <a:extLst>
              <a:ext uri="{FF2B5EF4-FFF2-40B4-BE49-F238E27FC236}">
                <a16:creationId xmlns:a16="http://schemas.microsoft.com/office/drawing/2014/main" id="{C532B45A-4CB5-AB5E-7A17-64483FE5644E}"/>
              </a:ext>
            </a:extLst>
          </p:cNvPr>
          <p:cNvSpPr/>
          <p:nvPr/>
        </p:nvSpPr>
        <p:spPr>
          <a:xfrm>
            <a:off x="843866" y="1519422"/>
            <a:ext cx="8018780" cy="4784663"/>
          </a:xfrm>
          <a:prstGeom prst="roundRect">
            <a:avLst>
              <a:gd name="adj" fmla="val 232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</a:t>
            </a:r>
            <a:r>
              <a:rPr lang="zh-CN" altLang="zh-CN" sz="11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="list" </a:t>
            </a:r>
            <a:r>
              <a:rPr lang="zh-CN" altLang="zh-CN" sz="11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resultType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="com.itheima.pojo.Emp"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select id, username, password, name, gender, image, job,</a:t>
            </a:r>
            <a:r>
              <a:rPr lang="en-US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entrydate, dept_id, create_time, update_time from emp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where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zh-CN" sz="11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="name != null"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name like concat('%',#{name},'%')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&lt;/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zh-CN" sz="11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="gender != null"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and gender = #{gender}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&lt;/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zh-CN" sz="11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="begin != null and end != null"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and entrydate between #{begin} and #{end}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&lt;/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order by update_time desc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en-US" altLang="zh-CN" sz="110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endParaRPr lang="en-US" altLang="zh-CN" sz="110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</a:t>
            </a:r>
            <a:r>
              <a:rPr lang="zh-CN" altLang="zh-CN" sz="11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</a:t>
            </a:r>
            <a:r>
              <a:rPr lang="en-US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getById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 </a:t>
            </a:r>
            <a:r>
              <a:rPr lang="zh-CN" altLang="zh-CN" sz="11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resultType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="com.itheima.pojo.Emp"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select id, username, password, name, gender, image, job,</a:t>
            </a:r>
            <a:r>
              <a:rPr lang="en-US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entrydate, dept_id, create_time, update_time from emp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where</a:t>
            </a:r>
            <a:r>
              <a:rPr lang="en-US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id = #{id}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zh-CN" sz="11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!!矩形: 圆角 6">
            <a:extLst>
              <a:ext uri="{FF2B5EF4-FFF2-40B4-BE49-F238E27FC236}">
                <a16:creationId xmlns:a16="http://schemas.microsoft.com/office/drawing/2014/main" id="{49970177-0442-3414-AD80-06C3A1477860}"/>
              </a:ext>
            </a:extLst>
          </p:cNvPr>
          <p:cNvSpPr/>
          <p:nvPr/>
        </p:nvSpPr>
        <p:spPr>
          <a:xfrm>
            <a:off x="6920110" y="3487781"/>
            <a:ext cx="5114925" cy="1282590"/>
          </a:xfrm>
          <a:prstGeom prst="roundRect">
            <a:avLst>
              <a:gd name="adj" fmla="val 7540"/>
            </a:avLst>
          </a:prstGeom>
          <a:solidFill>
            <a:srgbClr val="C0FCE9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="commonS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id, username, password, name, gender, image, job,</a:t>
            </a:r>
            <a:r>
              <a:rPr lang="en-US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entrydate, dept_id, create_time, update_time from emp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606869-0D14-C3D4-619C-D3C4411F020E}"/>
              </a:ext>
            </a:extLst>
          </p:cNvPr>
          <p:cNvSpPr/>
          <p:nvPr/>
        </p:nvSpPr>
        <p:spPr>
          <a:xfrm>
            <a:off x="1028700" y="1790346"/>
            <a:ext cx="7737232" cy="2499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55B764-131C-E3B0-E6D6-B02529160CF6}"/>
              </a:ext>
            </a:extLst>
          </p:cNvPr>
          <p:cNvSpPr/>
          <p:nvPr/>
        </p:nvSpPr>
        <p:spPr>
          <a:xfrm>
            <a:off x="1092521" y="5575243"/>
            <a:ext cx="7658922" cy="2499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">
            <a:extLst>
              <a:ext uri="{FF2B5EF4-FFF2-40B4-BE49-F238E27FC236}">
                <a16:creationId xmlns:a16="http://schemas.microsoft.com/office/drawing/2014/main" id="{209B504A-C848-D8D2-12DC-798DE4CE6BD8}"/>
              </a:ext>
            </a:extLst>
          </p:cNvPr>
          <p:cNvSpPr/>
          <p:nvPr/>
        </p:nvSpPr>
        <p:spPr>
          <a:xfrm>
            <a:off x="1023793" y="1789795"/>
            <a:ext cx="7742139" cy="254624"/>
          </a:xfrm>
          <a:prstGeom prst="roundRect">
            <a:avLst>
              <a:gd name="adj" fmla="val 9616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圆角 1">
            <a:extLst>
              <a:ext uri="{FF2B5EF4-FFF2-40B4-BE49-F238E27FC236}">
                <a16:creationId xmlns:a16="http://schemas.microsoft.com/office/drawing/2014/main" id="{DF9AF7C9-0525-7A1D-441A-6B7541F112C0}"/>
              </a:ext>
            </a:extLst>
          </p:cNvPr>
          <p:cNvSpPr/>
          <p:nvPr/>
        </p:nvSpPr>
        <p:spPr>
          <a:xfrm>
            <a:off x="1092521" y="5570543"/>
            <a:ext cx="7742139" cy="254624"/>
          </a:xfrm>
          <a:prstGeom prst="roundRect">
            <a:avLst>
              <a:gd name="adj" fmla="val 9616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1">
            <a:extLst>
              <a:ext uri="{FF2B5EF4-FFF2-40B4-BE49-F238E27FC236}">
                <a16:creationId xmlns:a16="http://schemas.microsoft.com/office/drawing/2014/main" id="{CA03E36D-F67E-E86D-9364-FEF786E4470F}"/>
              </a:ext>
            </a:extLst>
          </p:cNvPr>
          <p:cNvSpPr/>
          <p:nvPr/>
        </p:nvSpPr>
        <p:spPr>
          <a:xfrm>
            <a:off x="1092521" y="1781988"/>
            <a:ext cx="7742139" cy="254624"/>
          </a:xfrm>
          <a:prstGeom prst="roundRect">
            <a:avLst>
              <a:gd name="adj" fmla="val 9616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include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refid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="common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: 圆角 1">
            <a:extLst>
              <a:ext uri="{FF2B5EF4-FFF2-40B4-BE49-F238E27FC236}">
                <a16:creationId xmlns:a16="http://schemas.microsoft.com/office/drawing/2014/main" id="{5EF77C63-D7B6-4FA9-AB0D-8B0EC5933994}"/>
              </a:ext>
            </a:extLst>
          </p:cNvPr>
          <p:cNvSpPr/>
          <p:nvPr/>
        </p:nvSpPr>
        <p:spPr>
          <a:xfrm>
            <a:off x="1092521" y="5563531"/>
            <a:ext cx="7658922" cy="249924"/>
          </a:xfrm>
          <a:prstGeom prst="roundRect">
            <a:avLst>
              <a:gd name="adj" fmla="val 9616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include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refid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="common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87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  <p:bldP spid="14" grpId="0" animBg="1"/>
      <p:bldP spid="14" grpId="1" animBg="1"/>
      <p:bldP spid="15" grpId="0" animBg="1"/>
      <p:bldP spid="16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1C4E2D-443A-F231-6467-6B51BDD3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片段</a:t>
            </a:r>
          </a:p>
        </p:txBody>
      </p:sp>
      <p:sp>
        <p:nvSpPr>
          <p:cNvPr id="6" name="!!矩形: 圆角 8">
            <a:extLst>
              <a:ext uri="{FF2B5EF4-FFF2-40B4-BE49-F238E27FC236}">
                <a16:creationId xmlns:a16="http://schemas.microsoft.com/office/drawing/2014/main" id="{C532B45A-4CB5-AB5E-7A17-64483FE5644E}"/>
              </a:ext>
            </a:extLst>
          </p:cNvPr>
          <p:cNvSpPr/>
          <p:nvPr/>
        </p:nvSpPr>
        <p:spPr>
          <a:xfrm>
            <a:off x="843866" y="2442707"/>
            <a:ext cx="7665983" cy="4180042"/>
          </a:xfrm>
          <a:prstGeom prst="roundRect">
            <a:avLst>
              <a:gd name="adj" fmla="val 232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</a:t>
            </a:r>
            <a:r>
              <a:rPr lang="zh-CN" altLang="zh-CN" sz="9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="list" </a:t>
            </a:r>
            <a:r>
              <a:rPr lang="zh-CN" altLang="zh-CN" sz="9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resultType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="com.itheima.pojo.Emp"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where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zh-CN" sz="9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="name != null"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name like concat('%',#{name},'%')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&lt;/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zh-CN" sz="9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="gender != null"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and gender = #{gender}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&lt;/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zh-CN" sz="9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="begin != null and end != null"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and entrydate between #{begin} and #{end}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&lt;/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order by update_time desc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en-US" altLang="zh-CN" sz="90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endParaRPr lang="en-US" altLang="zh-CN" sz="90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</a:t>
            </a:r>
            <a:r>
              <a:rPr lang="zh-CN" altLang="zh-CN" sz="9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</a:t>
            </a:r>
            <a:r>
              <a:rPr lang="en-US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getById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 </a:t>
            </a:r>
            <a:r>
              <a:rPr lang="zh-CN" altLang="zh-CN" sz="9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resultType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="com.itheima.pojo.Emp"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where</a:t>
            </a:r>
            <a:r>
              <a:rPr lang="en-US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id = #{id}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zh-CN" sz="9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!!矩形: 圆角 6">
            <a:extLst>
              <a:ext uri="{FF2B5EF4-FFF2-40B4-BE49-F238E27FC236}">
                <a16:creationId xmlns:a16="http://schemas.microsoft.com/office/drawing/2014/main" id="{49970177-0442-3414-AD80-06C3A1477860}"/>
              </a:ext>
            </a:extLst>
          </p:cNvPr>
          <p:cNvSpPr/>
          <p:nvPr/>
        </p:nvSpPr>
        <p:spPr>
          <a:xfrm>
            <a:off x="6652779" y="4162331"/>
            <a:ext cx="4430858" cy="1120514"/>
          </a:xfrm>
          <a:prstGeom prst="roundRect">
            <a:avLst>
              <a:gd name="adj" fmla="val 7540"/>
            </a:avLst>
          </a:prstGeom>
          <a:solidFill>
            <a:srgbClr val="C0FCE9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="commonS</a:t>
            </a: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elect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id, username, password, name, gender, image, job,</a:t>
            </a:r>
            <a:r>
              <a:rPr lang="en-US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entrydate, dept_id, create_time, update_time from emp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zh-CN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1">
            <a:extLst>
              <a:ext uri="{FF2B5EF4-FFF2-40B4-BE49-F238E27FC236}">
                <a16:creationId xmlns:a16="http://schemas.microsoft.com/office/drawing/2014/main" id="{CA03E36D-F67E-E86D-9364-FEF786E4470F}"/>
              </a:ext>
            </a:extLst>
          </p:cNvPr>
          <p:cNvSpPr/>
          <p:nvPr/>
        </p:nvSpPr>
        <p:spPr>
          <a:xfrm>
            <a:off x="1081580" y="2803573"/>
            <a:ext cx="7401514" cy="222448"/>
          </a:xfrm>
          <a:prstGeom prst="roundRect">
            <a:avLst>
              <a:gd name="adj" fmla="val 9616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include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refid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="common</a:t>
            </a: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/&gt;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: 圆角 1">
            <a:extLst>
              <a:ext uri="{FF2B5EF4-FFF2-40B4-BE49-F238E27FC236}">
                <a16:creationId xmlns:a16="http://schemas.microsoft.com/office/drawing/2014/main" id="{5EF77C63-D7B6-4FA9-AB0D-8B0EC5933994}"/>
              </a:ext>
            </a:extLst>
          </p:cNvPr>
          <p:cNvSpPr/>
          <p:nvPr/>
        </p:nvSpPr>
        <p:spPr>
          <a:xfrm>
            <a:off x="1081580" y="5879138"/>
            <a:ext cx="7321958" cy="218342"/>
          </a:xfrm>
          <a:prstGeom prst="roundRect">
            <a:avLst>
              <a:gd name="adj" fmla="val 9616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include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refid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="common</a:t>
            </a: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/&gt;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C4655498-6A9D-0F69-DBE5-2ECE4DE3FF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484743"/>
            <a:ext cx="10698800" cy="82879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>
                <a:solidFill>
                  <a:srgbClr val="C00000"/>
                </a:solidFill>
              </a:rPr>
              <a:t>&lt;sql&gt;</a:t>
            </a:r>
            <a:r>
              <a:rPr lang="zh-CN" altLang="en-US" sz="1400">
                <a:solidFill>
                  <a:srgbClr val="C00000"/>
                </a:solidFill>
              </a:rPr>
              <a:t>：</a:t>
            </a:r>
            <a:r>
              <a:rPr lang="zh-CN" altLang="en-US" sz="1400" b="0" i="0">
                <a:solidFill>
                  <a:srgbClr val="4D4D4D"/>
                </a:solidFill>
                <a:effectLst/>
              </a:rPr>
              <a:t>定义可重用的 </a:t>
            </a:r>
            <a:r>
              <a:rPr lang="en-US" altLang="zh-CN" sz="1400" b="0" i="0">
                <a:solidFill>
                  <a:srgbClr val="4D4D4D"/>
                </a:solidFill>
                <a:effectLst/>
              </a:rPr>
              <a:t>SQL </a:t>
            </a:r>
            <a:r>
              <a:rPr lang="zh-CN" altLang="en-US" sz="1400">
                <a:solidFill>
                  <a:srgbClr val="4D4D4D"/>
                </a:solidFill>
              </a:rPr>
              <a:t>片</a:t>
            </a:r>
            <a:r>
              <a:rPr lang="zh-CN" altLang="en-US" sz="1400" b="0" i="0">
                <a:solidFill>
                  <a:srgbClr val="4D4D4D"/>
                </a:solidFill>
                <a:effectLst/>
              </a:rPr>
              <a:t>段。</a:t>
            </a:r>
            <a:endParaRPr lang="en-US" altLang="zh-CN" sz="1400" b="0" i="0">
              <a:solidFill>
                <a:srgbClr val="4D4D4D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>
                <a:solidFill>
                  <a:srgbClr val="C00000"/>
                </a:solidFill>
              </a:rPr>
              <a:t>&lt;include&gt;</a:t>
            </a:r>
            <a:r>
              <a:rPr lang="zh-CN" altLang="en-US" sz="1400">
                <a:solidFill>
                  <a:srgbClr val="C00000"/>
                </a:solidFill>
              </a:rPr>
              <a:t>：</a:t>
            </a:r>
            <a:r>
              <a:rPr lang="zh-CN" altLang="en-US" sz="1400">
                <a:solidFill>
                  <a:srgbClr val="4D4D4D"/>
                </a:solidFill>
              </a:rPr>
              <a:t>通过属性</a:t>
            </a:r>
            <a:r>
              <a:rPr lang="en-US" altLang="zh-CN" sz="1400" b="0" i="0">
                <a:solidFill>
                  <a:srgbClr val="4D4D4D"/>
                </a:solidFill>
                <a:effectLst/>
              </a:rPr>
              <a:t>refid</a:t>
            </a:r>
            <a:r>
              <a:rPr lang="zh-CN" altLang="en-US" sz="1400" b="0" i="0">
                <a:solidFill>
                  <a:srgbClr val="4D4D4D"/>
                </a:solidFill>
                <a:effectLst/>
              </a:rPr>
              <a:t>，指定包含的</a:t>
            </a:r>
            <a:r>
              <a:rPr lang="en-US" altLang="zh-CN" sz="1400" b="0" i="0">
                <a:solidFill>
                  <a:srgbClr val="4D4D4D"/>
                </a:solidFill>
                <a:effectLst/>
              </a:rPr>
              <a:t>sql</a:t>
            </a:r>
            <a:r>
              <a:rPr lang="zh-CN" altLang="en-US" sz="1400" b="0" i="0">
                <a:solidFill>
                  <a:srgbClr val="4D4D4D"/>
                </a:solidFill>
                <a:effectLst/>
              </a:rPr>
              <a:t>片段。</a:t>
            </a:r>
            <a:endParaRPr lang="zh-CN" altLang="en-US" sz="1400">
              <a:solidFill>
                <a:srgbClr val="C0000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A56D8D-0547-F26C-2BCA-FFA56288CCBC}"/>
              </a:ext>
            </a:extLst>
          </p:cNvPr>
          <p:cNvSpPr/>
          <p:nvPr/>
        </p:nvSpPr>
        <p:spPr>
          <a:xfrm>
            <a:off x="6738150" y="4243525"/>
            <a:ext cx="1429305" cy="24481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C9385B7-838A-990C-39DB-BBAA98C2C0C5}"/>
              </a:ext>
            </a:extLst>
          </p:cNvPr>
          <p:cNvSpPr/>
          <p:nvPr/>
        </p:nvSpPr>
        <p:spPr>
          <a:xfrm>
            <a:off x="1615736" y="2805778"/>
            <a:ext cx="1384916" cy="2224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DDD4ADF5-5735-85F5-8CBD-7AC21DAC39F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6200000" flipH="1">
            <a:off x="4272849" y="1063570"/>
            <a:ext cx="1215299" cy="5144609"/>
          </a:xfrm>
          <a:prstGeom prst="curvedConnector3">
            <a:avLst>
              <a:gd name="adj1" fmla="val 3027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8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051D6-F65E-FEEF-CB87-797652E80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7059" y="1400174"/>
            <a:ext cx="5760538" cy="2954655"/>
          </a:xfrm>
        </p:spPr>
        <p:txBody>
          <a:bodyPr/>
          <a:lstStyle/>
          <a:p>
            <a:r>
              <a:rPr lang="en-US" altLang="zh-CN"/>
              <a:t>XML</a:t>
            </a:r>
            <a:r>
              <a:rPr lang="zh-CN" altLang="en-US"/>
              <a:t>映射文件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7">
            <a:extLst>
              <a:ext uri="{FF2B5EF4-FFF2-40B4-BE49-F238E27FC236}">
                <a16:creationId xmlns:a16="http://schemas.microsoft.com/office/drawing/2014/main" id="{7D7251AE-6D81-EE4F-0EBD-BFEFDFADFF37}"/>
              </a:ext>
            </a:extLst>
          </p:cNvPr>
          <p:cNvSpPr/>
          <p:nvPr/>
        </p:nvSpPr>
        <p:spPr>
          <a:xfrm>
            <a:off x="5516244" y="2250971"/>
            <a:ext cx="5685156" cy="1111353"/>
          </a:xfrm>
          <a:prstGeom prst="roundRect">
            <a:avLst>
              <a:gd name="adj" fmla="val 9616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映射配置文件名与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接口名一致，且放在相同的包下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同包同名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映射配置文件的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属性与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接口的全类名一致。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映射文件中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接口中的方法名一致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7">
            <a:extLst>
              <a:ext uri="{FF2B5EF4-FFF2-40B4-BE49-F238E27FC236}">
                <a16:creationId xmlns:a16="http://schemas.microsoft.com/office/drawing/2014/main" id="{DC9B5B8C-CEBE-D9E2-629D-2FAA6AC1B456}"/>
              </a:ext>
            </a:extLst>
          </p:cNvPr>
          <p:cNvSpPr/>
          <p:nvPr/>
        </p:nvSpPr>
        <p:spPr>
          <a:xfrm>
            <a:off x="5516244" y="4149517"/>
            <a:ext cx="5685156" cy="2215772"/>
          </a:xfrm>
          <a:prstGeom prst="roundRect">
            <a:avLst>
              <a:gd name="adj" fmla="val 3864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&lt;if&gt;</a:t>
            </a: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&lt;where&gt;</a:t>
            </a: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&lt;set&gt;</a:t>
            </a: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&lt;foreach&gt;</a:t>
            </a: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&lt;sql&gt;</a:t>
            </a: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&lt;include&gt;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87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基础操作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F0923E-838F-CA09-E86D-0C30552668F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935873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准备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删除</a:t>
            </a:r>
            <a:endParaRPr lang="en-US" altLang="zh-CN"/>
          </a:p>
          <a:p>
            <a:r>
              <a:rPr lang="zh-CN" altLang="en-US"/>
              <a:t>插入</a:t>
            </a:r>
            <a:endParaRPr lang="en-US" altLang="zh-CN"/>
          </a:p>
          <a:p>
            <a:r>
              <a:rPr lang="zh-CN" altLang="en-US"/>
              <a:t>更新</a:t>
            </a:r>
            <a:endParaRPr lang="en-US" altLang="zh-CN"/>
          </a:p>
          <a:p>
            <a:r>
              <a:rPr lang="zh-CN" altLang="en-US"/>
              <a:t>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142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98146-BBB6-8C9E-EA72-2B85D0A6A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5753" y="1468092"/>
            <a:ext cx="10698800" cy="18047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准备数据库表 </a:t>
            </a:r>
            <a:r>
              <a:rPr lang="en-US" altLang="zh-CN" sz="1400"/>
              <a:t>emp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创建一个新的</a:t>
            </a:r>
            <a:r>
              <a:rPr lang="en-US" altLang="zh-CN" sz="1400"/>
              <a:t>springboot</a:t>
            </a:r>
            <a:r>
              <a:rPr lang="zh-CN" altLang="en-US" sz="1400"/>
              <a:t>工程，选择引入对应的起步依赖（</a:t>
            </a:r>
            <a:r>
              <a:rPr lang="en-US" altLang="zh-CN" sz="1400"/>
              <a:t>mybatis</a:t>
            </a:r>
            <a:r>
              <a:rPr lang="zh-CN" altLang="en-US" sz="1400"/>
              <a:t>、</a:t>
            </a:r>
            <a:r>
              <a:rPr lang="en-US" altLang="zh-CN" sz="1400"/>
              <a:t>mysql</a:t>
            </a:r>
            <a:r>
              <a:rPr lang="zh-CN" altLang="en-US" sz="1400"/>
              <a:t>驱动、</a:t>
            </a:r>
            <a:r>
              <a:rPr lang="en-US" altLang="zh-CN" sz="1400"/>
              <a:t>lombok</a:t>
            </a:r>
            <a:r>
              <a:rPr lang="zh-CN" altLang="en-US" sz="1400"/>
              <a:t>）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/>
              <a:t>application.properties</a:t>
            </a:r>
            <a:r>
              <a:rPr lang="zh-CN" altLang="en-US" sz="1400"/>
              <a:t>中引入数据库连接信息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创建对应的实体类 </a:t>
            </a:r>
            <a:r>
              <a:rPr lang="en-US" altLang="zh-CN" sz="1400"/>
              <a:t>Emp</a:t>
            </a:r>
            <a:r>
              <a:rPr lang="zh-CN" altLang="en-US" sz="1400"/>
              <a:t>（实体类属性采用驼峰命名）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准备</a:t>
            </a:r>
            <a:r>
              <a:rPr lang="en-US" altLang="zh-CN" sz="1400"/>
              <a:t>Mapper</a:t>
            </a:r>
            <a:r>
              <a:rPr lang="zh-CN" altLang="en-US" sz="1400"/>
              <a:t>接口</a:t>
            </a:r>
            <a:r>
              <a:rPr lang="en-US" altLang="zh-CN" sz="1400"/>
              <a:t> EmpMapper</a:t>
            </a:r>
            <a:endParaRPr lang="zh-CN" altLang="en-US" sz="1400"/>
          </a:p>
          <a:p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6448721-8158-D147-127B-0ED46F2A9C33}"/>
              </a:ext>
            </a:extLst>
          </p:cNvPr>
          <p:cNvGrpSpPr/>
          <p:nvPr/>
        </p:nvGrpSpPr>
        <p:grpSpPr>
          <a:xfrm>
            <a:off x="1040536" y="3293196"/>
            <a:ext cx="4270084" cy="3479827"/>
            <a:chOff x="1049262" y="3290250"/>
            <a:chExt cx="4270084" cy="3479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093EC92-971F-D361-3FA0-82D064E576A2}"/>
                </a:ext>
              </a:extLst>
            </p:cNvPr>
            <p:cNvSpPr/>
            <p:nvPr/>
          </p:nvSpPr>
          <p:spPr>
            <a:xfrm>
              <a:off x="1049262" y="3290250"/>
              <a:ext cx="4270084" cy="3479827"/>
            </a:xfrm>
            <a:prstGeom prst="roundRect">
              <a:avLst>
                <a:gd name="adj" fmla="val 2471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@Data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class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Integer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username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password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name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Short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gender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image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Short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job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LocalDate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entrydate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Integer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deptId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LocalDateTime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createTime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LocalDateTime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updateTime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E16217E-9706-8788-C427-A2E20EEE378D}"/>
                </a:ext>
              </a:extLst>
            </p:cNvPr>
            <p:cNvSpPr txBox="1"/>
            <p:nvPr/>
          </p:nvSpPr>
          <p:spPr>
            <a:xfrm>
              <a:off x="3278026" y="3451188"/>
              <a:ext cx="413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③</a:t>
              </a:r>
              <a:endPara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5D2B43-7448-3937-FD69-7DF1FB90931A}"/>
              </a:ext>
            </a:extLst>
          </p:cNvPr>
          <p:cNvGrpSpPr/>
          <p:nvPr/>
        </p:nvGrpSpPr>
        <p:grpSpPr>
          <a:xfrm>
            <a:off x="3866371" y="4071669"/>
            <a:ext cx="3015011" cy="894131"/>
            <a:chOff x="4150222" y="3758342"/>
            <a:chExt cx="3015011" cy="894131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D49E9AA-F265-FF06-2E21-862C85B8DCC5}"/>
                </a:ext>
              </a:extLst>
            </p:cNvPr>
            <p:cNvSpPr/>
            <p:nvPr/>
          </p:nvSpPr>
          <p:spPr>
            <a:xfrm>
              <a:off x="4150222" y="3758342"/>
              <a:ext cx="3015011" cy="894131"/>
            </a:xfrm>
            <a:prstGeom prst="roundRect">
              <a:avLst>
                <a:gd name="adj" fmla="val 5853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@Mapper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interface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EmpMapper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21B3098-40D2-5E91-C71D-AB1EDAE88E41}"/>
                </a:ext>
              </a:extLst>
            </p:cNvPr>
            <p:cNvSpPr txBox="1"/>
            <p:nvPr/>
          </p:nvSpPr>
          <p:spPr>
            <a:xfrm>
              <a:off x="6378986" y="3836075"/>
              <a:ext cx="413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④</a:t>
              </a:r>
              <a:endPara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3E93871-BD38-62FC-53AA-5E51E94CA255}"/>
              </a:ext>
            </a:extLst>
          </p:cNvPr>
          <p:cNvGrpSpPr/>
          <p:nvPr/>
        </p:nvGrpSpPr>
        <p:grpSpPr>
          <a:xfrm>
            <a:off x="7042335" y="1260827"/>
            <a:ext cx="4701832" cy="3696900"/>
            <a:chOff x="7201973" y="1353794"/>
            <a:chExt cx="4701832" cy="36969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393F5A7-60F5-C2E4-600D-4635F5A76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1973" y="1353794"/>
              <a:ext cx="4701832" cy="3696900"/>
            </a:xfrm>
            <a:prstGeom prst="roundRect">
              <a:avLst>
                <a:gd name="adj" fmla="val 1208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CE63A3-B5E8-C5C0-2177-A3795ED4841D}"/>
                </a:ext>
              </a:extLst>
            </p:cNvPr>
            <p:cNvSpPr txBox="1"/>
            <p:nvPr/>
          </p:nvSpPr>
          <p:spPr>
            <a:xfrm>
              <a:off x="10903862" y="1504232"/>
              <a:ext cx="413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①</a:t>
              </a:r>
              <a:endPara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F6A616-3BEC-C262-4B9F-C6D42BB2DB77}"/>
              </a:ext>
            </a:extLst>
          </p:cNvPr>
          <p:cNvGrpSpPr/>
          <p:nvPr/>
        </p:nvGrpSpPr>
        <p:grpSpPr>
          <a:xfrm>
            <a:off x="6101906" y="5187003"/>
            <a:ext cx="5642261" cy="1243509"/>
            <a:chOff x="6189829" y="5234013"/>
            <a:chExt cx="5642261" cy="124350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E9BA9D5-5148-7F59-52B1-CE556FDD85A9}"/>
                </a:ext>
              </a:extLst>
            </p:cNvPr>
            <p:cNvSpPr/>
            <p:nvPr/>
          </p:nvSpPr>
          <p:spPr>
            <a:xfrm>
              <a:off x="6189829" y="5234013"/>
              <a:ext cx="5642261" cy="1243509"/>
            </a:xfrm>
            <a:prstGeom prst="roundRect">
              <a:avLst>
                <a:gd name="adj" fmla="val 5853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308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spring.datasource.driver-class-name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com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mysql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cj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jdbc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Driver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308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spring.datasource.url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jdbc:mysql://localhost:3306/</a:t>
              </a:r>
              <a:r>
                <a:rPr lang="en-US" altLang="zh-CN" sz="11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mybatis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308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spring.datasource.username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root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308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spring.datasource.password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1234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830F4B2-DA14-96CE-83EA-00464E1530EA}"/>
                </a:ext>
              </a:extLst>
            </p:cNvPr>
            <p:cNvSpPr txBox="1"/>
            <p:nvPr/>
          </p:nvSpPr>
          <p:spPr>
            <a:xfrm>
              <a:off x="10763018" y="5264947"/>
              <a:ext cx="413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②</a:t>
              </a:r>
              <a:endPara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068D844-6996-593B-2C8E-DDE1DD87D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787" y="3109277"/>
            <a:ext cx="4208249" cy="3204531"/>
          </a:xfrm>
          <a:prstGeom prst="roundRect">
            <a:avLst>
              <a:gd name="adj" fmla="val 2080"/>
            </a:avLst>
          </a:prstGeom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500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-0.21341 0.2055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1027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11705 3.7037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-0.17487 -0.18819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942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29739 -0.075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70" y="-375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基础操作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F0923E-838F-CA09-E86D-0C30552668F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935873"/>
          </a:xfrm>
        </p:spPr>
        <p:txBody>
          <a:bodyPr/>
          <a:lstStyle/>
          <a:p>
            <a:r>
              <a:rPr lang="zh-CN" altLang="en-US"/>
              <a:t>准备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删除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新增</a:t>
            </a:r>
            <a:endParaRPr lang="en-US" altLang="zh-CN"/>
          </a:p>
          <a:p>
            <a:r>
              <a:rPr lang="zh-CN" altLang="en-US"/>
              <a:t>更新</a:t>
            </a:r>
            <a:endParaRPr lang="en-US" altLang="zh-CN"/>
          </a:p>
          <a:p>
            <a:r>
              <a:rPr lang="zh-CN" altLang="en-US"/>
              <a:t>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84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根据主键删除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3BE74487-A319-C0F5-F2A1-B5AA052EC3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057" y="3127553"/>
            <a:ext cx="10589706" cy="46763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SQL</a:t>
            </a:r>
            <a:r>
              <a:rPr lang="zh-CN" altLang="en-US"/>
              <a:t>语句</a:t>
            </a:r>
            <a:r>
              <a:rPr lang="en-US" altLang="zh-CN"/>
              <a:t>: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045BCA-F840-D40F-5200-1A0C5EB9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1616137"/>
            <a:ext cx="10295988" cy="14656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103C226-680C-B429-DF03-42429FBD5B30}"/>
              </a:ext>
            </a:extLst>
          </p:cNvPr>
          <p:cNvSpPr/>
          <p:nvPr/>
        </p:nvSpPr>
        <p:spPr>
          <a:xfrm>
            <a:off x="10243039" y="2373922"/>
            <a:ext cx="483578" cy="2989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A5A94CB-DB32-3413-AC7E-F80126376BEB}"/>
              </a:ext>
            </a:extLst>
          </p:cNvPr>
          <p:cNvSpPr/>
          <p:nvPr/>
        </p:nvSpPr>
        <p:spPr>
          <a:xfrm>
            <a:off x="782320" y="3644336"/>
            <a:ext cx="10578443" cy="419656"/>
          </a:xfrm>
          <a:prstGeom prst="roundRect">
            <a:avLst>
              <a:gd name="adj" fmla="val 1218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72000">
            <a:spAutoFit/>
          </a:bodyPr>
          <a:lstStyle/>
          <a:p>
            <a:pPr defTabSz="432000">
              <a:lnSpc>
                <a:spcPct val="20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8899D5C-1D23-D28E-9BDD-D38E4C03D69A}"/>
              </a:ext>
            </a:extLst>
          </p:cNvPr>
          <p:cNvSpPr/>
          <p:nvPr/>
        </p:nvSpPr>
        <p:spPr>
          <a:xfrm>
            <a:off x="771057" y="4826187"/>
            <a:ext cx="10589706" cy="737311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72000" rIns="72000" bIns="108000">
            <a:spAutoFit/>
          </a:bodyPr>
          <a:lstStyle/>
          <a:p>
            <a:pPr defTabSz="43200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@Delete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"delete from emp where id = #{id}"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904BD4A-BDD3-238F-4A8E-92BE8DF06E47}"/>
              </a:ext>
            </a:extLst>
          </p:cNvPr>
          <p:cNvGrpSpPr/>
          <p:nvPr/>
        </p:nvGrpSpPr>
        <p:grpSpPr>
          <a:xfrm>
            <a:off x="730064" y="5749233"/>
            <a:ext cx="10630699" cy="804692"/>
            <a:chOff x="1048333" y="5599088"/>
            <a:chExt cx="10630699" cy="804692"/>
          </a:xfrm>
        </p:grpSpPr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F825D99D-BAB8-3846-D466-4098ECF262C1}"/>
                </a:ext>
              </a:extLst>
            </p:cNvPr>
            <p:cNvSpPr txBox="1"/>
            <p:nvPr/>
          </p:nvSpPr>
          <p:spPr>
            <a:xfrm>
              <a:off x="1469958" y="5931234"/>
              <a:ext cx="9999913" cy="364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如果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接口方法形参只有一个普通类型的参数，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#{…}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里面的属性名可以随便写，如：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#{id}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#{value}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32C0996-E4CD-AEB6-919F-EC2021DD2C22}"/>
                </a:ext>
              </a:extLst>
            </p:cNvPr>
            <p:cNvGrpSpPr/>
            <p:nvPr/>
          </p:nvGrpSpPr>
          <p:grpSpPr>
            <a:xfrm>
              <a:off x="1048333" y="5599088"/>
              <a:ext cx="10630699" cy="804692"/>
              <a:chOff x="1097275" y="5693358"/>
              <a:chExt cx="10579410" cy="804692"/>
            </a:xfrm>
          </p:grpSpPr>
          <p:sp>
            <p:nvSpPr>
              <p:cNvPr id="25" name="三角形 9">
                <a:extLst>
                  <a:ext uri="{FF2B5EF4-FFF2-40B4-BE49-F238E27FC236}">
                    <a16:creationId xmlns:a16="http://schemas.microsoft.com/office/drawing/2014/main" id="{2AFF29C3-4386-C721-AF77-D0D09612C1B7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17314FE-28B9-CD4C-4D67-44CC42453976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10479482" cy="80469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135F7DE-19ED-5F3D-8C8D-153817DB7A7B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31" name="文本占位符 29">
            <a:extLst>
              <a:ext uri="{FF2B5EF4-FFF2-40B4-BE49-F238E27FC236}">
                <a16:creationId xmlns:a16="http://schemas.microsoft.com/office/drawing/2014/main" id="{E9EB7EF5-F40B-8627-4260-838876B45F7E}"/>
              </a:ext>
            </a:extLst>
          </p:cNvPr>
          <p:cNvSpPr txBox="1">
            <a:spLocks/>
          </p:cNvSpPr>
          <p:nvPr/>
        </p:nvSpPr>
        <p:spPr>
          <a:xfrm>
            <a:off x="782320" y="4299244"/>
            <a:ext cx="10589706" cy="4676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/>
              <a:t>接口方法</a:t>
            </a:r>
            <a:r>
              <a:rPr lang="en-US" altLang="zh-CN"/>
              <a:t>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36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8" grpId="0" animBg="1"/>
      <p:bldP spid="2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85080-07A9-2398-ED8F-A25A944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日志输出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98146-BBB6-8C9E-EA72-2B85D0A6A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633348"/>
            <a:ext cx="10698800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可以在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application.properties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中，打开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的日志，并指定输出到控制台。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481852-625A-3EDB-5C12-932BE0528EB6}"/>
              </a:ext>
            </a:extLst>
          </p:cNvPr>
          <p:cNvSpPr/>
          <p:nvPr/>
        </p:nvSpPr>
        <p:spPr>
          <a:xfrm>
            <a:off x="1115216" y="2171642"/>
            <a:ext cx="10600592" cy="810097"/>
          </a:xfrm>
          <a:prstGeom prst="roundRect">
            <a:avLst>
              <a:gd name="adj" fmla="val 914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80000" rtlCol="0" anchor="ctr"/>
          <a:lstStyle/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#指定</a:t>
            </a:r>
            <a:r>
              <a:rPr kumimoji="0" lang="en-US" altLang="zh-CN" sz="13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输出日志的位置,输出控制台</a:t>
            </a:r>
            <a:b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mybatis.configuration.log-impl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org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apache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ibatis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logging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stdout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StdOutImpl</a:t>
            </a:r>
            <a:endParaRPr kumimoji="0" lang="zh-CN" altLang="zh-CN" sz="13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B09132-B6B8-FBEE-9203-B0B4B48B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16" y="4404425"/>
            <a:ext cx="10578198" cy="1712346"/>
          </a:xfrm>
          <a:prstGeom prst="roundRect">
            <a:avLst>
              <a:gd name="adj" fmla="val 5084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E147EB-5194-C732-75B7-E124E2FF4572}"/>
              </a:ext>
            </a:extLst>
          </p:cNvPr>
          <p:cNvSpPr/>
          <p:nvPr/>
        </p:nvSpPr>
        <p:spPr>
          <a:xfrm>
            <a:off x="1115216" y="5125917"/>
            <a:ext cx="10578198" cy="492369"/>
          </a:xfrm>
          <a:prstGeom prst="roundRect">
            <a:avLst>
              <a:gd name="adj" fmla="val 8504"/>
            </a:avLst>
          </a:prstGeom>
          <a:solidFill>
            <a:srgbClr val="FF0000">
              <a:alpha val="14902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!!文本框 10">
            <a:extLst>
              <a:ext uri="{FF2B5EF4-FFF2-40B4-BE49-F238E27FC236}">
                <a16:creationId xmlns:a16="http://schemas.microsoft.com/office/drawing/2014/main" id="{DE9C5B87-A91A-04A4-DBCF-8F072797D1D6}"/>
              </a:ext>
            </a:extLst>
          </p:cNvPr>
          <p:cNvSpPr txBox="1"/>
          <p:nvPr/>
        </p:nvSpPr>
        <p:spPr>
          <a:xfrm>
            <a:off x="9398976" y="5142805"/>
            <a:ext cx="204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预编译</a:t>
            </a:r>
            <a:r>
              <a:rPr lang="en-US" altLang="zh-CN" sz="32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SQL</a:t>
            </a:r>
            <a:endParaRPr lang="zh-CN" altLang="en-US" sz="3200" b="1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768AE42-4BFE-9430-6B4C-75DEAC7DCFA1}"/>
              </a:ext>
            </a:extLst>
          </p:cNvPr>
          <p:cNvSpPr/>
          <p:nvPr/>
        </p:nvSpPr>
        <p:spPr>
          <a:xfrm>
            <a:off x="2414726" y="5333687"/>
            <a:ext cx="275207" cy="27572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D6F5D1A9-706D-207A-31E6-DB4A56931B7B}"/>
              </a:ext>
            </a:extLst>
          </p:cNvPr>
          <p:cNvCxnSpPr>
            <a:stCxn id="2" idx="4"/>
          </p:cNvCxnSpPr>
          <p:nvPr/>
        </p:nvCxnSpPr>
        <p:spPr>
          <a:xfrm rot="5400000" flipH="1" flipV="1">
            <a:off x="3464253" y="4421763"/>
            <a:ext cx="275721" cy="2099569"/>
          </a:xfrm>
          <a:prstGeom prst="curvedConnector4">
            <a:avLst>
              <a:gd name="adj1" fmla="val -82910"/>
              <a:gd name="adj2" fmla="val 99789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991F3F0-8686-3818-098A-2DC230DF3506}"/>
              </a:ext>
            </a:extLst>
          </p:cNvPr>
          <p:cNvSpPr txBox="1"/>
          <p:nvPr/>
        </p:nvSpPr>
        <p:spPr>
          <a:xfrm>
            <a:off x="2235258" y="6185889"/>
            <a:ext cx="3171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 from  emp  where  id = 16;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65D1B41-6477-E061-0F05-64E2BF25B0AC}"/>
              </a:ext>
            </a:extLst>
          </p:cNvPr>
          <p:cNvGrpSpPr/>
          <p:nvPr/>
        </p:nvGrpSpPr>
        <p:grpSpPr>
          <a:xfrm>
            <a:off x="1115216" y="3643840"/>
            <a:ext cx="4671465" cy="541067"/>
            <a:chOff x="1115216" y="3643840"/>
            <a:chExt cx="4671465" cy="54106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5D32E7D-C116-50A9-913D-614C21FE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216" y="3643840"/>
              <a:ext cx="4671465" cy="541067"/>
            </a:xfrm>
            <a:prstGeom prst="roundRect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6DA39EA-04F6-A554-792F-DA6F9B2AB985}"/>
                </a:ext>
              </a:extLst>
            </p:cNvPr>
            <p:cNvSpPr/>
            <p:nvPr/>
          </p:nvSpPr>
          <p:spPr>
            <a:xfrm>
              <a:off x="4519246" y="3652632"/>
              <a:ext cx="501162" cy="232422"/>
            </a:xfrm>
            <a:prstGeom prst="rect">
              <a:avLst/>
            </a:prstGeom>
            <a:solidFill>
              <a:srgbClr val="FF0000">
                <a:alpha val="2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50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" grpId="0" animBg="1"/>
      <p:bldP spid="14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121708</TotalTime>
  <Words>3206</Words>
  <Application>Microsoft Office PowerPoint</Application>
  <PresentationFormat>宽屏</PresentationFormat>
  <Paragraphs>292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50</vt:i4>
      </vt:variant>
    </vt:vector>
  </HeadingPairs>
  <TitlesOfParts>
    <vt:vector size="73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汉仪尚巍流云体简</vt:lpstr>
      <vt:lpstr>黑体</vt:lpstr>
      <vt:lpstr>华文楷体</vt:lpstr>
      <vt:lpstr>华文楷体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PowerPoint 演示文稿</vt:lpstr>
      <vt:lpstr>需求说明</vt:lpstr>
      <vt:lpstr>Mybatis基础操作</vt:lpstr>
      <vt:lpstr>Mybatis基础操作</vt:lpstr>
      <vt:lpstr>准备工作</vt:lpstr>
      <vt:lpstr>Mybatis基础操作</vt:lpstr>
      <vt:lpstr>根据主键删除</vt:lpstr>
      <vt:lpstr>日志输出</vt:lpstr>
      <vt:lpstr>预编译SQL</vt:lpstr>
      <vt:lpstr>SQL注入</vt:lpstr>
      <vt:lpstr>参数占位符</vt:lpstr>
      <vt:lpstr>PowerPoint 演示文稿</vt:lpstr>
      <vt:lpstr>Mybatis基础操作</vt:lpstr>
      <vt:lpstr>新增</vt:lpstr>
      <vt:lpstr>新增</vt:lpstr>
      <vt:lpstr>新增(主键返回)</vt:lpstr>
      <vt:lpstr>PowerPoint 演示文稿</vt:lpstr>
      <vt:lpstr>Mybatis基础操作</vt:lpstr>
      <vt:lpstr>更新</vt:lpstr>
      <vt:lpstr>更新</vt:lpstr>
      <vt:lpstr>Mybatis基础操作</vt:lpstr>
      <vt:lpstr>查询（根据ID查询）</vt:lpstr>
      <vt:lpstr>数据封装</vt:lpstr>
      <vt:lpstr>数据封装</vt:lpstr>
      <vt:lpstr>查询（条件查询）</vt:lpstr>
      <vt:lpstr>查询（条件查询）</vt:lpstr>
      <vt:lpstr>参数名说明</vt:lpstr>
      <vt:lpstr>XML映射文件</vt:lpstr>
      <vt:lpstr>XML映射文件</vt:lpstr>
      <vt:lpstr>XML映射文件</vt:lpstr>
      <vt:lpstr>XML映射文件</vt:lpstr>
      <vt:lpstr>PowerPoint 演示文稿</vt:lpstr>
      <vt:lpstr>Mybatis动态SQL</vt:lpstr>
      <vt:lpstr>动态SQL</vt:lpstr>
      <vt:lpstr>动态SQL</vt:lpstr>
      <vt:lpstr>Mybatis动态SQL</vt:lpstr>
      <vt:lpstr>Mybatis动态SQL</vt:lpstr>
      <vt:lpstr>&lt;if&gt;</vt:lpstr>
      <vt:lpstr>PowerPoint 演示文稿</vt:lpstr>
      <vt:lpstr>PowerPoint 演示文稿</vt:lpstr>
      <vt:lpstr>PowerPoint 演示文稿</vt:lpstr>
      <vt:lpstr>PowerPoint 演示文稿</vt:lpstr>
      <vt:lpstr>Mybatis动态SQL</vt:lpstr>
      <vt:lpstr>&lt;foreach&gt;</vt:lpstr>
      <vt:lpstr>Mybatis动态SQL</vt:lpstr>
      <vt:lpstr>问题分析</vt:lpstr>
      <vt:lpstr>sql片段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M8242</cp:lastModifiedBy>
  <cp:revision>7783</cp:revision>
  <dcterms:created xsi:type="dcterms:W3CDTF">2020-03-31T02:23:27Z</dcterms:created>
  <dcterms:modified xsi:type="dcterms:W3CDTF">2022-11-08T07:25:47Z</dcterms:modified>
</cp:coreProperties>
</file>