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slideLayouts/slideLayout3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72"/>
  </p:notesMasterIdLst>
  <p:handoutMasterIdLst>
    <p:handoutMasterId r:id="rId73"/>
  </p:handoutMasterIdLst>
  <p:sldIdLst>
    <p:sldId id="462" r:id="rId8"/>
    <p:sldId id="1880" r:id="rId9"/>
    <p:sldId id="1702" r:id="rId10"/>
    <p:sldId id="1863" r:id="rId11"/>
    <p:sldId id="1710" r:id="rId12"/>
    <p:sldId id="1859" r:id="rId13"/>
    <p:sldId id="1860" r:id="rId14"/>
    <p:sldId id="1862" r:id="rId15"/>
    <p:sldId id="1861" r:id="rId16"/>
    <p:sldId id="1864" r:id="rId17"/>
    <p:sldId id="1869" r:id="rId18"/>
    <p:sldId id="1870" r:id="rId19"/>
    <p:sldId id="1867" r:id="rId20"/>
    <p:sldId id="1910" r:id="rId21"/>
    <p:sldId id="1872" r:id="rId22"/>
    <p:sldId id="1868" r:id="rId23"/>
    <p:sldId id="1911" r:id="rId24"/>
    <p:sldId id="1871" r:id="rId25"/>
    <p:sldId id="1873" r:id="rId26"/>
    <p:sldId id="1884" r:id="rId27"/>
    <p:sldId id="1876" r:id="rId28"/>
    <p:sldId id="1874" r:id="rId29"/>
    <p:sldId id="1912" r:id="rId30"/>
    <p:sldId id="1875" r:id="rId31"/>
    <p:sldId id="1913" r:id="rId32"/>
    <p:sldId id="1877" r:id="rId33"/>
    <p:sldId id="1916" r:id="rId34"/>
    <p:sldId id="1866" r:id="rId35"/>
    <p:sldId id="1878" r:id="rId36"/>
    <p:sldId id="1879" r:id="rId37"/>
    <p:sldId id="1914" r:id="rId38"/>
    <p:sldId id="1896" r:id="rId39"/>
    <p:sldId id="1898" r:id="rId40"/>
    <p:sldId id="1897" r:id="rId41"/>
    <p:sldId id="1900" r:id="rId42"/>
    <p:sldId id="1899" r:id="rId43"/>
    <p:sldId id="1901" r:id="rId44"/>
    <p:sldId id="1902" r:id="rId45"/>
    <p:sldId id="1903" r:id="rId46"/>
    <p:sldId id="1904" r:id="rId47"/>
    <p:sldId id="1905" r:id="rId48"/>
    <p:sldId id="1906" r:id="rId49"/>
    <p:sldId id="1907" r:id="rId50"/>
    <p:sldId id="1915" r:id="rId51"/>
    <p:sldId id="1881" r:id="rId52"/>
    <p:sldId id="1882" r:id="rId53"/>
    <p:sldId id="1883" r:id="rId54"/>
    <p:sldId id="1885" r:id="rId55"/>
    <p:sldId id="1886" r:id="rId56"/>
    <p:sldId id="1917" r:id="rId57"/>
    <p:sldId id="1887" r:id="rId58"/>
    <p:sldId id="1888" r:id="rId59"/>
    <p:sldId id="1919" r:id="rId60"/>
    <p:sldId id="1889" r:id="rId61"/>
    <p:sldId id="1890" r:id="rId62"/>
    <p:sldId id="1891" r:id="rId63"/>
    <p:sldId id="1920" r:id="rId64"/>
    <p:sldId id="1893" r:id="rId65"/>
    <p:sldId id="1892" r:id="rId66"/>
    <p:sldId id="1894" r:id="rId67"/>
    <p:sldId id="1918" r:id="rId68"/>
    <p:sldId id="1921" r:id="rId69"/>
    <p:sldId id="1895" r:id="rId70"/>
    <p:sldId id="1704" r:id="rId7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0000"/>
    <a:srgbClr val="92D050"/>
    <a:srgbClr val="503A65"/>
    <a:srgbClr val="8179AB"/>
    <a:srgbClr val="95ADBE"/>
    <a:srgbClr val="574F7D"/>
    <a:srgbClr val="E0F0EA"/>
    <a:srgbClr val="81E9E6"/>
    <a:srgbClr val="FEF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6" autoAdjust="0"/>
    <p:restoredTop sz="92556" autoAdjust="0"/>
  </p:normalViewPr>
  <p:slideViewPr>
    <p:cSldViewPr snapToGrid="0">
      <p:cViewPr varScale="1">
        <p:scale>
          <a:sx n="87" d="100"/>
          <a:sy n="87" d="100"/>
        </p:scale>
        <p:origin x="51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2022/12/7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402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809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7934570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30076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722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3115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536253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250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7" r:id="rId2"/>
    <p:sldLayoutId id="2147483719" r:id="rId3"/>
    <p:sldLayoutId id="2147483721" r:id="rId4"/>
    <p:sldLayoutId id="214748372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6" r:id="rId14"/>
    <p:sldLayoutId id="2147483710" r:id="rId15"/>
    <p:sldLayoutId id="2147483706" r:id="rId16"/>
    <p:sldLayoutId id="2147483713" r:id="rId17"/>
    <p:sldLayoutId id="2147483715" r:id="rId18"/>
    <p:sldLayoutId id="2147483720" r:id="rId19"/>
    <p:sldLayoutId id="2147483724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emf"/><Relationship Id="rId5" Type="http://schemas.openxmlformats.org/officeDocument/2006/relationships/image" Target="../media/image29.emf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/>
              <a:t>Web</a:t>
            </a:r>
            <a:r>
              <a:rPr kumimoji="1" lang="zh-CN" altLang="en-US" sz="5400"/>
              <a:t>后端开发</a:t>
            </a:r>
            <a:endParaRPr kumimoji="1" lang="zh-CN" altLang="en-US" sz="5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60DA6B-F1B0-A7EB-F04B-FC26B1094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710" y="3763221"/>
            <a:ext cx="4865742" cy="82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3521563"/>
          </a:xfrm>
        </p:spPr>
        <p:txBody>
          <a:bodyPr/>
          <a:lstStyle/>
          <a:p>
            <a:r>
              <a:rPr lang="zh-CN" altLang="en-US"/>
              <a:t>新增员工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文件上传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修改员工</a:t>
            </a:r>
            <a:endParaRPr lang="en-US" altLang="zh-CN"/>
          </a:p>
          <a:p>
            <a:r>
              <a:rPr lang="zh-CN" altLang="en-US"/>
              <a:t>配置文件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683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183A71F-6208-FA18-0C2D-A43D5E239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文件上传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9F58A5E-B8CE-72D7-453A-3A236DAF4F1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简介</a:t>
            </a:r>
            <a:endParaRPr lang="en-US" altLang="zh-CN"/>
          </a:p>
          <a:p>
            <a:r>
              <a:rPr lang="zh-CN" altLang="en-US"/>
              <a:t>本地存储</a:t>
            </a:r>
            <a:endParaRPr lang="en-US" altLang="zh-CN"/>
          </a:p>
          <a:p>
            <a:r>
              <a:rPr lang="zh-CN" altLang="en-US"/>
              <a:t>阿里云</a:t>
            </a:r>
            <a:r>
              <a:rPr lang="en-US" altLang="zh-CN"/>
              <a:t>OSS</a:t>
            </a:r>
          </a:p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0E6C9D8-393C-E982-7E2F-6414E1B2C2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467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183A71F-6208-FA18-0C2D-A43D5E239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文件上传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9F58A5E-B8CE-72D7-453A-3A236DAF4F1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简介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本地存储</a:t>
            </a:r>
            <a:endParaRPr lang="en-US" altLang="zh-CN"/>
          </a:p>
          <a:p>
            <a:r>
              <a:rPr lang="zh-CN" altLang="en-US"/>
              <a:t>阿里云</a:t>
            </a:r>
            <a:r>
              <a:rPr lang="en-US" altLang="zh-CN"/>
              <a:t>OSS</a:t>
            </a:r>
          </a:p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0E6C9D8-393C-E982-7E2F-6414E1B2C2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744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A20440-7377-1C2F-21DD-DF08543AB7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9658" y="1646151"/>
            <a:ext cx="11034276" cy="1230214"/>
          </a:xfrm>
        </p:spPr>
        <p:txBody>
          <a:bodyPr/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文件上传，是指将本地图片、视频、音频等文件上传到服务器，供其他用户浏览或下载的过程。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文件上传在项目中应用非常广泛，我们经常发微博、发微信朋友圈都用到了文件上传功能。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22BA520-06D9-846F-3CF3-A02E9F64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474401-6918-25C2-7813-56594E039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760" y="2876365"/>
            <a:ext cx="3331465" cy="3528456"/>
          </a:xfrm>
          <a:prstGeom prst="roundRect">
            <a:avLst>
              <a:gd name="adj" fmla="val 1838"/>
            </a:avLst>
          </a:prstGeom>
          <a:ln w="6350">
            <a:noFill/>
            <a:prstDash val="dash"/>
          </a:ln>
          <a:effectLst>
            <a:glow rad="63500">
              <a:schemeClr val="tx1">
                <a:lumMod val="50000"/>
                <a:lumOff val="50000"/>
                <a:alpha val="40000"/>
              </a:schemeClr>
            </a:glo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1BC147-323A-401F-0BF0-E84A64461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044" y="3724578"/>
            <a:ext cx="3520794" cy="2051104"/>
          </a:xfrm>
          <a:prstGeom prst="rect">
            <a:avLst/>
          </a:prstGeom>
          <a:effectLst>
            <a:glow rad="63500">
              <a:schemeClr val="tx1">
                <a:lumMod val="50000"/>
                <a:lumOff val="50000"/>
                <a:alpha val="40000"/>
              </a:schemeClr>
            </a:glo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ED59679-5F59-329F-458B-18F5C2430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106" y="2876365"/>
            <a:ext cx="2631212" cy="3568101"/>
          </a:xfrm>
          <a:prstGeom prst="roundRect">
            <a:avLst>
              <a:gd name="adj" fmla="val 3969"/>
            </a:avLst>
          </a:prstGeom>
          <a:effectLst>
            <a:glow rad="63500">
              <a:schemeClr val="tx1">
                <a:lumMod val="50000"/>
                <a:lumOff val="50000"/>
                <a:alpha val="40000"/>
              </a:schemeClr>
            </a:glo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522ED00-7504-C664-1C86-09CA639AD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4407" y="3210748"/>
            <a:ext cx="1777048" cy="2882332"/>
          </a:xfrm>
          <a:prstGeom prst="rect">
            <a:avLst/>
          </a:prstGeom>
          <a:effectLst>
            <a:glow rad="63500">
              <a:schemeClr val="tx1">
                <a:lumMod val="50000"/>
                <a:lumOff val="5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8884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A20440-7377-1C2F-21DD-DF08543AB7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9658" y="1646151"/>
            <a:ext cx="11034276" cy="1230214"/>
          </a:xfrm>
        </p:spPr>
        <p:txBody>
          <a:bodyPr/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文件上传，是指将本地图片、视频、音频等文件上传到服务器，供其他用户浏览或下载的过程。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文件上传在项目中应用非常广泛，我们经常发微博、发微信朋友圈都用到了文件上传功能。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22BA520-06D9-846F-3CF3-A02E9F64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CC560DA-CB04-6008-FBFA-E5FDBB6C899F}"/>
              </a:ext>
            </a:extLst>
          </p:cNvPr>
          <p:cNvSpPr/>
          <p:nvPr/>
        </p:nvSpPr>
        <p:spPr>
          <a:xfrm>
            <a:off x="5669374" y="3233245"/>
            <a:ext cx="5843016" cy="1699381"/>
          </a:xfrm>
          <a:prstGeom prst="roundRect">
            <a:avLst>
              <a:gd name="adj" fmla="val 3967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0" tIns="0" rIns="0" bIns="0">
            <a:spAutoFit/>
          </a:bodyPr>
          <a:lstStyle/>
          <a:p>
            <a:pPr marL="0" lvl="1" defTabSz="432000">
              <a:lnSpc>
                <a:spcPct val="150000"/>
              </a:lnSpc>
            </a:pP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form </a:t>
            </a:r>
            <a:r>
              <a:rPr lang="zh-CN" altLang="zh-CN" sz="12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action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="/upload" </a:t>
            </a:r>
            <a:r>
              <a:rPr lang="zh-CN" altLang="zh-CN" sz="12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method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="post" </a:t>
            </a:r>
            <a:r>
              <a:rPr lang="zh-CN" altLang="zh-CN" sz="12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enctype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="multipart/form-data"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姓名: 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 </a:t>
            </a:r>
            <a:r>
              <a:rPr lang="zh-CN" altLang="zh-CN" sz="12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type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="text" </a:t>
            </a:r>
            <a:r>
              <a:rPr lang="zh-CN" altLang="zh-CN" sz="12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="username"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年龄: 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 </a:t>
            </a:r>
            <a:r>
              <a:rPr lang="zh-CN" altLang="zh-CN" sz="12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type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="text" </a:t>
            </a:r>
            <a:r>
              <a:rPr lang="zh-CN" altLang="zh-CN" sz="12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="age"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头像: 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 </a:t>
            </a:r>
            <a:r>
              <a:rPr lang="zh-CN" altLang="zh-CN" sz="12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type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="file" </a:t>
            </a:r>
            <a:r>
              <a:rPr lang="zh-CN" altLang="zh-CN" sz="12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="image"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 </a:t>
            </a:r>
            <a:r>
              <a:rPr lang="zh-CN" altLang="zh-CN" sz="12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type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="submit" </a:t>
            </a:r>
            <a:r>
              <a:rPr lang="zh-CN" altLang="zh-CN" sz="12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="提交"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form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lang="zh-CN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!!矩形 7">
            <a:extLst>
              <a:ext uri="{FF2B5EF4-FFF2-40B4-BE49-F238E27FC236}">
                <a16:creationId xmlns:a16="http://schemas.microsoft.com/office/drawing/2014/main" id="{72B47BAE-0A61-AF65-3772-3F0C7B6E1C2A}"/>
              </a:ext>
            </a:extLst>
          </p:cNvPr>
          <p:cNvSpPr/>
          <p:nvPr/>
        </p:nvSpPr>
        <p:spPr>
          <a:xfrm>
            <a:off x="7424703" y="3278965"/>
            <a:ext cx="1129603" cy="283758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!!矩形 8">
            <a:extLst>
              <a:ext uri="{FF2B5EF4-FFF2-40B4-BE49-F238E27FC236}">
                <a16:creationId xmlns:a16="http://schemas.microsoft.com/office/drawing/2014/main" id="{07F6157D-923D-63E8-ED14-7CDDEC5C72B6}"/>
              </a:ext>
            </a:extLst>
          </p:cNvPr>
          <p:cNvSpPr/>
          <p:nvPr/>
        </p:nvSpPr>
        <p:spPr>
          <a:xfrm>
            <a:off x="8572594" y="3287121"/>
            <a:ext cx="2281334" cy="275602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!!矩形 9">
            <a:extLst>
              <a:ext uri="{FF2B5EF4-FFF2-40B4-BE49-F238E27FC236}">
                <a16:creationId xmlns:a16="http://schemas.microsoft.com/office/drawing/2014/main" id="{C7638FC4-BABC-E0E5-9B18-42CC50ABF21F}"/>
              </a:ext>
            </a:extLst>
          </p:cNvPr>
          <p:cNvSpPr/>
          <p:nvPr/>
        </p:nvSpPr>
        <p:spPr>
          <a:xfrm>
            <a:off x="6718888" y="4091428"/>
            <a:ext cx="806624" cy="283758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2A92E719-4442-491B-5B4A-A5D3D97D6D02}"/>
              </a:ext>
            </a:extLst>
          </p:cNvPr>
          <p:cNvSpPr/>
          <p:nvPr/>
        </p:nvSpPr>
        <p:spPr>
          <a:xfrm>
            <a:off x="10066040" y="4594590"/>
            <a:ext cx="1455494" cy="339653"/>
          </a:xfrm>
          <a:prstGeom prst="round2DiagRect">
            <a:avLst>
              <a:gd name="adj1" fmla="val 28640"/>
              <a:gd name="adj2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前端页面三要素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636447E-4440-07CA-3759-1602FCCCD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77" y="2878853"/>
            <a:ext cx="3331465" cy="3528456"/>
          </a:xfrm>
          <a:prstGeom prst="roundRect">
            <a:avLst>
              <a:gd name="adj" fmla="val 1838"/>
            </a:avLst>
          </a:prstGeom>
          <a:ln w="6350">
            <a:noFill/>
            <a:prstDash val="dash"/>
          </a:ln>
          <a:effectLst>
            <a:glow rad="63500">
              <a:schemeClr val="tx1">
                <a:lumMod val="50000"/>
                <a:lumOff val="50000"/>
                <a:alpha val="40000"/>
              </a:schemeClr>
            </a:glo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A7BF7A0-D802-18D6-91DD-25BF35F85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761" y="3727066"/>
            <a:ext cx="3520794" cy="2051104"/>
          </a:xfrm>
          <a:prstGeom prst="rect">
            <a:avLst/>
          </a:prstGeom>
          <a:effectLst>
            <a:glow rad="63500">
              <a:schemeClr val="tx1">
                <a:lumMod val="50000"/>
                <a:lumOff val="50000"/>
                <a:alpha val="40000"/>
              </a:schemeClr>
            </a:glo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805FC9-4899-60A1-88C9-890055071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374" y="5188491"/>
            <a:ext cx="4047339" cy="1179357"/>
          </a:xfrm>
          <a:prstGeom prst="roundRect">
            <a:avLst>
              <a:gd name="adj" fmla="val 5037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247188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22BA520-06D9-846F-3CF3-A02E9F64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559D25-4AA8-968F-97D1-349393E8A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958"/>
          <a:stretch/>
        </p:blipFill>
        <p:spPr>
          <a:xfrm>
            <a:off x="5595737" y="3756999"/>
            <a:ext cx="6221265" cy="2807280"/>
          </a:xfrm>
          <a:prstGeom prst="roundRect">
            <a:avLst>
              <a:gd name="adj" fmla="val 2791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D435E77-7227-BDC2-3DE2-3F9466F4C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958"/>
          <a:stretch/>
        </p:blipFill>
        <p:spPr>
          <a:xfrm>
            <a:off x="5595737" y="1519309"/>
            <a:ext cx="6221265" cy="1959483"/>
          </a:xfrm>
          <a:prstGeom prst="roundRect">
            <a:avLst>
              <a:gd name="adj" fmla="val 3588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CC91F1A-CBD4-0DF0-2522-ED2B9162B572}"/>
              </a:ext>
            </a:extLst>
          </p:cNvPr>
          <p:cNvSpPr/>
          <p:nvPr/>
        </p:nvSpPr>
        <p:spPr>
          <a:xfrm>
            <a:off x="5616380" y="2706624"/>
            <a:ext cx="6200620" cy="242265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2CFB930-90AC-C90A-E814-33908F779736}"/>
              </a:ext>
            </a:extLst>
          </p:cNvPr>
          <p:cNvSpPr/>
          <p:nvPr/>
        </p:nvSpPr>
        <p:spPr>
          <a:xfrm>
            <a:off x="6089793" y="4699156"/>
            <a:ext cx="5727209" cy="408562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C3E6306-D469-D094-87A0-15DF3A5249DA}"/>
              </a:ext>
            </a:extLst>
          </p:cNvPr>
          <p:cNvSpPr/>
          <p:nvPr/>
        </p:nvSpPr>
        <p:spPr>
          <a:xfrm>
            <a:off x="6089791" y="5223155"/>
            <a:ext cx="5727209" cy="408562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96DEF02-0E7A-3038-99A6-E58DA115A004}"/>
              </a:ext>
            </a:extLst>
          </p:cNvPr>
          <p:cNvSpPr/>
          <p:nvPr/>
        </p:nvSpPr>
        <p:spPr>
          <a:xfrm>
            <a:off x="6089791" y="5747153"/>
            <a:ext cx="5727209" cy="547339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5B489F9-D2D7-A27F-914A-21D33FAB5F96}"/>
              </a:ext>
            </a:extLst>
          </p:cNvPr>
          <p:cNvSpPr/>
          <p:nvPr/>
        </p:nvSpPr>
        <p:spPr>
          <a:xfrm>
            <a:off x="585310" y="2992719"/>
            <a:ext cx="4827938" cy="1459235"/>
          </a:xfrm>
          <a:prstGeom prst="roundRect">
            <a:avLst>
              <a:gd name="adj" fmla="val 3967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0" tIns="0" rIns="0" bIns="0">
            <a:spAutoFit/>
          </a:bodyPr>
          <a:lstStyle/>
          <a:p>
            <a:pPr marL="0" lvl="1" defTabSz="432000">
              <a:lnSpc>
                <a:spcPct val="150000"/>
              </a:lnSpc>
            </a:pPr>
            <a:r>
              <a:rPr lang="zh-CN" altLang="zh-CN" sz="105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05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form </a:t>
            </a:r>
            <a:r>
              <a:rPr lang="zh-CN" altLang="zh-CN" sz="105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action</a:t>
            </a:r>
            <a:r>
              <a:rPr lang="zh-CN" altLang="zh-CN" sz="105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="/upload" </a:t>
            </a:r>
            <a:r>
              <a:rPr lang="zh-CN" altLang="zh-CN" sz="105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method</a:t>
            </a:r>
            <a:r>
              <a:rPr lang="zh-CN" altLang="zh-CN" sz="105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="post" </a:t>
            </a:r>
            <a:r>
              <a:rPr lang="zh-CN" altLang="zh-CN" sz="105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enctype</a:t>
            </a:r>
            <a:r>
              <a:rPr lang="zh-CN" altLang="zh-CN" sz="105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="multipart/form-data"</a:t>
            </a:r>
            <a:r>
              <a:rPr lang="zh-CN" altLang="zh-CN" sz="105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05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05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姓名: &lt;</a:t>
            </a:r>
            <a:r>
              <a:rPr lang="zh-CN" altLang="zh-CN" sz="105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 </a:t>
            </a:r>
            <a:r>
              <a:rPr lang="zh-CN" altLang="zh-CN" sz="105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type</a:t>
            </a:r>
            <a:r>
              <a:rPr lang="zh-CN" altLang="zh-CN" sz="105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="text" </a:t>
            </a:r>
            <a:r>
              <a:rPr lang="zh-CN" altLang="zh-CN" sz="105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zh-CN" altLang="zh-CN" sz="105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="username"</a:t>
            </a:r>
            <a:r>
              <a:rPr lang="zh-CN" altLang="zh-CN" sz="105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&gt;&lt;</a:t>
            </a:r>
            <a:r>
              <a:rPr lang="zh-CN" altLang="zh-CN" sz="105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</a:t>
            </a:r>
            <a:r>
              <a:rPr lang="zh-CN" altLang="zh-CN" sz="105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05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05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年龄: &lt;</a:t>
            </a:r>
            <a:r>
              <a:rPr lang="zh-CN" altLang="zh-CN" sz="105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 </a:t>
            </a:r>
            <a:r>
              <a:rPr lang="zh-CN" altLang="zh-CN" sz="105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type</a:t>
            </a:r>
            <a:r>
              <a:rPr lang="zh-CN" altLang="zh-CN" sz="105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="text" </a:t>
            </a:r>
            <a:r>
              <a:rPr lang="zh-CN" altLang="zh-CN" sz="105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zh-CN" altLang="zh-CN" sz="105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="age"</a:t>
            </a:r>
            <a:r>
              <a:rPr lang="zh-CN" altLang="zh-CN" sz="105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&gt;&lt;</a:t>
            </a:r>
            <a:r>
              <a:rPr lang="zh-CN" altLang="zh-CN" sz="105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</a:t>
            </a:r>
            <a:r>
              <a:rPr lang="zh-CN" altLang="zh-CN" sz="105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05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05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头像: &lt;</a:t>
            </a:r>
            <a:r>
              <a:rPr lang="zh-CN" altLang="zh-CN" sz="105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 </a:t>
            </a:r>
            <a:r>
              <a:rPr lang="zh-CN" altLang="zh-CN" sz="105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type</a:t>
            </a:r>
            <a:r>
              <a:rPr lang="zh-CN" altLang="zh-CN" sz="105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="file" </a:t>
            </a:r>
            <a:r>
              <a:rPr lang="zh-CN" altLang="zh-CN" sz="105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zh-CN" altLang="zh-CN" sz="105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="image"</a:t>
            </a:r>
            <a:r>
              <a:rPr lang="zh-CN" altLang="zh-CN" sz="105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&gt;&lt;</a:t>
            </a:r>
            <a:r>
              <a:rPr lang="zh-CN" altLang="zh-CN" sz="105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</a:t>
            </a:r>
            <a:r>
              <a:rPr lang="zh-CN" altLang="zh-CN" sz="105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05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05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lang="zh-CN" altLang="zh-CN" sz="105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 </a:t>
            </a:r>
            <a:r>
              <a:rPr lang="zh-CN" altLang="zh-CN" sz="105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type</a:t>
            </a:r>
            <a:r>
              <a:rPr lang="zh-CN" altLang="zh-CN" sz="105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="submit" </a:t>
            </a:r>
            <a:r>
              <a:rPr lang="zh-CN" altLang="zh-CN" sz="105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</a:t>
            </a:r>
            <a:r>
              <a:rPr lang="zh-CN" altLang="zh-CN" sz="105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="提交"</a:t>
            </a:r>
            <a:r>
              <a:rPr lang="zh-CN" altLang="zh-CN" sz="105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05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05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lang="zh-CN" altLang="zh-CN" sz="105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form</a:t>
            </a:r>
            <a:r>
              <a:rPr lang="zh-CN" altLang="zh-CN" sz="105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lang="zh-CN" altLang="zh-CN" sz="105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!!矩形 7">
            <a:extLst>
              <a:ext uri="{FF2B5EF4-FFF2-40B4-BE49-F238E27FC236}">
                <a16:creationId xmlns:a16="http://schemas.microsoft.com/office/drawing/2014/main" id="{8BBDC59F-9435-80A6-B919-C30D571AD05C}"/>
              </a:ext>
            </a:extLst>
          </p:cNvPr>
          <p:cNvSpPr/>
          <p:nvPr/>
        </p:nvSpPr>
        <p:spPr>
          <a:xfrm>
            <a:off x="2123216" y="3020150"/>
            <a:ext cx="977627" cy="253402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!!矩形 8">
            <a:extLst>
              <a:ext uri="{FF2B5EF4-FFF2-40B4-BE49-F238E27FC236}">
                <a16:creationId xmlns:a16="http://schemas.microsoft.com/office/drawing/2014/main" id="{3500C2C2-D84D-6F2B-B2BE-DFC7E16E9C34}"/>
              </a:ext>
            </a:extLst>
          </p:cNvPr>
          <p:cNvSpPr/>
          <p:nvPr/>
        </p:nvSpPr>
        <p:spPr>
          <a:xfrm>
            <a:off x="3119132" y="3019375"/>
            <a:ext cx="1983220" cy="254177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!!矩形 9">
            <a:extLst>
              <a:ext uri="{FF2B5EF4-FFF2-40B4-BE49-F238E27FC236}">
                <a16:creationId xmlns:a16="http://schemas.microsoft.com/office/drawing/2014/main" id="{22BE47B4-E7B2-0CD2-1197-3436746FF11E}"/>
              </a:ext>
            </a:extLst>
          </p:cNvPr>
          <p:cNvSpPr/>
          <p:nvPr/>
        </p:nvSpPr>
        <p:spPr>
          <a:xfrm>
            <a:off x="1510699" y="3729567"/>
            <a:ext cx="702149" cy="253402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5" name="矩形: 对角圆角 14">
            <a:extLst>
              <a:ext uri="{FF2B5EF4-FFF2-40B4-BE49-F238E27FC236}">
                <a16:creationId xmlns:a16="http://schemas.microsoft.com/office/drawing/2014/main" id="{6A6FA7E3-32FD-2824-510D-E0B5EA3CA3EB}"/>
              </a:ext>
            </a:extLst>
          </p:cNvPr>
          <p:cNvSpPr/>
          <p:nvPr/>
        </p:nvSpPr>
        <p:spPr>
          <a:xfrm>
            <a:off x="4317150" y="4093407"/>
            <a:ext cx="1105242" cy="367690"/>
          </a:xfrm>
          <a:prstGeom prst="round2DiagRect">
            <a:avLst>
              <a:gd name="adj1" fmla="val 11232"/>
              <a:gd name="adj2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前端页面三要素</a:t>
            </a:r>
          </a:p>
        </p:txBody>
      </p:sp>
    </p:spTree>
    <p:extLst>
      <p:ext uri="{BB962C8B-B14F-4D97-AF65-F5344CB8AC3E}">
        <p14:creationId xmlns:p14="http://schemas.microsoft.com/office/powerpoint/2010/main" val="153867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22BA520-06D9-846F-3CF3-A02E9F64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简介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D1ACE3E-D533-2329-B40E-96B69F0517F6}"/>
              </a:ext>
            </a:extLst>
          </p:cNvPr>
          <p:cNvSpPr/>
          <p:nvPr/>
        </p:nvSpPr>
        <p:spPr>
          <a:xfrm>
            <a:off x="911218" y="3869813"/>
            <a:ext cx="10693879" cy="2696558"/>
          </a:xfrm>
          <a:prstGeom prst="roundRect">
            <a:avLst>
              <a:gd name="adj" fmla="val 3806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72000" tIns="0" rIns="72000" bIns="0">
            <a:spAutoFit/>
          </a:bodyPr>
          <a:lstStyle/>
          <a:p>
            <a:pPr marL="0" lvl="1" defTabSz="432000">
              <a:lnSpc>
                <a:spcPct val="20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@RestController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UploadController </a:t>
            </a:r>
            <a:r>
              <a:rPr lang="en-US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@PostMapping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"/upload"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upload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success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}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矩形: 对角圆角 13">
            <a:extLst>
              <a:ext uri="{FF2B5EF4-FFF2-40B4-BE49-F238E27FC236}">
                <a16:creationId xmlns:a16="http://schemas.microsoft.com/office/drawing/2014/main" id="{B116CDE7-AFEB-2079-7FBE-A655A763C13F}"/>
              </a:ext>
            </a:extLst>
          </p:cNvPr>
          <p:cNvSpPr/>
          <p:nvPr/>
        </p:nvSpPr>
        <p:spPr>
          <a:xfrm>
            <a:off x="10158481" y="6227244"/>
            <a:ext cx="1455494" cy="339653"/>
          </a:xfrm>
          <a:prstGeom prst="round2DiagRect">
            <a:avLst>
              <a:gd name="adj1" fmla="val 28640"/>
              <a:gd name="adj2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服务端接收文件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0662AB3-2540-1EEF-A080-B53A9C731500}"/>
              </a:ext>
            </a:extLst>
          </p:cNvPr>
          <p:cNvSpPr/>
          <p:nvPr/>
        </p:nvSpPr>
        <p:spPr>
          <a:xfrm>
            <a:off x="911218" y="1633045"/>
            <a:ext cx="10693878" cy="2208918"/>
          </a:xfrm>
          <a:prstGeom prst="roundRect">
            <a:avLst>
              <a:gd name="adj" fmla="val 3967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72000" tIns="0" rIns="0" bIns="0">
            <a:spAutoFit/>
          </a:bodyPr>
          <a:lstStyle/>
          <a:p>
            <a:pPr marL="0" lvl="1" defTabSz="432000">
              <a:lnSpc>
                <a:spcPct val="200000"/>
              </a:lnSpc>
            </a:pP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form </a:t>
            </a:r>
            <a:r>
              <a:rPr lang="zh-CN" altLang="zh-CN" sz="12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action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="/upload" </a:t>
            </a:r>
            <a:r>
              <a:rPr lang="zh-CN" altLang="zh-CN" sz="12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method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="post" </a:t>
            </a:r>
            <a:r>
              <a:rPr lang="zh-CN" altLang="zh-CN" sz="12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enctype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="multipart/form-data"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姓名: 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 </a:t>
            </a:r>
            <a:r>
              <a:rPr lang="zh-CN" altLang="zh-CN" sz="12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type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="text" </a:t>
            </a:r>
            <a:r>
              <a:rPr lang="zh-CN" altLang="zh-CN" sz="12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="username"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年龄: 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 </a:t>
            </a:r>
            <a:r>
              <a:rPr lang="zh-CN" altLang="zh-CN" sz="12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type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="text" </a:t>
            </a:r>
            <a:r>
              <a:rPr lang="zh-CN" altLang="zh-CN" sz="12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="age"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头像: 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 </a:t>
            </a:r>
            <a:r>
              <a:rPr lang="zh-CN" altLang="zh-CN" sz="12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type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="file" </a:t>
            </a:r>
            <a:r>
              <a:rPr lang="zh-CN" altLang="zh-CN" sz="12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="image"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 </a:t>
            </a:r>
            <a:r>
              <a:rPr lang="zh-CN" altLang="zh-CN" sz="12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type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="submit" </a:t>
            </a:r>
            <a:r>
              <a:rPr lang="zh-CN" altLang="zh-CN" sz="12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="提交"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form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lang="zh-CN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!!矩形 7">
            <a:extLst>
              <a:ext uri="{FF2B5EF4-FFF2-40B4-BE49-F238E27FC236}">
                <a16:creationId xmlns:a16="http://schemas.microsoft.com/office/drawing/2014/main" id="{8DA12F4B-555D-346B-2B22-A3B70CB91D9E}"/>
              </a:ext>
            </a:extLst>
          </p:cNvPr>
          <p:cNvSpPr/>
          <p:nvPr/>
        </p:nvSpPr>
        <p:spPr>
          <a:xfrm>
            <a:off x="2728091" y="1724133"/>
            <a:ext cx="1129603" cy="283758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!!矩形 8">
            <a:extLst>
              <a:ext uri="{FF2B5EF4-FFF2-40B4-BE49-F238E27FC236}">
                <a16:creationId xmlns:a16="http://schemas.microsoft.com/office/drawing/2014/main" id="{7E00AEA7-6953-A4A3-D73B-E8CBD08D030A}"/>
              </a:ext>
            </a:extLst>
          </p:cNvPr>
          <p:cNvSpPr/>
          <p:nvPr/>
        </p:nvSpPr>
        <p:spPr>
          <a:xfrm>
            <a:off x="3875982" y="1723497"/>
            <a:ext cx="2281334" cy="283758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!!矩形 9">
            <a:extLst>
              <a:ext uri="{FF2B5EF4-FFF2-40B4-BE49-F238E27FC236}">
                <a16:creationId xmlns:a16="http://schemas.microsoft.com/office/drawing/2014/main" id="{8625CBC0-02F4-7F00-4C51-F94A57475BFE}"/>
              </a:ext>
            </a:extLst>
          </p:cNvPr>
          <p:cNvSpPr/>
          <p:nvPr/>
        </p:nvSpPr>
        <p:spPr>
          <a:xfrm>
            <a:off x="2034249" y="2837830"/>
            <a:ext cx="806624" cy="283758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232BC4E2-E7F5-3BDF-F496-9DA424DEAFA4}"/>
              </a:ext>
            </a:extLst>
          </p:cNvPr>
          <p:cNvSpPr/>
          <p:nvPr/>
        </p:nvSpPr>
        <p:spPr>
          <a:xfrm>
            <a:off x="10158481" y="3511556"/>
            <a:ext cx="1455494" cy="339653"/>
          </a:xfrm>
          <a:prstGeom prst="round2DiagRect">
            <a:avLst>
              <a:gd name="adj1" fmla="val 28640"/>
              <a:gd name="adj2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前端页面三要素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94C42A5-AABA-7AC4-4F5A-8133BB0047E4}"/>
              </a:ext>
            </a:extLst>
          </p:cNvPr>
          <p:cNvSpPr/>
          <p:nvPr/>
        </p:nvSpPr>
        <p:spPr>
          <a:xfrm>
            <a:off x="2719299" y="5081324"/>
            <a:ext cx="4054576" cy="255951"/>
          </a:xfrm>
          <a:prstGeom prst="roundRect">
            <a:avLst>
              <a:gd name="adj" fmla="val 3806"/>
            </a:avLst>
          </a:prstGeom>
          <a:solidFill>
            <a:srgbClr val="FFFFE4"/>
          </a:solidFill>
          <a:ln w="3175">
            <a:noFill/>
            <a:prstDash val="lgDash"/>
          </a:ln>
        </p:spPr>
        <p:txBody>
          <a:bodyPr wrap="square" lIns="0" tIns="0" rIns="0" bIns="0">
            <a:spAutoFit/>
          </a:bodyPr>
          <a:lstStyle/>
          <a:p>
            <a:pPr marL="0" lvl="1" defTabSz="432000">
              <a:lnSpc>
                <a:spcPct val="150000"/>
              </a:lnSpc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username</a:t>
            </a:r>
            <a:r>
              <a:rPr kumimoji="0" lang="en-US" altLang="zh-CN" sz="1200" b="0" i="0" u="none" strike="noStrike" cap="none" normalizeH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, Integer 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6D109CA-B5E5-4D4B-3D15-12FB7C8FAC9B}"/>
              </a:ext>
            </a:extLst>
          </p:cNvPr>
          <p:cNvSpPr/>
          <p:nvPr/>
        </p:nvSpPr>
        <p:spPr>
          <a:xfrm>
            <a:off x="4873415" y="5091934"/>
            <a:ext cx="2169224" cy="255951"/>
          </a:xfrm>
          <a:prstGeom prst="roundRect">
            <a:avLst>
              <a:gd name="adj" fmla="val 3806"/>
            </a:avLst>
          </a:prstGeom>
          <a:solidFill>
            <a:srgbClr val="FFFFE4"/>
          </a:solidFill>
          <a:ln w="3175">
            <a:noFill/>
            <a:prstDash val="lgDash"/>
          </a:ln>
        </p:spPr>
        <p:txBody>
          <a:bodyPr wrap="square" lIns="0" tIns="0" rIns="0" bIns="0">
            <a:spAutoFit/>
          </a:bodyPr>
          <a:lstStyle/>
          <a:p>
            <a:pPr marL="0" lvl="1" defTabSz="432000">
              <a:lnSpc>
                <a:spcPct val="150000"/>
              </a:lnSpc>
            </a:pPr>
            <a:r>
              <a:rPr kumimoji="0" lang="en-US" altLang="zh-CN" sz="1200" b="0" i="0" u="none" strike="noStrike" cap="none" normalizeH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MultipartFile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image)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400D9FF-8530-9539-3CDD-085C798C03AF}"/>
              </a:ext>
            </a:extLst>
          </p:cNvPr>
          <p:cNvCxnSpPr/>
          <p:nvPr/>
        </p:nvCxnSpPr>
        <p:spPr>
          <a:xfrm>
            <a:off x="3402623" y="3113114"/>
            <a:ext cx="4550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F88FF66-3E97-181D-0041-2114C601AA48}"/>
              </a:ext>
            </a:extLst>
          </p:cNvPr>
          <p:cNvCxnSpPr>
            <a:cxnSpLocks/>
          </p:cNvCxnSpPr>
          <p:nvPr/>
        </p:nvCxnSpPr>
        <p:spPr>
          <a:xfrm>
            <a:off x="5905269" y="5377829"/>
            <a:ext cx="5046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5DF50D4-9069-6238-FB91-7D11E9E688F1}"/>
              </a:ext>
            </a:extLst>
          </p:cNvPr>
          <p:cNvSpPr/>
          <p:nvPr/>
        </p:nvSpPr>
        <p:spPr>
          <a:xfrm>
            <a:off x="4873415" y="5089002"/>
            <a:ext cx="3341961" cy="255951"/>
          </a:xfrm>
          <a:prstGeom prst="roundRect">
            <a:avLst>
              <a:gd name="adj" fmla="val 3806"/>
            </a:avLst>
          </a:prstGeom>
          <a:solidFill>
            <a:srgbClr val="FFFFE4"/>
          </a:solidFill>
          <a:ln w="3175">
            <a:noFill/>
            <a:prstDash val="lgDash"/>
          </a:ln>
        </p:spPr>
        <p:txBody>
          <a:bodyPr wrap="square" lIns="0" tIns="0" rIns="0" bIns="0">
            <a:spAutoFit/>
          </a:bodyPr>
          <a:lstStyle/>
          <a:p>
            <a:pPr marL="0" lvl="1" defTabSz="432000">
              <a:lnSpc>
                <a:spcPct val="150000"/>
              </a:lnSpc>
            </a:pPr>
            <a:r>
              <a:rPr kumimoji="0" lang="en-US" altLang="zh-CN" sz="1200" b="0" i="0" u="none" strike="noStrike" cap="none" normalizeH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en-US" altLang="zh-CN" sz="1200" b="0" i="0" u="none" strike="noStrike" cap="none" normalizeH="0">
                <a:ln>
                  <a:noFill/>
                </a:ln>
                <a:solidFill>
                  <a:srgbClr val="A38E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@RequestParam</a:t>
            </a:r>
            <a:r>
              <a:rPr kumimoji="0" lang="en-US" altLang="zh-CN" sz="1200" b="0" i="0" u="none" strike="noStrike" cap="none" normalizeH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image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en-US" altLang="zh-CN" sz="1200" b="0" i="0" u="none" strike="noStrike" cap="none" normalizeH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MultipartFile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0307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03112 -0.00093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1.875E-6 4.44444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26" grpId="0" animBg="1"/>
      <p:bldP spid="2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0BE360-42EB-55BF-0678-57E4174D9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3941064"/>
          </a:xfrm>
        </p:spPr>
        <p:txBody>
          <a:bodyPr/>
          <a:lstStyle/>
          <a:p>
            <a:r>
              <a:rPr lang="zh-CN" altLang="en-US"/>
              <a:t>前端页面三要素</a:t>
            </a:r>
            <a:endParaRPr lang="en-US" altLang="zh-CN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表单项 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type=“file”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表单提交方式 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post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表单的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enctype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 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multipart/form-data</a:t>
            </a:r>
          </a:p>
          <a:p>
            <a:r>
              <a:rPr lang="zh-CN" altLang="en-US"/>
              <a:t>服务端接收文件</a:t>
            </a:r>
            <a:endParaRPr lang="en-US" altLang="zh-CN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MultipartFile</a:t>
            </a:r>
            <a:endParaRPr lang="zh-CN" altLang="en-US" sz="1600" b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614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183A71F-6208-FA18-0C2D-A43D5E239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文件上传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9F58A5E-B8CE-72D7-453A-3A236DAF4F1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简介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本地存储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阿里云</a:t>
            </a:r>
            <a:r>
              <a:rPr lang="en-US" altLang="zh-CN"/>
              <a:t>OSS</a:t>
            </a:r>
          </a:p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0E6C9D8-393C-E982-7E2F-6414E1B2C2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119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22BA520-06D9-846F-3CF3-A02E9F64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本地存储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67F0DC-B92A-EE01-43DF-7EEAC8D1B0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17190"/>
          </a:xfrm>
        </p:spPr>
        <p:txBody>
          <a:bodyPr/>
          <a:lstStyle/>
          <a:p>
            <a:r>
              <a:rPr lang="zh-CN" altLang="en-US"/>
              <a:t>在服务端，接收到上传上来的文件之后，将文件存储在本地服务器磁盘中。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D1ACE3E-D533-2329-B40E-96B69F0517F6}"/>
              </a:ext>
            </a:extLst>
          </p:cNvPr>
          <p:cNvSpPr/>
          <p:nvPr/>
        </p:nvSpPr>
        <p:spPr>
          <a:xfrm>
            <a:off x="749060" y="2278611"/>
            <a:ext cx="10693879" cy="3755396"/>
          </a:xfrm>
          <a:prstGeom prst="roundRect">
            <a:avLst>
              <a:gd name="adj" fmla="val 3806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0" rIns="72000" bIns="108000">
            <a:spAutoFit/>
          </a:bodyPr>
          <a:lstStyle/>
          <a:p>
            <a:pPr marL="0" lvl="1" defTabSz="432000">
              <a:lnSpc>
                <a:spcPct val="150000"/>
              </a:lnSpc>
            </a:pP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@RestController</a:t>
            </a:r>
            <a:b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UploadController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lang="zh-CN" altLang="zh-CN" sz="1200" i="1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 i="1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@PostMapping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"/upload"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 </a:t>
            </a:r>
            <a:r>
              <a:rPr lang="zh-CN" altLang="zh-CN" sz="120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upload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MultipartFile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image)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throws 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IOException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200" i="1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//获取原始文件名</a:t>
            </a:r>
            <a:br>
              <a:rPr lang="zh-CN" altLang="zh-CN" sz="1200" i="1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 i="1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originalFilename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image.getOriginalFilename();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200" i="1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//构建新的文件名</a:t>
            </a:r>
            <a:br>
              <a:rPr lang="zh-CN" altLang="zh-CN" sz="1200" i="1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 i="1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newFileName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UUID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200" i="1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randomUUID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().toString()+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originalFilename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.substring(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originalFilename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.lastIndexOf(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"."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));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200" i="1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//将文件保存在服务器端 E:/images/ 目录下</a:t>
            </a:r>
            <a:br>
              <a:rPr lang="zh-CN" altLang="zh-CN" sz="1200" i="1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 i="1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image.transferTo(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File(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"E:/images/"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newFileName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));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 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200" i="1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success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}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723D52-97D5-21D4-A3E7-9DEBB97F9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189" y="2141395"/>
            <a:ext cx="5981334" cy="1850082"/>
          </a:xfrm>
          <a:prstGeom prst="roundRect">
            <a:avLst>
              <a:gd name="adj" fmla="val 4786"/>
            </a:avLst>
          </a:prstGeom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3914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A8AC3DF-9985-936F-9AD8-7057A7400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84" y="1361088"/>
            <a:ext cx="11282535" cy="50945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8A9FDA-39C8-3F70-4A39-F14B36E30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841" y="1434240"/>
            <a:ext cx="3571294" cy="4765940"/>
          </a:xfrm>
          <a:prstGeom prst="roundRect">
            <a:avLst>
              <a:gd name="adj" fmla="val 1888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60E2683-94E8-DF7C-6C2D-91D135A3BC15}"/>
              </a:ext>
            </a:extLst>
          </p:cNvPr>
          <p:cNvSpPr/>
          <p:nvPr/>
        </p:nvSpPr>
        <p:spPr>
          <a:xfrm>
            <a:off x="3079129" y="2293738"/>
            <a:ext cx="852791" cy="3214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331270-723B-B52A-6182-F8C986A60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129" y="1434240"/>
            <a:ext cx="3544069" cy="4765941"/>
          </a:xfrm>
          <a:prstGeom prst="roundRect">
            <a:avLst>
              <a:gd name="adj" fmla="val 2278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983878D-0780-B239-45A7-467B0E489316}"/>
              </a:ext>
            </a:extLst>
          </p:cNvPr>
          <p:cNvSpPr/>
          <p:nvPr/>
        </p:nvSpPr>
        <p:spPr>
          <a:xfrm>
            <a:off x="10611377" y="3734915"/>
            <a:ext cx="425431" cy="2975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0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22BA520-06D9-846F-3CF3-A02E9F64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本地存储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4A6097-B703-E328-2879-61D8C80AA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68" y="1691185"/>
            <a:ext cx="10839356" cy="1615651"/>
          </a:xfrm>
          <a:prstGeom prst="roundRect">
            <a:avLst>
              <a:gd name="adj" fmla="val 648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0003223-DCDF-6261-80D6-EB0B242E8FF3}"/>
              </a:ext>
            </a:extLst>
          </p:cNvPr>
          <p:cNvSpPr/>
          <p:nvPr/>
        </p:nvSpPr>
        <p:spPr>
          <a:xfrm>
            <a:off x="3538728" y="1691185"/>
            <a:ext cx="7936992" cy="229055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47846AFB-1D71-8283-69EB-4B4ED94656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3946781"/>
            <a:ext cx="10698800" cy="517190"/>
          </a:xfrm>
        </p:spPr>
        <p:txBody>
          <a:bodyPr/>
          <a:lstStyle/>
          <a:p>
            <a:r>
              <a:rPr lang="zh-CN" altLang="en-US" sz="1400"/>
              <a:t>在</a:t>
            </a:r>
            <a:r>
              <a:rPr lang="en-US" altLang="zh-CN" sz="1400"/>
              <a:t>SpringBoot</a:t>
            </a:r>
            <a:r>
              <a:rPr lang="zh-CN" altLang="en-US" sz="1400"/>
              <a:t>中，文件上传，默认单个文件允许最大大小为 </a:t>
            </a:r>
            <a:r>
              <a:rPr lang="en-US" altLang="zh-CN" sz="1400"/>
              <a:t>1M</a:t>
            </a:r>
            <a:r>
              <a:rPr lang="zh-CN" altLang="en-US" sz="1400"/>
              <a:t>。如果需要上传大文件，可以进行如下配置：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1CD1C99-57C1-7587-6A8E-906AECA28B07}"/>
              </a:ext>
            </a:extLst>
          </p:cNvPr>
          <p:cNvSpPr/>
          <p:nvPr/>
        </p:nvSpPr>
        <p:spPr>
          <a:xfrm>
            <a:off x="782668" y="4463971"/>
            <a:ext cx="10693879" cy="1567131"/>
          </a:xfrm>
          <a:prstGeom prst="roundRect">
            <a:avLst>
              <a:gd name="adj" fmla="val 3806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0" rIns="72000" bIns="108000">
            <a:spAutoFit/>
          </a:bodyPr>
          <a:lstStyle/>
          <a:p>
            <a:pPr marL="0" lvl="1" defTabSz="432000">
              <a:lnSpc>
                <a:spcPct val="200000"/>
              </a:lnSpc>
            </a:pPr>
            <a:r>
              <a:rPr lang="zh-CN" altLang="zh-CN" sz="1200" i="1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#配置单个文件最大上传大小</a:t>
            </a:r>
            <a:br>
              <a:rPr lang="zh-CN" altLang="zh-CN" sz="1200" i="1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3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spring.servlet.multipart.max-file-size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10MB</a:t>
            </a:r>
            <a:b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 i="1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#配置单个请求最大上传大小(一次请求可以上传多个文件)</a:t>
            </a:r>
            <a:br>
              <a:rPr lang="zh-CN" altLang="zh-CN" sz="1200" i="1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3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spring.servlet.multipart.max-request-size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100MB</a:t>
            </a:r>
            <a:endParaRPr lang="zh-CN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805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9C745E-0CE6-6D92-195B-F201D979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本地存储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ECB111A-2BD0-35D9-9419-51D35A4DC3B5}"/>
              </a:ext>
            </a:extLst>
          </p:cNvPr>
          <p:cNvGrpSpPr/>
          <p:nvPr/>
        </p:nvGrpSpPr>
        <p:grpSpPr>
          <a:xfrm>
            <a:off x="1737326" y="3794820"/>
            <a:ext cx="780070" cy="786974"/>
            <a:chOff x="1288572" y="3466291"/>
            <a:chExt cx="1076475" cy="108600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3E1F61A-3BB5-E68C-64B8-3B3CAC4F5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937A530-3FE3-7B4D-12D1-7566B3C92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DBDC0B2D-EB02-7978-8E7F-EC060D1AA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1162" y="3409555"/>
            <a:ext cx="1043457" cy="150211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26178E6-63DA-4EF6-75A0-E91B5E8D0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67" y="4188465"/>
            <a:ext cx="868755" cy="62489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B8BF23B-52C9-260E-6D3D-0F3A860C3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668" y="3492942"/>
            <a:ext cx="868755" cy="586791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6173B4E-57A4-A48B-1EB9-58F9E684161C}"/>
              </a:ext>
            </a:extLst>
          </p:cNvPr>
          <p:cNvCxnSpPr>
            <a:cxnSpLocks/>
          </p:cNvCxnSpPr>
          <p:nvPr/>
        </p:nvCxnSpPr>
        <p:spPr>
          <a:xfrm>
            <a:off x="2631300" y="4187609"/>
            <a:ext cx="6721397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CA7DE45F-B900-4719-15E7-3AA6FFDDB6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287" y="3917075"/>
            <a:ext cx="853514" cy="541067"/>
          </a:xfrm>
          <a:prstGeom prst="rect">
            <a:avLst/>
          </a:prstGeom>
        </p:spPr>
      </p:pic>
      <p:sp>
        <p:nvSpPr>
          <p:cNvPr id="24" name="爆炸形: 8 pt  23">
            <a:extLst>
              <a:ext uri="{FF2B5EF4-FFF2-40B4-BE49-F238E27FC236}">
                <a16:creationId xmlns:a16="http://schemas.microsoft.com/office/drawing/2014/main" id="{7462A93A-D1A1-7A56-0E7A-E0A7884A7AE9}"/>
              </a:ext>
            </a:extLst>
          </p:cNvPr>
          <p:cNvSpPr/>
          <p:nvPr/>
        </p:nvSpPr>
        <p:spPr>
          <a:xfrm>
            <a:off x="9511162" y="2315260"/>
            <a:ext cx="1574276" cy="1225484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无法直接访问</a:t>
            </a:r>
          </a:p>
        </p:txBody>
      </p:sp>
      <p:sp>
        <p:nvSpPr>
          <p:cNvPr id="25" name="爆炸形: 8 pt  24">
            <a:extLst>
              <a:ext uri="{FF2B5EF4-FFF2-40B4-BE49-F238E27FC236}">
                <a16:creationId xmlns:a16="http://schemas.microsoft.com/office/drawing/2014/main" id="{0C591ED1-6CE5-EB20-DAAB-118CFAFB17BC}"/>
              </a:ext>
            </a:extLst>
          </p:cNvPr>
          <p:cNvSpPr/>
          <p:nvPr/>
        </p:nvSpPr>
        <p:spPr>
          <a:xfrm>
            <a:off x="10385237" y="3528569"/>
            <a:ext cx="1574276" cy="1225484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磁盘满了</a:t>
            </a:r>
          </a:p>
        </p:txBody>
      </p:sp>
      <p:sp>
        <p:nvSpPr>
          <p:cNvPr id="26" name="爆炸形: 8 pt  25">
            <a:extLst>
              <a:ext uri="{FF2B5EF4-FFF2-40B4-BE49-F238E27FC236}">
                <a16:creationId xmlns:a16="http://schemas.microsoft.com/office/drawing/2014/main" id="{BC536B81-01F0-4F60-0990-8261E4FD971F}"/>
              </a:ext>
            </a:extLst>
          </p:cNvPr>
          <p:cNvSpPr/>
          <p:nvPr/>
        </p:nvSpPr>
        <p:spPr>
          <a:xfrm>
            <a:off x="9511162" y="4873067"/>
            <a:ext cx="1574276" cy="1225484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磁盘坏了</a:t>
            </a:r>
          </a:p>
        </p:txBody>
      </p:sp>
      <p:sp>
        <p:nvSpPr>
          <p:cNvPr id="31" name="云形 30">
            <a:extLst>
              <a:ext uri="{FF2B5EF4-FFF2-40B4-BE49-F238E27FC236}">
                <a16:creationId xmlns:a16="http://schemas.microsoft.com/office/drawing/2014/main" id="{3FCF78D4-7C78-9779-90F9-21F2EEF5E261}"/>
              </a:ext>
            </a:extLst>
          </p:cNvPr>
          <p:cNvSpPr/>
          <p:nvPr/>
        </p:nvSpPr>
        <p:spPr>
          <a:xfrm>
            <a:off x="9110975" y="1580941"/>
            <a:ext cx="1974463" cy="836480"/>
          </a:xfrm>
          <a:prstGeom prst="cloud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云</a:t>
            </a:r>
          </a:p>
        </p:txBody>
      </p:sp>
      <p:sp>
        <p:nvSpPr>
          <p:cNvPr id="34" name="箭头: 虚尾 33">
            <a:extLst>
              <a:ext uri="{FF2B5EF4-FFF2-40B4-BE49-F238E27FC236}">
                <a16:creationId xmlns:a16="http://schemas.microsoft.com/office/drawing/2014/main" id="{965F1EDF-B283-9129-757E-F1EA24C63012}"/>
              </a:ext>
            </a:extLst>
          </p:cNvPr>
          <p:cNvSpPr/>
          <p:nvPr/>
        </p:nvSpPr>
        <p:spPr>
          <a:xfrm rot="16200000">
            <a:off x="9724741" y="2740551"/>
            <a:ext cx="806914" cy="514078"/>
          </a:xfrm>
          <a:prstGeom prst="stripedRightArrow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173A23F-7BE2-F123-8EC0-CCAB64E7AB87}"/>
              </a:ext>
            </a:extLst>
          </p:cNvPr>
          <p:cNvSpPr/>
          <p:nvPr/>
        </p:nvSpPr>
        <p:spPr>
          <a:xfrm>
            <a:off x="3092277" y="4500912"/>
            <a:ext cx="5524911" cy="1945829"/>
          </a:xfrm>
          <a:prstGeom prst="roundRect">
            <a:avLst>
              <a:gd name="adj" fmla="val 3806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0" rIns="72000" bIns="108000">
            <a:spAutoFit/>
          </a:bodyPr>
          <a:lstStyle/>
          <a:p>
            <a:pPr marL="171450" lvl="1" indent="-171450" defTabSz="4320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getOriginalFilename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  <a:r>
              <a:rPr lang="en-US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20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获取原始文件名</a:t>
            </a:r>
            <a:endParaRPr lang="en-US" altLang="zh-CN" sz="1200">
              <a:solidFill>
                <a:srgbClr val="92D05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lvl="1" indent="-171450" defTabSz="4320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void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transferTo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dest)</a:t>
            </a:r>
            <a:r>
              <a:rPr lang="en-US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</a:t>
            </a:r>
            <a:r>
              <a:rPr lang="en-US" altLang="zh-CN" sz="120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20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将接收的文件转存到磁盘文件中</a:t>
            </a:r>
            <a:endParaRPr lang="en-US" altLang="zh-CN" sz="1200">
              <a:solidFill>
                <a:srgbClr val="92D05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lvl="1" indent="-171450" defTabSz="4320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long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getSize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  <a:r>
              <a:rPr lang="en-US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20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获取文件的大小，单位：字节</a:t>
            </a:r>
            <a:endParaRPr lang="en-US" altLang="zh-CN" sz="1200">
              <a:solidFill>
                <a:srgbClr val="92D05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lvl="1" indent="-171450" defTabSz="4320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byte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lang="zh-CN" altLang="zh-CN" sz="120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getBytes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</a:t>
            </a:r>
            <a:r>
              <a:rPr lang="en-US" altLang="zh-CN" sz="120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20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获取文件内容的字节数组</a:t>
            </a:r>
            <a:endParaRPr lang="en-US" altLang="zh-CN" sz="1200">
              <a:solidFill>
                <a:srgbClr val="92D05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lvl="1" indent="-171450" defTabSz="4320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InputStream </a:t>
            </a:r>
            <a:r>
              <a:rPr lang="zh-CN" altLang="zh-CN" sz="120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getInputStream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</a:t>
            </a:r>
            <a:r>
              <a:rPr lang="en-US" altLang="zh-CN" sz="120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20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获取接收到的文件内容的输入流</a:t>
            </a:r>
            <a:endParaRPr lang="en-US" altLang="zh-CN" sz="1200">
              <a:solidFill>
                <a:srgbClr val="92D05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流程图: 文档 12">
            <a:extLst>
              <a:ext uri="{FF2B5EF4-FFF2-40B4-BE49-F238E27FC236}">
                <a16:creationId xmlns:a16="http://schemas.microsoft.com/office/drawing/2014/main" id="{77325C47-EDBA-4AA8-161E-ABDB5F82C5EA}"/>
              </a:ext>
            </a:extLst>
          </p:cNvPr>
          <p:cNvSpPr/>
          <p:nvPr/>
        </p:nvSpPr>
        <p:spPr>
          <a:xfrm>
            <a:off x="10713084" y="3159251"/>
            <a:ext cx="1124712" cy="801908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FastDFS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流程图: 文档 13">
            <a:extLst>
              <a:ext uri="{FF2B5EF4-FFF2-40B4-BE49-F238E27FC236}">
                <a16:creationId xmlns:a16="http://schemas.microsoft.com/office/drawing/2014/main" id="{DBB29394-B255-7183-D712-16E26590C811}"/>
              </a:ext>
            </a:extLst>
          </p:cNvPr>
          <p:cNvSpPr/>
          <p:nvPr/>
        </p:nvSpPr>
        <p:spPr>
          <a:xfrm>
            <a:off x="10713084" y="4057188"/>
            <a:ext cx="1124712" cy="801908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MinIO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502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0.72708 0.05857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54" y="291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750" fill="hold"/>
                                        <p:tgtEl>
                                          <p:spTgt spid="18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022E-16 L 0.72421 -0.0456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11" y="-229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33333E-6 L 0.725 -0.00394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50" y="-20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750" fill="hold"/>
                                        <p:tgtEl>
                                          <p:spTgt spid="2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31" grpId="0" animBg="1"/>
      <p:bldP spid="34" grpId="0" animBg="1"/>
      <p:bldP spid="2" grpId="0" animBg="1"/>
      <p:bldP spid="13" grpId="0" animBg="1"/>
      <p:bldP spid="13" grpId="1" animBg="1"/>
      <p:bldP spid="14" grpId="0" animBg="1"/>
      <p:bldP spid="1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183A71F-6208-FA18-0C2D-A43D5E239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文件上传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9F58A5E-B8CE-72D7-453A-3A236DAF4F1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简介</a:t>
            </a:r>
            <a:endParaRPr lang="en-US" altLang="zh-CN"/>
          </a:p>
          <a:p>
            <a:r>
              <a:rPr lang="zh-CN" altLang="en-US"/>
              <a:t>本地存储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阿里云</a:t>
            </a:r>
            <a:r>
              <a:rPr lang="en-US" altLang="zh-CN">
                <a:solidFill>
                  <a:srgbClr val="C00000"/>
                </a:solidFill>
              </a:rPr>
              <a:t>OSS</a:t>
            </a:r>
          </a:p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0E6C9D8-393C-E982-7E2F-6414E1B2C2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144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22BA520-06D9-846F-3CF3-A02E9F64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阿里云</a:t>
            </a:r>
          </a:p>
        </p:txBody>
      </p:sp>
      <p:sp>
        <p:nvSpPr>
          <p:cNvPr id="62" name="文本占位符 61">
            <a:extLst>
              <a:ext uri="{FF2B5EF4-FFF2-40B4-BE49-F238E27FC236}">
                <a16:creationId xmlns:a16="http://schemas.microsoft.com/office/drawing/2014/main" id="{35DA5618-2CDB-C46F-8340-451B22591F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57648"/>
          </a:xfrm>
        </p:spPr>
        <p:txBody>
          <a:bodyPr/>
          <a:lstStyle/>
          <a:p>
            <a:r>
              <a:rPr lang="zh-CN" altLang="en-US"/>
              <a:t>阿里云是阿里巴巴集团旗下全</a:t>
            </a:r>
            <a:r>
              <a:rPr lang="zh-CN" altLang="en-US">
                <a:solidFill>
                  <a:srgbClr val="333333"/>
                </a:solidFill>
                <a:effectLst/>
              </a:rPr>
              <a:t>球领先的云计算公司，也</a:t>
            </a:r>
            <a:r>
              <a:rPr lang="zh-CN" altLang="en-US"/>
              <a:t>是国内最大的云服务提供商 。</a:t>
            </a:r>
          </a:p>
        </p:txBody>
      </p:sp>
      <p:sp>
        <p:nvSpPr>
          <p:cNvPr id="7" name="云形 6">
            <a:extLst>
              <a:ext uri="{FF2B5EF4-FFF2-40B4-BE49-F238E27FC236}">
                <a16:creationId xmlns:a16="http://schemas.microsoft.com/office/drawing/2014/main" id="{824817CE-1B06-6DF2-869D-462BEAA2E1E8}"/>
              </a:ext>
            </a:extLst>
          </p:cNvPr>
          <p:cNvSpPr/>
          <p:nvPr/>
        </p:nvSpPr>
        <p:spPr>
          <a:xfrm>
            <a:off x="6203696" y="2699600"/>
            <a:ext cx="5205984" cy="3027636"/>
          </a:xfrm>
          <a:prstGeom prst="cloud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云形 43">
            <a:extLst>
              <a:ext uri="{FF2B5EF4-FFF2-40B4-BE49-F238E27FC236}">
                <a16:creationId xmlns:a16="http://schemas.microsoft.com/office/drawing/2014/main" id="{A408587C-17FC-3EC7-D4EE-5195A5C6E1E4}"/>
              </a:ext>
            </a:extLst>
          </p:cNvPr>
          <p:cNvSpPr/>
          <p:nvPr/>
        </p:nvSpPr>
        <p:spPr>
          <a:xfrm>
            <a:off x="7017382" y="3454784"/>
            <a:ext cx="822706" cy="478460"/>
          </a:xfrm>
          <a:prstGeom prst="cloud">
            <a:avLst/>
          </a:prstGeom>
          <a:solidFill>
            <a:srgbClr val="CCF5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语音服务</a:t>
            </a:r>
          </a:p>
        </p:txBody>
      </p:sp>
      <p:sp>
        <p:nvSpPr>
          <p:cNvPr id="45" name="云形 44">
            <a:extLst>
              <a:ext uri="{FF2B5EF4-FFF2-40B4-BE49-F238E27FC236}">
                <a16:creationId xmlns:a16="http://schemas.microsoft.com/office/drawing/2014/main" id="{A2EF6176-60C7-2461-7F65-CFEF7C1264C5}"/>
              </a:ext>
            </a:extLst>
          </p:cNvPr>
          <p:cNvSpPr/>
          <p:nvPr/>
        </p:nvSpPr>
        <p:spPr>
          <a:xfrm>
            <a:off x="7939858" y="3923249"/>
            <a:ext cx="822706" cy="478460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短信服务</a:t>
            </a:r>
          </a:p>
        </p:txBody>
      </p:sp>
      <p:sp>
        <p:nvSpPr>
          <p:cNvPr id="46" name="云形 45">
            <a:extLst>
              <a:ext uri="{FF2B5EF4-FFF2-40B4-BE49-F238E27FC236}">
                <a16:creationId xmlns:a16="http://schemas.microsoft.com/office/drawing/2014/main" id="{594F84FA-ABFD-5B15-D517-A7097CC6287E}"/>
              </a:ext>
            </a:extLst>
          </p:cNvPr>
          <p:cNvSpPr/>
          <p:nvPr/>
        </p:nvSpPr>
        <p:spPr>
          <a:xfrm>
            <a:off x="8023258" y="2951789"/>
            <a:ext cx="822706" cy="478460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邮件服务</a:t>
            </a:r>
          </a:p>
        </p:txBody>
      </p:sp>
      <p:sp>
        <p:nvSpPr>
          <p:cNvPr id="47" name="云形 46">
            <a:extLst>
              <a:ext uri="{FF2B5EF4-FFF2-40B4-BE49-F238E27FC236}">
                <a16:creationId xmlns:a16="http://schemas.microsoft.com/office/drawing/2014/main" id="{3EE43CF5-246B-FD5E-2FA2-30097929B6BE}"/>
              </a:ext>
            </a:extLst>
          </p:cNvPr>
          <p:cNvSpPr/>
          <p:nvPr/>
        </p:nvSpPr>
        <p:spPr>
          <a:xfrm>
            <a:off x="6660424" y="4134640"/>
            <a:ext cx="822706" cy="478460"/>
          </a:xfrm>
          <a:prstGeom prst="cloud">
            <a:avLst/>
          </a:prstGeom>
          <a:solidFill>
            <a:srgbClr val="B37A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实人认证</a:t>
            </a:r>
          </a:p>
        </p:txBody>
      </p:sp>
      <p:sp>
        <p:nvSpPr>
          <p:cNvPr id="48" name="云形 47">
            <a:extLst>
              <a:ext uri="{FF2B5EF4-FFF2-40B4-BE49-F238E27FC236}">
                <a16:creationId xmlns:a16="http://schemas.microsoft.com/office/drawing/2014/main" id="{149287A2-1ECA-6AFC-D06E-94A03231AAC9}"/>
              </a:ext>
            </a:extLst>
          </p:cNvPr>
          <p:cNvSpPr/>
          <p:nvPr/>
        </p:nvSpPr>
        <p:spPr>
          <a:xfrm>
            <a:off x="8917725" y="3393255"/>
            <a:ext cx="822706" cy="478460"/>
          </a:xfrm>
          <a:prstGeom prst="cloud">
            <a:avLst/>
          </a:prstGeom>
          <a:solidFill>
            <a:srgbClr val="FFB3B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视频点播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9" name="云形 48">
            <a:extLst>
              <a:ext uri="{FF2B5EF4-FFF2-40B4-BE49-F238E27FC236}">
                <a16:creationId xmlns:a16="http://schemas.microsoft.com/office/drawing/2014/main" id="{BF47BBF0-5268-98DC-7829-08179745B37A}"/>
              </a:ext>
            </a:extLst>
          </p:cNvPr>
          <p:cNvSpPr/>
          <p:nvPr/>
        </p:nvSpPr>
        <p:spPr>
          <a:xfrm>
            <a:off x="9820756" y="2882233"/>
            <a:ext cx="822706" cy="478460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视频直播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云形 49">
            <a:extLst>
              <a:ext uri="{FF2B5EF4-FFF2-40B4-BE49-F238E27FC236}">
                <a16:creationId xmlns:a16="http://schemas.microsoft.com/office/drawing/2014/main" id="{23CD06B1-D24E-8113-4ABC-0976253DAC06}"/>
              </a:ext>
            </a:extLst>
          </p:cNvPr>
          <p:cNvSpPr/>
          <p:nvPr/>
        </p:nvSpPr>
        <p:spPr>
          <a:xfrm>
            <a:off x="9134472" y="4105613"/>
            <a:ext cx="822706" cy="478460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文字识别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1" name="云形 50">
            <a:extLst>
              <a:ext uri="{FF2B5EF4-FFF2-40B4-BE49-F238E27FC236}">
                <a16:creationId xmlns:a16="http://schemas.microsoft.com/office/drawing/2014/main" id="{E0FC6A65-F3B2-AB74-E9D8-39D806E76B0E}"/>
              </a:ext>
            </a:extLst>
          </p:cNvPr>
          <p:cNvSpPr/>
          <p:nvPr/>
        </p:nvSpPr>
        <p:spPr>
          <a:xfrm>
            <a:off x="10109666" y="3820806"/>
            <a:ext cx="822706" cy="478460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内容安全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2" name="云形 51">
            <a:extLst>
              <a:ext uri="{FF2B5EF4-FFF2-40B4-BE49-F238E27FC236}">
                <a16:creationId xmlns:a16="http://schemas.microsoft.com/office/drawing/2014/main" id="{2A687E1E-5BA8-AA92-BB33-32091846EE2C}"/>
              </a:ext>
            </a:extLst>
          </p:cNvPr>
          <p:cNvSpPr/>
          <p:nvPr/>
        </p:nvSpPr>
        <p:spPr>
          <a:xfrm>
            <a:off x="7216232" y="4830438"/>
            <a:ext cx="822706" cy="478460"/>
          </a:xfrm>
          <a:prstGeom prst="cloud">
            <a:avLst/>
          </a:prstGeom>
          <a:solidFill>
            <a:srgbClr val="FFFF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对象存储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云形 52">
            <a:extLst>
              <a:ext uri="{FF2B5EF4-FFF2-40B4-BE49-F238E27FC236}">
                <a16:creationId xmlns:a16="http://schemas.microsoft.com/office/drawing/2014/main" id="{FEBFAEC0-91CD-DA83-1B33-DA741862330E}"/>
              </a:ext>
            </a:extLst>
          </p:cNvPr>
          <p:cNvSpPr/>
          <p:nvPr/>
        </p:nvSpPr>
        <p:spPr>
          <a:xfrm>
            <a:off x="9690280" y="4767063"/>
            <a:ext cx="822706" cy="478460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……</a:t>
            </a:r>
          </a:p>
        </p:txBody>
      </p:sp>
      <p:sp>
        <p:nvSpPr>
          <p:cNvPr id="54" name="云形 53">
            <a:extLst>
              <a:ext uri="{FF2B5EF4-FFF2-40B4-BE49-F238E27FC236}">
                <a16:creationId xmlns:a16="http://schemas.microsoft.com/office/drawing/2014/main" id="{1436FA97-6FAA-EBEE-7ABB-E034532D5675}"/>
              </a:ext>
            </a:extLst>
          </p:cNvPr>
          <p:cNvSpPr/>
          <p:nvPr/>
        </p:nvSpPr>
        <p:spPr>
          <a:xfrm>
            <a:off x="8266391" y="4548395"/>
            <a:ext cx="822706" cy="478460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机器翻译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5" name="云形 54">
            <a:extLst>
              <a:ext uri="{FF2B5EF4-FFF2-40B4-BE49-F238E27FC236}">
                <a16:creationId xmlns:a16="http://schemas.microsoft.com/office/drawing/2014/main" id="{B1955788-051B-F554-1558-3AECFC50E94A}"/>
              </a:ext>
            </a:extLst>
          </p:cNvPr>
          <p:cNvSpPr/>
          <p:nvPr/>
        </p:nvSpPr>
        <p:spPr>
          <a:xfrm>
            <a:off x="8524699" y="5184791"/>
            <a:ext cx="822706" cy="478460"/>
          </a:xfrm>
          <a:prstGeom prst="cloud">
            <a:avLst/>
          </a:prstGeom>
          <a:solidFill>
            <a:srgbClr val="92D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云数据库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CC94E3C0-1BA8-A74C-EBA5-B7717514D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18" y="3730092"/>
            <a:ext cx="1641259" cy="1038832"/>
          </a:xfrm>
          <a:prstGeom prst="rect">
            <a:avLst/>
          </a:prstGeom>
        </p:spPr>
      </p:pic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D5995A7-B3DE-356D-A871-F261C6361F5F}"/>
              </a:ext>
            </a:extLst>
          </p:cNvPr>
          <p:cNvCxnSpPr/>
          <p:nvPr/>
        </p:nvCxnSpPr>
        <p:spPr>
          <a:xfrm>
            <a:off x="2892669" y="4299266"/>
            <a:ext cx="320333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5014594B-67DD-4AB9-AF70-A4377FBE2A02}"/>
              </a:ext>
            </a:extLst>
          </p:cNvPr>
          <p:cNvSpPr txBox="1"/>
          <p:nvPr/>
        </p:nvSpPr>
        <p:spPr>
          <a:xfrm>
            <a:off x="8481328" y="5865806"/>
            <a:ext cx="90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云服务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271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2" grpId="1" animBg="1"/>
      <p:bldP spid="53" grpId="0" animBg="1"/>
      <p:bldP spid="54" grpId="0" animBg="1"/>
      <p:bldP spid="55" grpId="0" animBg="1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22BA520-06D9-846F-3CF3-A02E9F64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阿里云</a:t>
            </a:r>
            <a:r>
              <a:rPr lang="en-US" altLang="zh-CN"/>
              <a:t>OSS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67F0DC-B92A-EE01-43DF-7EEAC8D1B0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712" y="1569340"/>
            <a:ext cx="11198352" cy="839789"/>
          </a:xfrm>
        </p:spPr>
        <p:txBody>
          <a:bodyPr/>
          <a:lstStyle/>
          <a:p>
            <a:r>
              <a:rPr lang="zh-CN" altLang="en-US"/>
              <a:t>阿里云对象存储</a:t>
            </a:r>
            <a:r>
              <a:rPr lang="en-US" altLang="zh-CN"/>
              <a:t>OSS</a:t>
            </a:r>
            <a:r>
              <a:rPr lang="zh-CN" altLang="en-US"/>
              <a:t>（</a:t>
            </a:r>
            <a:r>
              <a:rPr lang="en-US" altLang="zh-CN"/>
              <a:t>Object Storage Service</a:t>
            </a:r>
            <a:r>
              <a:rPr lang="zh-CN" altLang="en-US"/>
              <a:t>），是一款海量、安全、低成本、高可靠的云存储服务。使用</a:t>
            </a:r>
            <a:r>
              <a:rPr lang="en-US" altLang="zh-CN"/>
              <a:t>OSS</a:t>
            </a:r>
            <a:r>
              <a:rPr lang="zh-CN" altLang="en-US"/>
              <a:t>，您可以通过网络随时存储和调用包括文本、图片、音频和视频等在内的各种文件。</a:t>
            </a:r>
          </a:p>
        </p:txBody>
      </p:sp>
      <p:pic>
        <p:nvPicPr>
          <p:cNvPr id="5" name="!!图片 4">
            <a:extLst>
              <a:ext uri="{FF2B5EF4-FFF2-40B4-BE49-F238E27FC236}">
                <a16:creationId xmlns:a16="http://schemas.microsoft.com/office/drawing/2014/main" id="{A8AACBAB-20FD-A0DD-D300-4ECF539D6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88" y="2431615"/>
            <a:ext cx="9491472" cy="4136400"/>
          </a:xfrm>
          <a:prstGeom prst="roundRect">
            <a:avLst>
              <a:gd name="adj" fmla="val 2519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191848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!!图片 4">
            <a:extLst>
              <a:ext uri="{FF2B5EF4-FFF2-40B4-BE49-F238E27FC236}">
                <a16:creationId xmlns:a16="http://schemas.microsoft.com/office/drawing/2014/main" id="{263CBB6C-3D8B-B2CC-319C-6F42632C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135" y="3083026"/>
            <a:ext cx="654444" cy="285208"/>
          </a:xfrm>
          <a:prstGeom prst="roundRect">
            <a:avLst>
              <a:gd name="adj" fmla="val 2519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322BA520-06D9-846F-3CF3-A02E9F64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阿里云</a:t>
            </a:r>
            <a:r>
              <a:rPr lang="en-US" altLang="zh-CN"/>
              <a:t>OSS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67F0DC-B92A-EE01-43DF-7EEAC8D1B0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712" y="1569340"/>
            <a:ext cx="11198352" cy="839789"/>
          </a:xfrm>
        </p:spPr>
        <p:txBody>
          <a:bodyPr/>
          <a:lstStyle/>
          <a:p>
            <a:r>
              <a:rPr lang="zh-CN" altLang="en-US"/>
              <a:t>阿里云对象存储</a:t>
            </a:r>
            <a:r>
              <a:rPr lang="en-US" altLang="zh-CN"/>
              <a:t>OSS</a:t>
            </a:r>
            <a:r>
              <a:rPr lang="zh-CN" altLang="en-US"/>
              <a:t>（</a:t>
            </a:r>
            <a:r>
              <a:rPr lang="en-US" altLang="zh-CN"/>
              <a:t>Object Storage Service</a:t>
            </a:r>
            <a:r>
              <a:rPr lang="zh-CN" altLang="en-US"/>
              <a:t>），是一款海量、安全、低成本、高可靠的云存储服务。使用</a:t>
            </a:r>
            <a:r>
              <a:rPr lang="en-US" altLang="zh-CN"/>
              <a:t>OSS</a:t>
            </a:r>
            <a:r>
              <a:rPr lang="zh-CN" altLang="en-US"/>
              <a:t>，您可以通过网络随时存储和调用包括文本、图片、音频和视频等在内的各种文件。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2BBFD03-4854-60EA-BC75-0B9C4FF057FB}"/>
              </a:ext>
            </a:extLst>
          </p:cNvPr>
          <p:cNvGrpSpPr/>
          <p:nvPr/>
        </p:nvGrpSpPr>
        <p:grpSpPr>
          <a:xfrm>
            <a:off x="1878395" y="4889555"/>
            <a:ext cx="780070" cy="786974"/>
            <a:chOff x="1288572" y="3466291"/>
            <a:chExt cx="1076475" cy="108600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A71278E-F9FA-5419-2E22-77054AF00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1342774-29AD-4BCB-A3CE-06349352E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F5594E71-B6C3-2360-41EF-73144554E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905" y="4500308"/>
            <a:ext cx="1043457" cy="1479488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9D179A1-C33D-869D-94BE-2B13DB2EF88D}"/>
              </a:ext>
            </a:extLst>
          </p:cNvPr>
          <p:cNvCxnSpPr>
            <a:cxnSpLocks/>
          </p:cNvCxnSpPr>
          <p:nvPr/>
        </p:nvCxnSpPr>
        <p:spPr>
          <a:xfrm>
            <a:off x="2789638" y="5282345"/>
            <a:ext cx="5311819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!!图片 4">
            <a:extLst>
              <a:ext uri="{FF2B5EF4-FFF2-40B4-BE49-F238E27FC236}">
                <a16:creationId xmlns:a16="http://schemas.microsoft.com/office/drawing/2014/main" id="{A807DFD1-E582-852C-3003-0A18CA8AC225}"/>
              </a:ext>
            </a:extLst>
          </p:cNvPr>
          <p:cNvSpPr/>
          <p:nvPr/>
        </p:nvSpPr>
        <p:spPr>
          <a:xfrm>
            <a:off x="7767126" y="2812862"/>
            <a:ext cx="1974463" cy="836480"/>
          </a:xfrm>
          <a:prstGeom prst="cloud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阿里云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OSS</a:t>
            </a:r>
            <a:endParaRPr lang="zh-CN" altLang="en-US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79E440F-1BD2-5219-A0F7-B7DC23579C45}"/>
              </a:ext>
            </a:extLst>
          </p:cNvPr>
          <p:cNvCxnSpPr>
            <a:cxnSpLocks/>
          </p:cNvCxnSpPr>
          <p:nvPr/>
        </p:nvCxnSpPr>
        <p:spPr>
          <a:xfrm flipH="1" flipV="1">
            <a:off x="8854941" y="3712464"/>
            <a:ext cx="2" cy="69983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4B41E8F-ED56-0547-C4E4-56BED84433E5}"/>
              </a:ext>
            </a:extLst>
          </p:cNvPr>
          <p:cNvSpPr txBox="1"/>
          <p:nvPr/>
        </p:nvSpPr>
        <p:spPr>
          <a:xfrm>
            <a:off x="5010912" y="4974336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文件上传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9BED324-4D00-A475-17F2-B0016BC8F16F}"/>
              </a:ext>
            </a:extLst>
          </p:cNvPr>
          <p:cNvSpPr txBox="1"/>
          <p:nvPr/>
        </p:nvSpPr>
        <p:spPr>
          <a:xfrm>
            <a:off x="8882373" y="3960222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上传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D6A521F-DBE4-C531-F5F7-44974AAA3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8926" y="4500307"/>
            <a:ext cx="1043436" cy="140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37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V 形 5">
            <a:extLst>
              <a:ext uri="{FF2B5EF4-FFF2-40B4-BE49-F238E27FC236}">
                <a16:creationId xmlns:a16="http://schemas.microsoft.com/office/drawing/2014/main" id="{C12841FC-55C2-5BB3-F1DA-4394B1A51D7B}"/>
              </a:ext>
            </a:extLst>
          </p:cNvPr>
          <p:cNvSpPr/>
          <p:nvPr/>
        </p:nvSpPr>
        <p:spPr>
          <a:xfrm>
            <a:off x="1336233" y="2770998"/>
            <a:ext cx="3174218" cy="1462674"/>
          </a:xfrm>
          <a:prstGeom prst="chevron">
            <a:avLst>
              <a:gd name="adj" fmla="val 31571"/>
            </a:avLst>
          </a:prstGeom>
          <a:solidFill>
            <a:srgbClr val="95AD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注册阿里云</a:t>
            </a:r>
            <a:endParaRPr lang="en-US" altLang="zh-CN" sz="14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2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2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实名认证</a:t>
            </a:r>
            <a:r>
              <a:rPr lang="en-US" altLang="zh-CN" sz="12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2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箭头: V 形 11">
            <a:extLst>
              <a:ext uri="{FF2B5EF4-FFF2-40B4-BE49-F238E27FC236}">
                <a16:creationId xmlns:a16="http://schemas.microsoft.com/office/drawing/2014/main" id="{7F12BC6E-B99C-4971-9933-B7CDEF4C2497}"/>
              </a:ext>
            </a:extLst>
          </p:cNvPr>
          <p:cNvSpPr/>
          <p:nvPr/>
        </p:nvSpPr>
        <p:spPr>
          <a:xfrm>
            <a:off x="1336233" y="2770998"/>
            <a:ext cx="3174218" cy="1462674"/>
          </a:xfrm>
          <a:prstGeom prst="chevron">
            <a:avLst>
              <a:gd name="adj" fmla="val 31571"/>
            </a:avLst>
          </a:prstGeom>
          <a:solidFill>
            <a:srgbClr val="95AD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充值</a:t>
            </a:r>
          </a:p>
        </p:txBody>
      </p:sp>
      <p:sp>
        <p:nvSpPr>
          <p:cNvPr id="13" name="箭头: V 形 12">
            <a:extLst>
              <a:ext uri="{FF2B5EF4-FFF2-40B4-BE49-F238E27FC236}">
                <a16:creationId xmlns:a16="http://schemas.microsoft.com/office/drawing/2014/main" id="{6919F3B1-A190-C12D-C44C-B5D98BCB359F}"/>
              </a:ext>
            </a:extLst>
          </p:cNvPr>
          <p:cNvSpPr/>
          <p:nvPr/>
        </p:nvSpPr>
        <p:spPr>
          <a:xfrm>
            <a:off x="1336233" y="2770998"/>
            <a:ext cx="3174218" cy="1462674"/>
          </a:xfrm>
          <a:prstGeom prst="chevron">
            <a:avLst>
              <a:gd name="adj" fmla="val 31571"/>
            </a:avLst>
          </a:prstGeom>
          <a:solidFill>
            <a:srgbClr val="95AD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开通对象存储</a:t>
            </a:r>
            <a:endParaRPr lang="en-US" altLang="zh-CN" sz="14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  <a:r>
              <a:rPr lang="en-US" altLang="zh-CN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(OSS)</a:t>
            </a:r>
            <a:endParaRPr lang="zh-CN" altLang="en-US" sz="14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箭头: V 形 13">
            <a:extLst>
              <a:ext uri="{FF2B5EF4-FFF2-40B4-BE49-F238E27FC236}">
                <a16:creationId xmlns:a16="http://schemas.microsoft.com/office/drawing/2014/main" id="{FE3BEAF3-DF35-5D14-88ED-62E3D54471DA}"/>
              </a:ext>
            </a:extLst>
          </p:cNvPr>
          <p:cNvSpPr/>
          <p:nvPr/>
        </p:nvSpPr>
        <p:spPr>
          <a:xfrm>
            <a:off x="1336233" y="2770998"/>
            <a:ext cx="3174218" cy="1462674"/>
          </a:xfrm>
          <a:prstGeom prst="chevron">
            <a:avLst>
              <a:gd name="adj" fmla="val 31571"/>
            </a:avLst>
          </a:prstGeom>
          <a:solidFill>
            <a:srgbClr val="95AD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5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</a:t>
            </a:r>
            <a:r>
              <a:rPr lang="en-US" altLang="zh-CN" sz="125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bucket</a:t>
            </a:r>
            <a:endParaRPr lang="zh-CN" altLang="en-US" sz="125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箭头: V 形 16">
            <a:extLst>
              <a:ext uri="{FF2B5EF4-FFF2-40B4-BE49-F238E27FC236}">
                <a16:creationId xmlns:a16="http://schemas.microsoft.com/office/drawing/2014/main" id="{9D1D5D0B-7FF8-98C9-A4D6-C338702ED1BE}"/>
              </a:ext>
            </a:extLst>
          </p:cNvPr>
          <p:cNvSpPr/>
          <p:nvPr/>
        </p:nvSpPr>
        <p:spPr>
          <a:xfrm>
            <a:off x="1336233" y="2770998"/>
            <a:ext cx="3174218" cy="1462674"/>
          </a:xfrm>
          <a:prstGeom prst="chevron">
            <a:avLst>
              <a:gd name="adj" fmla="val 31571"/>
            </a:avLst>
          </a:prstGeom>
          <a:solidFill>
            <a:srgbClr val="95AD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AccessKey</a:t>
            </a:r>
          </a:p>
          <a:p>
            <a:pPr algn="ctr"/>
            <a:r>
              <a:rPr lang="en-US" altLang="zh-CN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秘钥</a:t>
            </a:r>
            <a:r>
              <a:rPr lang="en-US" altLang="zh-CN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22BA520-06D9-846F-3CF3-A02E9F64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第三方服务</a:t>
            </a:r>
            <a:r>
              <a:rPr lang="en-US" altLang="zh-CN"/>
              <a:t>-</a:t>
            </a:r>
            <a:r>
              <a:rPr lang="zh-CN" altLang="en-US"/>
              <a:t>通用思路</a:t>
            </a: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BD6ED56A-815F-233A-E829-2E540E8F0ADF}"/>
              </a:ext>
            </a:extLst>
          </p:cNvPr>
          <p:cNvSpPr/>
          <p:nvPr/>
        </p:nvSpPr>
        <p:spPr>
          <a:xfrm>
            <a:off x="1336232" y="2770998"/>
            <a:ext cx="3187036" cy="1462674"/>
          </a:xfrm>
          <a:prstGeom prst="chevron">
            <a:avLst>
              <a:gd name="adj" fmla="val 31571"/>
            </a:avLst>
          </a:prstGeom>
          <a:solidFill>
            <a:srgbClr val="95AD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b="1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准备工作</a:t>
            </a:r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969F3EE3-7566-07E6-DABE-4CC679B92DC3}"/>
              </a:ext>
            </a:extLst>
          </p:cNvPr>
          <p:cNvSpPr/>
          <p:nvPr/>
        </p:nvSpPr>
        <p:spPr>
          <a:xfrm>
            <a:off x="823894" y="6128238"/>
            <a:ext cx="10698800" cy="354858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>
              <a:lnSpc>
                <a:spcPct val="150000"/>
              </a:lnSpc>
            </a:pP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SDK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200" b="0" i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</a:t>
            </a:r>
            <a:r>
              <a:rPr lang="en-US" altLang="zh-CN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oftware </a:t>
            </a:r>
            <a:r>
              <a:rPr lang="en-US" altLang="zh-CN" sz="1200" b="0" i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</a:t>
            </a:r>
            <a:r>
              <a:rPr lang="en-US" altLang="zh-CN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evelopment </a:t>
            </a:r>
            <a:r>
              <a:rPr lang="en-US" altLang="zh-CN" sz="1200" b="0" i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en-US" altLang="zh-CN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 </a:t>
            </a:r>
            <a:r>
              <a:rPr lang="zh-CN" altLang="en-US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的缩写，软件开发工具包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，包括</a:t>
            </a:r>
            <a:r>
              <a:rPr lang="zh-CN" altLang="en-US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辅助软件开发的依赖（</a:t>
            </a:r>
            <a:r>
              <a:rPr lang="en-US" altLang="zh-CN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jar</a:t>
            </a:r>
            <a:r>
              <a:rPr lang="zh-CN" altLang="en-US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包）、代码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示</a:t>
            </a:r>
            <a:r>
              <a:rPr lang="zh-CN" altLang="en-US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例等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都可以叫做</a:t>
            </a:r>
            <a:r>
              <a:rPr lang="en-US" altLang="zh-CN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SDK</a:t>
            </a:r>
            <a:r>
              <a:rPr lang="zh-CN" altLang="en-US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!!箭头: V 形 3">
            <a:extLst>
              <a:ext uri="{FF2B5EF4-FFF2-40B4-BE49-F238E27FC236}">
                <a16:creationId xmlns:a16="http://schemas.microsoft.com/office/drawing/2014/main" id="{6DB0D12C-34CC-8DEE-C83D-66C6696D6000}"/>
              </a:ext>
            </a:extLst>
          </p:cNvPr>
          <p:cNvSpPr/>
          <p:nvPr/>
        </p:nvSpPr>
        <p:spPr>
          <a:xfrm>
            <a:off x="4523268" y="2770998"/>
            <a:ext cx="3187036" cy="1462674"/>
          </a:xfrm>
          <a:prstGeom prst="chevron">
            <a:avLst>
              <a:gd name="adj" fmla="val 31571"/>
            </a:avLst>
          </a:prstGeom>
          <a:solidFill>
            <a:srgbClr val="8179A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b="1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参照官方</a:t>
            </a:r>
            <a:r>
              <a:rPr lang="en-US" altLang="zh-CN" sz="2000" b="1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SDK</a:t>
            </a:r>
          </a:p>
          <a:p>
            <a:pPr algn="ctr"/>
            <a:r>
              <a:rPr lang="zh-CN" altLang="en-US" sz="2000" b="1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编写入门程序</a:t>
            </a:r>
          </a:p>
        </p:txBody>
      </p:sp>
      <p:sp>
        <p:nvSpPr>
          <p:cNvPr id="5" name="!!箭头: V 形 4">
            <a:extLst>
              <a:ext uri="{FF2B5EF4-FFF2-40B4-BE49-F238E27FC236}">
                <a16:creationId xmlns:a16="http://schemas.microsoft.com/office/drawing/2014/main" id="{F419758F-EA75-E7C5-8FB1-7914344EBB61}"/>
              </a:ext>
            </a:extLst>
          </p:cNvPr>
          <p:cNvSpPr/>
          <p:nvPr/>
        </p:nvSpPr>
        <p:spPr>
          <a:xfrm>
            <a:off x="7710304" y="2770998"/>
            <a:ext cx="3187036" cy="1462674"/>
          </a:xfrm>
          <a:prstGeom prst="chevron">
            <a:avLst>
              <a:gd name="adj" fmla="val 31571"/>
            </a:avLst>
          </a:prstGeom>
          <a:solidFill>
            <a:srgbClr val="503A6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b="1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集成使用</a:t>
            </a:r>
          </a:p>
        </p:txBody>
      </p:sp>
    </p:spTree>
    <p:extLst>
      <p:ext uri="{BB962C8B-B14F-4D97-AF65-F5344CB8AC3E}">
        <p14:creationId xmlns:p14="http://schemas.microsoft.com/office/powerpoint/2010/main" val="198735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7" grpId="0" animBg="1"/>
      <p:bldP spid="7" grpId="0" animBg="1"/>
      <p:bldP spid="16" grpId="0" animBg="1"/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22BA520-06D9-846F-3CF3-A02E9F64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阿里云</a:t>
            </a:r>
            <a:r>
              <a:rPr lang="en-US" altLang="zh-CN"/>
              <a:t>OSS-</a:t>
            </a:r>
            <a:r>
              <a:rPr lang="zh-CN" altLang="en-US"/>
              <a:t>使用步骤</a:t>
            </a: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BD6ED56A-815F-233A-E829-2E540E8F0ADF}"/>
              </a:ext>
            </a:extLst>
          </p:cNvPr>
          <p:cNvSpPr/>
          <p:nvPr/>
        </p:nvSpPr>
        <p:spPr>
          <a:xfrm>
            <a:off x="717104" y="2872638"/>
            <a:ext cx="1740408" cy="1060704"/>
          </a:xfrm>
          <a:prstGeom prst="chevron">
            <a:avLst>
              <a:gd name="adj" fmla="val 31571"/>
            </a:avLst>
          </a:prstGeom>
          <a:solidFill>
            <a:srgbClr val="95AD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注册阿里云</a:t>
            </a:r>
            <a:endParaRPr lang="en-US" altLang="zh-CN" sz="14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2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2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实名认证</a:t>
            </a:r>
            <a:r>
              <a:rPr lang="en-US" altLang="zh-CN" sz="12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2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EE037F56-2375-8943-C249-4DC120941572}"/>
              </a:ext>
            </a:extLst>
          </p:cNvPr>
          <p:cNvSpPr/>
          <p:nvPr/>
        </p:nvSpPr>
        <p:spPr>
          <a:xfrm>
            <a:off x="2204528" y="2872272"/>
            <a:ext cx="1740408" cy="1060704"/>
          </a:xfrm>
          <a:prstGeom prst="chevron">
            <a:avLst>
              <a:gd name="adj" fmla="val 31571"/>
            </a:avLst>
          </a:prstGeom>
          <a:solidFill>
            <a:srgbClr val="95AD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充值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EB9E3C68-391D-4225-0DE8-DC979200D535}"/>
              </a:ext>
            </a:extLst>
          </p:cNvPr>
          <p:cNvSpPr/>
          <p:nvPr/>
        </p:nvSpPr>
        <p:spPr>
          <a:xfrm>
            <a:off x="3674836" y="2872272"/>
            <a:ext cx="1740408" cy="1060704"/>
          </a:xfrm>
          <a:prstGeom prst="chevron">
            <a:avLst>
              <a:gd name="adj" fmla="val 31571"/>
            </a:avLst>
          </a:prstGeom>
          <a:solidFill>
            <a:srgbClr val="95AD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开通对象存储</a:t>
            </a:r>
            <a:endParaRPr lang="en-US" altLang="zh-CN" sz="14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  <a:r>
              <a:rPr lang="en-US" altLang="zh-CN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(OSS)</a:t>
            </a:r>
            <a:endParaRPr lang="zh-CN" altLang="en-US" sz="14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箭头: V 形 9">
            <a:extLst>
              <a:ext uri="{FF2B5EF4-FFF2-40B4-BE49-F238E27FC236}">
                <a16:creationId xmlns:a16="http://schemas.microsoft.com/office/drawing/2014/main" id="{DF0DF2A1-2313-530C-A085-E14B3AA63FAE}"/>
              </a:ext>
            </a:extLst>
          </p:cNvPr>
          <p:cNvSpPr/>
          <p:nvPr/>
        </p:nvSpPr>
        <p:spPr>
          <a:xfrm>
            <a:off x="5153468" y="2872272"/>
            <a:ext cx="1740408" cy="1060704"/>
          </a:xfrm>
          <a:prstGeom prst="chevron">
            <a:avLst>
              <a:gd name="adj" fmla="val 31571"/>
            </a:avLst>
          </a:prstGeom>
          <a:solidFill>
            <a:srgbClr val="95AD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5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</a:t>
            </a:r>
            <a:r>
              <a:rPr lang="en-US" altLang="zh-CN" sz="125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bucket</a:t>
            </a:r>
            <a:endParaRPr lang="zh-CN" altLang="en-US" sz="125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!!箭头: V 形 3">
            <a:extLst>
              <a:ext uri="{FF2B5EF4-FFF2-40B4-BE49-F238E27FC236}">
                <a16:creationId xmlns:a16="http://schemas.microsoft.com/office/drawing/2014/main" id="{476D76D5-2657-3155-7B1A-AF96568FC576}"/>
              </a:ext>
            </a:extLst>
          </p:cNvPr>
          <p:cNvSpPr/>
          <p:nvPr/>
        </p:nvSpPr>
        <p:spPr>
          <a:xfrm>
            <a:off x="8111200" y="2872272"/>
            <a:ext cx="1965960" cy="1060704"/>
          </a:xfrm>
          <a:prstGeom prst="chevron">
            <a:avLst>
              <a:gd name="adj" fmla="val 31571"/>
            </a:avLst>
          </a:prstGeom>
          <a:solidFill>
            <a:srgbClr val="8179A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参照官方</a:t>
            </a:r>
            <a:r>
              <a:rPr lang="en-US" altLang="zh-CN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SDK</a:t>
            </a:r>
          </a:p>
          <a:p>
            <a:pPr algn="ctr"/>
            <a:r>
              <a:rPr lang="zh-CN" altLang="en-US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编写入门程序</a:t>
            </a:r>
          </a:p>
        </p:txBody>
      </p:sp>
      <p:sp>
        <p:nvSpPr>
          <p:cNvPr id="15" name="箭头: V 形 14">
            <a:extLst>
              <a:ext uri="{FF2B5EF4-FFF2-40B4-BE49-F238E27FC236}">
                <a16:creationId xmlns:a16="http://schemas.microsoft.com/office/drawing/2014/main" id="{D8974DF3-C5EB-E605-585A-F0F75B26B0CD}"/>
              </a:ext>
            </a:extLst>
          </p:cNvPr>
          <p:cNvSpPr/>
          <p:nvPr/>
        </p:nvSpPr>
        <p:spPr>
          <a:xfrm>
            <a:off x="6632568" y="2872272"/>
            <a:ext cx="1740408" cy="1060704"/>
          </a:xfrm>
          <a:prstGeom prst="chevron">
            <a:avLst>
              <a:gd name="adj" fmla="val 31571"/>
            </a:avLst>
          </a:prstGeom>
          <a:solidFill>
            <a:srgbClr val="95AD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AccessKey</a:t>
            </a:r>
          </a:p>
          <a:p>
            <a:pPr algn="ctr"/>
            <a:r>
              <a:rPr lang="en-US" altLang="zh-CN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秘钥</a:t>
            </a:r>
            <a:r>
              <a:rPr lang="en-US" altLang="zh-CN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969F3EE3-7566-07E6-DABE-4CC679B92DC3}"/>
              </a:ext>
            </a:extLst>
          </p:cNvPr>
          <p:cNvSpPr/>
          <p:nvPr/>
        </p:nvSpPr>
        <p:spPr>
          <a:xfrm>
            <a:off x="823894" y="6128238"/>
            <a:ext cx="10698800" cy="354858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>
              <a:lnSpc>
                <a:spcPct val="150000"/>
              </a:lnSpc>
            </a:pP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SDK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200" b="0" i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</a:t>
            </a:r>
            <a:r>
              <a:rPr lang="en-US" altLang="zh-CN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oftware </a:t>
            </a:r>
            <a:r>
              <a:rPr lang="en-US" altLang="zh-CN" sz="1200" b="0" i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</a:t>
            </a:r>
            <a:r>
              <a:rPr lang="en-US" altLang="zh-CN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evelopment </a:t>
            </a:r>
            <a:r>
              <a:rPr lang="en-US" altLang="zh-CN" sz="1200" b="0" i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en-US" altLang="zh-CN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 </a:t>
            </a:r>
            <a:r>
              <a:rPr lang="zh-CN" altLang="en-US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的缩写，软件开发工具包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，包括</a:t>
            </a:r>
            <a:r>
              <a:rPr lang="zh-CN" altLang="en-US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辅助软件开发的依赖（</a:t>
            </a:r>
            <a:r>
              <a:rPr lang="en-US" altLang="zh-CN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jar</a:t>
            </a:r>
            <a:r>
              <a:rPr lang="zh-CN" altLang="en-US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包）、代码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示</a:t>
            </a:r>
            <a:r>
              <a:rPr lang="zh-CN" altLang="en-US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例等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都可以叫做</a:t>
            </a:r>
            <a:r>
              <a:rPr lang="en-US" altLang="zh-CN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SDK</a:t>
            </a:r>
            <a:r>
              <a:rPr lang="zh-CN" altLang="en-US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: 对角圆角 1">
            <a:extLst>
              <a:ext uri="{FF2B5EF4-FFF2-40B4-BE49-F238E27FC236}">
                <a16:creationId xmlns:a16="http://schemas.microsoft.com/office/drawing/2014/main" id="{1642F9B4-DC27-8776-FF83-CED97224F8C8}"/>
              </a:ext>
            </a:extLst>
          </p:cNvPr>
          <p:cNvSpPr/>
          <p:nvPr/>
        </p:nvSpPr>
        <p:spPr>
          <a:xfrm>
            <a:off x="823893" y="5678339"/>
            <a:ext cx="10698800" cy="354858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>
              <a:lnSpc>
                <a:spcPct val="150000"/>
              </a:lnSpc>
            </a:pP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Bucket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存储空间是用户用于存储对象（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，就是文件）的容器，所有的对象都必须隶属于某个存储空间。</a:t>
            </a:r>
          </a:p>
        </p:txBody>
      </p:sp>
      <p:sp>
        <p:nvSpPr>
          <p:cNvPr id="4" name="!!箭头: V 形 4">
            <a:extLst>
              <a:ext uri="{FF2B5EF4-FFF2-40B4-BE49-F238E27FC236}">
                <a16:creationId xmlns:a16="http://schemas.microsoft.com/office/drawing/2014/main" id="{C531C1F1-4C38-FFB6-7F2A-2E070F6116E0}"/>
              </a:ext>
            </a:extLst>
          </p:cNvPr>
          <p:cNvSpPr/>
          <p:nvPr/>
        </p:nvSpPr>
        <p:spPr>
          <a:xfrm>
            <a:off x="9818748" y="2872272"/>
            <a:ext cx="1965960" cy="1060704"/>
          </a:xfrm>
          <a:prstGeom prst="chevron">
            <a:avLst>
              <a:gd name="adj" fmla="val 31571"/>
            </a:avLst>
          </a:prstGeom>
          <a:solidFill>
            <a:srgbClr val="503A6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案例集成</a:t>
            </a:r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OSS</a:t>
            </a:r>
            <a:endParaRPr lang="zh-CN" altLang="en-US" sz="1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664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07B5901-4138-A552-AB82-EE965B853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61" y="1670693"/>
            <a:ext cx="2712256" cy="2872633"/>
          </a:xfrm>
          <a:prstGeom prst="roundRect">
            <a:avLst>
              <a:gd name="adj" fmla="val 1838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482788-7FAF-BB16-9F5C-29ECC1704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69" y="2129086"/>
            <a:ext cx="2891302" cy="1918496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9A2077AA-9B73-051E-1A96-B0509DAB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阿里云</a:t>
            </a:r>
            <a:r>
              <a:rPr lang="en-US" altLang="zh-CN"/>
              <a:t>OSS-</a:t>
            </a:r>
            <a:r>
              <a:rPr lang="zh-CN" altLang="en-US"/>
              <a:t>集成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1BA349E-9D1B-9DE8-08A7-4F4F799D5AA5}"/>
              </a:ext>
            </a:extLst>
          </p:cNvPr>
          <p:cNvCxnSpPr>
            <a:cxnSpLocks/>
          </p:cNvCxnSpPr>
          <p:nvPr/>
        </p:nvCxnSpPr>
        <p:spPr>
          <a:xfrm>
            <a:off x="2551176" y="2913740"/>
            <a:ext cx="228443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9062309-0E3A-8BB6-5C51-4143750BA6AC}"/>
              </a:ext>
            </a:extLst>
          </p:cNvPr>
          <p:cNvGrpSpPr/>
          <p:nvPr/>
        </p:nvGrpSpPr>
        <p:grpSpPr>
          <a:xfrm>
            <a:off x="1067528" y="4948517"/>
            <a:ext cx="3302991" cy="1655190"/>
            <a:chOff x="5240091" y="5021765"/>
            <a:chExt cx="3302991" cy="165519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1EB7602-3594-BD7F-6370-E490EE97D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634"/>
            <a:stretch/>
          </p:blipFill>
          <p:spPr>
            <a:xfrm>
              <a:off x="5240091" y="5034580"/>
              <a:ext cx="3291350" cy="1642375"/>
            </a:xfrm>
            <a:prstGeom prst="roundRect">
              <a:avLst>
                <a:gd name="adj" fmla="val 3388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</p:pic>
        <p:sp>
          <p:nvSpPr>
            <p:cNvPr id="16" name="矩形: 对角圆角 15">
              <a:extLst>
                <a:ext uri="{FF2B5EF4-FFF2-40B4-BE49-F238E27FC236}">
                  <a16:creationId xmlns:a16="http://schemas.microsoft.com/office/drawing/2014/main" id="{0E55C539-7633-9A06-1FC3-FE7520704763}"/>
                </a:ext>
              </a:extLst>
            </p:cNvPr>
            <p:cNvSpPr/>
            <p:nvPr/>
          </p:nvSpPr>
          <p:spPr>
            <a:xfrm>
              <a:off x="7493302" y="5021765"/>
              <a:ext cx="1049780" cy="339653"/>
            </a:xfrm>
            <a:prstGeom prst="round2DiagRect">
              <a:avLst>
                <a:gd name="adj1" fmla="val 0"/>
                <a:gd name="adj2" fmla="val 17163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b="1"/>
                <a:t>EmpController</a:t>
              </a:r>
              <a:endParaRPr lang="zh-CN" altLang="en-US" sz="1200" b="1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F967820-B5B0-2202-41B2-DA4ABE11190E}"/>
              </a:ext>
            </a:extLst>
          </p:cNvPr>
          <p:cNvGrpSpPr/>
          <p:nvPr/>
        </p:nvGrpSpPr>
        <p:grpSpPr>
          <a:xfrm>
            <a:off x="4894840" y="2444664"/>
            <a:ext cx="2849734" cy="1387268"/>
            <a:chOff x="8637973" y="2508545"/>
            <a:chExt cx="2849734" cy="1387268"/>
          </a:xfrm>
        </p:grpSpPr>
        <p:sp>
          <p:nvSpPr>
            <p:cNvPr id="15" name="矩形: 对角圆角 14">
              <a:extLst>
                <a:ext uri="{FF2B5EF4-FFF2-40B4-BE49-F238E27FC236}">
                  <a16:creationId xmlns:a16="http://schemas.microsoft.com/office/drawing/2014/main" id="{6F1BEC94-4F81-355A-242E-E3D336E8930D}"/>
                </a:ext>
              </a:extLst>
            </p:cNvPr>
            <p:cNvSpPr/>
            <p:nvPr/>
          </p:nvSpPr>
          <p:spPr>
            <a:xfrm>
              <a:off x="8637973" y="2508545"/>
              <a:ext cx="2849734" cy="1387268"/>
            </a:xfrm>
            <a:prstGeom prst="round2DiagRect">
              <a:avLst>
                <a:gd name="adj1" fmla="val 6505"/>
                <a:gd name="adj2" fmla="val 5081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1.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接收上传的图片</a:t>
              </a:r>
              <a:endPara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2.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将图片存储起来（</a:t>
              </a:r>
              <a:r>
                <a: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OSS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）</a:t>
              </a:r>
              <a:endPara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3.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返回图片访问的</a:t>
              </a:r>
              <a:r>
                <a: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url</a:t>
              </a:r>
              <a:endPara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7" name="矩形: 对角圆角 16">
              <a:extLst>
                <a:ext uri="{FF2B5EF4-FFF2-40B4-BE49-F238E27FC236}">
                  <a16:creationId xmlns:a16="http://schemas.microsoft.com/office/drawing/2014/main" id="{0C383F53-0CA5-8535-1067-D2A1FDF9C0C0}"/>
                </a:ext>
              </a:extLst>
            </p:cNvPr>
            <p:cNvSpPr/>
            <p:nvPr/>
          </p:nvSpPr>
          <p:spPr>
            <a:xfrm>
              <a:off x="10306975" y="2508760"/>
              <a:ext cx="1180732" cy="339653"/>
            </a:xfrm>
            <a:prstGeom prst="round2DiagRect">
              <a:avLst>
                <a:gd name="adj1" fmla="val 0"/>
                <a:gd name="adj2" fmla="val 26137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b="1"/>
                <a:t>UploadController</a:t>
              </a:r>
              <a:endParaRPr lang="zh-CN" altLang="en-US" sz="1200" b="1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2A73419-F1AE-D5BC-9AC1-3133C17C10FB}"/>
              </a:ext>
            </a:extLst>
          </p:cNvPr>
          <p:cNvGrpSpPr/>
          <p:nvPr/>
        </p:nvGrpSpPr>
        <p:grpSpPr>
          <a:xfrm>
            <a:off x="1713332" y="4250177"/>
            <a:ext cx="630314" cy="1180730"/>
            <a:chOff x="1713332" y="4250177"/>
            <a:chExt cx="630314" cy="118073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521E43D-F777-61B2-B24E-A46C2350D9A1}"/>
                </a:ext>
              </a:extLst>
            </p:cNvPr>
            <p:cNvSpPr/>
            <p:nvPr/>
          </p:nvSpPr>
          <p:spPr>
            <a:xfrm>
              <a:off x="1713332" y="4250177"/>
              <a:ext cx="630314" cy="26398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CB97754A-9EF3-F6C5-C0C9-2A5175778BD6}"/>
                </a:ext>
              </a:extLst>
            </p:cNvPr>
            <p:cNvCxnSpPr>
              <a:cxnSpLocks/>
            </p:cNvCxnSpPr>
            <p:nvPr/>
          </p:nvCxnSpPr>
          <p:spPr>
            <a:xfrm>
              <a:off x="2024051" y="4514157"/>
              <a:ext cx="0" cy="9167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2FCBC43C-A8C3-79D5-EC9B-CDB6E0352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7335" y="2807741"/>
            <a:ext cx="682310" cy="538667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D630FBEC-21F7-E51B-18F6-81B2913E328F}"/>
              </a:ext>
            </a:extLst>
          </p:cNvPr>
          <p:cNvGrpSpPr/>
          <p:nvPr/>
        </p:nvGrpSpPr>
        <p:grpSpPr>
          <a:xfrm>
            <a:off x="9037930" y="2480746"/>
            <a:ext cx="2520086" cy="1754733"/>
            <a:chOff x="9037930" y="2590474"/>
            <a:chExt cx="2520086" cy="1754733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2C14152B-F88B-6F76-3B40-980278BAC076}"/>
                </a:ext>
              </a:extLst>
            </p:cNvPr>
            <p:cNvGrpSpPr/>
            <p:nvPr/>
          </p:nvGrpSpPr>
          <p:grpSpPr>
            <a:xfrm>
              <a:off x="9037930" y="2590474"/>
              <a:ext cx="2520086" cy="1754733"/>
              <a:chOff x="9037930" y="2590474"/>
              <a:chExt cx="2520086" cy="1754733"/>
            </a:xfrm>
          </p:grpSpPr>
          <p:sp>
            <p:nvSpPr>
              <p:cNvPr id="11" name="!!图片 4">
                <a:extLst>
                  <a:ext uri="{FF2B5EF4-FFF2-40B4-BE49-F238E27FC236}">
                    <a16:creationId xmlns:a16="http://schemas.microsoft.com/office/drawing/2014/main" id="{F5A1A43A-2192-0D0E-875F-6738EF0C4B13}"/>
                  </a:ext>
                </a:extLst>
              </p:cNvPr>
              <p:cNvSpPr/>
              <p:nvPr/>
            </p:nvSpPr>
            <p:spPr>
              <a:xfrm>
                <a:off x="9037930" y="2590474"/>
                <a:ext cx="2520086" cy="1387267"/>
              </a:xfrm>
              <a:prstGeom prst="cloud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3BC4E86-E88A-3265-5D03-B3F2C7A925AE}"/>
                  </a:ext>
                </a:extLst>
              </p:cNvPr>
              <p:cNvSpPr txBox="1"/>
              <p:nvPr/>
            </p:nvSpPr>
            <p:spPr>
              <a:xfrm>
                <a:off x="9727744" y="3975875"/>
                <a:ext cx="1472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8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阿里云</a:t>
                </a:r>
                <a:r>
                  <a:rPr lang="en-US" altLang="zh-CN" sz="18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OSS</a:t>
                </a:r>
                <a:endParaRPr lang="zh-CN" altLang="en-US" sz="18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22" name="流程图: 文档 21">
              <a:extLst>
                <a:ext uri="{FF2B5EF4-FFF2-40B4-BE49-F238E27FC236}">
                  <a16:creationId xmlns:a16="http://schemas.microsoft.com/office/drawing/2014/main" id="{218CBF14-0AA6-E29E-EE0D-F50F90A7AFFC}"/>
                </a:ext>
              </a:extLst>
            </p:cNvPr>
            <p:cNvSpPr/>
            <p:nvPr/>
          </p:nvSpPr>
          <p:spPr>
            <a:xfrm>
              <a:off x="10018166" y="3090678"/>
              <a:ext cx="589696" cy="483577"/>
            </a:xfrm>
            <a:prstGeom prst="flowChartDocumen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流程图: 文档 22">
              <a:extLst>
                <a:ext uri="{FF2B5EF4-FFF2-40B4-BE49-F238E27FC236}">
                  <a16:creationId xmlns:a16="http://schemas.microsoft.com/office/drawing/2014/main" id="{1F0FA4DB-5A03-AB88-9377-E28BD46680A0}"/>
                </a:ext>
              </a:extLst>
            </p:cNvPr>
            <p:cNvSpPr/>
            <p:nvPr/>
          </p:nvSpPr>
          <p:spPr>
            <a:xfrm>
              <a:off x="9291164" y="3090678"/>
              <a:ext cx="589696" cy="483577"/>
            </a:xfrm>
            <a:prstGeom prst="flowChartDocumen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文档 23">
              <a:extLst>
                <a:ext uri="{FF2B5EF4-FFF2-40B4-BE49-F238E27FC236}">
                  <a16:creationId xmlns:a16="http://schemas.microsoft.com/office/drawing/2014/main" id="{796C2F81-9382-2B43-5803-D6961AA42BB5}"/>
                </a:ext>
              </a:extLst>
            </p:cNvPr>
            <p:cNvSpPr/>
            <p:nvPr/>
          </p:nvSpPr>
          <p:spPr>
            <a:xfrm>
              <a:off x="10742125" y="3090677"/>
              <a:ext cx="589696" cy="483577"/>
            </a:xfrm>
            <a:prstGeom prst="flowChartDocumen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9B4C319-04D5-F17F-AAB6-77C3C2A8C7AC}"/>
              </a:ext>
            </a:extLst>
          </p:cNvPr>
          <p:cNvCxnSpPr>
            <a:cxnSpLocks/>
          </p:cNvCxnSpPr>
          <p:nvPr/>
        </p:nvCxnSpPr>
        <p:spPr>
          <a:xfrm>
            <a:off x="7744574" y="3066140"/>
            <a:ext cx="129335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8D8D31F-8D4A-310F-2190-90237737B2C5}"/>
              </a:ext>
            </a:extLst>
          </p:cNvPr>
          <p:cNvCxnSpPr>
            <a:cxnSpLocks/>
          </p:cNvCxnSpPr>
          <p:nvPr/>
        </p:nvCxnSpPr>
        <p:spPr>
          <a:xfrm>
            <a:off x="7744574" y="3236680"/>
            <a:ext cx="1293356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7994091-A9B9-A639-C2A1-7DCAEDFF599D}"/>
              </a:ext>
            </a:extLst>
          </p:cNvPr>
          <p:cNvCxnSpPr>
            <a:cxnSpLocks/>
          </p:cNvCxnSpPr>
          <p:nvPr/>
        </p:nvCxnSpPr>
        <p:spPr>
          <a:xfrm>
            <a:off x="2483689" y="3236680"/>
            <a:ext cx="2318800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35308FA9-40A6-EDDA-E173-28705D3D92F1}"/>
              </a:ext>
            </a:extLst>
          </p:cNvPr>
          <p:cNvCxnSpPr>
            <a:cxnSpLocks/>
            <a:stCxn id="23" idx="2"/>
            <a:endCxn id="6" idx="2"/>
          </p:cNvCxnSpPr>
          <p:nvPr/>
        </p:nvCxnSpPr>
        <p:spPr>
          <a:xfrm rot="5400000" flipH="1">
            <a:off x="5764176" y="-389278"/>
            <a:ext cx="86149" cy="7557522"/>
          </a:xfrm>
          <a:prstGeom prst="curvedConnector3">
            <a:avLst>
              <a:gd name="adj1" fmla="val -918088"/>
            </a:avLst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12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FB9BA21-4E33-BA92-C889-67747825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阿里云</a:t>
            </a:r>
            <a:r>
              <a:rPr lang="en-US" altLang="zh-CN"/>
              <a:t>OSS-</a:t>
            </a:r>
            <a:r>
              <a:rPr lang="zh-CN" altLang="en-US"/>
              <a:t>集成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A5E2047-E520-7FE4-0108-6937FF27CE9B}"/>
              </a:ext>
            </a:extLst>
          </p:cNvPr>
          <p:cNvGrpSpPr/>
          <p:nvPr/>
        </p:nvGrpSpPr>
        <p:grpSpPr>
          <a:xfrm>
            <a:off x="806778" y="1718643"/>
            <a:ext cx="10578443" cy="1402139"/>
            <a:chOff x="806778" y="1718643"/>
            <a:chExt cx="10578443" cy="140213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45FE93A-922B-C044-F04E-02461B1BA49F}"/>
                </a:ext>
              </a:extLst>
            </p:cNvPr>
            <p:cNvGrpSpPr/>
            <p:nvPr/>
          </p:nvGrpSpPr>
          <p:grpSpPr>
            <a:xfrm>
              <a:off x="806778" y="1718643"/>
              <a:ext cx="10578443" cy="1402139"/>
              <a:chOff x="806778" y="1685854"/>
              <a:chExt cx="10578443" cy="1402139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6A2F47BB-C615-8AB7-638B-8E74409C7056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78443" cy="1402138"/>
              </a:xfrm>
              <a:prstGeom prst="roundRect">
                <a:avLst>
                  <a:gd name="adj" fmla="val 6657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32000" rIns="72000" bIns="108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引入阿里云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OSS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上传文件工具类（由官方的示例代码改造而来）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上传图片接口开发</a:t>
                </a:r>
              </a:p>
            </p:txBody>
          </p:sp>
          <p:sp>
            <p:nvSpPr>
              <p:cNvPr id="8" name="矩形: 对角圆角 7">
                <a:extLst>
                  <a:ext uri="{FF2B5EF4-FFF2-40B4-BE49-F238E27FC236}">
                    <a16:creationId xmlns:a16="http://schemas.microsoft.com/office/drawing/2014/main" id="{F95F2016-B5D1-3835-258F-75553872768A}"/>
                  </a:ext>
                </a:extLst>
              </p:cNvPr>
              <p:cNvSpPr/>
              <p:nvPr/>
            </p:nvSpPr>
            <p:spPr>
              <a:xfrm>
                <a:off x="806779" y="1685854"/>
                <a:ext cx="1186614" cy="422417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步骤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9" name="Shape 2430">
              <a:extLst>
                <a:ext uri="{FF2B5EF4-FFF2-40B4-BE49-F238E27FC236}">
                  <a16:creationId xmlns:a16="http://schemas.microsoft.com/office/drawing/2014/main" id="{BEAFEC27-4585-E1DE-8C69-552EFFCAAE96}"/>
                </a:ext>
              </a:extLst>
            </p:cNvPr>
            <p:cNvSpPr/>
            <p:nvPr/>
          </p:nvSpPr>
          <p:spPr>
            <a:xfrm>
              <a:off x="1008652" y="1790121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A3D6F58-4C95-2C47-677D-42ABF03E47D0}"/>
              </a:ext>
            </a:extLst>
          </p:cNvPr>
          <p:cNvSpPr/>
          <p:nvPr/>
        </p:nvSpPr>
        <p:spPr>
          <a:xfrm>
            <a:off x="806778" y="3610263"/>
            <a:ext cx="10578443" cy="2797162"/>
          </a:xfrm>
          <a:prstGeom prst="roundRect">
            <a:avLst>
              <a:gd name="adj" fmla="val 3806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0" rIns="72000" bIns="0">
            <a:spAutoFit/>
          </a:bodyPr>
          <a:lstStyle/>
          <a:p>
            <a:pPr marL="0" lvl="1" defTabSz="432000">
              <a:lnSpc>
                <a:spcPct val="150000"/>
              </a:lnSpc>
            </a:pP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@RestController</a:t>
            </a:r>
            <a:b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UploadController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endParaRPr lang="en-US" altLang="zh-CN" sz="1200" i="1">
              <a:solidFill>
                <a:srgbClr val="080808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1" defTabSz="432000">
              <a:lnSpc>
                <a:spcPct val="150000"/>
              </a:lnSpc>
            </a:pPr>
            <a:r>
              <a:rPr lang="en-US" altLang="zh-CN" sz="1200" i="1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@Autowired</a:t>
            </a:r>
            <a:b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AliOSSUtils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aliOSSUtils</a:t>
            </a:r>
            <a:r>
              <a:rPr lang="en-US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200" i="1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 i="1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@PostMapping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“/upload”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 </a:t>
            </a:r>
            <a:r>
              <a:rPr lang="zh-CN" altLang="zh-CN" sz="120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upload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MultipartFile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image)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throws 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IOException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200" i="1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url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aliOSSUtils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200" i="1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upload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(image);</a:t>
            </a:r>
            <a:r>
              <a:rPr lang="zh-CN" altLang="zh-CN" sz="1200" i="1">
                <a:solidFill>
                  <a:schemeClr val="bg1">
                    <a:lumMod val="6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//</a:t>
            </a:r>
            <a:r>
              <a:rPr lang="zh-CN" altLang="en-US" sz="1200" i="1">
                <a:solidFill>
                  <a:schemeClr val="bg1">
                    <a:lumMod val="6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调用阿里云</a:t>
            </a:r>
            <a:r>
              <a:rPr lang="en-US" altLang="zh-CN" sz="1200" i="1">
                <a:solidFill>
                  <a:schemeClr val="bg1">
                    <a:lumMod val="6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OSS</a:t>
            </a:r>
            <a:r>
              <a:rPr lang="zh-CN" altLang="en-US" sz="1200" i="1">
                <a:solidFill>
                  <a:schemeClr val="bg1">
                    <a:lumMod val="6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工具类，将上传上来的文件存入阿里云</a:t>
            </a:r>
            <a:endParaRPr lang="en-US" altLang="zh-CN" sz="1200">
              <a:solidFill>
                <a:srgbClr val="080808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1" defTabSz="432000">
              <a:lnSpc>
                <a:spcPct val="150000"/>
              </a:lnSpc>
            </a:pPr>
            <a:r>
              <a:rPr lang="en-US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 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200" i="1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success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r>
              <a:rPr lang="en-US" altLang="zh-CN" sz="1200" i="1">
                <a:solidFill>
                  <a:schemeClr val="bg1">
                    <a:lumMod val="6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//</a:t>
            </a:r>
            <a:r>
              <a:rPr lang="zh-CN" altLang="en-US" sz="1200" i="1">
                <a:solidFill>
                  <a:schemeClr val="bg1">
                    <a:lumMod val="6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将图片上传完成后的</a:t>
            </a:r>
            <a:r>
              <a:rPr lang="en-US" altLang="zh-CN" sz="1200" i="1">
                <a:solidFill>
                  <a:schemeClr val="bg1">
                    <a:lumMod val="6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200" i="1">
                <a:solidFill>
                  <a:schemeClr val="bg1">
                    <a:lumMod val="6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返回，用于浏览器回显展示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}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571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3521563"/>
          </a:xfrm>
        </p:spPr>
        <p:txBody>
          <a:bodyPr/>
          <a:lstStyle/>
          <a:p>
            <a:r>
              <a:rPr lang="zh-CN" altLang="en-US"/>
              <a:t>新增员工</a:t>
            </a:r>
            <a:endParaRPr lang="en-US" altLang="zh-CN"/>
          </a:p>
          <a:p>
            <a:r>
              <a:rPr lang="zh-CN" altLang="en-US"/>
              <a:t>文件上传</a:t>
            </a:r>
            <a:endParaRPr lang="en-US" altLang="zh-CN"/>
          </a:p>
          <a:p>
            <a:r>
              <a:rPr lang="zh-CN" altLang="en-US"/>
              <a:t>修改员工</a:t>
            </a:r>
            <a:endParaRPr lang="en-US" altLang="zh-CN"/>
          </a:p>
          <a:p>
            <a:r>
              <a:rPr lang="zh-CN" altLang="en-US"/>
              <a:t>配置文件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356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6C355E-520B-FC99-B7B2-5BA8307C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阿里云</a:t>
            </a:r>
            <a:r>
              <a:rPr lang="en-US" altLang="zh-CN"/>
              <a:t>OSS-</a:t>
            </a:r>
            <a:r>
              <a:rPr lang="zh-CN" altLang="en-US"/>
              <a:t>测试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20A737-250A-3D23-4FA6-283AC9D0D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31" y="1721658"/>
            <a:ext cx="10196877" cy="3957341"/>
          </a:xfrm>
          <a:prstGeom prst="roundRect">
            <a:avLst>
              <a:gd name="adj" fmla="val 2225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851918-4ECE-D455-5D47-F0AB6B2A8F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7" r="3310"/>
          <a:stretch/>
        </p:blipFill>
        <p:spPr>
          <a:xfrm>
            <a:off x="9187962" y="3819178"/>
            <a:ext cx="1767254" cy="1737511"/>
          </a:xfrm>
          <a:prstGeom prst="roundRect">
            <a:avLst>
              <a:gd name="adj" fmla="val 3004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11286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BA6A3-BE33-3719-B4EF-4137064907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916064" cy="4233672"/>
          </a:xfrm>
        </p:spPr>
        <p:txBody>
          <a:bodyPr/>
          <a:lstStyle/>
          <a:p>
            <a:r>
              <a:rPr lang="zh-CN" altLang="en-US"/>
              <a:t>文件上传介绍</a:t>
            </a:r>
            <a:endParaRPr lang="en-US" altLang="zh-CN"/>
          </a:p>
          <a:p>
            <a:r>
              <a:rPr lang="zh-CN" altLang="en-US"/>
              <a:t>前端页面三要素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file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表单项、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post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方式、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multipart/form-data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/>
              <a:t>服务端接收文件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MultipartFile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/>
          </a:p>
          <a:p>
            <a:r>
              <a:rPr lang="zh-CN" altLang="en-US"/>
              <a:t>文件存储方式</a:t>
            </a:r>
            <a:endParaRPr lang="en-US" altLang="zh-CN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本地存储</a:t>
            </a:r>
            <a:r>
              <a:rPr lang="zh-CN" altLang="en-US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（无法直接访问、磁盘空间限制、磁盘损坏）</a:t>
            </a:r>
            <a:endParaRPr lang="en-US" altLang="zh-CN" sz="14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云存储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OSS</a:t>
            </a:r>
          </a:p>
        </p:txBody>
      </p:sp>
    </p:spTree>
    <p:extLst>
      <p:ext uri="{BB962C8B-B14F-4D97-AF65-F5344CB8AC3E}">
        <p14:creationId xmlns:p14="http://schemas.microsoft.com/office/powerpoint/2010/main" val="42851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新增员工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文件上传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修改员工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配置文件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279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4244E3A-FD54-85E0-BF64-3A74BF973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24" y="1047917"/>
            <a:ext cx="9054928" cy="15874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0241FF3-A308-A565-6174-798DFD530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179" y="1753729"/>
            <a:ext cx="4718171" cy="4695304"/>
          </a:xfrm>
          <a:prstGeom prst="roundRect">
            <a:avLst>
              <a:gd name="adj" fmla="val 2435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9E837C8-8F6F-70C5-7764-614FFC6329FC}"/>
              </a:ext>
            </a:extLst>
          </p:cNvPr>
          <p:cNvSpPr/>
          <p:nvPr/>
        </p:nvSpPr>
        <p:spPr>
          <a:xfrm>
            <a:off x="9196754" y="1378087"/>
            <a:ext cx="378069" cy="3077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0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9417096-8E9F-EF98-C5C6-F27E13666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修改员工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6CD7BB8-FD95-786E-B441-3A22E41C43C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3"/>
            <a:ext cx="5466080" cy="1045528"/>
          </a:xfrm>
        </p:spPr>
        <p:txBody>
          <a:bodyPr/>
          <a:lstStyle/>
          <a:p>
            <a:r>
              <a:rPr lang="zh-CN" altLang="en-US"/>
              <a:t>查询回显</a:t>
            </a:r>
            <a:endParaRPr lang="en-US" altLang="zh-CN"/>
          </a:p>
          <a:p>
            <a:r>
              <a:rPr lang="zh-CN" altLang="en-US"/>
              <a:t>修改员工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31B522C-EF66-C3B9-53F2-FC55998BC6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81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9417096-8E9F-EF98-C5C6-F27E13666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修改员工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6CD7BB8-FD95-786E-B441-3A22E41C43C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3"/>
            <a:ext cx="5466080" cy="1045528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查询回显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修改员工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31B522C-EF66-C3B9-53F2-FC55998BC6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28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40112B6-074B-8158-C1BC-9CAB6F2E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查询回显</a:t>
            </a:r>
            <a:r>
              <a:rPr lang="en-US" altLang="zh-CN"/>
              <a:t>-</a:t>
            </a:r>
            <a:r>
              <a:rPr lang="zh-CN" altLang="en-US"/>
              <a:t>思路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4134153F-40C6-ECCA-67B0-209E00C7DDD6}"/>
              </a:ext>
            </a:extLst>
          </p:cNvPr>
          <p:cNvSpPr/>
          <p:nvPr/>
        </p:nvSpPr>
        <p:spPr>
          <a:xfrm>
            <a:off x="4552232" y="5017062"/>
            <a:ext cx="371461" cy="612742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01A4DA76-1512-3901-6098-BEE6243ADAB3}"/>
              </a:ext>
            </a:extLst>
          </p:cNvPr>
          <p:cNvSpPr/>
          <p:nvPr/>
        </p:nvSpPr>
        <p:spPr>
          <a:xfrm>
            <a:off x="7397912" y="5081699"/>
            <a:ext cx="486190" cy="612742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C202EE1-3B71-57F5-B73F-3B739F0BFAD3}"/>
              </a:ext>
            </a:extLst>
          </p:cNvPr>
          <p:cNvSpPr/>
          <p:nvPr/>
        </p:nvSpPr>
        <p:spPr>
          <a:xfrm>
            <a:off x="10148719" y="5076626"/>
            <a:ext cx="437040" cy="612742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6BEBF1DF-6D33-CDC7-7670-CD8B5CF65255}"/>
              </a:ext>
            </a:extLst>
          </p:cNvPr>
          <p:cNvSpPr/>
          <p:nvPr/>
        </p:nvSpPr>
        <p:spPr>
          <a:xfrm>
            <a:off x="1518320" y="5017062"/>
            <a:ext cx="339483" cy="612742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B97BA46-4EE0-42EE-161E-422DA4008633}"/>
              </a:ext>
            </a:extLst>
          </p:cNvPr>
          <p:cNvGrpSpPr/>
          <p:nvPr/>
        </p:nvGrpSpPr>
        <p:grpSpPr>
          <a:xfrm>
            <a:off x="631030" y="4903895"/>
            <a:ext cx="780070" cy="786974"/>
            <a:chOff x="1288572" y="3466291"/>
            <a:chExt cx="1076475" cy="108600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AC579CC-35CE-ABFB-1F0F-AFD6777A1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B421367-31B4-66FA-0C5B-780D34156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6306D03-E154-EB60-A607-030D9D6E0925}"/>
              </a:ext>
            </a:extLst>
          </p:cNvPr>
          <p:cNvGrpSpPr/>
          <p:nvPr/>
        </p:nvGrpSpPr>
        <p:grpSpPr>
          <a:xfrm>
            <a:off x="10660554" y="4779441"/>
            <a:ext cx="1099038" cy="1207111"/>
            <a:chOff x="10096217" y="3657600"/>
            <a:chExt cx="1099038" cy="1207111"/>
          </a:xfrm>
        </p:grpSpPr>
        <p:sp>
          <p:nvSpPr>
            <p:cNvPr id="14" name="流程图: 磁盘 13">
              <a:extLst>
                <a:ext uri="{FF2B5EF4-FFF2-40B4-BE49-F238E27FC236}">
                  <a16:creationId xmlns:a16="http://schemas.microsoft.com/office/drawing/2014/main" id="{37ABD0DE-26F7-9C56-5261-2DB7D106DD64}"/>
                </a:ext>
              </a:extLst>
            </p:cNvPr>
            <p:cNvSpPr/>
            <p:nvPr/>
          </p:nvSpPr>
          <p:spPr>
            <a:xfrm>
              <a:off x="10096217" y="4347521"/>
              <a:ext cx="1099038" cy="517190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!!流程图: 数据库">
              <a:extLst>
                <a:ext uri="{FF2B5EF4-FFF2-40B4-BE49-F238E27FC236}">
                  <a16:creationId xmlns:a16="http://schemas.microsoft.com/office/drawing/2014/main" id="{909A649E-6532-2A67-390B-3FA7D397A589}"/>
                </a:ext>
              </a:extLst>
            </p:cNvPr>
            <p:cNvSpPr/>
            <p:nvPr/>
          </p:nvSpPr>
          <p:spPr>
            <a:xfrm>
              <a:off x="10096217" y="4004115"/>
              <a:ext cx="1099038" cy="517190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数据库</a:t>
              </a:r>
            </a:p>
          </p:txBody>
        </p:sp>
        <p:sp>
          <p:nvSpPr>
            <p:cNvPr id="16" name="流程图: 磁盘 15">
              <a:extLst>
                <a:ext uri="{FF2B5EF4-FFF2-40B4-BE49-F238E27FC236}">
                  <a16:creationId xmlns:a16="http://schemas.microsoft.com/office/drawing/2014/main" id="{B9925152-7E02-3A6D-BFB6-83F79BAC8296}"/>
                </a:ext>
              </a:extLst>
            </p:cNvPr>
            <p:cNvSpPr/>
            <p:nvPr/>
          </p:nvSpPr>
          <p:spPr>
            <a:xfrm>
              <a:off x="10096217" y="3657600"/>
              <a:ext cx="1099038" cy="517190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!!矩形: 对角圆角 11">
            <a:extLst>
              <a:ext uri="{FF2B5EF4-FFF2-40B4-BE49-F238E27FC236}">
                <a16:creationId xmlns:a16="http://schemas.microsoft.com/office/drawing/2014/main" id="{5BB9A823-B65B-9CBF-83E6-D31BD8CB6A32}"/>
              </a:ext>
            </a:extLst>
          </p:cNvPr>
          <p:cNvSpPr/>
          <p:nvPr/>
        </p:nvSpPr>
        <p:spPr>
          <a:xfrm>
            <a:off x="1955360" y="4078898"/>
            <a:ext cx="2493020" cy="2435465"/>
          </a:xfrm>
          <a:prstGeom prst="round2DiagRect">
            <a:avLst>
              <a:gd name="adj1" fmla="val 5127"/>
              <a:gd name="adj2" fmla="val 0"/>
            </a:avLst>
          </a:prstGeom>
          <a:solidFill>
            <a:srgbClr val="FFC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接收路径参数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service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方法查询数据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 </a:t>
            </a:r>
          </a:p>
        </p:txBody>
      </p:sp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F9987559-97B2-5810-D2FC-3EA9AC2A99B1}"/>
              </a:ext>
            </a:extLst>
          </p:cNvPr>
          <p:cNvSpPr/>
          <p:nvPr/>
        </p:nvSpPr>
        <p:spPr>
          <a:xfrm>
            <a:off x="1950007" y="4078898"/>
            <a:ext cx="104978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EmpController</a:t>
            </a:r>
            <a:endParaRPr lang="zh-CN" altLang="en-US" sz="1200" b="1"/>
          </a:p>
        </p:txBody>
      </p:sp>
      <p:sp>
        <p:nvSpPr>
          <p:cNvPr id="19" name="!!矩形: 对角圆角 10">
            <a:extLst>
              <a:ext uri="{FF2B5EF4-FFF2-40B4-BE49-F238E27FC236}">
                <a16:creationId xmlns:a16="http://schemas.microsoft.com/office/drawing/2014/main" id="{EF8673E9-48BA-FE52-8D38-C8CF2573293A}"/>
              </a:ext>
            </a:extLst>
          </p:cNvPr>
          <p:cNvSpPr/>
          <p:nvPr/>
        </p:nvSpPr>
        <p:spPr>
          <a:xfrm>
            <a:off x="5027545" y="4078898"/>
            <a:ext cx="2296448" cy="2435466"/>
          </a:xfrm>
          <a:prstGeom prst="round2DiagRect">
            <a:avLst>
              <a:gd name="adj1" fmla="val 4450"/>
              <a:gd name="adj2" fmla="val 0"/>
            </a:avLst>
          </a:prstGeom>
          <a:solidFill>
            <a:srgbClr val="FFF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mapper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接口查询数据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!!矩形: 对角圆角 39">
            <a:extLst>
              <a:ext uri="{FF2B5EF4-FFF2-40B4-BE49-F238E27FC236}">
                <a16:creationId xmlns:a16="http://schemas.microsoft.com/office/drawing/2014/main" id="{B745094F-5C22-CAA3-712E-D585F9842D55}"/>
              </a:ext>
            </a:extLst>
          </p:cNvPr>
          <p:cNvSpPr/>
          <p:nvPr/>
        </p:nvSpPr>
        <p:spPr>
          <a:xfrm>
            <a:off x="5027544" y="4078898"/>
            <a:ext cx="104978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EmpService</a:t>
            </a:r>
            <a:endParaRPr lang="zh-CN" altLang="en-US" sz="1200" b="1"/>
          </a:p>
        </p:txBody>
      </p:sp>
      <p:sp>
        <p:nvSpPr>
          <p:cNvPr id="21" name="!!矩形: 对角圆角 9">
            <a:extLst>
              <a:ext uri="{FF2B5EF4-FFF2-40B4-BE49-F238E27FC236}">
                <a16:creationId xmlns:a16="http://schemas.microsoft.com/office/drawing/2014/main" id="{E53C2F86-0400-8C26-7A3F-97EDABF95473}"/>
              </a:ext>
            </a:extLst>
          </p:cNvPr>
          <p:cNvSpPr/>
          <p:nvPr/>
        </p:nvSpPr>
        <p:spPr>
          <a:xfrm>
            <a:off x="7958020" y="4078898"/>
            <a:ext cx="2104457" cy="2435465"/>
          </a:xfrm>
          <a:prstGeom prst="round2DiagRect">
            <a:avLst>
              <a:gd name="adj1" fmla="val 7243"/>
              <a:gd name="adj2" fmla="val 0"/>
            </a:avLst>
          </a:prstGeom>
          <a:solidFill>
            <a:srgbClr val="CCE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 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emp where id = ?;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矩形: 对角圆角 21">
            <a:extLst>
              <a:ext uri="{FF2B5EF4-FFF2-40B4-BE49-F238E27FC236}">
                <a16:creationId xmlns:a16="http://schemas.microsoft.com/office/drawing/2014/main" id="{F23ED05F-FD3B-E039-A630-277D18D919CB}"/>
              </a:ext>
            </a:extLst>
          </p:cNvPr>
          <p:cNvSpPr/>
          <p:nvPr/>
        </p:nvSpPr>
        <p:spPr>
          <a:xfrm>
            <a:off x="7958020" y="4078898"/>
            <a:ext cx="104978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EmpMapper</a:t>
            </a:r>
            <a:endParaRPr lang="zh-CN" altLang="en-US" sz="1200" b="1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D16FCB1-E2E8-9486-7C55-41F7F1612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962" y="1020549"/>
            <a:ext cx="2937477" cy="2923240"/>
          </a:xfrm>
          <a:prstGeom prst="roundRect">
            <a:avLst>
              <a:gd name="adj" fmla="val 2435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FE691E7-A7EA-A719-8D6A-1103E2E454B5}"/>
              </a:ext>
            </a:extLst>
          </p:cNvPr>
          <p:cNvSpPr txBox="1"/>
          <p:nvPr/>
        </p:nvSpPr>
        <p:spPr>
          <a:xfrm>
            <a:off x="2474897" y="5855768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@GetMapping</a:t>
            </a:r>
            <a:endParaRPr lang="zh-CN" altLang="en-US" sz="14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8FA697-996C-ABB5-5AF8-F624D288CD29}"/>
              </a:ext>
            </a:extLst>
          </p:cNvPr>
          <p:cNvSpPr txBox="1"/>
          <p:nvPr/>
        </p:nvSpPr>
        <p:spPr>
          <a:xfrm>
            <a:off x="2474897" y="6163545"/>
            <a:ext cx="144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@PathVariable</a:t>
            </a:r>
            <a:endParaRPr lang="zh-CN" altLang="en-US" sz="14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361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40112B6-074B-8158-C1BC-9CAB6F2E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查询回显</a:t>
            </a:r>
            <a:r>
              <a:rPr lang="en-US" altLang="zh-CN"/>
              <a:t>-</a:t>
            </a:r>
            <a:r>
              <a:rPr lang="zh-CN" altLang="en-US"/>
              <a:t>实现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5A1595-DCCB-9FB7-E2D8-F7E2DE460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35" y="1628819"/>
            <a:ext cx="7765453" cy="1531753"/>
          </a:xfrm>
          <a:prstGeom prst="roundRect">
            <a:avLst>
              <a:gd name="adj" fmla="val 5187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EB9B1E1-ABCD-5F9A-0728-A54AEFEE5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60"/>
          <a:stretch/>
        </p:blipFill>
        <p:spPr>
          <a:xfrm>
            <a:off x="885635" y="3429000"/>
            <a:ext cx="7765453" cy="1188823"/>
          </a:xfrm>
          <a:prstGeom prst="roundRect">
            <a:avLst>
              <a:gd name="adj" fmla="val 6313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EE28796-E33E-8FFC-CDE5-2678C7BBC1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889"/>
          <a:stretch/>
        </p:blipFill>
        <p:spPr>
          <a:xfrm>
            <a:off x="885635" y="4886251"/>
            <a:ext cx="7765453" cy="883997"/>
          </a:xfrm>
          <a:prstGeom prst="roundRect">
            <a:avLst>
              <a:gd name="adj" fmla="val 871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F9987559-97B2-5810-D2FC-3EA9AC2A99B1}"/>
              </a:ext>
            </a:extLst>
          </p:cNvPr>
          <p:cNvSpPr/>
          <p:nvPr/>
        </p:nvSpPr>
        <p:spPr>
          <a:xfrm>
            <a:off x="7610100" y="2829711"/>
            <a:ext cx="104978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EmpController</a:t>
            </a:r>
            <a:endParaRPr lang="zh-CN" altLang="en-US" sz="1200" b="1"/>
          </a:p>
        </p:txBody>
      </p:sp>
      <p:sp>
        <p:nvSpPr>
          <p:cNvPr id="20" name="!!矩形: 对角圆角 39">
            <a:extLst>
              <a:ext uri="{FF2B5EF4-FFF2-40B4-BE49-F238E27FC236}">
                <a16:creationId xmlns:a16="http://schemas.microsoft.com/office/drawing/2014/main" id="{B745094F-5C22-CAA3-712E-D585F9842D55}"/>
              </a:ext>
            </a:extLst>
          </p:cNvPr>
          <p:cNvSpPr/>
          <p:nvPr/>
        </p:nvSpPr>
        <p:spPr>
          <a:xfrm>
            <a:off x="7610100" y="4283450"/>
            <a:ext cx="104978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EmpService</a:t>
            </a:r>
            <a:endParaRPr lang="zh-CN" altLang="en-US" sz="1200" b="1"/>
          </a:p>
        </p:txBody>
      </p:sp>
      <p:sp>
        <p:nvSpPr>
          <p:cNvPr id="22" name="矩形: 对角圆角 21">
            <a:extLst>
              <a:ext uri="{FF2B5EF4-FFF2-40B4-BE49-F238E27FC236}">
                <a16:creationId xmlns:a16="http://schemas.microsoft.com/office/drawing/2014/main" id="{F23ED05F-FD3B-E039-A630-277D18D919CB}"/>
              </a:ext>
            </a:extLst>
          </p:cNvPr>
          <p:cNvSpPr/>
          <p:nvPr/>
        </p:nvSpPr>
        <p:spPr>
          <a:xfrm>
            <a:off x="7610100" y="5439387"/>
            <a:ext cx="104978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EmpMapper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154603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40112B6-074B-8158-C1BC-9CAB6F2E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查询回显</a:t>
            </a:r>
            <a:r>
              <a:rPr lang="en-US" altLang="zh-CN"/>
              <a:t>-</a:t>
            </a:r>
            <a:r>
              <a:rPr lang="zh-CN" altLang="en-US"/>
              <a:t>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794ED5-407F-B2B9-7DD7-4F292C72B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1"/>
          <a:stretch/>
        </p:blipFill>
        <p:spPr>
          <a:xfrm>
            <a:off x="1119709" y="1519422"/>
            <a:ext cx="9914637" cy="4854361"/>
          </a:xfrm>
          <a:prstGeom prst="roundRect">
            <a:avLst>
              <a:gd name="adj" fmla="val 2721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608314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9417096-8E9F-EF98-C5C6-F27E13666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修改员工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6CD7BB8-FD95-786E-B441-3A22E41C43C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3"/>
            <a:ext cx="5466080" cy="1045528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查询回显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修改员工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31B522C-EF66-C3B9-53F2-FC55998BC6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98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3521563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新增员工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文件上传</a:t>
            </a:r>
            <a:endParaRPr lang="en-US" altLang="zh-CN"/>
          </a:p>
          <a:p>
            <a:r>
              <a:rPr lang="zh-CN" altLang="en-US"/>
              <a:t>修改员工</a:t>
            </a:r>
            <a:endParaRPr lang="en-US" altLang="zh-CN"/>
          </a:p>
          <a:p>
            <a:r>
              <a:rPr lang="zh-CN" altLang="en-US"/>
              <a:t>配置文件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26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CC06BF2-320E-C9E4-FACE-FD9F592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修改员工</a:t>
            </a:r>
            <a:r>
              <a:rPr lang="en-US" altLang="zh-CN"/>
              <a:t>-</a:t>
            </a:r>
            <a:r>
              <a:rPr lang="zh-CN" altLang="en-US"/>
              <a:t>需求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C424E9-439C-4273-8826-812C214B7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94" y="1674597"/>
            <a:ext cx="4718171" cy="4695304"/>
          </a:xfrm>
          <a:prstGeom prst="roundRect">
            <a:avLst>
              <a:gd name="adj" fmla="val 2435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0943482-89CA-F5B8-D8E5-C1F5C4478865}"/>
              </a:ext>
            </a:extLst>
          </p:cNvPr>
          <p:cNvSpPr/>
          <p:nvPr/>
        </p:nvSpPr>
        <p:spPr>
          <a:xfrm>
            <a:off x="4994031" y="5926016"/>
            <a:ext cx="1101969" cy="4263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785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40112B6-074B-8158-C1BC-9CAB6F2E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修改员工</a:t>
            </a:r>
            <a:r>
              <a:rPr lang="en-US" altLang="zh-CN"/>
              <a:t>-</a:t>
            </a:r>
            <a:r>
              <a:rPr lang="zh-CN" altLang="en-US"/>
              <a:t>思路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4134153F-40C6-ECCA-67B0-209E00C7DDD6}"/>
              </a:ext>
            </a:extLst>
          </p:cNvPr>
          <p:cNvSpPr/>
          <p:nvPr/>
        </p:nvSpPr>
        <p:spPr>
          <a:xfrm>
            <a:off x="4552232" y="5017062"/>
            <a:ext cx="371461" cy="612742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01A4DA76-1512-3901-6098-BEE6243ADAB3}"/>
              </a:ext>
            </a:extLst>
          </p:cNvPr>
          <p:cNvSpPr/>
          <p:nvPr/>
        </p:nvSpPr>
        <p:spPr>
          <a:xfrm>
            <a:off x="7397912" y="5081699"/>
            <a:ext cx="486190" cy="612742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C202EE1-3B71-57F5-B73F-3B739F0BFAD3}"/>
              </a:ext>
            </a:extLst>
          </p:cNvPr>
          <p:cNvSpPr/>
          <p:nvPr/>
        </p:nvSpPr>
        <p:spPr>
          <a:xfrm>
            <a:off x="10148719" y="5076626"/>
            <a:ext cx="437040" cy="612742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6BEBF1DF-6D33-CDC7-7670-CD8B5CF65255}"/>
              </a:ext>
            </a:extLst>
          </p:cNvPr>
          <p:cNvSpPr/>
          <p:nvPr/>
        </p:nvSpPr>
        <p:spPr>
          <a:xfrm>
            <a:off x="1518320" y="5017062"/>
            <a:ext cx="339483" cy="612742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B97BA46-4EE0-42EE-161E-422DA4008633}"/>
              </a:ext>
            </a:extLst>
          </p:cNvPr>
          <p:cNvGrpSpPr/>
          <p:nvPr/>
        </p:nvGrpSpPr>
        <p:grpSpPr>
          <a:xfrm>
            <a:off x="631030" y="4903895"/>
            <a:ext cx="780070" cy="786974"/>
            <a:chOff x="1288572" y="3466291"/>
            <a:chExt cx="1076475" cy="108600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AC579CC-35CE-ABFB-1F0F-AFD6777A1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B421367-31B4-66FA-0C5B-780D34156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6306D03-E154-EB60-A607-030D9D6E0925}"/>
              </a:ext>
            </a:extLst>
          </p:cNvPr>
          <p:cNvGrpSpPr/>
          <p:nvPr/>
        </p:nvGrpSpPr>
        <p:grpSpPr>
          <a:xfrm>
            <a:off x="10660554" y="4779441"/>
            <a:ext cx="1099038" cy="1207111"/>
            <a:chOff x="10096217" y="3657600"/>
            <a:chExt cx="1099038" cy="1207111"/>
          </a:xfrm>
        </p:grpSpPr>
        <p:sp>
          <p:nvSpPr>
            <p:cNvPr id="14" name="流程图: 磁盘 13">
              <a:extLst>
                <a:ext uri="{FF2B5EF4-FFF2-40B4-BE49-F238E27FC236}">
                  <a16:creationId xmlns:a16="http://schemas.microsoft.com/office/drawing/2014/main" id="{37ABD0DE-26F7-9C56-5261-2DB7D106DD64}"/>
                </a:ext>
              </a:extLst>
            </p:cNvPr>
            <p:cNvSpPr/>
            <p:nvPr/>
          </p:nvSpPr>
          <p:spPr>
            <a:xfrm>
              <a:off x="10096217" y="4347521"/>
              <a:ext cx="1099038" cy="517190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!!流程图: 数据库">
              <a:extLst>
                <a:ext uri="{FF2B5EF4-FFF2-40B4-BE49-F238E27FC236}">
                  <a16:creationId xmlns:a16="http://schemas.microsoft.com/office/drawing/2014/main" id="{909A649E-6532-2A67-390B-3FA7D397A589}"/>
                </a:ext>
              </a:extLst>
            </p:cNvPr>
            <p:cNvSpPr/>
            <p:nvPr/>
          </p:nvSpPr>
          <p:spPr>
            <a:xfrm>
              <a:off x="10096217" y="4004115"/>
              <a:ext cx="1099038" cy="517190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数据库</a:t>
              </a:r>
            </a:p>
          </p:txBody>
        </p:sp>
        <p:sp>
          <p:nvSpPr>
            <p:cNvPr id="16" name="流程图: 磁盘 15">
              <a:extLst>
                <a:ext uri="{FF2B5EF4-FFF2-40B4-BE49-F238E27FC236}">
                  <a16:creationId xmlns:a16="http://schemas.microsoft.com/office/drawing/2014/main" id="{B9925152-7E02-3A6D-BFB6-83F79BAC8296}"/>
                </a:ext>
              </a:extLst>
            </p:cNvPr>
            <p:cNvSpPr/>
            <p:nvPr/>
          </p:nvSpPr>
          <p:spPr>
            <a:xfrm>
              <a:off x="10096217" y="3657600"/>
              <a:ext cx="1099038" cy="517190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!!矩形: 对角圆角 11">
            <a:extLst>
              <a:ext uri="{FF2B5EF4-FFF2-40B4-BE49-F238E27FC236}">
                <a16:creationId xmlns:a16="http://schemas.microsoft.com/office/drawing/2014/main" id="{5BB9A823-B65B-9CBF-83E6-D31BD8CB6A32}"/>
              </a:ext>
            </a:extLst>
          </p:cNvPr>
          <p:cNvSpPr/>
          <p:nvPr/>
        </p:nvSpPr>
        <p:spPr>
          <a:xfrm>
            <a:off x="1955360" y="4078898"/>
            <a:ext cx="2493020" cy="2435465"/>
          </a:xfrm>
          <a:prstGeom prst="round2DiagRect">
            <a:avLst>
              <a:gd name="adj1" fmla="val 5127"/>
              <a:gd name="adj2" fmla="val 0"/>
            </a:avLst>
          </a:prstGeom>
          <a:solidFill>
            <a:srgbClr val="FFC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接收请求参数并封装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service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方法执行修改操作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 </a:t>
            </a:r>
          </a:p>
        </p:txBody>
      </p:sp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F9987559-97B2-5810-D2FC-3EA9AC2A99B1}"/>
              </a:ext>
            </a:extLst>
          </p:cNvPr>
          <p:cNvSpPr/>
          <p:nvPr/>
        </p:nvSpPr>
        <p:spPr>
          <a:xfrm>
            <a:off x="1950007" y="4078898"/>
            <a:ext cx="104978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EmpController</a:t>
            </a:r>
            <a:endParaRPr lang="zh-CN" altLang="en-US" sz="1200" b="1"/>
          </a:p>
        </p:txBody>
      </p:sp>
      <p:sp>
        <p:nvSpPr>
          <p:cNvPr id="19" name="!!矩形: 对角圆角 10">
            <a:extLst>
              <a:ext uri="{FF2B5EF4-FFF2-40B4-BE49-F238E27FC236}">
                <a16:creationId xmlns:a16="http://schemas.microsoft.com/office/drawing/2014/main" id="{EF8673E9-48BA-FE52-8D38-C8CF2573293A}"/>
              </a:ext>
            </a:extLst>
          </p:cNvPr>
          <p:cNvSpPr/>
          <p:nvPr/>
        </p:nvSpPr>
        <p:spPr>
          <a:xfrm>
            <a:off x="5027545" y="4078898"/>
            <a:ext cx="2296448" cy="2435466"/>
          </a:xfrm>
          <a:prstGeom prst="round2DiagRect">
            <a:avLst>
              <a:gd name="adj1" fmla="val 4450"/>
              <a:gd name="adj2" fmla="val 0"/>
            </a:avLst>
          </a:prstGeom>
          <a:solidFill>
            <a:srgbClr val="FFF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补充基础数据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mapper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接口修改数据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!!矩形: 对角圆角 39">
            <a:extLst>
              <a:ext uri="{FF2B5EF4-FFF2-40B4-BE49-F238E27FC236}">
                <a16:creationId xmlns:a16="http://schemas.microsoft.com/office/drawing/2014/main" id="{B745094F-5C22-CAA3-712E-D585F9842D55}"/>
              </a:ext>
            </a:extLst>
          </p:cNvPr>
          <p:cNvSpPr/>
          <p:nvPr/>
        </p:nvSpPr>
        <p:spPr>
          <a:xfrm>
            <a:off x="5027544" y="4078898"/>
            <a:ext cx="104978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EmpService</a:t>
            </a:r>
            <a:endParaRPr lang="zh-CN" altLang="en-US" sz="1200" b="1"/>
          </a:p>
        </p:txBody>
      </p:sp>
      <p:sp>
        <p:nvSpPr>
          <p:cNvPr id="21" name="!!矩形: 对角圆角 9">
            <a:extLst>
              <a:ext uri="{FF2B5EF4-FFF2-40B4-BE49-F238E27FC236}">
                <a16:creationId xmlns:a16="http://schemas.microsoft.com/office/drawing/2014/main" id="{E53C2F86-0400-8C26-7A3F-97EDABF95473}"/>
              </a:ext>
            </a:extLst>
          </p:cNvPr>
          <p:cNvSpPr/>
          <p:nvPr/>
        </p:nvSpPr>
        <p:spPr>
          <a:xfrm>
            <a:off x="7958020" y="4078898"/>
            <a:ext cx="2104457" cy="2435465"/>
          </a:xfrm>
          <a:prstGeom prst="round2DiagRect">
            <a:avLst>
              <a:gd name="adj1" fmla="val 7243"/>
              <a:gd name="adj2" fmla="val 0"/>
            </a:avLst>
          </a:prstGeom>
          <a:solidFill>
            <a:srgbClr val="CCE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 emp set username=?, name=?, gender=? …. where id = ?;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矩形: 对角圆角 21">
            <a:extLst>
              <a:ext uri="{FF2B5EF4-FFF2-40B4-BE49-F238E27FC236}">
                <a16:creationId xmlns:a16="http://schemas.microsoft.com/office/drawing/2014/main" id="{F23ED05F-FD3B-E039-A630-277D18D919CB}"/>
              </a:ext>
            </a:extLst>
          </p:cNvPr>
          <p:cNvSpPr/>
          <p:nvPr/>
        </p:nvSpPr>
        <p:spPr>
          <a:xfrm>
            <a:off x="7958020" y="4078898"/>
            <a:ext cx="104978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EmpMapper</a:t>
            </a:r>
            <a:endParaRPr lang="zh-CN" altLang="en-US" sz="1200" b="1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D16FCB1-E2E8-9486-7C55-41F7F1612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962" y="1020549"/>
            <a:ext cx="2937477" cy="2923240"/>
          </a:xfrm>
          <a:prstGeom prst="roundRect">
            <a:avLst>
              <a:gd name="adj" fmla="val 2435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A546694-4C20-B9C2-B016-4D33C12315B3}"/>
              </a:ext>
            </a:extLst>
          </p:cNvPr>
          <p:cNvSpPr txBox="1"/>
          <p:nvPr/>
        </p:nvSpPr>
        <p:spPr>
          <a:xfrm>
            <a:off x="2474897" y="5855768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@PutMapping</a:t>
            </a:r>
            <a:endParaRPr lang="zh-CN" altLang="en-US" sz="14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523FB3-A099-5AB6-5073-256EB97C8420}"/>
              </a:ext>
            </a:extLst>
          </p:cNvPr>
          <p:cNvSpPr txBox="1"/>
          <p:nvPr/>
        </p:nvSpPr>
        <p:spPr>
          <a:xfrm>
            <a:off x="2474897" y="6163545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@RequestBody</a:t>
            </a:r>
            <a:endParaRPr lang="zh-CN" altLang="en-US" sz="14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ED6D7154-95C5-648C-A4D8-915526FF4130}"/>
              </a:ext>
            </a:extLst>
          </p:cNvPr>
          <p:cNvSpPr/>
          <p:nvPr/>
        </p:nvSpPr>
        <p:spPr>
          <a:xfrm>
            <a:off x="9007800" y="6163545"/>
            <a:ext cx="104978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</a:t>
            </a:r>
            <a:r>
              <a:rPr lang="en-US" altLang="zh-CN" sz="12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endParaRPr lang="zh-CN" altLang="en-US" sz="1200" b="1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8876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F022120-83E1-5CD4-FA0A-0BB8D4C9A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2770"/>
          <a:stretch/>
        </p:blipFill>
        <p:spPr>
          <a:xfrm>
            <a:off x="851557" y="5332361"/>
            <a:ext cx="9556308" cy="609653"/>
          </a:xfrm>
          <a:prstGeom prst="roundRect">
            <a:avLst>
              <a:gd name="adj" fmla="val 9456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8A73E18-EECA-A528-56D3-B9C38CC1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修改员工</a:t>
            </a:r>
            <a:r>
              <a:rPr lang="en-US" altLang="zh-CN"/>
              <a:t>-</a:t>
            </a:r>
            <a:r>
              <a:rPr lang="zh-CN" altLang="en-US"/>
              <a:t>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DB2948-A3FB-B57D-3FAF-694E32772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57" y="1719069"/>
            <a:ext cx="9556308" cy="1356478"/>
          </a:xfrm>
          <a:prstGeom prst="roundRect">
            <a:avLst>
              <a:gd name="adj" fmla="val 6944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F41109-B281-74EC-F8A8-B804838D13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6004"/>
          <a:stretch/>
        </p:blipFill>
        <p:spPr>
          <a:xfrm>
            <a:off x="851557" y="3525715"/>
            <a:ext cx="9556308" cy="1325995"/>
          </a:xfrm>
          <a:prstGeom prst="roundRect">
            <a:avLst>
              <a:gd name="adj" fmla="val 7384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12" name="矩形: 对角圆角 11">
            <a:extLst>
              <a:ext uri="{FF2B5EF4-FFF2-40B4-BE49-F238E27FC236}">
                <a16:creationId xmlns:a16="http://schemas.microsoft.com/office/drawing/2014/main" id="{ED72203C-038A-FDE5-0A5C-10C15130EBBE}"/>
              </a:ext>
            </a:extLst>
          </p:cNvPr>
          <p:cNvSpPr/>
          <p:nvPr/>
        </p:nvSpPr>
        <p:spPr>
          <a:xfrm>
            <a:off x="9372947" y="2744685"/>
            <a:ext cx="104978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EmpController</a:t>
            </a:r>
            <a:endParaRPr lang="zh-CN" altLang="en-US" sz="1200" b="1"/>
          </a:p>
        </p:txBody>
      </p:sp>
      <p:sp>
        <p:nvSpPr>
          <p:cNvPr id="13" name="!!矩形: 对角圆角 39">
            <a:extLst>
              <a:ext uri="{FF2B5EF4-FFF2-40B4-BE49-F238E27FC236}">
                <a16:creationId xmlns:a16="http://schemas.microsoft.com/office/drawing/2014/main" id="{543493A1-C28E-7A7F-41DE-9BACAA55945E}"/>
              </a:ext>
            </a:extLst>
          </p:cNvPr>
          <p:cNvSpPr/>
          <p:nvPr/>
        </p:nvSpPr>
        <p:spPr>
          <a:xfrm>
            <a:off x="9372947" y="4520761"/>
            <a:ext cx="104978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EmpService</a:t>
            </a:r>
            <a:endParaRPr lang="zh-CN" altLang="en-US" sz="1200" b="1"/>
          </a:p>
        </p:txBody>
      </p:sp>
      <p:sp>
        <p:nvSpPr>
          <p:cNvPr id="14" name="矩形: 对角圆角 13">
            <a:extLst>
              <a:ext uri="{FF2B5EF4-FFF2-40B4-BE49-F238E27FC236}">
                <a16:creationId xmlns:a16="http://schemas.microsoft.com/office/drawing/2014/main" id="{5C924418-5F9C-143D-51A0-A3F4CF1A98A1}"/>
              </a:ext>
            </a:extLst>
          </p:cNvPr>
          <p:cNvSpPr/>
          <p:nvPr/>
        </p:nvSpPr>
        <p:spPr>
          <a:xfrm>
            <a:off x="9372947" y="5610808"/>
            <a:ext cx="1049780" cy="339653"/>
          </a:xfrm>
          <a:prstGeom prst="round2DiagRect">
            <a:avLst>
              <a:gd name="adj1" fmla="val 21844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EmpMapper</a:t>
            </a:r>
            <a:endParaRPr lang="zh-CN" altLang="en-US" sz="1200" b="1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C25880A-A4AB-C000-2535-DBDD6D08D4E6}"/>
              </a:ext>
            </a:extLst>
          </p:cNvPr>
          <p:cNvGrpSpPr/>
          <p:nvPr/>
        </p:nvGrpSpPr>
        <p:grpSpPr>
          <a:xfrm>
            <a:off x="7139701" y="1376871"/>
            <a:ext cx="4466492" cy="4976467"/>
            <a:chOff x="3396465" y="1519309"/>
            <a:chExt cx="4466492" cy="497646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8C381C3-F168-9C90-9FEE-CFD931A8A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96465" y="1519309"/>
              <a:ext cx="4466492" cy="4969670"/>
            </a:xfrm>
            <a:prstGeom prst="roundRect">
              <a:avLst>
                <a:gd name="adj" fmla="val 1706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</p:pic>
        <p:sp>
          <p:nvSpPr>
            <p:cNvPr id="15" name="矩形: 对角圆角 14">
              <a:extLst>
                <a:ext uri="{FF2B5EF4-FFF2-40B4-BE49-F238E27FC236}">
                  <a16:creationId xmlns:a16="http://schemas.microsoft.com/office/drawing/2014/main" id="{1A074664-BE29-1D11-C2B2-77EAEBDB0C7C}"/>
                </a:ext>
              </a:extLst>
            </p:cNvPr>
            <p:cNvSpPr/>
            <p:nvPr/>
          </p:nvSpPr>
          <p:spPr>
            <a:xfrm>
              <a:off x="6576646" y="6156123"/>
              <a:ext cx="1286311" cy="339653"/>
            </a:xfrm>
            <a:prstGeom prst="round2DiagRect">
              <a:avLst>
                <a:gd name="adj1" fmla="val 21844"/>
                <a:gd name="adj2" fmla="val 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EmpMapper.xml</a:t>
              </a:r>
              <a:endParaRPr lang="zh-CN" altLang="en-US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9305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FC26AC1-2C2B-086C-E4F2-F5C98CD9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修改员工</a:t>
            </a:r>
            <a:r>
              <a:rPr lang="en-US" altLang="zh-CN"/>
              <a:t>-</a:t>
            </a:r>
            <a:r>
              <a:rPr lang="zh-CN" altLang="en-US"/>
              <a:t>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F85FA0-FF6F-BE32-A174-3306B6867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89" y="1691444"/>
            <a:ext cx="10383422" cy="4739059"/>
          </a:xfrm>
          <a:prstGeom prst="roundRect">
            <a:avLst>
              <a:gd name="adj" fmla="val 2567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588203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2D0961-5C89-048A-8C55-5361646430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4049737"/>
          </a:xfrm>
        </p:spPr>
        <p:txBody>
          <a:bodyPr/>
          <a:lstStyle/>
          <a:p>
            <a:r>
              <a:rPr lang="zh-CN" altLang="en-US"/>
              <a:t>查询回显</a:t>
            </a:r>
            <a:endParaRPr lang="en-US" altLang="zh-CN"/>
          </a:p>
          <a:p>
            <a:r>
              <a:rPr lang="zh-CN" altLang="en-US"/>
              <a:t>修改员工</a:t>
            </a:r>
          </a:p>
        </p:txBody>
      </p:sp>
    </p:spTree>
    <p:extLst>
      <p:ext uri="{BB962C8B-B14F-4D97-AF65-F5344CB8AC3E}">
        <p14:creationId xmlns:p14="http://schemas.microsoft.com/office/powerpoint/2010/main" val="33556824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新增员工</a:t>
            </a:r>
            <a:endParaRPr lang="en-US" altLang="zh-CN"/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文件上传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修改员工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配置文件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1113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F579311-9015-E8AE-0D5E-CC1AC5A8C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配置文件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9CB1B1A-9278-247A-363A-A6F23E97B24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参数配置化</a:t>
            </a:r>
            <a:endParaRPr lang="en-US" altLang="zh-CN"/>
          </a:p>
          <a:p>
            <a:r>
              <a:rPr lang="en-US" altLang="zh-CN"/>
              <a:t>yml</a:t>
            </a:r>
            <a:r>
              <a:rPr lang="zh-CN" altLang="en-US"/>
              <a:t>配置文件</a:t>
            </a:r>
            <a:endParaRPr lang="en-US" altLang="zh-CN"/>
          </a:p>
          <a:p>
            <a:r>
              <a:rPr lang="en-US" altLang="zh-CN"/>
              <a:t>@ConfigurationProperties</a:t>
            </a:r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959E39B-D617-CD81-895E-9A89C57F1A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413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F579311-9015-E8AE-0D5E-CC1AC5A8C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配置文件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9CB1B1A-9278-247A-363A-A6F23E97B24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参数配置化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yml</a:t>
            </a:r>
            <a:r>
              <a:rPr lang="zh-CN" altLang="en-US"/>
              <a:t>配置文件</a:t>
            </a:r>
            <a:endParaRPr lang="en-US" altLang="zh-CN"/>
          </a:p>
          <a:p>
            <a:r>
              <a:rPr lang="en-US" altLang="zh-CN"/>
              <a:t>@ConfigurationProperties</a:t>
            </a:r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959E39B-D617-CD81-895E-9A89C57F1A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5266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33FB6C2-FBF7-831B-6C47-F262FD51B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35" y="1820007"/>
            <a:ext cx="7462737" cy="2883878"/>
          </a:xfrm>
          <a:prstGeom prst="roundRect">
            <a:avLst>
              <a:gd name="adj" fmla="val 2947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42543485-6C50-B110-3E97-ED0274A7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问题分析</a:t>
            </a:r>
          </a:p>
        </p:txBody>
      </p:sp>
      <p:sp>
        <p:nvSpPr>
          <p:cNvPr id="8" name="!!矩形 7">
            <a:extLst>
              <a:ext uri="{FF2B5EF4-FFF2-40B4-BE49-F238E27FC236}">
                <a16:creationId xmlns:a16="http://schemas.microsoft.com/office/drawing/2014/main" id="{45839100-2CE0-0534-4573-18479BD67151}"/>
              </a:ext>
            </a:extLst>
          </p:cNvPr>
          <p:cNvSpPr/>
          <p:nvPr/>
        </p:nvSpPr>
        <p:spPr>
          <a:xfrm>
            <a:off x="817235" y="2353668"/>
            <a:ext cx="7462737" cy="109903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E6199A-9348-BCB8-C27A-0B1EE53434B4}"/>
              </a:ext>
            </a:extLst>
          </p:cNvPr>
          <p:cNvSpPr txBox="1"/>
          <p:nvPr/>
        </p:nvSpPr>
        <p:spPr>
          <a:xfrm>
            <a:off x="3840588" y="2494759"/>
            <a:ext cx="44393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不便维护及管理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871EC2-D6BE-4FA7-8767-8B1BDC2C1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425" y="934957"/>
            <a:ext cx="3018322" cy="5585243"/>
          </a:xfrm>
          <a:prstGeom prst="roundRect">
            <a:avLst>
              <a:gd name="adj" fmla="val 3559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sp>
        <p:nvSpPr>
          <p:cNvPr id="10" name="!!矩形 7">
            <a:extLst>
              <a:ext uri="{FF2B5EF4-FFF2-40B4-BE49-F238E27FC236}">
                <a16:creationId xmlns:a16="http://schemas.microsoft.com/office/drawing/2014/main" id="{1AF85027-975D-2069-CBA5-7B1986343A43}"/>
              </a:ext>
            </a:extLst>
          </p:cNvPr>
          <p:cNvSpPr/>
          <p:nvPr/>
        </p:nvSpPr>
        <p:spPr>
          <a:xfrm>
            <a:off x="8549425" y="1820007"/>
            <a:ext cx="3018322" cy="3505053"/>
          </a:xfrm>
          <a:prstGeom prst="rect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!!矩形 7">
            <a:extLst>
              <a:ext uri="{FF2B5EF4-FFF2-40B4-BE49-F238E27FC236}">
                <a16:creationId xmlns:a16="http://schemas.microsoft.com/office/drawing/2014/main" id="{F29DBE32-DFF9-3643-03C2-009A7A8F5BB0}"/>
              </a:ext>
            </a:extLst>
          </p:cNvPr>
          <p:cNvSpPr/>
          <p:nvPr/>
        </p:nvSpPr>
        <p:spPr>
          <a:xfrm>
            <a:off x="8549425" y="5980176"/>
            <a:ext cx="3018322" cy="220790"/>
          </a:xfrm>
          <a:prstGeom prst="rect">
            <a:avLst/>
          </a:prstGeom>
          <a:solidFill>
            <a:srgbClr val="00B05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8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10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2490A24-29D0-DED6-14B7-AF4AD3DED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21157"/>
          <a:stretch/>
        </p:blipFill>
        <p:spPr>
          <a:xfrm>
            <a:off x="782319" y="1486182"/>
            <a:ext cx="9640523" cy="1347058"/>
          </a:xfrm>
          <a:prstGeom prst="roundRect">
            <a:avLst>
              <a:gd name="adj" fmla="val 6224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BAEC039-B842-8334-15F7-50802992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问题解决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BF9972AD-0755-6C74-47D3-F4589F4E2E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239" y="6007845"/>
            <a:ext cx="10698800" cy="51719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>
                <a:solidFill>
                  <a:srgbClr val="C00000"/>
                </a:solidFill>
              </a:rPr>
              <a:t>@Value </a:t>
            </a:r>
            <a:r>
              <a:rPr lang="zh-CN" altLang="en-US" sz="1400">
                <a:solidFill>
                  <a:srgbClr val="C00000"/>
                </a:solidFill>
              </a:rPr>
              <a:t>注解通常用于外部配置的属性注入，具体用法为： </a:t>
            </a:r>
            <a:r>
              <a:rPr lang="en-US" altLang="zh-CN" sz="1400">
                <a:solidFill>
                  <a:srgbClr val="C00000"/>
                </a:solidFill>
              </a:rPr>
              <a:t>@Value("${</a:t>
            </a:r>
            <a:r>
              <a:rPr lang="zh-CN" altLang="en-US" sz="1400">
                <a:solidFill>
                  <a:srgbClr val="C00000"/>
                </a:solidFill>
              </a:rPr>
              <a:t>配置文件中的</a:t>
            </a:r>
            <a:r>
              <a:rPr lang="en-US" altLang="zh-CN" sz="1400">
                <a:solidFill>
                  <a:srgbClr val="C00000"/>
                </a:solidFill>
              </a:rPr>
              <a:t>key}")</a:t>
            </a:r>
            <a:endParaRPr lang="zh-CN" altLang="en-US" sz="1400">
              <a:solidFill>
                <a:srgbClr val="C00000"/>
              </a:solidFill>
            </a:endParaRPr>
          </a:p>
        </p:txBody>
      </p:sp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85256D7E-20EE-3AA6-879A-712B10B93BA0}"/>
              </a:ext>
            </a:extLst>
          </p:cNvPr>
          <p:cNvSpPr/>
          <p:nvPr/>
        </p:nvSpPr>
        <p:spPr>
          <a:xfrm>
            <a:off x="8758477" y="2495365"/>
            <a:ext cx="1673158" cy="348799"/>
          </a:xfrm>
          <a:prstGeom prst="round2DiagRect">
            <a:avLst>
              <a:gd name="adj1" fmla="val 21078"/>
              <a:gd name="adj2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application.properties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CB7CB99-3764-C7D9-ADFD-0800D4AE39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09"/>
          <a:stretch/>
        </p:blipFill>
        <p:spPr>
          <a:xfrm>
            <a:off x="828239" y="3017730"/>
            <a:ext cx="9585812" cy="2950683"/>
          </a:xfrm>
          <a:prstGeom prst="roundRect">
            <a:avLst>
              <a:gd name="adj" fmla="val 313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14" name="矩形 3">
            <a:extLst>
              <a:ext uri="{FF2B5EF4-FFF2-40B4-BE49-F238E27FC236}">
                <a16:creationId xmlns:a16="http://schemas.microsoft.com/office/drawing/2014/main" id="{69F6D8A0-CC01-65F1-1E62-E76E7F53CD3C}"/>
              </a:ext>
            </a:extLst>
          </p:cNvPr>
          <p:cNvSpPr/>
          <p:nvPr/>
        </p:nvSpPr>
        <p:spPr>
          <a:xfrm>
            <a:off x="1247039" y="3623738"/>
            <a:ext cx="3847474" cy="273279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2">
            <a:extLst>
              <a:ext uri="{FF2B5EF4-FFF2-40B4-BE49-F238E27FC236}">
                <a16:creationId xmlns:a16="http://schemas.microsoft.com/office/drawing/2014/main" id="{42B12688-8A5B-8C34-7028-F1A32118F4DC}"/>
              </a:ext>
            </a:extLst>
          </p:cNvPr>
          <p:cNvSpPr/>
          <p:nvPr/>
        </p:nvSpPr>
        <p:spPr>
          <a:xfrm>
            <a:off x="1247039" y="4229746"/>
            <a:ext cx="3847474" cy="273279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">
            <a:extLst>
              <a:ext uri="{FF2B5EF4-FFF2-40B4-BE49-F238E27FC236}">
                <a16:creationId xmlns:a16="http://schemas.microsoft.com/office/drawing/2014/main" id="{3A3AE345-AC9C-FC7D-671C-72AC5E944A7E}"/>
              </a:ext>
            </a:extLst>
          </p:cNvPr>
          <p:cNvSpPr/>
          <p:nvPr/>
        </p:nvSpPr>
        <p:spPr>
          <a:xfrm>
            <a:off x="1247038" y="4825800"/>
            <a:ext cx="3847475" cy="273279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4">
            <a:extLst>
              <a:ext uri="{FF2B5EF4-FFF2-40B4-BE49-F238E27FC236}">
                <a16:creationId xmlns:a16="http://schemas.microsoft.com/office/drawing/2014/main" id="{5B0D923F-3012-29CB-9936-2E45BE039F84}"/>
              </a:ext>
            </a:extLst>
          </p:cNvPr>
          <p:cNvSpPr/>
          <p:nvPr/>
        </p:nvSpPr>
        <p:spPr>
          <a:xfrm>
            <a:off x="1247038" y="5397106"/>
            <a:ext cx="3847475" cy="273279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!!矩形 7">
            <a:extLst>
              <a:ext uri="{FF2B5EF4-FFF2-40B4-BE49-F238E27FC236}">
                <a16:creationId xmlns:a16="http://schemas.microsoft.com/office/drawing/2014/main" id="{DA559EA3-C5AF-3D4E-1FBE-C8098D8D2E8A}"/>
              </a:ext>
            </a:extLst>
          </p:cNvPr>
          <p:cNvSpPr/>
          <p:nvPr/>
        </p:nvSpPr>
        <p:spPr>
          <a:xfrm>
            <a:off x="782318" y="1488370"/>
            <a:ext cx="9640523" cy="1338998"/>
          </a:xfrm>
          <a:prstGeom prst="roundRect">
            <a:avLst>
              <a:gd name="adj" fmla="val 5393"/>
            </a:avLst>
          </a:prstGeom>
          <a:solidFill>
            <a:schemeClr val="accent6">
              <a:lumMod val="75000"/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9242E1-28BB-0006-BB8F-B1A6D089F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442" y="3604153"/>
            <a:ext cx="4185797" cy="3124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9E41B4-7338-F285-6B47-E08845FFD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048" y="4208116"/>
            <a:ext cx="4185797" cy="3124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F7F8D4D-73A3-7DCC-B845-D007BB52A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179" y="4797966"/>
            <a:ext cx="4185797" cy="3124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885EE6-AD69-CFDE-28C0-73404C047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441" y="5398502"/>
            <a:ext cx="4185797" cy="3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37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新增员工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5009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490B4CB-E8C6-772F-E4A7-0083DC0B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参数配置化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451D44-B2D3-91C9-97F1-AB1ED5EF5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95"/>
          <a:stretch/>
        </p:blipFill>
        <p:spPr>
          <a:xfrm>
            <a:off x="853811" y="1591407"/>
            <a:ext cx="5242189" cy="2211408"/>
          </a:xfrm>
          <a:prstGeom prst="roundRect">
            <a:avLst>
              <a:gd name="adj" fmla="val 2947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9" name="图片 3">
            <a:extLst>
              <a:ext uri="{FF2B5EF4-FFF2-40B4-BE49-F238E27FC236}">
                <a16:creationId xmlns:a16="http://schemas.microsoft.com/office/drawing/2014/main" id="{C8A4800A-B468-7C64-6D22-5210E6F0E7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4119"/>
          <a:stretch/>
        </p:blipFill>
        <p:spPr>
          <a:xfrm>
            <a:off x="6468227" y="1591407"/>
            <a:ext cx="5242189" cy="1347058"/>
          </a:xfrm>
          <a:prstGeom prst="roundRect">
            <a:avLst>
              <a:gd name="adj" fmla="val 6224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10" name="图片 12">
            <a:extLst>
              <a:ext uri="{FF2B5EF4-FFF2-40B4-BE49-F238E27FC236}">
                <a16:creationId xmlns:a16="http://schemas.microsoft.com/office/drawing/2014/main" id="{B8795573-84A7-5ECA-295E-0F32315F78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313" b="2709"/>
          <a:stretch/>
        </p:blipFill>
        <p:spPr>
          <a:xfrm>
            <a:off x="6468226" y="3593802"/>
            <a:ext cx="5242189" cy="2950683"/>
          </a:xfrm>
          <a:prstGeom prst="roundRect">
            <a:avLst>
              <a:gd name="adj" fmla="val 313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11" name="箭头: 虚尾 10">
            <a:extLst>
              <a:ext uri="{FF2B5EF4-FFF2-40B4-BE49-F238E27FC236}">
                <a16:creationId xmlns:a16="http://schemas.microsoft.com/office/drawing/2014/main" id="{0D7A18D2-B68E-D205-D6B7-7A05A858ECD3}"/>
              </a:ext>
            </a:extLst>
          </p:cNvPr>
          <p:cNvSpPr/>
          <p:nvPr/>
        </p:nvSpPr>
        <p:spPr>
          <a:xfrm>
            <a:off x="6006512" y="2039422"/>
            <a:ext cx="551202" cy="517190"/>
          </a:xfrm>
          <a:prstGeom prst="strip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虚尾 12">
            <a:extLst>
              <a:ext uri="{FF2B5EF4-FFF2-40B4-BE49-F238E27FC236}">
                <a16:creationId xmlns:a16="http://schemas.microsoft.com/office/drawing/2014/main" id="{FF6768CB-5171-DF76-6E2A-BEF3B5B0033A}"/>
              </a:ext>
            </a:extLst>
          </p:cNvPr>
          <p:cNvSpPr/>
          <p:nvPr/>
        </p:nvSpPr>
        <p:spPr>
          <a:xfrm rot="5400000">
            <a:off x="8538118" y="2983525"/>
            <a:ext cx="551202" cy="517190"/>
          </a:xfrm>
          <a:prstGeom prst="strip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30B3CA-3B92-0177-4171-A1D2CBE5D1C8}"/>
              </a:ext>
            </a:extLst>
          </p:cNvPr>
          <p:cNvSpPr txBox="1"/>
          <p:nvPr/>
        </p:nvSpPr>
        <p:spPr>
          <a:xfrm>
            <a:off x="5838081" y="1617140"/>
            <a:ext cx="888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配置</a:t>
            </a:r>
            <a:endParaRPr lang="zh-CN" altLang="en-US" sz="24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275B73-F88A-EE7D-A22A-052B1C0E2F6A}"/>
              </a:ext>
            </a:extLst>
          </p:cNvPr>
          <p:cNvSpPr txBox="1"/>
          <p:nvPr/>
        </p:nvSpPr>
        <p:spPr>
          <a:xfrm>
            <a:off x="9072314" y="3011287"/>
            <a:ext cx="888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注入</a:t>
            </a:r>
            <a:endParaRPr lang="zh-CN" altLang="en-US" sz="24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6079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/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F579311-9015-E8AE-0D5E-CC1AC5A8C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配置文件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9CB1B1A-9278-247A-363A-A6F23E97B24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参数配置化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yml</a:t>
            </a:r>
            <a:r>
              <a:rPr lang="zh-CN" altLang="en-US">
                <a:solidFill>
                  <a:srgbClr val="C00000"/>
                </a:solidFill>
              </a:rPr>
              <a:t>配置文件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@ConfigurationProperties</a:t>
            </a:r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959E39B-D617-CD81-895E-9A89C57F1A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5007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8B79D72-E516-C5CC-FC29-FB36F2A5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配置格式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C69A1B82-2BE8-C194-EBD0-F25AA73B96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5783225" cy="5071907"/>
          </a:xfrm>
        </p:spPr>
        <p:txBody>
          <a:bodyPr anchor="t" anchorCtr="0"/>
          <a:lstStyle/>
          <a:p>
            <a:pPr marL="144000" indent="-285750" defTabSz="324000">
              <a:buFont typeface="Wingdings" panose="05000000000000000000" pitchFamily="2" charset="2"/>
              <a:buChar char="l"/>
            </a:pP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sym typeface="Consolas" panose="020B0609020204030204" pitchFamily="49" charset="0"/>
              </a:rPr>
              <a:t>SpringBoot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onsolas" panose="020B0609020204030204" pitchFamily="49" charset="0"/>
              </a:rPr>
              <a:t>提供了多种属性配置方式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Consolas" panose="020B0609020204030204" pitchFamily="49" charset="0"/>
            </a:endParaRPr>
          </a:p>
          <a:p>
            <a:pPr marL="677387" lvl="2" defTabSz="324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67" b="0" dirty="0" err="1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application.</a:t>
            </a:r>
            <a:r>
              <a:rPr kumimoji="1" lang="en-US" altLang="zh-CN" sz="1667" b="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properties</a:t>
            </a:r>
            <a:endParaRPr kumimoji="1" lang="en-US" altLang="zh-CN" sz="1667" b="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144000" lvl="1" defTabSz="3240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kumimoji="1" lang="en-US" altLang="zh-CN" sz="1600" b="0" dirty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677387" lvl="2" defTabSz="3240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kumimoji="1" lang="en-US" altLang="zh-CN" sz="1667" b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677387" lvl="2" defTabSz="324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67" b="0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</a:t>
            </a:r>
            <a:r>
              <a:rPr kumimoji="1" lang="en-US" altLang="zh-CN" sz="1667" b="0" err="1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</a:t>
            </a:r>
            <a:r>
              <a:rPr kumimoji="1" lang="en-US" altLang="zh-CN" sz="1667" b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yml</a:t>
            </a:r>
          </a:p>
          <a:p>
            <a:pPr marL="677387" lvl="2" defTabSz="3240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kumimoji="1" lang="en-US" altLang="zh-CN" sz="1667" b="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144000" lvl="1" defTabSz="3240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kumimoji="1" lang="en-US" altLang="zh-CN" sz="1600" b="0" dirty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144000" lvl="1" defTabSz="3240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kumimoji="1" lang="en-US" altLang="zh-CN" sz="1600" b="0" dirty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677387" lvl="2" defTabSz="324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67" b="0" dirty="0" err="1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application.</a:t>
            </a:r>
            <a:r>
              <a:rPr kumimoji="1" lang="en-US" altLang="zh-CN" sz="1667" b="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yaml</a:t>
            </a:r>
            <a:endParaRPr kumimoji="1" lang="en-US" altLang="zh-CN" sz="1667" b="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D3BB703-C362-838B-920C-3192A2BC3A57}"/>
              </a:ext>
            </a:extLst>
          </p:cNvPr>
          <p:cNvSpPr/>
          <p:nvPr/>
        </p:nvSpPr>
        <p:spPr>
          <a:xfrm>
            <a:off x="1456554" y="2518427"/>
            <a:ext cx="4869602" cy="688433"/>
          </a:xfrm>
          <a:prstGeom prst="roundRect">
            <a:avLst>
              <a:gd name="adj" fmla="val 11088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36000" rIns="72000" bIns="36000">
            <a:spAutoFit/>
          </a:bodyPr>
          <a:lstStyle/>
          <a:p>
            <a:pPr marL="0" lvl="1" defTabSz="432000">
              <a:lnSpc>
                <a:spcPct val="150000"/>
              </a:lnSpc>
            </a:pPr>
            <a:r>
              <a:rPr lang="en-US" altLang="zh-CN" sz="13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server.port</a:t>
            </a: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=8080</a:t>
            </a:r>
          </a:p>
          <a:p>
            <a:pPr marL="0" lvl="1" defTabSz="432000">
              <a:lnSpc>
                <a:spcPct val="150000"/>
              </a:lnSpc>
            </a:pPr>
            <a:r>
              <a:rPr lang="en-US" altLang="zh-CN" sz="13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server.address</a:t>
            </a: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=127.0.0.1</a:t>
            </a:r>
            <a:endParaRPr lang="zh-CN" altLang="zh-CN" sz="13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B4E8B09-7079-8A5F-2B2E-424F918FF4B3}"/>
              </a:ext>
            </a:extLst>
          </p:cNvPr>
          <p:cNvSpPr/>
          <p:nvPr/>
        </p:nvSpPr>
        <p:spPr>
          <a:xfrm>
            <a:off x="1456552" y="3796365"/>
            <a:ext cx="4869602" cy="981417"/>
          </a:xfrm>
          <a:prstGeom prst="roundRect">
            <a:avLst>
              <a:gd name="adj" fmla="val 7444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36000" rIns="72000" bIns="36000">
            <a:spAutoFit/>
          </a:bodyPr>
          <a:lstStyle/>
          <a:p>
            <a:pPr marL="0" lvl="1" defTabSz="432000">
              <a:lnSpc>
                <a:spcPct val="150000"/>
              </a:lnSpc>
            </a:pPr>
            <a:r>
              <a:rPr lang="en-US" altLang="zh-CN" sz="13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server</a:t>
            </a:r>
            <a:r>
              <a:rPr lang="en-US" altLang="zh-CN" sz="13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pPr marL="0" lvl="1" defTabSz="432000">
              <a:lnSpc>
                <a:spcPct val="150000"/>
              </a:lnSpc>
            </a:pPr>
            <a:r>
              <a:rPr lang="en-US" altLang="zh-CN" sz="13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3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port</a:t>
            </a: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8080</a:t>
            </a:r>
          </a:p>
          <a:p>
            <a:pPr marL="0" lvl="1" defTabSz="432000">
              <a:lnSpc>
                <a:spcPct val="150000"/>
              </a:lnSpc>
            </a:pP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3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address</a:t>
            </a: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127.0.0.1</a:t>
            </a:r>
            <a:endParaRPr lang="zh-CN" altLang="zh-CN" sz="13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!!矩形: 圆角 10">
            <a:extLst>
              <a:ext uri="{FF2B5EF4-FFF2-40B4-BE49-F238E27FC236}">
                <a16:creationId xmlns:a16="http://schemas.microsoft.com/office/drawing/2014/main" id="{D8E4253F-9BDA-CF79-ED7B-AC1D087EFBBF}"/>
              </a:ext>
            </a:extLst>
          </p:cNvPr>
          <p:cNvSpPr/>
          <p:nvPr/>
        </p:nvSpPr>
        <p:spPr>
          <a:xfrm>
            <a:off x="1456551" y="5501334"/>
            <a:ext cx="4869603" cy="981417"/>
          </a:xfrm>
          <a:prstGeom prst="roundRect">
            <a:avLst>
              <a:gd name="adj" fmla="val 7444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36000" rIns="72000" bIns="36000">
            <a:spAutoFit/>
          </a:bodyPr>
          <a:lstStyle/>
          <a:p>
            <a:pPr marL="0" lvl="1" defTabSz="432000">
              <a:lnSpc>
                <a:spcPct val="150000"/>
              </a:lnSpc>
            </a:pPr>
            <a:r>
              <a:rPr lang="en-US" altLang="zh-CN" sz="13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server</a:t>
            </a:r>
            <a:r>
              <a:rPr lang="en-US" altLang="zh-CN" sz="13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pPr marL="0" lvl="1" defTabSz="432000">
              <a:lnSpc>
                <a:spcPct val="150000"/>
              </a:lnSpc>
            </a:pPr>
            <a:r>
              <a:rPr lang="en-US" altLang="zh-CN" sz="13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3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port</a:t>
            </a: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8080</a:t>
            </a:r>
          </a:p>
          <a:p>
            <a:pPr marL="0" lvl="1" defTabSz="432000">
              <a:lnSpc>
                <a:spcPct val="150000"/>
              </a:lnSpc>
            </a:pP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3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address</a:t>
            </a: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127.0.0.1</a:t>
            </a:r>
            <a:endParaRPr lang="zh-CN" altLang="zh-CN" sz="13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48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8B79D72-E516-C5CC-FC29-FB36F2A5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配置格式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C69A1B82-2BE8-C194-EBD0-F25AA73B96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5783225" cy="5071907"/>
          </a:xfrm>
        </p:spPr>
        <p:txBody>
          <a:bodyPr anchor="t" anchorCtr="0"/>
          <a:lstStyle/>
          <a:p>
            <a:pPr marL="144000" indent="-285750" defTabSz="324000">
              <a:buFont typeface="Wingdings" panose="05000000000000000000" pitchFamily="2" charset="2"/>
              <a:buChar char="l"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Consolas" panose="020B0609020204030204" pitchFamily="49" charset="0"/>
              </a:rPr>
              <a:t>常见配置文件格式对比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sym typeface="Consolas" panose="020B0609020204030204" pitchFamily="49" charset="0"/>
            </a:endParaRPr>
          </a:p>
          <a:p>
            <a:pPr marL="677387" lvl="2" defTabSz="324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67" b="0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XML</a:t>
            </a:r>
          </a:p>
          <a:p>
            <a:pPr marL="677387" lvl="2" defTabSz="3240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kumimoji="1" lang="en-US" altLang="zh-CN" sz="1667" b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677387" lvl="2" defTabSz="3240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kumimoji="1" lang="en-US" altLang="zh-CN" sz="1600" b="0" dirty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677387" lvl="2" defTabSz="3240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kumimoji="1" lang="en-US" altLang="zh-CN" sz="1667" b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677387" lvl="2" defTabSz="324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67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properties</a:t>
            </a:r>
          </a:p>
          <a:p>
            <a:pPr marL="677387" lvl="2" defTabSz="3240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kumimoji="1" lang="en-US" altLang="zh-CN" sz="1667" b="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0" lvl="1" indent="0" defTabSz="324000">
              <a:lnSpc>
                <a:spcPct val="150000"/>
              </a:lnSpc>
              <a:buNone/>
            </a:pPr>
            <a:endParaRPr kumimoji="1" lang="en-US" altLang="zh-CN" sz="1600" b="0" dirty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677387" lvl="2" defTabSz="324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67" b="0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/yaml</a:t>
            </a:r>
            <a:endParaRPr kumimoji="1" lang="en-US" altLang="zh-CN" sz="1667" b="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D3BB703-C362-838B-920C-3192A2BC3A57}"/>
              </a:ext>
            </a:extLst>
          </p:cNvPr>
          <p:cNvSpPr/>
          <p:nvPr/>
        </p:nvSpPr>
        <p:spPr>
          <a:xfrm>
            <a:off x="1433567" y="4249845"/>
            <a:ext cx="4485885" cy="688433"/>
          </a:xfrm>
          <a:prstGeom prst="roundRect">
            <a:avLst>
              <a:gd name="adj" fmla="val 11088"/>
            </a:avLst>
          </a:prstGeom>
          <a:solidFill>
            <a:srgbClr val="00B050">
              <a:alpha val="25098"/>
            </a:srgbClr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36000" rIns="72000" bIns="36000">
            <a:spAutoFit/>
          </a:bodyPr>
          <a:lstStyle/>
          <a:p>
            <a:pPr marL="0" lvl="1" defTabSz="432000">
              <a:lnSpc>
                <a:spcPct val="150000"/>
              </a:lnSpc>
            </a:pPr>
            <a:r>
              <a:rPr lang="en-US" altLang="zh-CN" sz="13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server.port</a:t>
            </a: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=8080</a:t>
            </a:r>
          </a:p>
          <a:p>
            <a:pPr marL="0" lvl="1" defTabSz="432000">
              <a:lnSpc>
                <a:spcPct val="150000"/>
              </a:lnSpc>
            </a:pPr>
            <a:r>
              <a:rPr lang="en-US" altLang="zh-CN" sz="13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server.address</a:t>
            </a: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=127.0.0.1</a:t>
            </a:r>
            <a:endParaRPr lang="zh-CN" altLang="zh-CN" sz="13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!!矩形: 圆角 9">
            <a:extLst>
              <a:ext uri="{FF2B5EF4-FFF2-40B4-BE49-F238E27FC236}">
                <a16:creationId xmlns:a16="http://schemas.microsoft.com/office/drawing/2014/main" id="{BB4E8B09-7079-8A5F-2B2E-424F918FF4B3}"/>
              </a:ext>
            </a:extLst>
          </p:cNvPr>
          <p:cNvSpPr/>
          <p:nvPr/>
        </p:nvSpPr>
        <p:spPr>
          <a:xfrm>
            <a:off x="1456552" y="5522364"/>
            <a:ext cx="4462900" cy="981417"/>
          </a:xfrm>
          <a:prstGeom prst="roundRect">
            <a:avLst>
              <a:gd name="adj" fmla="val 7444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36000" rIns="72000" bIns="36000">
            <a:spAutoFit/>
          </a:bodyPr>
          <a:lstStyle/>
          <a:p>
            <a:pPr marL="0" lvl="1" defTabSz="432000">
              <a:lnSpc>
                <a:spcPct val="150000"/>
              </a:lnSpc>
            </a:pPr>
            <a:r>
              <a:rPr lang="en-US" altLang="zh-CN" sz="13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server</a:t>
            </a:r>
            <a:r>
              <a:rPr lang="en-US" altLang="zh-CN" sz="13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pPr marL="0" lvl="1" defTabSz="432000">
              <a:lnSpc>
                <a:spcPct val="150000"/>
              </a:lnSpc>
            </a:pPr>
            <a:r>
              <a:rPr lang="en-US" altLang="zh-CN" sz="13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3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port</a:t>
            </a: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8080</a:t>
            </a:r>
          </a:p>
          <a:p>
            <a:pPr marL="0" lvl="1" defTabSz="432000">
              <a:lnSpc>
                <a:spcPct val="150000"/>
              </a:lnSpc>
            </a:pP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3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address</a:t>
            </a: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127.0.0.1</a:t>
            </a:r>
            <a:endParaRPr lang="zh-CN" altLang="zh-CN" sz="13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EF53781-D989-56FB-697A-6F5DC096B413}"/>
              </a:ext>
            </a:extLst>
          </p:cNvPr>
          <p:cNvSpPr/>
          <p:nvPr/>
        </p:nvSpPr>
        <p:spPr>
          <a:xfrm>
            <a:off x="1433567" y="2502419"/>
            <a:ext cx="4485885" cy="1123951"/>
          </a:xfrm>
          <a:prstGeom prst="roundRect">
            <a:avLst>
              <a:gd name="adj" fmla="val 7444"/>
            </a:avLst>
          </a:prstGeom>
          <a:solidFill>
            <a:srgbClr val="FF0000">
              <a:alpha val="16078"/>
            </a:srgbClr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0" rIns="72000" bIns="0">
            <a:spAutoFit/>
          </a:bodyPr>
          <a:lstStyle/>
          <a:p>
            <a:pPr marL="0" lvl="1" defTabSz="432000">
              <a:lnSpc>
                <a:spcPct val="150000"/>
              </a:lnSpc>
            </a:pPr>
            <a:r>
              <a:rPr lang="en-US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&lt;server&gt;</a:t>
            </a:r>
          </a:p>
          <a:p>
            <a:pPr marL="0" lvl="1" defTabSz="432000">
              <a:lnSpc>
                <a:spcPct val="150000"/>
              </a:lnSpc>
            </a:pPr>
            <a:r>
              <a:rPr lang="en-US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&lt;port&gt;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r>
              <a:rPr lang="en-US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&lt;/port&gt;</a:t>
            </a:r>
          </a:p>
          <a:p>
            <a:pPr marL="0" lvl="1" defTabSz="432000">
              <a:lnSpc>
                <a:spcPct val="150000"/>
              </a:lnSpc>
            </a:pPr>
            <a:r>
              <a:rPr lang="en-US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&lt;address&gt;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127.0.0.1</a:t>
            </a:r>
            <a:r>
              <a:rPr lang="en-US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&lt;/address&gt;</a:t>
            </a:r>
          </a:p>
          <a:p>
            <a:pPr marL="0" lvl="1" defTabSz="432000">
              <a:lnSpc>
                <a:spcPct val="150000"/>
              </a:lnSpc>
            </a:pPr>
            <a:r>
              <a:rPr lang="en-US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&lt;/server&gt;</a:t>
            </a:r>
            <a:endParaRPr lang="zh-CN" altLang="zh-CN" sz="1200">
              <a:solidFill>
                <a:srgbClr val="0033B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A57EFCC-095D-75FA-2830-547B03EDFCD5}"/>
              </a:ext>
            </a:extLst>
          </p:cNvPr>
          <p:cNvSpPr txBox="1"/>
          <p:nvPr/>
        </p:nvSpPr>
        <p:spPr>
          <a:xfrm>
            <a:off x="2406153" y="5170281"/>
            <a:ext cx="76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推荐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CC82A2-3ACB-C842-5938-1AD61B878EC5}"/>
              </a:ext>
            </a:extLst>
          </p:cNvPr>
          <p:cNvSpPr txBox="1"/>
          <p:nvPr/>
        </p:nvSpPr>
        <p:spPr>
          <a:xfrm>
            <a:off x="4599146" y="2823891"/>
            <a:ext cx="929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臃肿</a:t>
            </a:r>
            <a:endParaRPr lang="zh-CN" altLang="en-US" sz="28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58F8BE-2D6A-71C0-3AD8-73507ECA8466}"/>
              </a:ext>
            </a:extLst>
          </p:cNvPr>
          <p:cNvSpPr txBox="1"/>
          <p:nvPr/>
        </p:nvSpPr>
        <p:spPr>
          <a:xfrm>
            <a:off x="2879511" y="4280550"/>
            <a:ext cx="3039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层级结构不清晰</a:t>
            </a:r>
            <a:endParaRPr lang="zh-CN" altLang="en-US" sz="28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9A3F6D-E9DE-5426-767B-411C672CC5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4"/>
          <a:stretch/>
        </p:blipFill>
        <p:spPr>
          <a:xfrm>
            <a:off x="6060281" y="3605930"/>
            <a:ext cx="5717630" cy="109204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52AAE38-27DC-1FB8-8B21-5A6D44C8D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280" y="5016610"/>
            <a:ext cx="5717630" cy="148717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1C13EFE-1E32-D081-971B-91024162E4DE}"/>
              </a:ext>
            </a:extLst>
          </p:cNvPr>
          <p:cNvSpPr txBox="1"/>
          <p:nvPr/>
        </p:nvSpPr>
        <p:spPr>
          <a:xfrm>
            <a:off x="2572000" y="5710061"/>
            <a:ext cx="3039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srgbClr val="00B05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简洁、数据为中心</a:t>
            </a:r>
            <a:endParaRPr lang="zh-CN" altLang="en-US" sz="2800" dirty="0">
              <a:solidFill>
                <a:srgbClr val="00B05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19" name="!!文本框 18">
            <a:extLst>
              <a:ext uri="{FF2B5EF4-FFF2-40B4-BE49-F238E27FC236}">
                <a16:creationId xmlns:a16="http://schemas.microsoft.com/office/drawing/2014/main" id="{E9F10E8C-DB68-A9ED-4C94-2F1C2F4F9A61}"/>
              </a:ext>
            </a:extLst>
          </p:cNvPr>
          <p:cNvSpPr txBox="1"/>
          <p:nvPr/>
        </p:nvSpPr>
        <p:spPr>
          <a:xfrm>
            <a:off x="1374318" y="5148595"/>
            <a:ext cx="584683" cy="349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70" b="0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yml</a:t>
            </a:r>
            <a:endParaRPr lang="zh-CN" altLang="en-US" sz="1670"/>
          </a:p>
        </p:txBody>
      </p:sp>
    </p:spTree>
    <p:extLst>
      <p:ext uri="{BB962C8B-B14F-4D97-AF65-F5344CB8AC3E}">
        <p14:creationId xmlns:p14="http://schemas.microsoft.com/office/powerpoint/2010/main" val="51627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框 18">
            <a:extLst>
              <a:ext uri="{FF2B5EF4-FFF2-40B4-BE49-F238E27FC236}">
                <a16:creationId xmlns:a16="http://schemas.microsoft.com/office/drawing/2014/main" id="{38B79D72-E516-C5CC-FC29-FB36F2A5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yml</a:t>
            </a:r>
            <a:endParaRPr lang="zh-CN" altLang="en-US"/>
          </a:p>
        </p:txBody>
      </p:sp>
      <p:sp>
        <p:nvSpPr>
          <p:cNvPr id="10" name="!!矩形: 圆角 9">
            <a:extLst>
              <a:ext uri="{FF2B5EF4-FFF2-40B4-BE49-F238E27FC236}">
                <a16:creationId xmlns:a16="http://schemas.microsoft.com/office/drawing/2014/main" id="{BB4E8B09-7079-8A5F-2B2E-424F918FF4B3}"/>
              </a:ext>
            </a:extLst>
          </p:cNvPr>
          <p:cNvSpPr/>
          <p:nvPr/>
        </p:nvSpPr>
        <p:spPr>
          <a:xfrm>
            <a:off x="806778" y="5231973"/>
            <a:ext cx="10578442" cy="1305148"/>
          </a:xfrm>
          <a:prstGeom prst="roundRect">
            <a:avLst>
              <a:gd name="adj" fmla="val 8968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36000" rIns="72000" bIns="36000">
            <a:spAutoFit/>
          </a:bodyPr>
          <a:lstStyle/>
          <a:p>
            <a:pPr marL="0" lvl="1" defTabSz="432000">
              <a:lnSpc>
                <a:spcPct val="150000"/>
              </a:lnSpc>
            </a:pPr>
            <a:r>
              <a:rPr lang="en-US" altLang="zh-CN" sz="1300" i="1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</a:t>
            </a:r>
            <a:r>
              <a:rPr lang="zh-CN" altLang="en-US" sz="1300" i="1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配置服务器相关信息</a:t>
            </a:r>
            <a:endParaRPr lang="en-US" altLang="zh-CN" sz="1300" i="1">
              <a:solidFill>
                <a:schemeClr val="bg1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1" defTabSz="432000">
              <a:lnSpc>
                <a:spcPct val="150000"/>
              </a:lnSpc>
            </a:pPr>
            <a:r>
              <a:rPr lang="en-US" altLang="zh-CN" sz="13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server</a:t>
            </a:r>
            <a:r>
              <a:rPr lang="en-US" altLang="zh-CN" sz="13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pPr marL="0" lvl="1" defTabSz="432000">
              <a:lnSpc>
                <a:spcPct val="150000"/>
              </a:lnSpc>
            </a:pPr>
            <a:r>
              <a:rPr lang="en-US" altLang="zh-CN" sz="13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3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port</a:t>
            </a: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8080</a:t>
            </a:r>
          </a:p>
          <a:p>
            <a:pPr marL="0" lvl="1" defTabSz="432000">
              <a:lnSpc>
                <a:spcPct val="150000"/>
              </a:lnSpc>
            </a:pP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3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address</a:t>
            </a: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127.0.0.1</a:t>
            </a:r>
            <a:endParaRPr lang="zh-CN" altLang="zh-CN" sz="13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F71A6A5-B471-56E2-998F-C6E067BF5E37}"/>
              </a:ext>
            </a:extLst>
          </p:cNvPr>
          <p:cNvGrpSpPr/>
          <p:nvPr/>
        </p:nvGrpSpPr>
        <p:grpSpPr>
          <a:xfrm>
            <a:off x="806778" y="1718643"/>
            <a:ext cx="10578443" cy="2744807"/>
            <a:chOff x="806778" y="1718643"/>
            <a:chExt cx="10578443" cy="274480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346F914-31B3-D36F-5DFD-78456E6A11BC}"/>
                </a:ext>
              </a:extLst>
            </p:cNvPr>
            <p:cNvGrpSpPr/>
            <p:nvPr/>
          </p:nvGrpSpPr>
          <p:grpSpPr>
            <a:xfrm>
              <a:off x="806778" y="1718643"/>
              <a:ext cx="10578443" cy="2744807"/>
              <a:chOff x="806778" y="1685854"/>
              <a:chExt cx="10578443" cy="2744807"/>
            </a:xfrm>
          </p:grpSpPr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26856BED-A4A4-3D27-8528-90732BDDD977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78443" cy="2744806"/>
              </a:xfrm>
              <a:prstGeom prst="roundRect">
                <a:avLst>
                  <a:gd name="adj" fmla="val 3325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32000" rIns="72000" bIns="108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大小写敏感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数值前边必须有空格，作为分隔符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使用缩进表示层级关系，缩进时，不允许使用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Tab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键，只能用空格（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idea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中会自动将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Tab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转换为空格）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缩进的空格数目不重要，只要相同层级的元素左侧对齐即可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#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表示注释，从这个字符一直到行尾，都会被解析器忽略</a:t>
                </a:r>
              </a:p>
            </p:txBody>
          </p:sp>
          <p:sp>
            <p:nvSpPr>
              <p:cNvPr id="20" name="矩形: 对角圆角 19">
                <a:extLst>
                  <a:ext uri="{FF2B5EF4-FFF2-40B4-BE49-F238E27FC236}">
                    <a16:creationId xmlns:a16="http://schemas.microsoft.com/office/drawing/2014/main" id="{47B7B2A0-752B-EE67-0BC5-DC8413DBCE77}"/>
                  </a:ext>
                </a:extLst>
              </p:cNvPr>
              <p:cNvSpPr/>
              <p:nvPr/>
            </p:nvSpPr>
            <p:spPr>
              <a:xfrm>
                <a:off x="806778" y="1685854"/>
                <a:ext cx="1406070" cy="422417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基本语法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21" name="Shape 2380">
              <a:extLst>
                <a:ext uri="{FF2B5EF4-FFF2-40B4-BE49-F238E27FC236}">
                  <a16:creationId xmlns:a16="http://schemas.microsoft.com/office/drawing/2014/main" id="{C6027D86-2EEE-3823-C675-E87E2A1E6695}"/>
                </a:ext>
              </a:extLst>
            </p:cNvPr>
            <p:cNvSpPr/>
            <p:nvPr/>
          </p:nvSpPr>
          <p:spPr>
            <a:xfrm>
              <a:off x="1015615" y="1790121"/>
              <a:ext cx="229024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13745"/>
                  </a:moveTo>
                  <a:lnTo>
                    <a:pt x="3600" y="13745"/>
                  </a:lnTo>
                  <a:cubicBezTo>
                    <a:pt x="3269" y="13745"/>
                    <a:pt x="3000" y="13966"/>
                    <a:pt x="3000" y="14236"/>
                  </a:cubicBezTo>
                  <a:cubicBezTo>
                    <a:pt x="3000" y="14508"/>
                    <a:pt x="3269" y="14727"/>
                    <a:pt x="3600" y="14727"/>
                  </a:cubicBezTo>
                  <a:lnTo>
                    <a:pt x="14400" y="14727"/>
                  </a:lnTo>
                  <a:cubicBezTo>
                    <a:pt x="14731" y="14727"/>
                    <a:pt x="15000" y="14508"/>
                    <a:pt x="15000" y="14236"/>
                  </a:cubicBezTo>
                  <a:cubicBezTo>
                    <a:pt x="15000" y="13966"/>
                    <a:pt x="14731" y="13745"/>
                    <a:pt x="14400" y="13745"/>
                  </a:cubicBezTo>
                  <a:moveTo>
                    <a:pt x="3000" y="11291"/>
                  </a:moveTo>
                  <a:cubicBezTo>
                    <a:pt x="3000" y="11562"/>
                    <a:pt x="3269" y="11782"/>
                    <a:pt x="3600" y="11782"/>
                  </a:cubicBezTo>
                  <a:lnTo>
                    <a:pt x="18000" y="11782"/>
                  </a:lnTo>
                  <a:cubicBezTo>
                    <a:pt x="18331" y="11782"/>
                    <a:pt x="18600" y="11562"/>
                    <a:pt x="18600" y="11291"/>
                  </a:cubicBezTo>
                  <a:cubicBezTo>
                    <a:pt x="18600" y="11020"/>
                    <a:pt x="18331" y="10800"/>
                    <a:pt x="18000" y="10800"/>
                  </a:cubicBezTo>
                  <a:lnTo>
                    <a:pt x="3600" y="10800"/>
                  </a:lnTo>
                  <a:cubicBezTo>
                    <a:pt x="3269" y="10800"/>
                    <a:pt x="3000" y="11020"/>
                    <a:pt x="3000" y="11291"/>
                  </a:cubicBezTo>
                  <a:moveTo>
                    <a:pt x="20400" y="20618"/>
                  </a:moveTo>
                  <a:lnTo>
                    <a:pt x="6600" y="20618"/>
                  </a:lnTo>
                  <a:lnTo>
                    <a:pt x="1200" y="16200"/>
                  </a:lnTo>
                  <a:lnTo>
                    <a:pt x="1200" y="2945"/>
                  </a:lnTo>
                  <a:lnTo>
                    <a:pt x="4200" y="2945"/>
                  </a:lnTo>
                  <a:lnTo>
                    <a:pt x="4200" y="4418"/>
                  </a:lnTo>
                  <a:cubicBezTo>
                    <a:pt x="4200" y="4690"/>
                    <a:pt x="4469" y="4909"/>
                    <a:pt x="4800" y="4909"/>
                  </a:cubicBezTo>
                  <a:cubicBezTo>
                    <a:pt x="5131" y="4909"/>
                    <a:pt x="5400" y="4690"/>
                    <a:pt x="5400" y="4418"/>
                  </a:cubicBezTo>
                  <a:lnTo>
                    <a:pt x="5400" y="2945"/>
                  </a:lnTo>
                  <a:lnTo>
                    <a:pt x="6600" y="2945"/>
                  </a:lnTo>
                  <a:lnTo>
                    <a:pt x="6600" y="4418"/>
                  </a:lnTo>
                  <a:cubicBezTo>
                    <a:pt x="6600" y="4690"/>
                    <a:pt x="6869" y="4909"/>
                    <a:pt x="7200" y="4909"/>
                  </a:cubicBezTo>
                  <a:cubicBezTo>
                    <a:pt x="7531" y="4909"/>
                    <a:pt x="7800" y="4690"/>
                    <a:pt x="7800" y="4418"/>
                  </a:cubicBezTo>
                  <a:lnTo>
                    <a:pt x="7800" y="2945"/>
                  </a:lnTo>
                  <a:lnTo>
                    <a:pt x="9000" y="2945"/>
                  </a:lnTo>
                  <a:lnTo>
                    <a:pt x="9000" y="4418"/>
                  </a:lnTo>
                  <a:cubicBezTo>
                    <a:pt x="9000" y="4690"/>
                    <a:pt x="9269" y="4909"/>
                    <a:pt x="9600" y="4909"/>
                  </a:cubicBezTo>
                  <a:cubicBezTo>
                    <a:pt x="9931" y="4909"/>
                    <a:pt x="10200" y="4690"/>
                    <a:pt x="10200" y="4418"/>
                  </a:cubicBezTo>
                  <a:lnTo>
                    <a:pt x="10200" y="2945"/>
                  </a:lnTo>
                  <a:lnTo>
                    <a:pt x="11400" y="2945"/>
                  </a:lnTo>
                  <a:lnTo>
                    <a:pt x="11400" y="4418"/>
                  </a:lnTo>
                  <a:cubicBezTo>
                    <a:pt x="11400" y="4690"/>
                    <a:pt x="11669" y="4909"/>
                    <a:pt x="12000" y="4909"/>
                  </a:cubicBezTo>
                  <a:cubicBezTo>
                    <a:pt x="12331" y="4909"/>
                    <a:pt x="12600" y="4690"/>
                    <a:pt x="12600" y="4418"/>
                  </a:cubicBezTo>
                  <a:lnTo>
                    <a:pt x="12600" y="2945"/>
                  </a:lnTo>
                  <a:lnTo>
                    <a:pt x="13800" y="2945"/>
                  </a:lnTo>
                  <a:lnTo>
                    <a:pt x="13800" y="4418"/>
                  </a:lnTo>
                  <a:cubicBezTo>
                    <a:pt x="13800" y="4690"/>
                    <a:pt x="14069" y="4909"/>
                    <a:pt x="14400" y="4909"/>
                  </a:cubicBezTo>
                  <a:cubicBezTo>
                    <a:pt x="14731" y="4909"/>
                    <a:pt x="15000" y="4690"/>
                    <a:pt x="15000" y="4418"/>
                  </a:cubicBezTo>
                  <a:lnTo>
                    <a:pt x="15000" y="2945"/>
                  </a:lnTo>
                  <a:lnTo>
                    <a:pt x="16200" y="2945"/>
                  </a:lnTo>
                  <a:lnTo>
                    <a:pt x="16200" y="4418"/>
                  </a:lnTo>
                  <a:cubicBezTo>
                    <a:pt x="16200" y="4690"/>
                    <a:pt x="16469" y="4909"/>
                    <a:pt x="16800" y="4909"/>
                  </a:cubicBezTo>
                  <a:cubicBezTo>
                    <a:pt x="17131" y="4909"/>
                    <a:pt x="17400" y="4690"/>
                    <a:pt x="17400" y="4418"/>
                  </a:cubicBezTo>
                  <a:lnTo>
                    <a:pt x="17400" y="2945"/>
                  </a:lnTo>
                  <a:lnTo>
                    <a:pt x="20400" y="2945"/>
                  </a:lnTo>
                  <a:cubicBezTo>
                    <a:pt x="20400" y="2945"/>
                    <a:pt x="20400" y="20618"/>
                    <a:pt x="20400" y="20618"/>
                  </a:cubicBezTo>
                  <a:close/>
                  <a:moveTo>
                    <a:pt x="1200" y="20618"/>
                  </a:moveTo>
                  <a:lnTo>
                    <a:pt x="1200" y="17673"/>
                  </a:lnTo>
                  <a:lnTo>
                    <a:pt x="4800" y="20618"/>
                  </a:lnTo>
                  <a:cubicBezTo>
                    <a:pt x="4800" y="20618"/>
                    <a:pt x="1200" y="20618"/>
                    <a:pt x="1200" y="20618"/>
                  </a:cubicBezTo>
                  <a:close/>
                  <a:moveTo>
                    <a:pt x="20400" y="1964"/>
                  </a:moveTo>
                  <a:lnTo>
                    <a:pt x="17400" y="1964"/>
                  </a:lnTo>
                  <a:lnTo>
                    <a:pt x="17400" y="491"/>
                  </a:lnTo>
                  <a:cubicBezTo>
                    <a:pt x="17400" y="220"/>
                    <a:pt x="17131" y="0"/>
                    <a:pt x="16800" y="0"/>
                  </a:cubicBezTo>
                  <a:cubicBezTo>
                    <a:pt x="16469" y="0"/>
                    <a:pt x="16200" y="220"/>
                    <a:pt x="16200" y="491"/>
                  </a:cubicBezTo>
                  <a:lnTo>
                    <a:pt x="16200" y="1964"/>
                  </a:lnTo>
                  <a:lnTo>
                    <a:pt x="15000" y="1964"/>
                  </a:lnTo>
                  <a:lnTo>
                    <a:pt x="15000" y="491"/>
                  </a:lnTo>
                  <a:cubicBezTo>
                    <a:pt x="15000" y="220"/>
                    <a:pt x="14731" y="0"/>
                    <a:pt x="14400" y="0"/>
                  </a:cubicBezTo>
                  <a:cubicBezTo>
                    <a:pt x="14069" y="0"/>
                    <a:pt x="13800" y="220"/>
                    <a:pt x="13800" y="491"/>
                  </a:cubicBezTo>
                  <a:lnTo>
                    <a:pt x="13800" y="1964"/>
                  </a:lnTo>
                  <a:lnTo>
                    <a:pt x="12600" y="1964"/>
                  </a:lnTo>
                  <a:lnTo>
                    <a:pt x="12600" y="491"/>
                  </a:lnTo>
                  <a:cubicBezTo>
                    <a:pt x="12600" y="220"/>
                    <a:pt x="12331" y="0"/>
                    <a:pt x="12000" y="0"/>
                  </a:cubicBezTo>
                  <a:cubicBezTo>
                    <a:pt x="11669" y="0"/>
                    <a:pt x="11400" y="220"/>
                    <a:pt x="11400" y="491"/>
                  </a:cubicBezTo>
                  <a:lnTo>
                    <a:pt x="11400" y="1964"/>
                  </a:lnTo>
                  <a:lnTo>
                    <a:pt x="10200" y="1964"/>
                  </a:lnTo>
                  <a:lnTo>
                    <a:pt x="10200" y="491"/>
                  </a:lnTo>
                  <a:cubicBezTo>
                    <a:pt x="10200" y="220"/>
                    <a:pt x="9931" y="0"/>
                    <a:pt x="9600" y="0"/>
                  </a:cubicBezTo>
                  <a:cubicBezTo>
                    <a:pt x="9269" y="0"/>
                    <a:pt x="9000" y="220"/>
                    <a:pt x="9000" y="491"/>
                  </a:cubicBezTo>
                  <a:lnTo>
                    <a:pt x="9000" y="1964"/>
                  </a:lnTo>
                  <a:lnTo>
                    <a:pt x="7800" y="1964"/>
                  </a:lnTo>
                  <a:lnTo>
                    <a:pt x="7800" y="491"/>
                  </a:lnTo>
                  <a:cubicBezTo>
                    <a:pt x="7800" y="220"/>
                    <a:pt x="7531" y="0"/>
                    <a:pt x="7200" y="0"/>
                  </a:cubicBezTo>
                  <a:cubicBezTo>
                    <a:pt x="6869" y="0"/>
                    <a:pt x="6600" y="220"/>
                    <a:pt x="6600" y="491"/>
                  </a:cubicBezTo>
                  <a:lnTo>
                    <a:pt x="6600" y="1964"/>
                  </a:lnTo>
                  <a:lnTo>
                    <a:pt x="5400" y="1964"/>
                  </a:lnTo>
                  <a:lnTo>
                    <a:pt x="5400" y="491"/>
                  </a:lnTo>
                  <a:cubicBezTo>
                    <a:pt x="5400" y="220"/>
                    <a:pt x="5131" y="0"/>
                    <a:pt x="4800" y="0"/>
                  </a:cubicBezTo>
                  <a:cubicBezTo>
                    <a:pt x="4469" y="0"/>
                    <a:pt x="4200" y="220"/>
                    <a:pt x="4200" y="491"/>
                  </a:cubicBezTo>
                  <a:lnTo>
                    <a:pt x="4200" y="1964"/>
                  </a:lnTo>
                  <a:lnTo>
                    <a:pt x="1200" y="1964"/>
                  </a:lnTo>
                  <a:cubicBezTo>
                    <a:pt x="538" y="1964"/>
                    <a:pt x="0" y="2404"/>
                    <a:pt x="0" y="2945"/>
                  </a:cubicBezTo>
                  <a:lnTo>
                    <a:pt x="0" y="20618"/>
                  </a:lnTo>
                  <a:cubicBezTo>
                    <a:pt x="0" y="21161"/>
                    <a:pt x="538" y="21600"/>
                    <a:pt x="1200" y="21600"/>
                  </a:cubicBezTo>
                  <a:lnTo>
                    <a:pt x="20400" y="21600"/>
                  </a:lnTo>
                  <a:cubicBezTo>
                    <a:pt x="21062" y="21600"/>
                    <a:pt x="21600" y="21161"/>
                    <a:pt x="21600" y="20618"/>
                  </a:cubicBezTo>
                  <a:lnTo>
                    <a:pt x="21600" y="2945"/>
                  </a:lnTo>
                  <a:cubicBezTo>
                    <a:pt x="21600" y="2404"/>
                    <a:pt x="21062" y="1964"/>
                    <a:pt x="20400" y="1964"/>
                  </a:cubicBezTo>
                  <a:moveTo>
                    <a:pt x="3600" y="8836"/>
                  </a:moveTo>
                  <a:lnTo>
                    <a:pt x="10800" y="8836"/>
                  </a:lnTo>
                  <a:cubicBezTo>
                    <a:pt x="11131" y="8836"/>
                    <a:pt x="11400" y="8617"/>
                    <a:pt x="11400" y="8345"/>
                  </a:cubicBezTo>
                  <a:cubicBezTo>
                    <a:pt x="11400" y="8075"/>
                    <a:pt x="11131" y="7855"/>
                    <a:pt x="10800" y="7855"/>
                  </a:cubicBezTo>
                  <a:lnTo>
                    <a:pt x="3600" y="7855"/>
                  </a:lnTo>
                  <a:cubicBezTo>
                    <a:pt x="3269" y="7855"/>
                    <a:pt x="3000" y="8075"/>
                    <a:pt x="3000" y="8345"/>
                  </a:cubicBezTo>
                  <a:cubicBezTo>
                    <a:pt x="3000" y="8617"/>
                    <a:pt x="3269" y="8836"/>
                    <a:pt x="3600" y="8836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99B0DD86-E75C-1D67-ED61-6E01BE49910E}"/>
              </a:ext>
            </a:extLst>
          </p:cNvPr>
          <p:cNvSpPr/>
          <p:nvPr/>
        </p:nvSpPr>
        <p:spPr>
          <a:xfrm>
            <a:off x="1490959" y="5939480"/>
            <a:ext cx="97278" cy="25775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4895321-6ABF-E97C-CDFD-B9C00AEA10C4}"/>
              </a:ext>
            </a:extLst>
          </p:cNvPr>
          <p:cNvSpPr/>
          <p:nvPr/>
        </p:nvSpPr>
        <p:spPr>
          <a:xfrm>
            <a:off x="1802180" y="6225653"/>
            <a:ext cx="97278" cy="25775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7D8C3B8-65F0-B401-7929-72A2C8C395F3}"/>
              </a:ext>
            </a:extLst>
          </p:cNvPr>
          <p:cNvSpPr/>
          <p:nvPr/>
        </p:nvSpPr>
        <p:spPr>
          <a:xfrm>
            <a:off x="977097" y="5987271"/>
            <a:ext cx="142241" cy="44383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333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8B79D72-E516-C5CC-FC29-FB36F2A5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yml</a:t>
            </a:r>
            <a:r>
              <a:rPr lang="zh-CN" altLang="en-US"/>
              <a:t>数据格式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9924073-3FBA-44D1-2A8B-5972873AC8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171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对象</a:t>
            </a:r>
            <a:r>
              <a:rPr lang="en-US" altLang="zh-CN"/>
              <a:t>/Map</a:t>
            </a:r>
            <a:r>
              <a:rPr lang="zh-CN" altLang="en-US"/>
              <a:t>集合：</a:t>
            </a:r>
          </a:p>
        </p:txBody>
      </p:sp>
      <p:sp>
        <p:nvSpPr>
          <p:cNvPr id="10" name="矩形: 圆角 1">
            <a:extLst>
              <a:ext uri="{FF2B5EF4-FFF2-40B4-BE49-F238E27FC236}">
                <a16:creationId xmlns:a16="http://schemas.microsoft.com/office/drawing/2014/main" id="{BB4E8B09-7079-8A5F-2B2E-424F918FF4B3}"/>
              </a:ext>
            </a:extLst>
          </p:cNvPr>
          <p:cNvSpPr/>
          <p:nvPr/>
        </p:nvSpPr>
        <p:spPr>
          <a:xfrm>
            <a:off x="1070728" y="2141395"/>
            <a:ext cx="9864365" cy="1281067"/>
          </a:xfrm>
          <a:prstGeom prst="roundRect">
            <a:avLst>
              <a:gd name="adj" fmla="val 6079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36000" rIns="72000" bIns="36000">
            <a:spAutoFit/>
          </a:bodyPr>
          <a:lstStyle/>
          <a:p>
            <a:pPr marL="0" lvl="1" defTabSz="432000">
              <a:lnSpc>
                <a:spcPct val="150000"/>
              </a:lnSpc>
            </a:pPr>
            <a:r>
              <a:rPr lang="en-US" altLang="zh-CN" sz="13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en-US" altLang="zh-CN" sz="13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pPr marL="0" lvl="1" defTabSz="432000">
              <a:lnSpc>
                <a:spcPct val="150000"/>
              </a:lnSpc>
            </a:pPr>
            <a:r>
              <a:rPr lang="en-US" altLang="zh-CN" sz="13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3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zhangsan</a:t>
            </a:r>
          </a:p>
          <a:p>
            <a:pPr marL="0" lvl="1" defTabSz="432000">
              <a:lnSpc>
                <a:spcPct val="150000"/>
              </a:lnSpc>
            </a:pP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3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18</a:t>
            </a:r>
          </a:p>
          <a:p>
            <a:pPr marL="0" lvl="1" defTabSz="432000">
              <a:lnSpc>
                <a:spcPct val="150000"/>
              </a:lnSpc>
            </a:pP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3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password</a:t>
            </a: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123456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FA33606-9DFD-283A-A4D6-B2BA30CD7C4F}"/>
              </a:ext>
            </a:extLst>
          </p:cNvPr>
          <p:cNvSpPr txBox="1">
            <a:spLocks/>
          </p:cNvSpPr>
          <p:nvPr/>
        </p:nvSpPr>
        <p:spPr>
          <a:xfrm>
            <a:off x="710880" y="3737379"/>
            <a:ext cx="1069880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数组</a:t>
            </a:r>
            <a:r>
              <a:rPr lang="en-US" altLang="zh-CN"/>
              <a:t>/List/Set</a:t>
            </a:r>
            <a:r>
              <a:rPr lang="zh-CN" altLang="en-US"/>
              <a:t>集合：</a:t>
            </a:r>
          </a:p>
        </p:txBody>
      </p:sp>
      <p:sp>
        <p:nvSpPr>
          <p:cNvPr id="15" name="矩形: 圆角 2">
            <a:extLst>
              <a:ext uri="{FF2B5EF4-FFF2-40B4-BE49-F238E27FC236}">
                <a16:creationId xmlns:a16="http://schemas.microsoft.com/office/drawing/2014/main" id="{3FDC349B-476F-2621-1451-EBD03664BF39}"/>
              </a:ext>
            </a:extLst>
          </p:cNvPr>
          <p:cNvSpPr/>
          <p:nvPr/>
        </p:nvSpPr>
        <p:spPr>
          <a:xfrm>
            <a:off x="1070727" y="4254570"/>
            <a:ext cx="9864365" cy="1281067"/>
          </a:xfrm>
          <a:prstGeom prst="roundRect">
            <a:avLst>
              <a:gd name="adj" fmla="val 6079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36000" rIns="72000" bIns="36000">
            <a:spAutoFit/>
          </a:bodyPr>
          <a:lstStyle/>
          <a:p>
            <a:pPr marL="0" lvl="1" defTabSz="432000">
              <a:lnSpc>
                <a:spcPct val="150000"/>
              </a:lnSpc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hobby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- java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- game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- sport</a:t>
            </a:r>
            <a:endParaRPr kumimoji="0" lang="zh-CN" altLang="zh-CN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2153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8B79D72-E516-C5CC-FC29-FB36F2A5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yml</a:t>
            </a:r>
            <a:r>
              <a:rPr lang="zh-CN" altLang="en-US">
                <a:solidFill>
                  <a:srgbClr val="C00000"/>
                </a:solidFill>
              </a:rPr>
              <a:t>配置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FA33606-9DFD-283A-A4D6-B2BA30CD7C4F}"/>
              </a:ext>
            </a:extLst>
          </p:cNvPr>
          <p:cNvSpPr txBox="1">
            <a:spLocks/>
          </p:cNvSpPr>
          <p:nvPr/>
        </p:nvSpPr>
        <p:spPr>
          <a:xfrm>
            <a:off x="782320" y="1675115"/>
            <a:ext cx="1069880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在</a:t>
            </a:r>
            <a:r>
              <a:rPr lang="en-US" altLang="zh-CN"/>
              <a:t>application.yml</a:t>
            </a:r>
            <a:r>
              <a:rPr lang="zh-CN" altLang="en-US"/>
              <a:t>中的配置案例相关的配置项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6207FB9-564B-348D-2577-618497ADBD2B}"/>
              </a:ext>
            </a:extLst>
          </p:cNvPr>
          <p:cNvGrpSpPr/>
          <p:nvPr/>
        </p:nvGrpSpPr>
        <p:grpSpPr>
          <a:xfrm>
            <a:off x="1059314" y="2277948"/>
            <a:ext cx="7826557" cy="3738916"/>
            <a:chOff x="1059314" y="2277948"/>
            <a:chExt cx="7826557" cy="373891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96439A4-71A5-283C-F50E-E4BE6947B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9314" y="2277948"/>
              <a:ext cx="7810741" cy="3729188"/>
            </a:xfrm>
            <a:prstGeom prst="roundRect">
              <a:avLst>
                <a:gd name="adj" fmla="val 2320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</p:pic>
        <p:sp>
          <p:nvSpPr>
            <p:cNvPr id="13" name="矩形: 对角圆角 12">
              <a:extLst>
                <a:ext uri="{FF2B5EF4-FFF2-40B4-BE49-F238E27FC236}">
                  <a16:creationId xmlns:a16="http://schemas.microsoft.com/office/drawing/2014/main" id="{538EB18A-2D6F-7CA6-647C-6AC99ACEAAA5}"/>
                </a:ext>
              </a:extLst>
            </p:cNvPr>
            <p:cNvSpPr/>
            <p:nvPr/>
          </p:nvSpPr>
          <p:spPr>
            <a:xfrm>
              <a:off x="7212713" y="5668065"/>
              <a:ext cx="1673158" cy="348799"/>
            </a:xfrm>
            <a:prstGeom prst="round2DiagRect">
              <a:avLst>
                <a:gd name="adj1" fmla="val 21078"/>
                <a:gd name="adj2" fmla="val 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application.properties</a:t>
              </a:r>
              <a:endPara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092054C-4F11-2B85-3C14-08966FA131BB}"/>
              </a:ext>
            </a:extLst>
          </p:cNvPr>
          <p:cNvGrpSpPr/>
          <p:nvPr/>
        </p:nvGrpSpPr>
        <p:grpSpPr>
          <a:xfrm>
            <a:off x="5526730" y="1431874"/>
            <a:ext cx="6287817" cy="5045098"/>
            <a:chOff x="5526730" y="1431874"/>
            <a:chExt cx="6287817" cy="504509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23FDC05-80C7-B18E-94FA-9245CA7C8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6730" y="1431874"/>
              <a:ext cx="6278089" cy="5041834"/>
            </a:xfrm>
            <a:prstGeom prst="roundRect">
              <a:avLst>
                <a:gd name="adj" fmla="val 2004"/>
              </a:avLst>
            </a:prstGeom>
            <a:ln w="6350">
              <a:solidFill>
                <a:schemeClr val="tx1"/>
              </a:solidFill>
              <a:prstDash val="dash"/>
            </a:ln>
          </p:spPr>
        </p:pic>
        <p:sp>
          <p:nvSpPr>
            <p:cNvPr id="16" name="矩形: 对角圆角 15">
              <a:extLst>
                <a:ext uri="{FF2B5EF4-FFF2-40B4-BE49-F238E27FC236}">
                  <a16:creationId xmlns:a16="http://schemas.microsoft.com/office/drawing/2014/main" id="{A0643346-ECFA-FFD4-6BCC-6A09056B96AB}"/>
                </a:ext>
              </a:extLst>
            </p:cNvPr>
            <p:cNvSpPr/>
            <p:nvPr/>
          </p:nvSpPr>
          <p:spPr>
            <a:xfrm>
              <a:off x="10141389" y="6128173"/>
              <a:ext cx="1673158" cy="348799"/>
            </a:xfrm>
            <a:prstGeom prst="round2DiagRect">
              <a:avLst>
                <a:gd name="adj1" fmla="val 21078"/>
                <a:gd name="adj2" fmla="val 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application.yml</a:t>
              </a:r>
              <a:endPara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13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741895-98EA-D385-B609-B4DCD68F3C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3144129"/>
          </a:xfrm>
        </p:spPr>
        <p:txBody>
          <a:bodyPr/>
          <a:lstStyle/>
          <a:p>
            <a:r>
              <a:rPr lang="en-US" altLang="zh-CN" sz="1600"/>
              <a:t> application.properties</a:t>
            </a:r>
          </a:p>
          <a:p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 </a:t>
            </a:r>
            <a:r>
              <a:rPr lang="en-US" altLang="zh-CN" sz="1600">
                <a:solidFill>
                  <a:srgbClr val="C00000"/>
                </a:solidFill>
              </a:rPr>
              <a:t>application.yml</a:t>
            </a:r>
            <a:r>
              <a:rPr lang="en-US" altLang="zh-CN" sz="1600"/>
              <a:t>/application.yaml</a:t>
            </a:r>
            <a:endParaRPr lang="zh-CN" altLang="en-US" sz="160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90739A7-1CF2-7D99-3979-4293D4F1F266}"/>
              </a:ext>
            </a:extLst>
          </p:cNvPr>
          <p:cNvSpPr/>
          <p:nvPr/>
        </p:nvSpPr>
        <p:spPr>
          <a:xfrm>
            <a:off x="5572052" y="2662284"/>
            <a:ext cx="4869602" cy="688433"/>
          </a:xfrm>
          <a:prstGeom prst="roundRect">
            <a:avLst>
              <a:gd name="adj" fmla="val 11088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36000" rIns="72000" bIns="36000">
            <a:spAutoFit/>
          </a:bodyPr>
          <a:lstStyle/>
          <a:p>
            <a:pPr marL="0" lvl="1" defTabSz="432000">
              <a:lnSpc>
                <a:spcPct val="150000"/>
              </a:lnSpc>
            </a:pPr>
            <a:r>
              <a:rPr lang="en-US" altLang="zh-CN" sz="13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server.port</a:t>
            </a: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=8080</a:t>
            </a:r>
          </a:p>
          <a:p>
            <a:pPr marL="0" lvl="1" defTabSz="432000">
              <a:lnSpc>
                <a:spcPct val="150000"/>
              </a:lnSpc>
            </a:pPr>
            <a:r>
              <a:rPr lang="en-US" altLang="zh-CN" sz="13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server.address</a:t>
            </a: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=127.0.0.1</a:t>
            </a:r>
            <a:endParaRPr lang="zh-CN" altLang="zh-CN" sz="13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B9BC591-1C7C-39B5-9088-4C55FEAF8B96}"/>
              </a:ext>
            </a:extLst>
          </p:cNvPr>
          <p:cNvSpPr/>
          <p:nvPr/>
        </p:nvSpPr>
        <p:spPr>
          <a:xfrm>
            <a:off x="5572052" y="4253977"/>
            <a:ext cx="4869602" cy="981417"/>
          </a:xfrm>
          <a:prstGeom prst="roundRect">
            <a:avLst>
              <a:gd name="adj" fmla="val 7444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36000" rIns="72000" bIns="36000">
            <a:spAutoFit/>
          </a:bodyPr>
          <a:lstStyle/>
          <a:p>
            <a:pPr marL="0" lvl="1" defTabSz="432000">
              <a:lnSpc>
                <a:spcPct val="150000"/>
              </a:lnSpc>
            </a:pPr>
            <a:r>
              <a:rPr lang="en-US" altLang="zh-CN" sz="13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server</a:t>
            </a:r>
            <a:r>
              <a:rPr lang="en-US" altLang="zh-CN" sz="13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pPr marL="0" lvl="1" defTabSz="432000">
              <a:lnSpc>
                <a:spcPct val="150000"/>
              </a:lnSpc>
            </a:pPr>
            <a:r>
              <a:rPr lang="en-US" altLang="zh-CN" sz="13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3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port</a:t>
            </a: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8080</a:t>
            </a:r>
          </a:p>
          <a:p>
            <a:pPr marL="0" lvl="1" defTabSz="432000">
              <a:lnSpc>
                <a:spcPct val="150000"/>
              </a:lnSpc>
            </a:pP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3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address</a:t>
            </a: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127.0.0.1</a:t>
            </a:r>
            <a:endParaRPr lang="zh-CN" altLang="zh-CN" sz="13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09141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F579311-9015-E8AE-0D5E-CC1AC5A8C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配置文件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9CB1B1A-9278-247A-363A-A6F23E97B24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参数配置化</a:t>
            </a:r>
            <a:endParaRPr lang="en-US" altLang="zh-CN"/>
          </a:p>
          <a:p>
            <a:r>
              <a:rPr lang="en-US" altLang="zh-CN"/>
              <a:t>yml</a:t>
            </a:r>
            <a:r>
              <a:rPr lang="zh-CN" altLang="en-US"/>
              <a:t>配置文件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@ConfigurationProperties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959E39B-D617-CD81-895E-9A89C57F1A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0938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D02B902-61F0-3899-2ECB-5EF4C8177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15" y="2033234"/>
            <a:ext cx="4556069" cy="3963211"/>
          </a:xfrm>
          <a:prstGeom prst="roundRect">
            <a:avLst>
              <a:gd name="adj" fmla="val 2378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E2E9A39E-BB33-565A-AAC8-A2AF947C491D}"/>
              </a:ext>
            </a:extLst>
          </p:cNvPr>
          <p:cNvSpPr/>
          <p:nvPr/>
        </p:nvSpPr>
        <p:spPr>
          <a:xfrm>
            <a:off x="6378615" y="2903051"/>
            <a:ext cx="4556069" cy="272374"/>
          </a:xfrm>
          <a:prstGeom prst="roundRect">
            <a:avLst>
              <a:gd name="adj" fmla="val 0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698E81-9EFD-1080-52C8-2F5EE2641135}"/>
              </a:ext>
            </a:extLst>
          </p:cNvPr>
          <p:cNvSpPr/>
          <p:nvPr/>
        </p:nvSpPr>
        <p:spPr>
          <a:xfrm>
            <a:off x="6378614" y="3723009"/>
            <a:ext cx="4556069" cy="272374"/>
          </a:xfrm>
          <a:prstGeom prst="roundRect">
            <a:avLst>
              <a:gd name="adj" fmla="val 0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BBCDE32-A1E1-26D5-DF3F-BB43D1740AAE}"/>
              </a:ext>
            </a:extLst>
          </p:cNvPr>
          <p:cNvSpPr/>
          <p:nvPr/>
        </p:nvSpPr>
        <p:spPr>
          <a:xfrm>
            <a:off x="6378614" y="4542967"/>
            <a:ext cx="4556069" cy="272374"/>
          </a:xfrm>
          <a:prstGeom prst="roundRect">
            <a:avLst>
              <a:gd name="adj" fmla="val 0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478E7E2-93BB-8FB7-BC9E-79782B5F0AAA}"/>
              </a:ext>
            </a:extLst>
          </p:cNvPr>
          <p:cNvSpPr/>
          <p:nvPr/>
        </p:nvSpPr>
        <p:spPr>
          <a:xfrm>
            <a:off x="6378613" y="5369814"/>
            <a:ext cx="4556069" cy="272374"/>
          </a:xfrm>
          <a:prstGeom prst="roundRect">
            <a:avLst>
              <a:gd name="adj" fmla="val 0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5D4B2AA-2FDE-D239-D089-B338A593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C0F30D-B36C-5D6C-34AC-8DD557EDF303}"/>
              </a:ext>
            </a:extLst>
          </p:cNvPr>
          <p:cNvSpPr txBox="1"/>
          <p:nvPr/>
        </p:nvSpPr>
        <p:spPr>
          <a:xfrm>
            <a:off x="9143764" y="3480662"/>
            <a:ext cx="1720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繁琐</a:t>
            </a:r>
            <a:endParaRPr lang="zh-CN" altLang="en-US" sz="6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4D2EA64-4E17-77FF-173B-741A79056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33" y="2854411"/>
            <a:ext cx="5028232" cy="1519480"/>
          </a:xfrm>
          <a:prstGeom prst="roundRect">
            <a:avLst>
              <a:gd name="adj" fmla="val 567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145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新增员工</a:t>
            </a:r>
            <a:r>
              <a:rPr lang="en-US" altLang="zh-CN"/>
              <a:t>-</a:t>
            </a:r>
            <a:r>
              <a:rPr lang="zh-CN" altLang="en-US"/>
              <a:t>需求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D2C542-610C-F7DD-4161-3199C18F8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53" y="1519422"/>
            <a:ext cx="5024105" cy="4960509"/>
          </a:xfrm>
          <a:prstGeom prst="roundRect">
            <a:avLst>
              <a:gd name="adj" fmla="val 2225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3326484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1F6B387-6FF9-21F0-3E57-BCD63BADC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33" y="2854411"/>
            <a:ext cx="5028232" cy="1519480"/>
          </a:xfrm>
          <a:prstGeom prst="roundRect">
            <a:avLst>
              <a:gd name="adj" fmla="val 567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EA352118-0161-D72C-6DCB-4BEE9639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@ConfigurationProperties</a:t>
            </a: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AD5CF0A-303B-45DC-8559-E06E9D2A2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28"/>
          <a:stretch/>
        </p:blipFill>
        <p:spPr>
          <a:xfrm>
            <a:off x="6238119" y="1821990"/>
            <a:ext cx="4162714" cy="2107121"/>
          </a:xfrm>
          <a:prstGeom prst="roundRect">
            <a:avLst>
              <a:gd name="adj" fmla="val 3038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B30A354-86EA-F0E4-D4F2-9F5D7FC12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119" y="4369525"/>
            <a:ext cx="4162714" cy="1633718"/>
          </a:xfrm>
          <a:prstGeom prst="roundRect">
            <a:avLst>
              <a:gd name="adj" fmla="val 4075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F17B1453-140A-F7B3-4A10-1C954A1BDA79}"/>
              </a:ext>
            </a:extLst>
          </p:cNvPr>
          <p:cNvSpPr/>
          <p:nvPr/>
        </p:nvSpPr>
        <p:spPr>
          <a:xfrm>
            <a:off x="842532" y="2833495"/>
            <a:ext cx="719568" cy="44882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CB3CB7-0A30-F972-09BC-ECDB217FCE21}"/>
              </a:ext>
            </a:extLst>
          </p:cNvPr>
          <p:cNvSpPr/>
          <p:nvPr/>
        </p:nvSpPr>
        <p:spPr>
          <a:xfrm>
            <a:off x="1222546" y="3362960"/>
            <a:ext cx="852440" cy="21774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6F771B-668B-5811-66B8-C107E15BF29C}"/>
              </a:ext>
            </a:extLst>
          </p:cNvPr>
          <p:cNvSpPr/>
          <p:nvPr/>
        </p:nvSpPr>
        <p:spPr>
          <a:xfrm>
            <a:off x="1222546" y="3599180"/>
            <a:ext cx="1078694" cy="21774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4E50BB-7B01-DB09-AC1C-6869A619E091}"/>
              </a:ext>
            </a:extLst>
          </p:cNvPr>
          <p:cNvSpPr/>
          <p:nvPr/>
        </p:nvSpPr>
        <p:spPr>
          <a:xfrm>
            <a:off x="1222546" y="3835400"/>
            <a:ext cx="1421594" cy="21774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989F9E-0EA3-D7FE-AB59-F0985287B38B}"/>
              </a:ext>
            </a:extLst>
          </p:cNvPr>
          <p:cNvSpPr/>
          <p:nvPr/>
        </p:nvSpPr>
        <p:spPr>
          <a:xfrm>
            <a:off x="1222546" y="4071138"/>
            <a:ext cx="977094" cy="21774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DF43DE-BCE4-CD88-8C3F-878DD9B974CB}"/>
              </a:ext>
            </a:extLst>
          </p:cNvPr>
          <p:cNvSpPr/>
          <p:nvPr/>
        </p:nvSpPr>
        <p:spPr>
          <a:xfrm>
            <a:off x="7893256" y="2744286"/>
            <a:ext cx="1421594" cy="2107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454ED49-C8CA-437B-9723-2570C4470CF8}"/>
              </a:ext>
            </a:extLst>
          </p:cNvPr>
          <p:cNvSpPr/>
          <p:nvPr/>
        </p:nvSpPr>
        <p:spPr>
          <a:xfrm>
            <a:off x="7893256" y="2990419"/>
            <a:ext cx="1421594" cy="21774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0D54DF-8679-FA75-E3AB-780EB78471AC}"/>
              </a:ext>
            </a:extLst>
          </p:cNvPr>
          <p:cNvSpPr/>
          <p:nvPr/>
        </p:nvSpPr>
        <p:spPr>
          <a:xfrm>
            <a:off x="7893345" y="3242020"/>
            <a:ext cx="1421594" cy="21774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B6F77AD-B807-DAE3-DDB0-97C9787B91FC}"/>
              </a:ext>
            </a:extLst>
          </p:cNvPr>
          <p:cNvSpPr/>
          <p:nvPr/>
        </p:nvSpPr>
        <p:spPr>
          <a:xfrm>
            <a:off x="7893345" y="3490307"/>
            <a:ext cx="1421594" cy="21774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6">
            <a:extLst>
              <a:ext uri="{FF2B5EF4-FFF2-40B4-BE49-F238E27FC236}">
                <a16:creationId xmlns:a16="http://schemas.microsoft.com/office/drawing/2014/main" id="{5AA88871-2F16-CFE4-BFBB-6195D65A2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118" y="2259554"/>
            <a:ext cx="4162714" cy="276918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5F0219B4-4F15-2815-E937-E6EFDADD26B9}"/>
              </a:ext>
            </a:extLst>
          </p:cNvPr>
          <p:cNvSpPr/>
          <p:nvPr/>
        </p:nvSpPr>
        <p:spPr>
          <a:xfrm>
            <a:off x="9159219" y="2244509"/>
            <a:ext cx="1021101" cy="27009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43EF307B-9684-157F-A565-5C822C204024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rot="5400000" flipH="1" flipV="1">
            <a:off x="4953797" y="-1371926"/>
            <a:ext cx="453940" cy="7956903"/>
          </a:xfrm>
          <a:prstGeom prst="curvedConnector2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75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" grpId="0" animBg="1"/>
      <p:bldP spid="3" grpId="0" animBg="1"/>
      <p:bldP spid="5" grpId="0" animBg="1"/>
      <p:bldP spid="16" grpId="0" animBg="1"/>
      <p:bldP spid="17" grpId="0" animBg="1"/>
      <p:bldP spid="18" grpId="0" animBg="1"/>
      <p:bldP spid="19" grpId="0" animBg="1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6985077-28BF-506B-81A5-3880D2DA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@ConfigurationProperties</a:t>
            </a:r>
            <a:endParaRPr lang="zh-CN" altLang="en-US"/>
          </a:p>
        </p:txBody>
      </p:sp>
      <p:sp>
        <p:nvSpPr>
          <p:cNvPr id="4" name="矩形: 圆角 1">
            <a:extLst>
              <a:ext uri="{FF2B5EF4-FFF2-40B4-BE49-F238E27FC236}">
                <a16:creationId xmlns:a16="http://schemas.microsoft.com/office/drawing/2014/main" id="{85C9535D-5ED1-E708-6B13-0B90DADD3DF7}"/>
              </a:ext>
            </a:extLst>
          </p:cNvPr>
          <p:cNvSpPr/>
          <p:nvPr/>
        </p:nvSpPr>
        <p:spPr>
          <a:xfrm>
            <a:off x="5569577" y="2051647"/>
            <a:ext cx="5978500" cy="1239505"/>
          </a:xfrm>
          <a:prstGeom prst="roundRect">
            <a:avLst>
              <a:gd name="adj" fmla="val 6079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36000" tIns="0" rIns="0" bIns="36000">
            <a:spAutoFit/>
          </a:bodyPr>
          <a:lstStyle/>
          <a:p>
            <a:pPr marL="0" lvl="1" defTabSz="432000">
              <a:lnSpc>
                <a:spcPct val="150000"/>
              </a:lnSpc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&gt;org.springframework.boot&lt;/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&gt;spring-boot-configuration-processor&lt;/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zh-CN" altLang="zh-CN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A9CA23-A3E6-58D9-2887-8966D4181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28"/>
          <a:stretch/>
        </p:blipFill>
        <p:spPr>
          <a:xfrm>
            <a:off x="869561" y="1722463"/>
            <a:ext cx="4162714" cy="2107121"/>
          </a:xfrm>
          <a:prstGeom prst="roundRect">
            <a:avLst>
              <a:gd name="adj" fmla="val 3038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0D1E37E-1789-8BED-635C-F6640904F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61" y="4635256"/>
            <a:ext cx="5890902" cy="151182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66FE414-71B4-3EAA-89DC-1CFD1810C480}"/>
              </a:ext>
            </a:extLst>
          </p:cNvPr>
          <p:cNvSpPr/>
          <p:nvPr/>
        </p:nvSpPr>
        <p:spPr>
          <a:xfrm>
            <a:off x="869561" y="2147902"/>
            <a:ext cx="4162714" cy="26412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虚尾 12">
            <a:extLst>
              <a:ext uri="{FF2B5EF4-FFF2-40B4-BE49-F238E27FC236}">
                <a16:creationId xmlns:a16="http://schemas.microsoft.com/office/drawing/2014/main" id="{84727251-CBAC-8851-F631-E84EC4FB3AE6}"/>
              </a:ext>
            </a:extLst>
          </p:cNvPr>
          <p:cNvSpPr/>
          <p:nvPr/>
        </p:nvSpPr>
        <p:spPr>
          <a:xfrm rot="5400000">
            <a:off x="2461712" y="3903736"/>
            <a:ext cx="978408" cy="484632"/>
          </a:xfrm>
          <a:prstGeom prst="stripedRightArrow">
            <a:avLst>
              <a:gd name="adj1" fmla="val 50000"/>
              <a:gd name="adj2" fmla="val 100943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C0F732-D6A4-FB7C-0B71-74F238C57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577" y="1742738"/>
            <a:ext cx="4534293" cy="25910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31C93A1-4597-E1BC-7603-6CBF5A5B7998}"/>
              </a:ext>
            </a:extLst>
          </p:cNvPr>
          <p:cNvSpPr txBox="1"/>
          <p:nvPr/>
        </p:nvSpPr>
        <p:spPr>
          <a:xfrm>
            <a:off x="4507926" y="3506592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0">
                <a:solidFill>
                  <a:srgbClr val="00B05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可选</a:t>
            </a:r>
            <a:endParaRPr lang="zh-CN" altLang="en-US" sz="6000" dirty="0">
              <a:solidFill>
                <a:srgbClr val="00B05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9198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9B5C821-D9D2-764C-04E0-5C709843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@ConfigurationProperties </a:t>
            </a:r>
            <a:r>
              <a:rPr lang="zh-CN" altLang="en-US">
                <a:solidFill>
                  <a:srgbClr val="C00000"/>
                </a:solidFill>
              </a:rPr>
              <a:t>与 </a:t>
            </a:r>
            <a:r>
              <a:rPr lang="en-US" altLang="zh-CN">
                <a:solidFill>
                  <a:srgbClr val="C00000"/>
                </a:solidFill>
              </a:rPr>
              <a:t>@Value</a:t>
            </a:r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8D4228C-AB01-20DF-2038-34373FFC7DD9}"/>
              </a:ext>
            </a:extLst>
          </p:cNvPr>
          <p:cNvGrpSpPr/>
          <p:nvPr/>
        </p:nvGrpSpPr>
        <p:grpSpPr>
          <a:xfrm>
            <a:off x="900230" y="1910043"/>
            <a:ext cx="10391539" cy="990136"/>
            <a:chOff x="806778" y="1718643"/>
            <a:chExt cx="10391539" cy="990136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59B57B7-C3A5-625A-D5EF-2E440A6763B6}"/>
                </a:ext>
              </a:extLst>
            </p:cNvPr>
            <p:cNvGrpSpPr/>
            <p:nvPr/>
          </p:nvGrpSpPr>
          <p:grpSpPr>
            <a:xfrm>
              <a:off x="806778" y="1718643"/>
              <a:ext cx="10391539" cy="990136"/>
              <a:chOff x="806778" y="1685854"/>
              <a:chExt cx="10391539" cy="990136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EBAE63F3-30AB-912A-FF12-2DDB7C337EA7}"/>
                  </a:ext>
                </a:extLst>
              </p:cNvPr>
              <p:cNvSpPr/>
              <p:nvPr/>
            </p:nvSpPr>
            <p:spPr>
              <a:xfrm>
                <a:off x="806779" y="1685855"/>
                <a:ext cx="10391538" cy="990135"/>
              </a:xfrm>
              <a:prstGeom prst="roundRect">
                <a:avLst>
                  <a:gd name="adj" fmla="val 13388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32000" rIns="72000" bIns="108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都是用来注入外部配置的属性的。</a:t>
                </a:r>
              </a:p>
            </p:txBody>
          </p:sp>
          <p:sp>
            <p:nvSpPr>
              <p:cNvPr id="14" name="矩形: 对角圆角 13">
                <a:extLst>
                  <a:ext uri="{FF2B5EF4-FFF2-40B4-BE49-F238E27FC236}">
                    <a16:creationId xmlns:a16="http://schemas.microsoft.com/office/drawing/2014/main" id="{A05420E7-F93E-BAB7-E977-EE645CE1A775}"/>
                  </a:ext>
                </a:extLst>
              </p:cNvPr>
              <p:cNvSpPr/>
              <p:nvPr/>
            </p:nvSpPr>
            <p:spPr>
              <a:xfrm>
                <a:off x="806778" y="1685854"/>
                <a:ext cx="1406070" cy="422417"/>
              </a:xfrm>
              <a:prstGeom prst="round2DiagRect">
                <a:avLst>
                  <a:gd name="adj1" fmla="val 2640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相同点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2" name="Shape 2380">
              <a:extLst>
                <a:ext uri="{FF2B5EF4-FFF2-40B4-BE49-F238E27FC236}">
                  <a16:creationId xmlns:a16="http://schemas.microsoft.com/office/drawing/2014/main" id="{EC44AB4E-223D-93A8-EA59-58025F685199}"/>
                </a:ext>
              </a:extLst>
            </p:cNvPr>
            <p:cNvSpPr/>
            <p:nvPr/>
          </p:nvSpPr>
          <p:spPr>
            <a:xfrm>
              <a:off x="1015615" y="1790121"/>
              <a:ext cx="229024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13745"/>
                  </a:moveTo>
                  <a:lnTo>
                    <a:pt x="3600" y="13745"/>
                  </a:lnTo>
                  <a:cubicBezTo>
                    <a:pt x="3269" y="13745"/>
                    <a:pt x="3000" y="13966"/>
                    <a:pt x="3000" y="14236"/>
                  </a:cubicBezTo>
                  <a:cubicBezTo>
                    <a:pt x="3000" y="14508"/>
                    <a:pt x="3269" y="14727"/>
                    <a:pt x="3600" y="14727"/>
                  </a:cubicBezTo>
                  <a:lnTo>
                    <a:pt x="14400" y="14727"/>
                  </a:lnTo>
                  <a:cubicBezTo>
                    <a:pt x="14731" y="14727"/>
                    <a:pt x="15000" y="14508"/>
                    <a:pt x="15000" y="14236"/>
                  </a:cubicBezTo>
                  <a:cubicBezTo>
                    <a:pt x="15000" y="13966"/>
                    <a:pt x="14731" y="13745"/>
                    <a:pt x="14400" y="13745"/>
                  </a:cubicBezTo>
                  <a:moveTo>
                    <a:pt x="3000" y="11291"/>
                  </a:moveTo>
                  <a:cubicBezTo>
                    <a:pt x="3000" y="11562"/>
                    <a:pt x="3269" y="11782"/>
                    <a:pt x="3600" y="11782"/>
                  </a:cubicBezTo>
                  <a:lnTo>
                    <a:pt x="18000" y="11782"/>
                  </a:lnTo>
                  <a:cubicBezTo>
                    <a:pt x="18331" y="11782"/>
                    <a:pt x="18600" y="11562"/>
                    <a:pt x="18600" y="11291"/>
                  </a:cubicBezTo>
                  <a:cubicBezTo>
                    <a:pt x="18600" y="11020"/>
                    <a:pt x="18331" y="10800"/>
                    <a:pt x="18000" y="10800"/>
                  </a:cubicBezTo>
                  <a:lnTo>
                    <a:pt x="3600" y="10800"/>
                  </a:lnTo>
                  <a:cubicBezTo>
                    <a:pt x="3269" y="10800"/>
                    <a:pt x="3000" y="11020"/>
                    <a:pt x="3000" y="11291"/>
                  </a:cubicBezTo>
                  <a:moveTo>
                    <a:pt x="20400" y="20618"/>
                  </a:moveTo>
                  <a:lnTo>
                    <a:pt x="6600" y="20618"/>
                  </a:lnTo>
                  <a:lnTo>
                    <a:pt x="1200" y="16200"/>
                  </a:lnTo>
                  <a:lnTo>
                    <a:pt x="1200" y="2945"/>
                  </a:lnTo>
                  <a:lnTo>
                    <a:pt x="4200" y="2945"/>
                  </a:lnTo>
                  <a:lnTo>
                    <a:pt x="4200" y="4418"/>
                  </a:lnTo>
                  <a:cubicBezTo>
                    <a:pt x="4200" y="4690"/>
                    <a:pt x="4469" y="4909"/>
                    <a:pt x="4800" y="4909"/>
                  </a:cubicBezTo>
                  <a:cubicBezTo>
                    <a:pt x="5131" y="4909"/>
                    <a:pt x="5400" y="4690"/>
                    <a:pt x="5400" y="4418"/>
                  </a:cubicBezTo>
                  <a:lnTo>
                    <a:pt x="5400" y="2945"/>
                  </a:lnTo>
                  <a:lnTo>
                    <a:pt x="6600" y="2945"/>
                  </a:lnTo>
                  <a:lnTo>
                    <a:pt x="6600" y="4418"/>
                  </a:lnTo>
                  <a:cubicBezTo>
                    <a:pt x="6600" y="4690"/>
                    <a:pt x="6869" y="4909"/>
                    <a:pt x="7200" y="4909"/>
                  </a:cubicBezTo>
                  <a:cubicBezTo>
                    <a:pt x="7531" y="4909"/>
                    <a:pt x="7800" y="4690"/>
                    <a:pt x="7800" y="4418"/>
                  </a:cubicBezTo>
                  <a:lnTo>
                    <a:pt x="7800" y="2945"/>
                  </a:lnTo>
                  <a:lnTo>
                    <a:pt x="9000" y="2945"/>
                  </a:lnTo>
                  <a:lnTo>
                    <a:pt x="9000" y="4418"/>
                  </a:lnTo>
                  <a:cubicBezTo>
                    <a:pt x="9000" y="4690"/>
                    <a:pt x="9269" y="4909"/>
                    <a:pt x="9600" y="4909"/>
                  </a:cubicBezTo>
                  <a:cubicBezTo>
                    <a:pt x="9931" y="4909"/>
                    <a:pt x="10200" y="4690"/>
                    <a:pt x="10200" y="4418"/>
                  </a:cubicBezTo>
                  <a:lnTo>
                    <a:pt x="10200" y="2945"/>
                  </a:lnTo>
                  <a:lnTo>
                    <a:pt x="11400" y="2945"/>
                  </a:lnTo>
                  <a:lnTo>
                    <a:pt x="11400" y="4418"/>
                  </a:lnTo>
                  <a:cubicBezTo>
                    <a:pt x="11400" y="4690"/>
                    <a:pt x="11669" y="4909"/>
                    <a:pt x="12000" y="4909"/>
                  </a:cubicBezTo>
                  <a:cubicBezTo>
                    <a:pt x="12331" y="4909"/>
                    <a:pt x="12600" y="4690"/>
                    <a:pt x="12600" y="4418"/>
                  </a:cubicBezTo>
                  <a:lnTo>
                    <a:pt x="12600" y="2945"/>
                  </a:lnTo>
                  <a:lnTo>
                    <a:pt x="13800" y="2945"/>
                  </a:lnTo>
                  <a:lnTo>
                    <a:pt x="13800" y="4418"/>
                  </a:lnTo>
                  <a:cubicBezTo>
                    <a:pt x="13800" y="4690"/>
                    <a:pt x="14069" y="4909"/>
                    <a:pt x="14400" y="4909"/>
                  </a:cubicBezTo>
                  <a:cubicBezTo>
                    <a:pt x="14731" y="4909"/>
                    <a:pt x="15000" y="4690"/>
                    <a:pt x="15000" y="4418"/>
                  </a:cubicBezTo>
                  <a:lnTo>
                    <a:pt x="15000" y="2945"/>
                  </a:lnTo>
                  <a:lnTo>
                    <a:pt x="16200" y="2945"/>
                  </a:lnTo>
                  <a:lnTo>
                    <a:pt x="16200" y="4418"/>
                  </a:lnTo>
                  <a:cubicBezTo>
                    <a:pt x="16200" y="4690"/>
                    <a:pt x="16469" y="4909"/>
                    <a:pt x="16800" y="4909"/>
                  </a:cubicBezTo>
                  <a:cubicBezTo>
                    <a:pt x="17131" y="4909"/>
                    <a:pt x="17400" y="4690"/>
                    <a:pt x="17400" y="4418"/>
                  </a:cubicBezTo>
                  <a:lnTo>
                    <a:pt x="17400" y="2945"/>
                  </a:lnTo>
                  <a:lnTo>
                    <a:pt x="20400" y="2945"/>
                  </a:lnTo>
                  <a:cubicBezTo>
                    <a:pt x="20400" y="2945"/>
                    <a:pt x="20400" y="20618"/>
                    <a:pt x="20400" y="20618"/>
                  </a:cubicBezTo>
                  <a:close/>
                  <a:moveTo>
                    <a:pt x="1200" y="20618"/>
                  </a:moveTo>
                  <a:lnTo>
                    <a:pt x="1200" y="17673"/>
                  </a:lnTo>
                  <a:lnTo>
                    <a:pt x="4800" y="20618"/>
                  </a:lnTo>
                  <a:cubicBezTo>
                    <a:pt x="4800" y="20618"/>
                    <a:pt x="1200" y="20618"/>
                    <a:pt x="1200" y="20618"/>
                  </a:cubicBezTo>
                  <a:close/>
                  <a:moveTo>
                    <a:pt x="20400" y="1964"/>
                  </a:moveTo>
                  <a:lnTo>
                    <a:pt x="17400" y="1964"/>
                  </a:lnTo>
                  <a:lnTo>
                    <a:pt x="17400" y="491"/>
                  </a:lnTo>
                  <a:cubicBezTo>
                    <a:pt x="17400" y="220"/>
                    <a:pt x="17131" y="0"/>
                    <a:pt x="16800" y="0"/>
                  </a:cubicBezTo>
                  <a:cubicBezTo>
                    <a:pt x="16469" y="0"/>
                    <a:pt x="16200" y="220"/>
                    <a:pt x="16200" y="491"/>
                  </a:cubicBezTo>
                  <a:lnTo>
                    <a:pt x="16200" y="1964"/>
                  </a:lnTo>
                  <a:lnTo>
                    <a:pt x="15000" y="1964"/>
                  </a:lnTo>
                  <a:lnTo>
                    <a:pt x="15000" y="491"/>
                  </a:lnTo>
                  <a:cubicBezTo>
                    <a:pt x="15000" y="220"/>
                    <a:pt x="14731" y="0"/>
                    <a:pt x="14400" y="0"/>
                  </a:cubicBezTo>
                  <a:cubicBezTo>
                    <a:pt x="14069" y="0"/>
                    <a:pt x="13800" y="220"/>
                    <a:pt x="13800" y="491"/>
                  </a:cubicBezTo>
                  <a:lnTo>
                    <a:pt x="13800" y="1964"/>
                  </a:lnTo>
                  <a:lnTo>
                    <a:pt x="12600" y="1964"/>
                  </a:lnTo>
                  <a:lnTo>
                    <a:pt x="12600" y="491"/>
                  </a:lnTo>
                  <a:cubicBezTo>
                    <a:pt x="12600" y="220"/>
                    <a:pt x="12331" y="0"/>
                    <a:pt x="12000" y="0"/>
                  </a:cubicBezTo>
                  <a:cubicBezTo>
                    <a:pt x="11669" y="0"/>
                    <a:pt x="11400" y="220"/>
                    <a:pt x="11400" y="491"/>
                  </a:cubicBezTo>
                  <a:lnTo>
                    <a:pt x="11400" y="1964"/>
                  </a:lnTo>
                  <a:lnTo>
                    <a:pt x="10200" y="1964"/>
                  </a:lnTo>
                  <a:lnTo>
                    <a:pt x="10200" y="491"/>
                  </a:lnTo>
                  <a:cubicBezTo>
                    <a:pt x="10200" y="220"/>
                    <a:pt x="9931" y="0"/>
                    <a:pt x="9600" y="0"/>
                  </a:cubicBezTo>
                  <a:cubicBezTo>
                    <a:pt x="9269" y="0"/>
                    <a:pt x="9000" y="220"/>
                    <a:pt x="9000" y="491"/>
                  </a:cubicBezTo>
                  <a:lnTo>
                    <a:pt x="9000" y="1964"/>
                  </a:lnTo>
                  <a:lnTo>
                    <a:pt x="7800" y="1964"/>
                  </a:lnTo>
                  <a:lnTo>
                    <a:pt x="7800" y="491"/>
                  </a:lnTo>
                  <a:cubicBezTo>
                    <a:pt x="7800" y="220"/>
                    <a:pt x="7531" y="0"/>
                    <a:pt x="7200" y="0"/>
                  </a:cubicBezTo>
                  <a:cubicBezTo>
                    <a:pt x="6869" y="0"/>
                    <a:pt x="6600" y="220"/>
                    <a:pt x="6600" y="491"/>
                  </a:cubicBezTo>
                  <a:lnTo>
                    <a:pt x="6600" y="1964"/>
                  </a:lnTo>
                  <a:lnTo>
                    <a:pt x="5400" y="1964"/>
                  </a:lnTo>
                  <a:lnTo>
                    <a:pt x="5400" y="491"/>
                  </a:lnTo>
                  <a:cubicBezTo>
                    <a:pt x="5400" y="220"/>
                    <a:pt x="5131" y="0"/>
                    <a:pt x="4800" y="0"/>
                  </a:cubicBezTo>
                  <a:cubicBezTo>
                    <a:pt x="4469" y="0"/>
                    <a:pt x="4200" y="220"/>
                    <a:pt x="4200" y="491"/>
                  </a:cubicBezTo>
                  <a:lnTo>
                    <a:pt x="4200" y="1964"/>
                  </a:lnTo>
                  <a:lnTo>
                    <a:pt x="1200" y="1964"/>
                  </a:lnTo>
                  <a:cubicBezTo>
                    <a:pt x="538" y="1964"/>
                    <a:pt x="0" y="2404"/>
                    <a:pt x="0" y="2945"/>
                  </a:cubicBezTo>
                  <a:lnTo>
                    <a:pt x="0" y="20618"/>
                  </a:lnTo>
                  <a:cubicBezTo>
                    <a:pt x="0" y="21161"/>
                    <a:pt x="538" y="21600"/>
                    <a:pt x="1200" y="21600"/>
                  </a:cubicBezTo>
                  <a:lnTo>
                    <a:pt x="20400" y="21600"/>
                  </a:lnTo>
                  <a:cubicBezTo>
                    <a:pt x="21062" y="21600"/>
                    <a:pt x="21600" y="21161"/>
                    <a:pt x="21600" y="20618"/>
                  </a:cubicBezTo>
                  <a:lnTo>
                    <a:pt x="21600" y="2945"/>
                  </a:lnTo>
                  <a:cubicBezTo>
                    <a:pt x="21600" y="2404"/>
                    <a:pt x="21062" y="1964"/>
                    <a:pt x="20400" y="1964"/>
                  </a:cubicBezTo>
                  <a:moveTo>
                    <a:pt x="3600" y="8836"/>
                  </a:moveTo>
                  <a:lnTo>
                    <a:pt x="10800" y="8836"/>
                  </a:lnTo>
                  <a:cubicBezTo>
                    <a:pt x="11131" y="8836"/>
                    <a:pt x="11400" y="8617"/>
                    <a:pt x="11400" y="8345"/>
                  </a:cubicBezTo>
                  <a:cubicBezTo>
                    <a:pt x="11400" y="8075"/>
                    <a:pt x="11131" y="7855"/>
                    <a:pt x="10800" y="7855"/>
                  </a:cubicBezTo>
                  <a:lnTo>
                    <a:pt x="3600" y="7855"/>
                  </a:lnTo>
                  <a:cubicBezTo>
                    <a:pt x="3269" y="7855"/>
                    <a:pt x="3000" y="8075"/>
                    <a:pt x="3000" y="8345"/>
                  </a:cubicBezTo>
                  <a:cubicBezTo>
                    <a:pt x="3000" y="8617"/>
                    <a:pt x="3269" y="8836"/>
                    <a:pt x="3600" y="8836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270D5C3-07F9-5518-B49D-ADEDB1EFBA9D}"/>
              </a:ext>
            </a:extLst>
          </p:cNvPr>
          <p:cNvGrpSpPr/>
          <p:nvPr/>
        </p:nvGrpSpPr>
        <p:grpSpPr>
          <a:xfrm>
            <a:off x="900230" y="3639040"/>
            <a:ext cx="10391539" cy="1428250"/>
            <a:chOff x="806778" y="1718643"/>
            <a:chExt cx="10391539" cy="142825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9A4DC55-93D1-66B8-B501-7BE7A61BAF2B}"/>
                </a:ext>
              </a:extLst>
            </p:cNvPr>
            <p:cNvGrpSpPr/>
            <p:nvPr/>
          </p:nvGrpSpPr>
          <p:grpSpPr>
            <a:xfrm>
              <a:off x="806778" y="1718643"/>
              <a:ext cx="10391539" cy="1428250"/>
              <a:chOff x="806778" y="1685854"/>
              <a:chExt cx="10391539" cy="1428250"/>
            </a:xfrm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334486C1-2345-8908-D159-58FC902E97D5}"/>
                  </a:ext>
                </a:extLst>
              </p:cNvPr>
              <p:cNvSpPr/>
              <p:nvPr/>
            </p:nvSpPr>
            <p:spPr>
              <a:xfrm>
                <a:off x="806779" y="1685855"/>
                <a:ext cx="10391538" cy="1428249"/>
              </a:xfrm>
              <a:prstGeom prst="roundRect">
                <a:avLst>
                  <a:gd name="adj" fmla="val 10369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32000" rIns="72000" bIns="108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@Value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注解只能一个一个的进行外部属性的注入。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@ConfigurationProperties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可以批量的将外部的属性配置注入到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bean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对象的属性中。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9" name="矩形: 对角圆角 18">
                <a:extLst>
                  <a:ext uri="{FF2B5EF4-FFF2-40B4-BE49-F238E27FC236}">
                    <a16:creationId xmlns:a16="http://schemas.microsoft.com/office/drawing/2014/main" id="{EB065F94-E2C2-F2D5-3079-BC02A478E05C}"/>
                  </a:ext>
                </a:extLst>
              </p:cNvPr>
              <p:cNvSpPr/>
              <p:nvPr/>
            </p:nvSpPr>
            <p:spPr>
              <a:xfrm>
                <a:off x="806778" y="1685854"/>
                <a:ext cx="1406070" cy="422417"/>
              </a:xfrm>
              <a:prstGeom prst="round2DiagRect">
                <a:avLst>
                  <a:gd name="adj1" fmla="val 2640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不同点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7" name="Shape 2380">
              <a:extLst>
                <a:ext uri="{FF2B5EF4-FFF2-40B4-BE49-F238E27FC236}">
                  <a16:creationId xmlns:a16="http://schemas.microsoft.com/office/drawing/2014/main" id="{EF7A669B-BAA3-1108-9864-E849E104802B}"/>
                </a:ext>
              </a:extLst>
            </p:cNvPr>
            <p:cNvSpPr/>
            <p:nvPr/>
          </p:nvSpPr>
          <p:spPr>
            <a:xfrm>
              <a:off x="1015615" y="1790121"/>
              <a:ext cx="229024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13745"/>
                  </a:moveTo>
                  <a:lnTo>
                    <a:pt x="3600" y="13745"/>
                  </a:lnTo>
                  <a:cubicBezTo>
                    <a:pt x="3269" y="13745"/>
                    <a:pt x="3000" y="13966"/>
                    <a:pt x="3000" y="14236"/>
                  </a:cubicBezTo>
                  <a:cubicBezTo>
                    <a:pt x="3000" y="14508"/>
                    <a:pt x="3269" y="14727"/>
                    <a:pt x="3600" y="14727"/>
                  </a:cubicBezTo>
                  <a:lnTo>
                    <a:pt x="14400" y="14727"/>
                  </a:lnTo>
                  <a:cubicBezTo>
                    <a:pt x="14731" y="14727"/>
                    <a:pt x="15000" y="14508"/>
                    <a:pt x="15000" y="14236"/>
                  </a:cubicBezTo>
                  <a:cubicBezTo>
                    <a:pt x="15000" y="13966"/>
                    <a:pt x="14731" y="13745"/>
                    <a:pt x="14400" y="13745"/>
                  </a:cubicBezTo>
                  <a:moveTo>
                    <a:pt x="3000" y="11291"/>
                  </a:moveTo>
                  <a:cubicBezTo>
                    <a:pt x="3000" y="11562"/>
                    <a:pt x="3269" y="11782"/>
                    <a:pt x="3600" y="11782"/>
                  </a:cubicBezTo>
                  <a:lnTo>
                    <a:pt x="18000" y="11782"/>
                  </a:lnTo>
                  <a:cubicBezTo>
                    <a:pt x="18331" y="11782"/>
                    <a:pt x="18600" y="11562"/>
                    <a:pt x="18600" y="11291"/>
                  </a:cubicBezTo>
                  <a:cubicBezTo>
                    <a:pt x="18600" y="11020"/>
                    <a:pt x="18331" y="10800"/>
                    <a:pt x="18000" y="10800"/>
                  </a:cubicBezTo>
                  <a:lnTo>
                    <a:pt x="3600" y="10800"/>
                  </a:lnTo>
                  <a:cubicBezTo>
                    <a:pt x="3269" y="10800"/>
                    <a:pt x="3000" y="11020"/>
                    <a:pt x="3000" y="11291"/>
                  </a:cubicBezTo>
                  <a:moveTo>
                    <a:pt x="20400" y="20618"/>
                  </a:moveTo>
                  <a:lnTo>
                    <a:pt x="6600" y="20618"/>
                  </a:lnTo>
                  <a:lnTo>
                    <a:pt x="1200" y="16200"/>
                  </a:lnTo>
                  <a:lnTo>
                    <a:pt x="1200" y="2945"/>
                  </a:lnTo>
                  <a:lnTo>
                    <a:pt x="4200" y="2945"/>
                  </a:lnTo>
                  <a:lnTo>
                    <a:pt x="4200" y="4418"/>
                  </a:lnTo>
                  <a:cubicBezTo>
                    <a:pt x="4200" y="4690"/>
                    <a:pt x="4469" y="4909"/>
                    <a:pt x="4800" y="4909"/>
                  </a:cubicBezTo>
                  <a:cubicBezTo>
                    <a:pt x="5131" y="4909"/>
                    <a:pt x="5400" y="4690"/>
                    <a:pt x="5400" y="4418"/>
                  </a:cubicBezTo>
                  <a:lnTo>
                    <a:pt x="5400" y="2945"/>
                  </a:lnTo>
                  <a:lnTo>
                    <a:pt x="6600" y="2945"/>
                  </a:lnTo>
                  <a:lnTo>
                    <a:pt x="6600" y="4418"/>
                  </a:lnTo>
                  <a:cubicBezTo>
                    <a:pt x="6600" y="4690"/>
                    <a:pt x="6869" y="4909"/>
                    <a:pt x="7200" y="4909"/>
                  </a:cubicBezTo>
                  <a:cubicBezTo>
                    <a:pt x="7531" y="4909"/>
                    <a:pt x="7800" y="4690"/>
                    <a:pt x="7800" y="4418"/>
                  </a:cubicBezTo>
                  <a:lnTo>
                    <a:pt x="7800" y="2945"/>
                  </a:lnTo>
                  <a:lnTo>
                    <a:pt x="9000" y="2945"/>
                  </a:lnTo>
                  <a:lnTo>
                    <a:pt x="9000" y="4418"/>
                  </a:lnTo>
                  <a:cubicBezTo>
                    <a:pt x="9000" y="4690"/>
                    <a:pt x="9269" y="4909"/>
                    <a:pt x="9600" y="4909"/>
                  </a:cubicBezTo>
                  <a:cubicBezTo>
                    <a:pt x="9931" y="4909"/>
                    <a:pt x="10200" y="4690"/>
                    <a:pt x="10200" y="4418"/>
                  </a:cubicBezTo>
                  <a:lnTo>
                    <a:pt x="10200" y="2945"/>
                  </a:lnTo>
                  <a:lnTo>
                    <a:pt x="11400" y="2945"/>
                  </a:lnTo>
                  <a:lnTo>
                    <a:pt x="11400" y="4418"/>
                  </a:lnTo>
                  <a:cubicBezTo>
                    <a:pt x="11400" y="4690"/>
                    <a:pt x="11669" y="4909"/>
                    <a:pt x="12000" y="4909"/>
                  </a:cubicBezTo>
                  <a:cubicBezTo>
                    <a:pt x="12331" y="4909"/>
                    <a:pt x="12600" y="4690"/>
                    <a:pt x="12600" y="4418"/>
                  </a:cubicBezTo>
                  <a:lnTo>
                    <a:pt x="12600" y="2945"/>
                  </a:lnTo>
                  <a:lnTo>
                    <a:pt x="13800" y="2945"/>
                  </a:lnTo>
                  <a:lnTo>
                    <a:pt x="13800" y="4418"/>
                  </a:lnTo>
                  <a:cubicBezTo>
                    <a:pt x="13800" y="4690"/>
                    <a:pt x="14069" y="4909"/>
                    <a:pt x="14400" y="4909"/>
                  </a:cubicBezTo>
                  <a:cubicBezTo>
                    <a:pt x="14731" y="4909"/>
                    <a:pt x="15000" y="4690"/>
                    <a:pt x="15000" y="4418"/>
                  </a:cubicBezTo>
                  <a:lnTo>
                    <a:pt x="15000" y="2945"/>
                  </a:lnTo>
                  <a:lnTo>
                    <a:pt x="16200" y="2945"/>
                  </a:lnTo>
                  <a:lnTo>
                    <a:pt x="16200" y="4418"/>
                  </a:lnTo>
                  <a:cubicBezTo>
                    <a:pt x="16200" y="4690"/>
                    <a:pt x="16469" y="4909"/>
                    <a:pt x="16800" y="4909"/>
                  </a:cubicBezTo>
                  <a:cubicBezTo>
                    <a:pt x="17131" y="4909"/>
                    <a:pt x="17400" y="4690"/>
                    <a:pt x="17400" y="4418"/>
                  </a:cubicBezTo>
                  <a:lnTo>
                    <a:pt x="17400" y="2945"/>
                  </a:lnTo>
                  <a:lnTo>
                    <a:pt x="20400" y="2945"/>
                  </a:lnTo>
                  <a:cubicBezTo>
                    <a:pt x="20400" y="2945"/>
                    <a:pt x="20400" y="20618"/>
                    <a:pt x="20400" y="20618"/>
                  </a:cubicBezTo>
                  <a:close/>
                  <a:moveTo>
                    <a:pt x="1200" y="20618"/>
                  </a:moveTo>
                  <a:lnTo>
                    <a:pt x="1200" y="17673"/>
                  </a:lnTo>
                  <a:lnTo>
                    <a:pt x="4800" y="20618"/>
                  </a:lnTo>
                  <a:cubicBezTo>
                    <a:pt x="4800" y="20618"/>
                    <a:pt x="1200" y="20618"/>
                    <a:pt x="1200" y="20618"/>
                  </a:cubicBezTo>
                  <a:close/>
                  <a:moveTo>
                    <a:pt x="20400" y="1964"/>
                  </a:moveTo>
                  <a:lnTo>
                    <a:pt x="17400" y="1964"/>
                  </a:lnTo>
                  <a:lnTo>
                    <a:pt x="17400" y="491"/>
                  </a:lnTo>
                  <a:cubicBezTo>
                    <a:pt x="17400" y="220"/>
                    <a:pt x="17131" y="0"/>
                    <a:pt x="16800" y="0"/>
                  </a:cubicBezTo>
                  <a:cubicBezTo>
                    <a:pt x="16469" y="0"/>
                    <a:pt x="16200" y="220"/>
                    <a:pt x="16200" y="491"/>
                  </a:cubicBezTo>
                  <a:lnTo>
                    <a:pt x="16200" y="1964"/>
                  </a:lnTo>
                  <a:lnTo>
                    <a:pt x="15000" y="1964"/>
                  </a:lnTo>
                  <a:lnTo>
                    <a:pt x="15000" y="491"/>
                  </a:lnTo>
                  <a:cubicBezTo>
                    <a:pt x="15000" y="220"/>
                    <a:pt x="14731" y="0"/>
                    <a:pt x="14400" y="0"/>
                  </a:cubicBezTo>
                  <a:cubicBezTo>
                    <a:pt x="14069" y="0"/>
                    <a:pt x="13800" y="220"/>
                    <a:pt x="13800" y="491"/>
                  </a:cubicBezTo>
                  <a:lnTo>
                    <a:pt x="13800" y="1964"/>
                  </a:lnTo>
                  <a:lnTo>
                    <a:pt x="12600" y="1964"/>
                  </a:lnTo>
                  <a:lnTo>
                    <a:pt x="12600" y="491"/>
                  </a:lnTo>
                  <a:cubicBezTo>
                    <a:pt x="12600" y="220"/>
                    <a:pt x="12331" y="0"/>
                    <a:pt x="12000" y="0"/>
                  </a:cubicBezTo>
                  <a:cubicBezTo>
                    <a:pt x="11669" y="0"/>
                    <a:pt x="11400" y="220"/>
                    <a:pt x="11400" y="491"/>
                  </a:cubicBezTo>
                  <a:lnTo>
                    <a:pt x="11400" y="1964"/>
                  </a:lnTo>
                  <a:lnTo>
                    <a:pt x="10200" y="1964"/>
                  </a:lnTo>
                  <a:lnTo>
                    <a:pt x="10200" y="491"/>
                  </a:lnTo>
                  <a:cubicBezTo>
                    <a:pt x="10200" y="220"/>
                    <a:pt x="9931" y="0"/>
                    <a:pt x="9600" y="0"/>
                  </a:cubicBezTo>
                  <a:cubicBezTo>
                    <a:pt x="9269" y="0"/>
                    <a:pt x="9000" y="220"/>
                    <a:pt x="9000" y="491"/>
                  </a:cubicBezTo>
                  <a:lnTo>
                    <a:pt x="9000" y="1964"/>
                  </a:lnTo>
                  <a:lnTo>
                    <a:pt x="7800" y="1964"/>
                  </a:lnTo>
                  <a:lnTo>
                    <a:pt x="7800" y="491"/>
                  </a:lnTo>
                  <a:cubicBezTo>
                    <a:pt x="7800" y="220"/>
                    <a:pt x="7531" y="0"/>
                    <a:pt x="7200" y="0"/>
                  </a:cubicBezTo>
                  <a:cubicBezTo>
                    <a:pt x="6869" y="0"/>
                    <a:pt x="6600" y="220"/>
                    <a:pt x="6600" y="491"/>
                  </a:cubicBezTo>
                  <a:lnTo>
                    <a:pt x="6600" y="1964"/>
                  </a:lnTo>
                  <a:lnTo>
                    <a:pt x="5400" y="1964"/>
                  </a:lnTo>
                  <a:lnTo>
                    <a:pt x="5400" y="491"/>
                  </a:lnTo>
                  <a:cubicBezTo>
                    <a:pt x="5400" y="220"/>
                    <a:pt x="5131" y="0"/>
                    <a:pt x="4800" y="0"/>
                  </a:cubicBezTo>
                  <a:cubicBezTo>
                    <a:pt x="4469" y="0"/>
                    <a:pt x="4200" y="220"/>
                    <a:pt x="4200" y="491"/>
                  </a:cubicBezTo>
                  <a:lnTo>
                    <a:pt x="4200" y="1964"/>
                  </a:lnTo>
                  <a:lnTo>
                    <a:pt x="1200" y="1964"/>
                  </a:lnTo>
                  <a:cubicBezTo>
                    <a:pt x="538" y="1964"/>
                    <a:pt x="0" y="2404"/>
                    <a:pt x="0" y="2945"/>
                  </a:cubicBezTo>
                  <a:lnTo>
                    <a:pt x="0" y="20618"/>
                  </a:lnTo>
                  <a:cubicBezTo>
                    <a:pt x="0" y="21161"/>
                    <a:pt x="538" y="21600"/>
                    <a:pt x="1200" y="21600"/>
                  </a:cubicBezTo>
                  <a:lnTo>
                    <a:pt x="20400" y="21600"/>
                  </a:lnTo>
                  <a:cubicBezTo>
                    <a:pt x="21062" y="21600"/>
                    <a:pt x="21600" y="21161"/>
                    <a:pt x="21600" y="20618"/>
                  </a:cubicBezTo>
                  <a:lnTo>
                    <a:pt x="21600" y="2945"/>
                  </a:lnTo>
                  <a:cubicBezTo>
                    <a:pt x="21600" y="2404"/>
                    <a:pt x="21062" y="1964"/>
                    <a:pt x="20400" y="1964"/>
                  </a:cubicBezTo>
                  <a:moveTo>
                    <a:pt x="3600" y="8836"/>
                  </a:moveTo>
                  <a:lnTo>
                    <a:pt x="10800" y="8836"/>
                  </a:lnTo>
                  <a:cubicBezTo>
                    <a:pt x="11131" y="8836"/>
                    <a:pt x="11400" y="8617"/>
                    <a:pt x="11400" y="8345"/>
                  </a:cubicBezTo>
                  <a:cubicBezTo>
                    <a:pt x="11400" y="8075"/>
                    <a:pt x="11131" y="7855"/>
                    <a:pt x="10800" y="7855"/>
                  </a:cubicBezTo>
                  <a:lnTo>
                    <a:pt x="3600" y="7855"/>
                  </a:lnTo>
                  <a:cubicBezTo>
                    <a:pt x="3269" y="7855"/>
                    <a:pt x="3000" y="8075"/>
                    <a:pt x="3000" y="8345"/>
                  </a:cubicBezTo>
                  <a:cubicBezTo>
                    <a:pt x="3000" y="8617"/>
                    <a:pt x="3269" y="8836"/>
                    <a:pt x="3600" y="8836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4552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2CEEA5-FA55-8A4A-BC3F-5B17F25C0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参数配置化</a:t>
            </a:r>
            <a:endParaRPr lang="en-US" altLang="zh-CN"/>
          </a:p>
          <a:p>
            <a:r>
              <a:rPr lang="en-US" altLang="zh-CN"/>
              <a:t>yml</a:t>
            </a:r>
            <a:r>
              <a:rPr lang="zh-CN" altLang="en-US"/>
              <a:t>配置文件</a:t>
            </a:r>
            <a:endParaRPr lang="en-US" altLang="zh-CN"/>
          </a:p>
          <a:p>
            <a:r>
              <a:rPr lang="en-US" altLang="zh-CN"/>
              <a:t>@ConfigurationProperties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63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90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690F4BE-8BC5-1028-117E-A18A9FC0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新增员工</a:t>
            </a:r>
            <a:r>
              <a:rPr lang="en-US" altLang="zh-CN"/>
              <a:t>-</a:t>
            </a:r>
            <a:r>
              <a:rPr lang="zh-CN" altLang="en-US"/>
              <a:t>思路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F9E7CA4A-8A72-739A-59E5-C091388F35C3}"/>
              </a:ext>
            </a:extLst>
          </p:cNvPr>
          <p:cNvSpPr/>
          <p:nvPr/>
        </p:nvSpPr>
        <p:spPr>
          <a:xfrm>
            <a:off x="4552232" y="5017062"/>
            <a:ext cx="371461" cy="612742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130DCE37-57A6-D8EE-CB82-99B4B0F4F079}"/>
              </a:ext>
            </a:extLst>
          </p:cNvPr>
          <p:cNvSpPr/>
          <p:nvPr/>
        </p:nvSpPr>
        <p:spPr>
          <a:xfrm>
            <a:off x="7397912" y="5081699"/>
            <a:ext cx="486190" cy="612742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0F8459E-F857-41B9-A74D-76FAF06818EA}"/>
              </a:ext>
            </a:extLst>
          </p:cNvPr>
          <p:cNvSpPr/>
          <p:nvPr/>
        </p:nvSpPr>
        <p:spPr>
          <a:xfrm>
            <a:off x="10148719" y="5076626"/>
            <a:ext cx="437040" cy="612742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E0ACCD70-3795-C606-B690-5B749AF32F90}"/>
              </a:ext>
            </a:extLst>
          </p:cNvPr>
          <p:cNvSpPr/>
          <p:nvPr/>
        </p:nvSpPr>
        <p:spPr>
          <a:xfrm>
            <a:off x="1518320" y="5017062"/>
            <a:ext cx="339483" cy="612742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3B9FFA6-53CC-48CA-F721-6BBDFF293476}"/>
              </a:ext>
            </a:extLst>
          </p:cNvPr>
          <p:cNvGrpSpPr/>
          <p:nvPr/>
        </p:nvGrpSpPr>
        <p:grpSpPr>
          <a:xfrm>
            <a:off x="631030" y="4903895"/>
            <a:ext cx="780070" cy="786974"/>
            <a:chOff x="1288572" y="3466291"/>
            <a:chExt cx="1076475" cy="108600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0D286F8-75CD-3627-7A21-515CB5FDD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2564BDE-A184-4C06-0AF9-C8DDB96D7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059AF5E-628B-7A91-C4F2-B538E9F4AFAA}"/>
              </a:ext>
            </a:extLst>
          </p:cNvPr>
          <p:cNvGrpSpPr/>
          <p:nvPr/>
        </p:nvGrpSpPr>
        <p:grpSpPr>
          <a:xfrm>
            <a:off x="10660554" y="4779441"/>
            <a:ext cx="1099038" cy="1207111"/>
            <a:chOff x="10096217" y="3657600"/>
            <a:chExt cx="1099038" cy="1207111"/>
          </a:xfrm>
        </p:grpSpPr>
        <p:sp>
          <p:nvSpPr>
            <p:cNvPr id="12" name="流程图: 磁盘 11">
              <a:extLst>
                <a:ext uri="{FF2B5EF4-FFF2-40B4-BE49-F238E27FC236}">
                  <a16:creationId xmlns:a16="http://schemas.microsoft.com/office/drawing/2014/main" id="{8664CBE8-BF38-DEA5-9E0A-1DB4AEF9461C}"/>
                </a:ext>
              </a:extLst>
            </p:cNvPr>
            <p:cNvSpPr/>
            <p:nvPr/>
          </p:nvSpPr>
          <p:spPr>
            <a:xfrm>
              <a:off x="10096217" y="4347521"/>
              <a:ext cx="1099038" cy="517190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!!流程图: 数据库">
              <a:extLst>
                <a:ext uri="{FF2B5EF4-FFF2-40B4-BE49-F238E27FC236}">
                  <a16:creationId xmlns:a16="http://schemas.microsoft.com/office/drawing/2014/main" id="{17411C56-A3AD-07FA-416A-75450D44775E}"/>
                </a:ext>
              </a:extLst>
            </p:cNvPr>
            <p:cNvSpPr/>
            <p:nvPr/>
          </p:nvSpPr>
          <p:spPr>
            <a:xfrm>
              <a:off x="10096217" y="4004115"/>
              <a:ext cx="1099038" cy="517190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数据库</a:t>
              </a:r>
            </a:p>
          </p:txBody>
        </p:sp>
        <p:sp>
          <p:nvSpPr>
            <p:cNvPr id="14" name="流程图: 磁盘 13">
              <a:extLst>
                <a:ext uri="{FF2B5EF4-FFF2-40B4-BE49-F238E27FC236}">
                  <a16:creationId xmlns:a16="http://schemas.microsoft.com/office/drawing/2014/main" id="{3FF58793-2B14-1EFD-A9A7-7CB142D93C27}"/>
                </a:ext>
              </a:extLst>
            </p:cNvPr>
            <p:cNvSpPr/>
            <p:nvPr/>
          </p:nvSpPr>
          <p:spPr>
            <a:xfrm>
              <a:off x="10096217" y="3657600"/>
              <a:ext cx="1099038" cy="517190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!!矩形: 对角圆角 11">
            <a:extLst>
              <a:ext uri="{FF2B5EF4-FFF2-40B4-BE49-F238E27FC236}">
                <a16:creationId xmlns:a16="http://schemas.microsoft.com/office/drawing/2014/main" id="{1B521DA1-D5E4-BC2A-EFE3-EB101C20F760}"/>
              </a:ext>
            </a:extLst>
          </p:cNvPr>
          <p:cNvSpPr/>
          <p:nvPr/>
        </p:nvSpPr>
        <p:spPr>
          <a:xfrm>
            <a:off x="1955360" y="4078898"/>
            <a:ext cx="2493020" cy="2435465"/>
          </a:xfrm>
          <a:prstGeom prst="round2DiagRect">
            <a:avLst>
              <a:gd name="adj1" fmla="val 5127"/>
              <a:gd name="adj2" fmla="val 0"/>
            </a:avLst>
          </a:prstGeom>
          <a:solidFill>
            <a:srgbClr val="FFC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接收并封装参数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service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方法保存数据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 </a:t>
            </a:r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0BBBD96B-F008-8C19-2061-1F967880AC7B}"/>
              </a:ext>
            </a:extLst>
          </p:cNvPr>
          <p:cNvSpPr/>
          <p:nvPr/>
        </p:nvSpPr>
        <p:spPr>
          <a:xfrm>
            <a:off x="1950007" y="4078898"/>
            <a:ext cx="104978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EmpController</a:t>
            </a:r>
            <a:endParaRPr lang="zh-CN" altLang="en-US" sz="1200" b="1"/>
          </a:p>
        </p:txBody>
      </p:sp>
      <p:sp>
        <p:nvSpPr>
          <p:cNvPr id="17" name="!!矩形: 对角圆角 10">
            <a:extLst>
              <a:ext uri="{FF2B5EF4-FFF2-40B4-BE49-F238E27FC236}">
                <a16:creationId xmlns:a16="http://schemas.microsoft.com/office/drawing/2014/main" id="{D224AFED-6E84-B8AF-213F-D87983F94DF8}"/>
              </a:ext>
            </a:extLst>
          </p:cNvPr>
          <p:cNvSpPr/>
          <p:nvPr/>
        </p:nvSpPr>
        <p:spPr>
          <a:xfrm>
            <a:off x="5027545" y="4078898"/>
            <a:ext cx="2296448" cy="2435466"/>
          </a:xfrm>
          <a:prstGeom prst="round2DiagRect">
            <a:avLst>
              <a:gd name="adj1" fmla="val 4450"/>
              <a:gd name="adj2" fmla="val 0"/>
            </a:avLst>
          </a:prstGeom>
          <a:solidFill>
            <a:srgbClr val="FFF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补充实体基础属性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mapper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接口进行保存数据操作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!!矩形: 对角圆角 39">
            <a:extLst>
              <a:ext uri="{FF2B5EF4-FFF2-40B4-BE49-F238E27FC236}">
                <a16:creationId xmlns:a16="http://schemas.microsoft.com/office/drawing/2014/main" id="{E6AEF0A4-6392-5DFA-0557-D0A1DA79EF3E}"/>
              </a:ext>
            </a:extLst>
          </p:cNvPr>
          <p:cNvSpPr/>
          <p:nvPr/>
        </p:nvSpPr>
        <p:spPr>
          <a:xfrm>
            <a:off x="5027544" y="4078898"/>
            <a:ext cx="104978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EmpService</a:t>
            </a:r>
            <a:endParaRPr lang="zh-CN" altLang="en-US" sz="1200" b="1"/>
          </a:p>
        </p:txBody>
      </p:sp>
      <p:sp>
        <p:nvSpPr>
          <p:cNvPr id="19" name="!!矩形: 对角圆角 9">
            <a:extLst>
              <a:ext uri="{FF2B5EF4-FFF2-40B4-BE49-F238E27FC236}">
                <a16:creationId xmlns:a16="http://schemas.microsoft.com/office/drawing/2014/main" id="{16B60A68-7882-CC52-726B-57E840B720C6}"/>
              </a:ext>
            </a:extLst>
          </p:cNvPr>
          <p:cNvSpPr/>
          <p:nvPr/>
        </p:nvSpPr>
        <p:spPr>
          <a:xfrm>
            <a:off x="7958020" y="4078898"/>
            <a:ext cx="2104457" cy="2435465"/>
          </a:xfrm>
          <a:prstGeom prst="round2DiagRect">
            <a:avLst>
              <a:gd name="adj1" fmla="val 7243"/>
              <a:gd name="adj2" fmla="val 0"/>
            </a:avLst>
          </a:prstGeom>
          <a:solidFill>
            <a:srgbClr val="CCE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insert into emp(….) values(?,?,?);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: 对角圆角 19">
            <a:extLst>
              <a:ext uri="{FF2B5EF4-FFF2-40B4-BE49-F238E27FC236}">
                <a16:creationId xmlns:a16="http://schemas.microsoft.com/office/drawing/2014/main" id="{06CA885E-7A95-78D2-BB6D-DF38258F83E4}"/>
              </a:ext>
            </a:extLst>
          </p:cNvPr>
          <p:cNvSpPr/>
          <p:nvPr/>
        </p:nvSpPr>
        <p:spPr>
          <a:xfrm>
            <a:off x="7958020" y="4078898"/>
            <a:ext cx="104978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EmpMapper</a:t>
            </a:r>
            <a:endParaRPr lang="zh-CN" altLang="en-US" sz="1200" b="1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F5BC5D3-D3C1-9096-14AB-C0FD05BFB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782" y="970197"/>
            <a:ext cx="3024435" cy="2986152"/>
          </a:xfrm>
          <a:prstGeom prst="roundRect">
            <a:avLst>
              <a:gd name="adj" fmla="val 2225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25EE094-CB15-BAEA-6740-8534B0D447B2}"/>
              </a:ext>
            </a:extLst>
          </p:cNvPr>
          <p:cNvSpPr txBox="1"/>
          <p:nvPr/>
        </p:nvSpPr>
        <p:spPr>
          <a:xfrm>
            <a:off x="2615675" y="5689368"/>
            <a:ext cx="143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@PostMapping</a:t>
            </a:r>
            <a:endParaRPr lang="zh-CN" altLang="en-US" sz="12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5CCF0BF-E5E8-664D-06A7-C798AF9E6C50}"/>
              </a:ext>
            </a:extLst>
          </p:cNvPr>
          <p:cNvSpPr txBox="1"/>
          <p:nvPr/>
        </p:nvSpPr>
        <p:spPr>
          <a:xfrm>
            <a:off x="2615674" y="6080889"/>
            <a:ext cx="143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@RequestBody</a:t>
            </a:r>
            <a:endParaRPr lang="zh-CN" altLang="en-US" sz="12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815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690F4BE-8BC5-1028-117E-A18A9FC0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新增员工</a:t>
            </a:r>
            <a:r>
              <a:rPr lang="en-US" altLang="zh-CN"/>
              <a:t>-</a:t>
            </a:r>
            <a:r>
              <a:rPr lang="zh-CN" altLang="en-US"/>
              <a:t>实现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C50C7BB0-839B-0701-BA10-F249FB2C4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72" y="4989353"/>
            <a:ext cx="10691787" cy="1038845"/>
          </a:xfrm>
          <a:prstGeom prst="roundRect">
            <a:avLst>
              <a:gd name="adj" fmla="val 10743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C0A7DD0-1186-480E-D273-59414F52E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73" y="1633609"/>
            <a:ext cx="10691787" cy="1287892"/>
          </a:xfrm>
          <a:prstGeom prst="roundRect">
            <a:avLst>
              <a:gd name="adj" fmla="val 7109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721F11C-F3F7-3BEA-8C7B-7D3B67553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73" y="3204792"/>
            <a:ext cx="10691786" cy="1501270"/>
          </a:xfrm>
          <a:prstGeom prst="roundRect">
            <a:avLst>
              <a:gd name="adj" fmla="val 6125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31" name="矩形: 对角圆角 30">
            <a:extLst>
              <a:ext uri="{FF2B5EF4-FFF2-40B4-BE49-F238E27FC236}">
                <a16:creationId xmlns:a16="http://schemas.microsoft.com/office/drawing/2014/main" id="{249F7547-4B08-A625-3B81-1BDB7EAC0748}"/>
              </a:ext>
            </a:extLst>
          </p:cNvPr>
          <p:cNvSpPr/>
          <p:nvPr/>
        </p:nvSpPr>
        <p:spPr>
          <a:xfrm>
            <a:off x="10458871" y="2590640"/>
            <a:ext cx="104978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EmpController</a:t>
            </a:r>
            <a:endParaRPr lang="zh-CN" altLang="en-US" sz="1200" b="1"/>
          </a:p>
        </p:txBody>
      </p:sp>
      <p:sp>
        <p:nvSpPr>
          <p:cNvPr id="32" name="!!矩形: 对角圆角 39">
            <a:extLst>
              <a:ext uri="{FF2B5EF4-FFF2-40B4-BE49-F238E27FC236}">
                <a16:creationId xmlns:a16="http://schemas.microsoft.com/office/drawing/2014/main" id="{AC4783EF-338C-3239-8B67-DD85ECD1839B}"/>
              </a:ext>
            </a:extLst>
          </p:cNvPr>
          <p:cNvSpPr/>
          <p:nvPr/>
        </p:nvSpPr>
        <p:spPr>
          <a:xfrm>
            <a:off x="10458871" y="4375201"/>
            <a:ext cx="104978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EmpService</a:t>
            </a:r>
            <a:endParaRPr lang="zh-CN" altLang="en-US" sz="1200" b="1"/>
          </a:p>
        </p:txBody>
      </p:sp>
      <p:sp>
        <p:nvSpPr>
          <p:cNvPr id="33" name="矩形: 对角圆角 32">
            <a:extLst>
              <a:ext uri="{FF2B5EF4-FFF2-40B4-BE49-F238E27FC236}">
                <a16:creationId xmlns:a16="http://schemas.microsoft.com/office/drawing/2014/main" id="{B1AD4744-6EE9-1DCB-3BC7-6F10ACA2FFB6}"/>
              </a:ext>
            </a:extLst>
          </p:cNvPr>
          <p:cNvSpPr/>
          <p:nvPr/>
        </p:nvSpPr>
        <p:spPr>
          <a:xfrm>
            <a:off x="10458871" y="5703638"/>
            <a:ext cx="104978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EmpMapper</a:t>
            </a:r>
            <a:endParaRPr lang="zh-CN" altLang="en-US" sz="1200" b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21A6BA-C368-5B15-9250-1684D5936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9772" y="1642401"/>
            <a:ext cx="1134250" cy="22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7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690F4BE-8BC5-1028-117E-A18A9FC0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新增员工</a:t>
            </a:r>
            <a:r>
              <a:rPr lang="en-US" altLang="zh-CN"/>
              <a:t>-</a:t>
            </a:r>
            <a:r>
              <a:rPr lang="zh-CN" altLang="en-US"/>
              <a:t>测试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CB8149B-BD7B-14D0-367C-BD9CADBFF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19" y="2219599"/>
            <a:ext cx="9929720" cy="3825572"/>
          </a:xfrm>
          <a:prstGeom prst="roundRect">
            <a:avLst>
              <a:gd name="adj" fmla="val 2647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513834502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109235</TotalTime>
  <Words>2091</Words>
  <Application>Microsoft Office PowerPoint</Application>
  <PresentationFormat>宽屏</PresentationFormat>
  <Paragraphs>345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64</vt:i4>
      </vt:variant>
    </vt:vector>
  </HeadingPairs>
  <TitlesOfParts>
    <vt:vector size="87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汉仪尚巍流云体简</vt:lpstr>
      <vt:lpstr>黑体</vt:lpstr>
      <vt:lpstr>STKaiti</vt:lpstr>
      <vt:lpstr>STKaiti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Web后端开发</vt:lpstr>
      <vt:lpstr>PowerPoint 演示文稿</vt:lpstr>
      <vt:lpstr>PowerPoint 演示文稿</vt:lpstr>
      <vt:lpstr>PowerPoint 演示文稿</vt:lpstr>
      <vt:lpstr>新增员工</vt:lpstr>
      <vt:lpstr>新增员工-需求</vt:lpstr>
      <vt:lpstr>新增员工-思路</vt:lpstr>
      <vt:lpstr>新增员工-实现</vt:lpstr>
      <vt:lpstr>新增员工-测试</vt:lpstr>
      <vt:lpstr>PowerPoint 演示文稿</vt:lpstr>
      <vt:lpstr>文件上传</vt:lpstr>
      <vt:lpstr>文件上传</vt:lpstr>
      <vt:lpstr>简介</vt:lpstr>
      <vt:lpstr>简介</vt:lpstr>
      <vt:lpstr>简介</vt:lpstr>
      <vt:lpstr>简介</vt:lpstr>
      <vt:lpstr>PowerPoint 演示文稿</vt:lpstr>
      <vt:lpstr>文件上传</vt:lpstr>
      <vt:lpstr>本地存储</vt:lpstr>
      <vt:lpstr>本地存储</vt:lpstr>
      <vt:lpstr>本地存储</vt:lpstr>
      <vt:lpstr>文件上传</vt:lpstr>
      <vt:lpstr>阿里云</vt:lpstr>
      <vt:lpstr>阿里云OSS</vt:lpstr>
      <vt:lpstr>阿里云OSS</vt:lpstr>
      <vt:lpstr>第三方服务-通用思路</vt:lpstr>
      <vt:lpstr>阿里云OSS-使用步骤</vt:lpstr>
      <vt:lpstr>阿里云OSS-集成</vt:lpstr>
      <vt:lpstr>阿里云OSS-集成</vt:lpstr>
      <vt:lpstr>阿里云OSS-测试</vt:lpstr>
      <vt:lpstr>PowerPoint 演示文稿</vt:lpstr>
      <vt:lpstr>PowerPoint 演示文稿</vt:lpstr>
      <vt:lpstr>PowerPoint 演示文稿</vt:lpstr>
      <vt:lpstr>修改员工</vt:lpstr>
      <vt:lpstr>修改员工</vt:lpstr>
      <vt:lpstr>查询回显-思路</vt:lpstr>
      <vt:lpstr>查询回显-实现</vt:lpstr>
      <vt:lpstr>查询回显-测试</vt:lpstr>
      <vt:lpstr>修改员工</vt:lpstr>
      <vt:lpstr>修改员工-需求</vt:lpstr>
      <vt:lpstr>修改员工-思路</vt:lpstr>
      <vt:lpstr>修改员工-实现</vt:lpstr>
      <vt:lpstr>修改员工-测试</vt:lpstr>
      <vt:lpstr>PowerPoint 演示文稿</vt:lpstr>
      <vt:lpstr>PowerPoint 演示文稿</vt:lpstr>
      <vt:lpstr>配置文件</vt:lpstr>
      <vt:lpstr>配置文件</vt:lpstr>
      <vt:lpstr>问题分析</vt:lpstr>
      <vt:lpstr>问题解决</vt:lpstr>
      <vt:lpstr>参数配置化</vt:lpstr>
      <vt:lpstr>配置文件</vt:lpstr>
      <vt:lpstr>配置格式</vt:lpstr>
      <vt:lpstr>配置格式</vt:lpstr>
      <vt:lpstr>yml</vt:lpstr>
      <vt:lpstr>yml数据格式</vt:lpstr>
      <vt:lpstr>yml配置</vt:lpstr>
      <vt:lpstr>PowerPoint 演示文稿</vt:lpstr>
      <vt:lpstr>配置文件</vt:lpstr>
      <vt:lpstr>问题分析</vt:lpstr>
      <vt:lpstr>@ConfigurationProperties</vt:lpstr>
      <vt:lpstr>@ConfigurationProperties</vt:lpstr>
      <vt:lpstr>@ConfigurationProperties 与 @Value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M8242</cp:lastModifiedBy>
  <cp:revision>8695</cp:revision>
  <dcterms:created xsi:type="dcterms:W3CDTF">2020-03-31T02:23:27Z</dcterms:created>
  <dcterms:modified xsi:type="dcterms:W3CDTF">2022-12-07T12:05:38Z</dcterms:modified>
</cp:coreProperties>
</file>