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slideLayouts/slideLayout3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63"/>
  </p:notesMasterIdLst>
  <p:handoutMasterIdLst>
    <p:handoutMasterId r:id="rId64"/>
  </p:handoutMasterIdLst>
  <p:sldIdLst>
    <p:sldId id="462" r:id="rId8"/>
    <p:sldId id="1702" r:id="rId9"/>
    <p:sldId id="1952" r:id="rId10"/>
    <p:sldId id="1954" r:id="rId11"/>
    <p:sldId id="1955" r:id="rId12"/>
    <p:sldId id="1953" r:id="rId13"/>
    <p:sldId id="1962" r:id="rId14"/>
    <p:sldId id="1956" r:id="rId15"/>
    <p:sldId id="1963" r:id="rId16"/>
    <p:sldId id="1961" r:id="rId17"/>
    <p:sldId id="1964" r:id="rId18"/>
    <p:sldId id="1965" r:id="rId19"/>
    <p:sldId id="2001" r:id="rId20"/>
    <p:sldId id="1960" r:id="rId21"/>
    <p:sldId id="2002" r:id="rId22"/>
    <p:sldId id="1959" r:id="rId23"/>
    <p:sldId id="1958" r:id="rId24"/>
    <p:sldId id="2000" r:id="rId25"/>
    <p:sldId id="1999" r:id="rId26"/>
    <p:sldId id="1967" r:id="rId27"/>
    <p:sldId id="2007" r:id="rId28"/>
    <p:sldId id="1710" r:id="rId29"/>
    <p:sldId id="1978" r:id="rId30"/>
    <p:sldId id="1968" r:id="rId31"/>
    <p:sldId id="2004" r:id="rId32"/>
    <p:sldId id="2006" r:id="rId33"/>
    <p:sldId id="1974" r:id="rId34"/>
    <p:sldId id="2005" r:id="rId35"/>
    <p:sldId id="2008" r:id="rId36"/>
    <p:sldId id="1979" r:id="rId37"/>
    <p:sldId id="1980" r:id="rId38"/>
    <p:sldId id="1997" r:id="rId39"/>
    <p:sldId id="2009" r:id="rId40"/>
    <p:sldId id="2010" r:id="rId41"/>
    <p:sldId id="1981" r:id="rId42"/>
    <p:sldId id="1982" r:id="rId43"/>
    <p:sldId id="1983" r:id="rId44"/>
    <p:sldId id="1998" r:id="rId45"/>
    <p:sldId id="2011" r:id="rId46"/>
    <p:sldId id="1984" r:id="rId47"/>
    <p:sldId id="1985" r:id="rId48"/>
    <p:sldId id="1986" r:id="rId49"/>
    <p:sldId id="1377" r:id="rId50"/>
    <p:sldId id="1987" r:id="rId51"/>
    <p:sldId id="2014" r:id="rId52"/>
    <p:sldId id="2013" r:id="rId53"/>
    <p:sldId id="1988" r:id="rId54"/>
    <p:sldId id="2015" r:id="rId55"/>
    <p:sldId id="1990" r:id="rId56"/>
    <p:sldId id="1991" r:id="rId57"/>
    <p:sldId id="2016" r:id="rId58"/>
    <p:sldId id="1992" r:id="rId59"/>
    <p:sldId id="1993" r:id="rId60"/>
    <p:sldId id="1994" r:id="rId61"/>
    <p:sldId id="1704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880D"/>
    <a:srgbClr val="81E9E6"/>
    <a:srgbClr val="8C61FF"/>
    <a:srgbClr val="58B368"/>
    <a:srgbClr val="E46C0A"/>
    <a:srgbClr val="A144A5"/>
    <a:srgbClr val="3530A0"/>
    <a:srgbClr val="FF0000"/>
    <a:srgbClr val="FCD5B5"/>
    <a:srgbClr val="FFF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5161" autoAdjust="0"/>
  </p:normalViewPr>
  <p:slideViewPr>
    <p:cSldViewPr snapToGrid="0">
      <p:cViewPr varScale="1">
        <p:scale>
          <a:sx n="87" d="100"/>
          <a:sy n="87" d="100"/>
        </p:scale>
        <p:origin x="437" y="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viewProps" Target="view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2023/1/12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402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809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7934570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30076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722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13115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536253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250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  <p:sldLayoutId id="214748371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7" r:id="rId2"/>
    <p:sldLayoutId id="2147483719" r:id="rId3"/>
    <p:sldLayoutId id="2147483721" r:id="rId4"/>
    <p:sldLayoutId id="214748372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6" r:id="rId14"/>
    <p:sldLayoutId id="2147483710" r:id="rId15"/>
    <p:sldLayoutId id="2147483706" r:id="rId16"/>
    <p:sldLayoutId id="2147483713" r:id="rId17"/>
    <p:sldLayoutId id="2147483715" r:id="rId18"/>
    <p:sldLayoutId id="2147483720" r:id="rId19"/>
    <p:sldLayoutId id="2147483724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/>
              <a:t>Web</a:t>
            </a:r>
            <a:r>
              <a:rPr kumimoji="1" lang="zh-CN" altLang="en-US" sz="5400"/>
              <a:t>后端开发</a:t>
            </a:r>
            <a:endParaRPr kumimoji="1" lang="zh-CN" altLang="en-US" sz="5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1A69A4-98CD-0BF2-7BF7-65A40A89F432}"/>
              </a:ext>
            </a:extLst>
          </p:cNvPr>
          <p:cNvSpPr txBox="1"/>
          <p:nvPr/>
        </p:nvSpPr>
        <p:spPr>
          <a:xfrm>
            <a:off x="3670496" y="3677864"/>
            <a:ext cx="4851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>
                <a:solidFill>
                  <a:srgbClr val="3530A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事务管理 </a:t>
            </a:r>
            <a:r>
              <a:rPr lang="en-US" altLang="zh-CN" sz="5400">
                <a:solidFill>
                  <a:srgbClr val="3530A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&amp; AOP</a:t>
            </a:r>
            <a:endParaRPr lang="zh-CN" altLang="en-US" sz="5400">
              <a:solidFill>
                <a:srgbClr val="3530A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769D914-FE2E-4E1B-1BA5-EE39020E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</a:t>
            </a:r>
            <a:r>
              <a:rPr lang="zh-CN" altLang="en-US"/>
              <a:t>事务管理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FBDBCFC-54E6-3A89-E541-96877A29E639}"/>
              </a:ext>
            </a:extLst>
          </p:cNvPr>
          <p:cNvGrpSpPr/>
          <p:nvPr/>
        </p:nvGrpSpPr>
        <p:grpSpPr>
          <a:xfrm>
            <a:off x="710880" y="1800313"/>
            <a:ext cx="10578671" cy="1887452"/>
            <a:chOff x="710880" y="1800313"/>
            <a:chExt cx="10578671" cy="188745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A569BD5-2EC9-9AB0-629D-0526EB6F9D7F}"/>
                </a:ext>
              </a:extLst>
            </p:cNvPr>
            <p:cNvGrpSpPr/>
            <p:nvPr/>
          </p:nvGrpSpPr>
          <p:grpSpPr>
            <a:xfrm>
              <a:off x="710880" y="1800313"/>
              <a:ext cx="10578671" cy="1887452"/>
              <a:chOff x="806778" y="1685855"/>
              <a:chExt cx="10578671" cy="1887452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E2CF0C2A-5F3F-8BAB-DCC9-7564B9CAE197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78671" cy="1887452"/>
              </a:xfrm>
              <a:prstGeom prst="roundRect">
                <a:avLst>
                  <a:gd name="adj" fmla="val 4503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 defTabSz="4320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注解：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defTabSz="4320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位置：业务（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service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）层的方法上、类上、接口上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defTabSz="4320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作用：将当前方法交给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spring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进行事务管理，方法执行前，开启事务；成功执行完毕，提交事务；出现异常，回滚事务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" name="矩形: 对角圆角 7">
                <a:extLst>
                  <a:ext uri="{FF2B5EF4-FFF2-40B4-BE49-F238E27FC236}">
                    <a16:creationId xmlns:a16="http://schemas.microsoft.com/office/drawing/2014/main" id="{C5D9E6C8-DAD6-4C76-4973-77D48B4F5ED6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183749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注解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9" name="Shape 2699">
              <a:extLst>
                <a:ext uri="{FF2B5EF4-FFF2-40B4-BE49-F238E27FC236}">
                  <a16:creationId xmlns:a16="http://schemas.microsoft.com/office/drawing/2014/main" id="{12AE1EE2-E250-D843-010E-C35B60BF9E80}"/>
                </a:ext>
              </a:extLst>
            </p:cNvPr>
            <p:cNvSpPr/>
            <p:nvPr/>
          </p:nvSpPr>
          <p:spPr>
            <a:xfrm>
              <a:off x="902449" y="1896575"/>
              <a:ext cx="243121" cy="243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375" y="14735"/>
                  </a:moveTo>
                  <a:cubicBezTo>
                    <a:pt x="12008" y="15178"/>
                    <a:pt x="11621" y="15531"/>
                    <a:pt x="11226" y="15783"/>
                  </a:cubicBezTo>
                  <a:cubicBezTo>
                    <a:pt x="10834" y="16035"/>
                    <a:pt x="10421" y="16209"/>
                    <a:pt x="10002" y="16302"/>
                  </a:cubicBezTo>
                  <a:cubicBezTo>
                    <a:pt x="9027" y="16517"/>
                    <a:pt x="8105" y="16493"/>
                    <a:pt x="7342" y="16179"/>
                  </a:cubicBezTo>
                  <a:cubicBezTo>
                    <a:pt x="6912" y="16003"/>
                    <a:pt x="6537" y="15755"/>
                    <a:pt x="6227" y="15442"/>
                  </a:cubicBezTo>
                  <a:cubicBezTo>
                    <a:pt x="5915" y="15129"/>
                    <a:pt x="5669" y="14758"/>
                    <a:pt x="5493" y="14340"/>
                  </a:cubicBezTo>
                  <a:cubicBezTo>
                    <a:pt x="5317" y="13924"/>
                    <a:pt x="5228" y="13459"/>
                    <a:pt x="5228" y="12958"/>
                  </a:cubicBezTo>
                  <a:cubicBezTo>
                    <a:pt x="5228" y="12161"/>
                    <a:pt x="5386" y="11302"/>
                    <a:pt x="5698" y="10406"/>
                  </a:cubicBezTo>
                  <a:cubicBezTo>
                    <a:pt x="6010" y="9509"/>
                    <a:pt x="6454" y="8665"/>
                    <a:pt x="7018" y="7900"/>
                  </a:cubicBezTo>
                  <a:cubicBezTo>
                    <a:pt x="7579" y="7140"/>
                    <a:pt x="8265" y="6498"/>
                    <a:pt x="9058" y="5993"/>
                  </a:cubicBezTo>
                  <a:cubicBezTo>
                    <a:pt x="9839" y="5496"/>
                    <a:pt x="10706" y="5245"/>
                    <a:pt x="11636" y="5245"/>
                  </a:cubicBezTo>
                  <a:cubicBezTo>
                    <a:pt x="12014" y="5245"/>
                    <a:pt x="12413" y="5288"/>
                    <a:pt x="12821" y="5373"/>
                  </a:cubicBezTo>
                  <a:cubicBezTo>
                    <a:pt x="13224" y="5457"/>
                    <a:pt x="13613" y="5599"/>
                    <a:pt x="13978" y="5795"/>
                  </a:cubicBezTo>
                  <a:cubicBezTo>
                    <a:pt x="14337" y="5989"/>
                    <a:pt x="14658" y="6246"/>
                    <a:pt x="14931" y="6561"/>
                  </a:cubicBezTo>
                  <a:cubicBezTo>
                    <a:pt x="15189" y="6858"/>
                    <a:pt x="15389" y="7238"/>
                    <a:pt x="15526" y="7692"/>
                  </a:cubicBezTo>
                  <a:lnTo>
                    <a:pt x="13353" y="13035"/>
                  </a:lnTo>
                  <a:cubicBezTo>
                    <a:pt x="13072" y="13720"/>
                    <a:pt x="12743" y="14292"/>
                    <a:pt x="12375" y="14735"/>
                  </a:cubicBezTo>
                  <a:moveTo>
                    <a:pt x="20215" y="16108"/>
                  </a:moveTo>
                  <a:cubicBezTo>
                    <a:pt x="19749" y="16741"/>
                    <a:pt x="19196" y="17344"/>
                    <a:pt x="18569" y="17900"/>
                  </a:cubicBezTo>
                  <a:cubicBezTo>
                    <a:pt x="17943" y="18456"/>
                    <a:pt x="17242" y="18946"/>
                    <a:pt x="16484" y="19359"/>
                  </a:cubicBezTo>
                  <a:cubicBezTo>
                    <a:pt x="15729" y="19770"/>
                    <a:pt x="14914" y="20096"/>
                    <a:pt x="14064" y="20327"/>
                  </a:cubicBezTo>
                  <a:cubicBezTo>
                    <a:pt x="13217" y="20556"/>
                    <a:pt x="12316" y="20673"/>
                    <a:pt x="11388" y="20673"/>
                  </a:cubicBezTo>
                  <a:cubicBezTo>
                    <a:pt x="9991" y="20673"/>
                    <a:pt x="8647" y="20458"/>
                    <a:pt x="7393" y="20036"/>
                  </a:cubicBezTo>
                  <a:cubicBezTo>
                    <a:pt x="6143" y="19615"/>
                    <a:pt x="5029" y="18981"/>
                    <a:pt x="4083" y="18149"/>
                  </a:cubicBezTo>
                  <a:cubicBezTo>
                    <a:pt x="3138" y="17320"/>
                    <a:pt x="2378" y="16274"/>
                    <a:pt x="1823" y="15041"/>
                  </a:cubicBezTo>
                  <a:cubicBezTo>
                    <a:pt x="1269" y="13809"/>
                    <a:pt x="989" y="12357"/>
                    <a:pt x="989" y="10727"/>
                  </a:cubicBezTo>
                  <a:cubicBezTo>
                    <a:pt x="989" y="9370"/>
                    <a:pt x="1254" y="8086"/>
                    <a:pt x="1777" y="6911"/>
                  </a:cubicBezTo>
                  <a:cubicBezTo>
                    <a:pt x="2301" y="5736"/>
                    <a:pt x="3037" y="4693"/>
                    <a:pt x="3964" y="3814"/>
                  </a:cubicBezTo>
                  <a:cubicBezTo>
                    <a:pt x="4892" y="2933"/>
                    <a:pt x="6002" y="2230"/>
                    <a:pt x="7264" y="1722"/>
                  </a:cubicBezTo>
                  <a:cubicBezTo>
                    <a:pt x="8526" y="1215"/>
                    <a:pt x="9914" y="958"/>
                    <a:pt x="11388" y="958"/>
                  </a:cubicBezTo>
                  <a:cubicBezTo>
                    <a:pt x="12700" y="958"/>
                    <a:pt x="13940" y="1156"/>
                    <a:pt x="15072" y="1549"/>
                  </a:cubicBezTo>
                  <a:cubicBezTo>
                    <a:pt x="16200" y="1942"/>
                    <a:pt x="17185" y="2497"/>
                    <a:pt x="17998" y="3203"/>
                  </a:cubicBezTo>
                  <a:cubicBezTo>
                    <a:pt x="18809" y="3906"/>
                    <a:pt x="19455" y="4765"/>
                    <a:pt x="19917" y="5754"/>
                  </a:cubicBezTo>
                  <a:cubicBezTo>
                    <a:pt x="20377" y="6743"/>
                    <a:pt x="20611" y="7843"/>
                    <a:pt x="20611" y="9023"/>
                  </a:cubicBezTo>
                  <a:cubicBezTo>
                    <a:pt x="20611" y="10070"/>
                    <a:pt x="20418" y="11059"/>
                    <a:pt x="20038" y="11962"/>
                  </a:cubicBezTo>
                  <a:cubicBezTo>
                    <a:pt x="19656" y="12869"/>
                    <a:pt x="19171" y="13663"/>
                    <a:pt x="18598" y="14320"/>
                  </a:cubicBezTo>
                  <a:cubicBezTo>
                    <a:pt x="18028" y="14976"/>
                    <a:pt x="17393" y="15502"/>
                    <a:pt x="16714" y="15880"/>
                  </a:cubicBezTo>
                  <a:cubicBezTo>
                    <a:pt x="16044" y="16255"/>
                    <a:pt x="15398" y="16444"/>
                    <a:pt x="14792" y="16444"/>
                  </a:cubicBezTo>
                  <a:cubicBezTo>
                    <a:pt x="14424" y="16444"/>
                    <a:pt x="14151" y="16374"/>
                    <a:pt x="13980" y="16235"/>
                  </a:cubicBezTo>
                  <a:cubicBezTo>
                    <a:pt x="13810" y="16098"/>
                    <a:pt x="13710" y="15916"/>
                    <a:pt x="13675" y="15677"/>
                  </a:cubicBezTo>
                  <a:cubicBezTo>
                    <a:pt x="13638" y="15420"/>
                    <a:pt x="13667" y="15109"/>
                    <a:pt x="13764" y="14754"/>
                  </a:cubicBezTo>
                  <a:cubicBezTo>
                    <a:pt x="13864" y="14385"/>
                    <a:pt x="14007" y="13983"/>
                    <a:pt x="14190" y="13556"/>
                  </a:cubicBezTo>
                  <a:lnTo>
                    <a:pt x="17729" y="4845"/>
                  </a:lnTo>
                  <a:lnTo>
                    <a:pt x="16677" y="4845"/>
                  </a:lnTo>
                  <a:lnTo>
                    <a:pt x="16026" y="6544"/>
                  </a:lnTo>
                  <a:cubicBezTo>
                    <a:pt x="15715" y="5890"/>
                    <a:pt x="15207" y="5363"/>
                    <a:pt x="14512" y="4972"/>
                  </a:cubicBezTo>
                  <a:cubicBezTo>
                    <a:pt x="13703" y="4517"/>
                    <a:pt x="12777" y="4287"/>
                    <a:pt x="11759" y="4287"/>
                  </a:cubicBezTo>
                  <a:cubicBezTo>
                    <a:pt x="10637" y="4287"/>
                    <a:pt x="9596" y="4568"/>
                    <a:pt x="8663" y="5121"/>
                  </a:cubicBezTo>
                  <a:cubicBezTo>
                    <a:pt x="7739" y="5669"/>
                    <a:pt x="6940" y="6381"/>
                    <a:pt x="6289" y="7238"/>
                  </a:cubicBezTo>
                  <a:cubicBezTo>
                    <a:pt x="5641" y="8091"/>
                    <a:pt x="5132" y="9032"/>
                    <a:pt x="4777" y="10034"/>
                  </a:cubicBezTo>
                  <a:cubicBezTo>
                    <a:pt x="4420" y="11037"/>
                    <a:pt x="4240" y="12021"/>
                    <a:pt x="4240" y="12958"/>
                  </a:cubicBezTo>
                  <a:cubicBezTo>
                    <a:pt x="4240" y="13568"/>
                    <a:pt x="4354" y="14151"/>
                    <a:pt x="4579" y="14689"/>
                  </a:cubicBezTo>
                  <a:cubicBezTo>
                    <a:pt x="4804" y="15227"/>
                    <a:pt x="5113" y="15701"/>
                    <a:pt x="5499" y="16097"/>
                  </a:cubicBezTo>
                  <a:cubicBezTo>
                    <a:pt x="5887" y="16495"/>
                    <a:pt x="6354" y="16815"/>
                    <a:pt x="6889" y="17048"/>
                  </a:cubicBezTo>
                  <a:cubicBezTo>
                    <a:pt x="8063" y="17561"/>
                    <a:pt x="9489" y="17484"/>
                    <a:pt x="10904" y="17025"/>
                  </a:cubicBezTo>
                  <a:cubicBezTo>
                    <a:pt x="11562" y="16811"/>
                    <a:pt x="12160" y="16412"/>
                    <a:pt x="12689" y="15835"/>
                  </a:cubicBezTo>
                  <a:cubicBezTo>
                    <a:pt x="12715" y="16226"/>
                    <a:pt x="12874" y="16561"/>
                    <a:pt x="13164" y="16837"/>
                  </a:cubicBezTo>
                  <a:cubicBezTo>
                    <a:pt x="13559" y="17211"/>
                    <a:pt x="14086" y="17402"/>
                    <a:pt x="14731" y="17402"/>
                  </a:cubicBezTo>
                  <a:cubicBezTo>
                    <a:pt x="15501" y="17402"/>
                    <a:pt x="16307" y="17176"/>
                    <a:pt x="17124" y="16733"/>
                  </a:cubicBezTo>
                  <a:cubicBezTo>
                    <a:pt x="17934" y="16294"/>
                    <a:pt x="18680" y="15687"/>
                    <a:pt x="19342" y="14930"/>
                  </a:cubicBezTo>
                  <a:cubicBezTo>
                    <a:pt x="20001" y="14176"/>
                    <a:pt x="20548" y="13284"/>
                    <a:pt x="20967" y="12281"/>
                  </a:cubicBezTo>
                  <a:cubicBezTo>
                    <a:pt x="21387" y="11274"/>
                    <a:pt x="21600" y="10178"/>
                    <a:pt x="21600" y="9023"/>
                  </a:cubicBezTo>
                  <a:cubicBezTo>
                    <a:pt x="21600" y="7651"/>
                    <a:pt x="21328" y="6389"/>
                    <a:pt x="20793" y="5274"/>
                  </a:cubicBezTo>
                  <a:cubicBezTo>
                    <a:pt x="20258" y="4158"/>
                    <a:pt x="19518" y="3199"/>
                    <a:pt x="18594" y="2422"/>
                  </a:cubicBezTo>
                  <a:cubicBezTo>
                    <a:pt x="17672" y="1647"/>
                    <a:pt x="16579" y="1043"/>
                    <a:pt x="15346" y="627"/>
                  </a:cubicBezTo>
                  <a:cubicBezTo>
                    <a:pt x="14116" y="211"/>
                    <a:pt x="12784" y="0"/>
                    <a:pt x="11388" y="0"/>
                  </a:cubicBezTo>
                  <a:cubicBezTo>
                    <a:pt x="9845" y="0"/>
                    <a:pt x="8365" y="271"/>
                    <a:pt x="6989" y="805"/>
                  </a:cubicBezTo>
                  <a:cubicBezTo>
                    <a:pt x="5612" y="1340"/>
                    <a:pt x="4389" y="2093"/>
                    <a:pt x="3356" y="3045"/>
                  </a:cubicBezTo>
                  <a:cubicBezTo>
                    <a:pt x="2321" y="3996"/>
                    <a:pt x="1495" y="5137"/>
                    <a:pt x="899" y="6436"/>
                  </a:cubicBezTo>
                  <a:cubicBezTo>
                    <a:pt x="302" y="7737"/>
                    <a:pt x="0" y="9181"/>
                    <a:pt x="0" y="10727"/>
                  </a:cubicBezTo>
                  <a:cubicBezTo>
                    <a:pt x="0" y="12605"/>
                    <a:pt x="334" y="14252"/>
                    <a:pt x="993" y="15622"/>
                  </a:cubicBezTo>
                  <a:cubicBezTo>
                    <a:pt x="1652" y="16992"/>
                    <a:pt x="2528" y="18134"/>
                    <a:pt x="3595" y="19018"/>
                  </a:cubicBezTo>
                  <a:cubicBezTo>
                    <a:pt x="4661" y="19900"/>
                    <a:pt x="5890" y="20559"/>
                    <a:pt x="7249" y="20975"/>
                  </a:cubicBezTo>
                  <a:cubicBezTo>
                    <a:pt x="8601" y="21390"/>
                    <a:pt x="9994" y="21600"/>
                    <a:pt x="11388" y="21600"/>
                  </a:cubicBezTo>
                  <a:cubicBezTo>
                    <a:pt x="12348" y="21600"/>
                    <a:pt x="13317" y="21474"/>
                    <a:pt x="14267" y="21228"/>
                  </a:cubicBezTo>
                  <a:cubicBezTo>
                    <a:pt x="15214" y="20981"/>
                    <a:pt x="16128" y="20624"/>
                    <a:pt x="16983" y="20169"/>
                  </a:cubicBezTo>
                  <a:cubicBezTo>
                    <a:pt x="17839" y="19713"/>
                    <a:pt x="18642" y="19152"/>
                    <a:pt x="19372" y="18499"/>
                  </a:cubicBezTo>
                  <a:cubicBezTo>
                    <a:pt x="20104" y="17845"/>
                    <a:pt x="20729" y="17110"/>
                    <a:pt x="21232" y="16316"/>
                  </a:cubicBezTo>
                  <a:lnTo>
                    <a:pt x="21411" y="16033"/>
                  </a:lnTo>
                  <a:lnTo>
                    <a:pt x="20270" y="16033"/>
                  </a:lnTo>
                  <a:cubicBezTo>
                    <a:pt x="20270" y="16033"/>
                    <a:pt x="20215" y="16108"/>
                    <a:pt x="20215" y="1610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+mn-ea"/>
                <a:cs typeface="Arial" panose="020B0604020202020204"/>
              </a:endParaRPr>
            </a:p>
          </p:txBody>
        </p:sp>
      </p:grpSp>
      <p:sp>
        <p:nvSpPr>
          <p:cNvPr id="6" name="!!文本框 21">
            <a:extLst>
              <a:ext uri="{FF2B5EF4-FFF2-40B4-BE49-F238E27FC236}">
                <a16:creationId xmlns:a16="http://schemas.microsoft.com/office/drawing/2014/main" id="{8AF9ED79-4D58-161B-6A40-A0736899216A}"/>
              </a:ext>
            </a:extLst>
          </p:cNvPr>
          <p:cNvSpPr txBox="1"/>
          <p:nvPr/>
        </p:nvSpPr>
        <p:spPr>
          <a:xfrm>
            <a:off x="1597981" y="2370388"/>
            <a:ext cx="3506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Transactional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CD942E5-CA2E-9709-99A8-AFE6CE6AC756}"/>
              </a:ext>
            </a:extLst>
          </p:cNvPr>
          <p:cNvGrpSpPr/>
          <p:nvPr/>
        </p:nvGrpSpPr>
        <p:grpSpPr>
          <a:xfrm>
            <a:off x="735024" y="4081366"/>
            <a:ext cx="4126296" cy="2386001"/>
            <a:chOff x="884616" y="1828799"/>
            <a:chExt cx="4126296" cy="2386001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1077EFB-A8F5-2EC5-2C49-7F6B1B5D36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3131" b="3848"/>
            <a:stretch/>
          </p:blipFill>
          <p:spPr>
            <a:xfrm>
              <a:off x="884616" y="1837943"/>
              <a:ext cx="4117152" cy="2376857"/>
            </a:xfrm>
            <a:prstGeom prst="roundRect">
              <a:avLst>
                <a:gd name="adj" fmla="val 1903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</p:pic>
        <p:sp>
          <p:nvSpPr>
            <p:cNvPr id="13" name="矩形: 对角圆角 12">
              <a:extLst>
                <a:ext uri="{FF2B5EF4-FFF2-40B4-BE49-F238E27FC236}">
                  <a16:creationId xmlns:a16="http://schemas.microsoft.com/office/drawing/2014/main" id="{DD7F2E77-FD7B-F525-BF16-9016885D1244}"/>
                </a:ext>
              </a:extLst>
            </p:cNvPr>
            <p:cNvSpPr/>
            <p:nvPr/>
          </p:nvSpPr>
          <p:spPr>
            <a:xfrm>
              <a:off x="4169664" y="1828799"/>
              <a:ext cx="841248" cy="356616"/>
            </a:xfrm>
            <a:prstGeom prst="round2DiagRect">
              <a:avLst>
                <a:gd name="adj1" fmla="val 0"/>
                <a:gd name="adj2" fmla="val 17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DACF2D0-F288-0A09-95C1-C1A2C0A3A946}"/>
              </a:ext>
            </a:extLst>
          </p:cNvPr>
          <p:cNvGrpSpPr/>
          <p:nvPr/>
        </p:nvGrpSpPr>
        <p:grpSpPr>
          <a:xfrm>
            <a:off x="5315234" y="4081366"/>
            <a:ext cx="5974317" cy="676657"/>
            <a:chOff x="5217938" y="1828799"/>
            <a:chExt cx="5974317" cy="676657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83CD0B2C-7335-D20B-5F94-0CA6755E33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154"/>
            <a:stretch/>
          </p:blipFill>
          <p:spPr>
            <a:xfrm>
              <a:off x="5217938" y="1837943"/>
              <a:ext cx="5965173" cy="667513"/>
            </a:xfrm>
            <a:prstGeom prst="roundRect">
              <a:avLst>
                <a:gd name="adj" fmla="val 11020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</p:pic>
        <p:sp>
          <p:nvSpPr>
            <p:cNvPr id="16" name="矩形: 对角圆角 15">
              <a:extLst>
                <a:ext uri="{FF2B5EF4-FFF2-40B4-BE49-F238E27FC236}">
                  <a16:creationId xmlns:a16="http://schemas.microsoft.com/office/drawing/2014/main" id="{38970E42-C363-D12F-07EB-BB53BA999B49}"/>
                </a:ext>
              </a:extLst>
            </p:cNvPr>
            <p:cNvSpPr/>
            <p:nvPr/>
          </p:nvSpPr>
          <p:spPr>
            <a:xfrm>
              <a:off x="10351007" y="1828799"/>
              <a:ext cx="841248" cy="356616"/>
            </a:xfrm>
            <a:prstGeom prst="round2DiagRect">
              <a:avLst>
                <a:gd name="adj1" fmla="val 0"/>
                <a:gd name="adj2" fmla="val 17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接口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382F4C8-D376-08A4-6876-AFBB948B98F9}"/>
              </a:ext>
            </a:extLst>
          </p:cNvPr>
          <p:cNvGrpSpPr/>
          <p:nvPr/>
        </p:nvGrpSpPr>
        <p:grpSpPr>
          <a:xfrm>
            <a:off x="5315233" y="5497535"/>
            <a:ext cx="5974318" cy="969832"/>
            <a:chOff x="5217937" y="3244968"/>
            <a:chExt cx="5974318" cy="969832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D13C154C-9198-12B4-31A6-BE3E8F390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118"/>
            <a:stretch/>
          </p:blipFill>
          <p:spPr>
            <a:xfrm>
              <a:off x="5217937" y="3254112"/>
              <a:ext cx="5965174" cy="960688"/>
            </a:xfrm>
            <a:prstGeom prst="roundRect">
              <a:avLst>
                <a:gd name="adj" fmla="val 6889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</p:pic>
        <p:sp>
          <p:nvSpPr>
            <p:cNvPr id="19" name="矩形: 对角圆角 18">
              <a:extLst>
                <a:ext uri="{FF2B5EF4-FFF2-40B4-BE49-F238E27FC236}">
                  <a16:creationId xmlns:a16="http://schemas.microsoft.com/office/drawing/2014/main" id="{0D777E5E-0E23-9ACD-B8AD-FD1E60E7F07A}"/>
                </a:ext>
              </a:extLst>
            </p:cNvPr>
            <p:cNvSpPr/>
            <p:nvPr/>
          </p:nvSpPr>
          <p:spPr>
            <a:xfrm>
              <a:off x="10351007" y="3244968"/>
              <a:ext cx="841248" cy="356616"/>
            </a:xfrm>
            <a:prstGeom prst="round2DiagRect">
              <a:avLst>
                <a:gd name="adj1" fmla="val 0"/>
                <a:gd name="adj2" fmla="val 17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0166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CB70539-069C-1544-981B-D3FC1512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</a:t>
            </a:r>
            <a:r>
              <a:rPr lang="zh-CN" altLang="en-US"/>
              <a:t>事务管理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A0D3314-B549-951F-C4DB-67DAB1F2E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16" y="4775856"/>
            <a:ext cx="10749599" cy="1481447"/>
          </a:xfrm>
          <a:prstGeom prst="roundRect">
            <a:avLst>
              <a:gd name="adj" fmla="val 4797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B18D73E3-9919-84A8-95CA-6F7FED9EFEBA}"/>
              </a:ext>
            </a:extLst>
          </p:cNvPr>
          <p:cNvSpPr/>
          <p:nvPr/>
        </p:nvSpPr>
        <p:spPr>
          <a:xfrm>
            <a:off x="884616" y="5424853"/>
            <a:ext cx="10749599" cy="354734"/>
          </a:xfrm>
          <a:prstGeom prst="rect">
            <a:avLst/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B780C9B-A379-FE92-FA98-CA2C0C9CBE2B}"/>
              </a:ext>
            </a:extLst>
          </p:cNvPr>
          <p:cNvSpPr/>
          <p:nvPr/>
        </p:nvSpPr>
        <p:spPr>
          <a:xfrm>
            <a:off x="884616" y="1989140"/>
            <a:ext cx="10643469" cy="1250111"/>
          </a:xfrm>
          <a:prstGeom prst="roundRect">
            <a:avLst>
              <a:gd name="adj" fmla="val 4460"/>
            </a:avLst>
          </a:prstGeom>
          <a:solidFill>
            <a:srgbClr val="FFFFE4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</a:pP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</a:t>
            </a:r>
            <a:r>
              <a:rPr kumimoji="0" lang="zh-CN" altLang="en-US" sz="1200" b="0" i="1" u="none" strike="noStrike" cap="none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开启事务管理日志</a:t>
            </a:r>
            <a:endParaRPr kumimoji="0" lang="en-US" altLang="zh-CN" sz="1200" b="0" i="1" u="none" strike="noStrike" cap="none" normalizeH="0" baseline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logging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level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org.springframework.jdbc.support.JdbcTransactionManager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8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6F7AA13-4701-307C-1BE8-CA348B101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事务管理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ABB2361-0EAC-3212-97F7-FD54F5BCE08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事务回顾</a:t>
            </a:r>
            <a:endParaRPr lang="en-US" altLang="zh-CN"/>
          </a:p>
          <a:p>
            <a:r>
              <a:rPr lang="en-US" altLang="zh-CN"/>
              <a:t>Spring</a:t>
            </a:r>
            <a:r>
              <a:rPr lang="zh-CN" altLang="en-US"/>
              <a:t>事务管理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事务进阶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9FE0550-FFD7-D7C5-911B-0BA9903196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074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6F7AA13-4701-307C-1BE8-CA348B101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事务管理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ABB2361-0EAC-3212-97F7-FD54F5BCE08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355582"/>
          </a:xfrm>
        </p:spPr>
        <p:txBody>
          <a:bodyPr/>
          <a:lstStyle/>
          <a:p>
            <a:r>
              <a:rPr lang="zh-CN" altLang="en-US"/>
              <a:t>事务回顾</a:t>
            </a:r>
            <a:endParaRPr lang="en-US" altLang="zh-CN"/>
          </a:p>
          <a:p>
            <a:r>
              <a:rPr lang="en-US" altLang="zh-CN"/>
              <a:t>Spring</a:t>
            </a:r>
            <a:r>
              <a:rPr lang="zh-CN" altLang="en-US"/>
              <a:t>事务管理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事务进阶</a:t>
            </a:r>
            <a:endParaRPr lang="en-US" altLang="zh-CN">
              <a:solidFill>
                <a:srgbClr val="C00000"/>
              </a:solidFill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C00000"/>
                </a:solidFill>
                <a:latin typeface="Consolas" panose="020B0609020204030204" pitchFamily="49" charset="0"/>
              </a:rPr>
              <a:t>rollbackFor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propagation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9FE0550-FFD7-D7C5-911B-0BA9903196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87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851BFC6-BC19-621A-4922-77B242DEB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64" y="3277801"/>
            <a:ext cx="6544047" cy="2608135"/>
          </a:xfrm>
          <a:prstGeom prst="roundRect">
            <a:avLst>
              <a:gd name="adj" fmla="val 2828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9769D914-FE2E-4E1B-1BA5-EE39020E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事务属性</a:t>
            </a:r>
            <a:r>
              <a:rPr lang="en-US" altLang="zh-CN"/>
              <a:t>-</a:t>
            </a:r>
            <a:r>
              <a:rPr lang="zh-CN" altLang="en-US"/>
              <a:t>回滚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76D3401-8011-C716-EF70-F5200597D2C0}"/>
              </a:ext>
            </a:extLst>
          </p:cNvPr>
          <p:cNvGrpSpPr/>
          <p:nvPr/>
        </p:nvGrpSpPr>
        <p:grpSpPr>
          <a:xfrm>
            <a:off x="806664" y="1731453"/>
            <a:ext cx="10749598" cy="1001580"/>
            <a:chOff x="806664" y="1731453"/>
            <a:chExt cx="10749598" cy="100158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FED61C3-50DF-A0D6-CF96-3E1D7619AB9F}"/>
                </a:ext>
              </a:extLst>
            </p:cNvPr>
            <p:cNvGrpSpPr/>
            <p:nvPr/>
          </p:nvGrpSpPr>
          <p:grpSpPr>
            <a:xfrm>
              <a:off x="806664" y="1731453"/>
              <a:ext cx="10749598" cy="1001580"/>
              <a:chOff x="806778" y="1685855"/>
              <a:chExt cx="10749598" cy="1001580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7A39649B-2AE8-1E40-86B2-0B7F288225BD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749598" cy="1001580"/>
              </a:xfrm>
              <a:prstGeom prst="roundRect">
                <a:avLst>
                  <a:gd name="adj" fmla="val 919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 defTabSz="4320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默认情况下，只有出现 </a:t>
                </a:r>
                <a:r>
                  <a:rPr lang="en-US" altLang="zh-CN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RuntimeException </a:t>
                </a: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才回滚异常。</a:t>
                </a:r>
                <a:r>
                  <a:rPr lang="en-US" altLang="zh-CN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rollbackFor</a:t>
                </a: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属性用于控制出现何种异常类型，回滚事务。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4" name="矩形: 对角圆角 13">
                <a:extLst>
                  <a:ext uri="{FF2B5EF4-FFF2-40B4-BE49-F238E27FC236}">
                    <a16:creationId xmlns:a16="http://schemas.microsoft.com/office/drawing/2014/main" id="{B9B7E21F-8F01-56C2-03A3-666618CD6F4E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765501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</a:t>
                </a:r>
                <a:r>
                  <a:rPr lang="en-US" altLang="zh-CN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rollbackFor</a:t>
                </a:r>
              </a:p>
            </p:txBody>
          </p:sp>
        </p:grpSp>
        <p:sp>
          <p:nvSpPr>
            <p:cNvPr id="15" name="Shape 2621">
              <a:extLst>
                <a:ext uri="{FF2B5EF4-FFF2-40B4-BE49-F238E27FC236}">
                  <a16:creationId xmlns:a16="http://schemas.microsoft.com/office/drawing/2014/main" id="{660FCA85-1209-0EEA-7117-4B476FB417D8}"/>
                </a:ext>
              </a:extLst>
            </p:cNvPr>
            <p:cNvSpPr/>
            <p:nvPr/>
          </p:nvSpPr>
          <p:spPr>
            <a:xfrm>
              <a:off x="1017813" y="1800283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31E5B68-047A-863C-0CFB-B3260C1A24CE}"/>
              </a:ext>
            </a:extLst>
          </p:cNvPr>
          <p:cNvSpPr/>
          <p:nvPr/>
        </p:nvSpPr>
        <p:spPr>
          <a:xfrm>
            <a:off x="806664" y="3269246"/>
            <a:ext cx="6544048" cy="306058"/>
          </a:xfrm>
          <a:prstGeom prst="roundRect">
            <a:avLst>
              <a:gd name="adj" fmla="val 17584"/>
            </a:avLst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96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6F7AA13-4701-307C-1BE8-CA348B101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事务管理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ABB2361-0EAC-3212-97F7-FD54F5BCE08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355582"/>
          </a:xfrm>
        </p:spPr>
        <p:txBody>
          <a:bodyPr/>
          <a:lstStyle/>
          <a:p>
            <a:r>
              <a:rPr lang="zh-CN" altLang="en-US"/>
              <a:t>事务回顾</a:t>
            </a:r>
            <a:endParaRPr lang="en-US" altLang="zh-CN"/>
          </a:p>
          <a:p>
            <a:r>
              <a:rPr lang="en-US" altLang="zh-CN"/>
              <a:t>Spring</a:t>
            </a:r>
            <a:r>
              <a:rPr lang="zh-CN" altLang="en-US"/>
              <a:t>事务管理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事务进阶</a:t>
            </a:r>
            <a:endParaRPr lang="en-US" altLang="zh-CN">
              <a:solidFill>
                <a:srgbClr val="C00000"/>
              </a:solidFill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rollbackFor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C00000"/>
                </a:solidFill>
                <a:latin typeface="Consolas" panose="020B0609020204030204" pitchFamily="49" charset="0"/>
              </a:rPr>
              <a:t>propagation</a:t>
            </a:r>
            <a:endParaRPr lang="zh-CN" altLang="en-US" sz="160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9FE0550-FFD7-D7C5-911B-0BA9903196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363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769D914-FE2E-4E1B-1BA5-EE39020E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事务属性</a:t>
            </a:r>
            <a:r>
              <a:rPr lang="en-US" altLang="zh-CN"/>
              <a:t>-</a:t>
            </a:r>
            <a:r>
              <a:rPr lang="zh-CN" altLang="en-US"/>
              <a:t>传播行为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0DEDBAB-D82E-BDA2-5512-A8D141EACAAE}"/>
              </a:ext>
            </a:extLst>
          </p:cNvPr>
          <p:cNvGrpSpPr/>
          <p:nvPr/>
        </p:nvGrpSpPr>
        <p:grpSpPr>
          <a:xfrm>
            <a:off x="806664" y="1731453"/>
            <a:ext cx="10749598" cy="1001580"/>
            <a:chOff x="806664" y="1731453"/>
            <a:chExt cx="10749598" cy="100158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CA95354-21A1-3AB4-69AD-2FCF37EE036D}"/>
                </a:ext>
              </a:extLst>
            </p:cNvPr>
            <p:cNvGrpSpPr/>
            <p:nvPr/>
          </p:nvGrpSpPr>
          <p:grpSpPr>
            <a:xfrm>
              <a:off x="806664" y="1731453"/>
              <a:ext cx="10749598" cy="1001580"/>
              <a:chOff x="806778" y="1685855"/>
              <a:chExt cx="10749598" cy="1001580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B58017FB-9C22-DEDC-82FB-FF9F9E0E1AFD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749598" cy="1001580"/>
              </a:xfrm>
              <a:prstGeom prst="roundRect">
                <a:avLst>
                  <a:gd name="adj" fmla="val 919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 defTabSz="4320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事务传播行为：指的就是当一个事务方法被另一个事务方法调用时，这个事务方法应该如何进行事务控制。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" name="矩形: 对角圆角 7">
                <a:extLst>
                  <a:ext uri="{FF2B5EF4-FFF2-40B4-BE49-F238E27FC236}">
                    <a16:creationId xmlns:a16="http://schemas.microsoft.com/office/drawing/2014/main" id="{E1A8BFC5-F440-EE13-D275-B9D4A4E7417F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854240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</a:t>
                </a:r>
                <a:r>
                  <a:rPr lang="en-US" altLang="zh-CN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propagation</a:t>
                </a:r>
              </a:p>
            </p:txBody>
          </p:sp>
        </p:grpSp>
        <p:sp>
          <p:nvSpPr>
            <p:cNvPr id="6" name="Shape 2621">
              <a:extLst>
                <a:ext uri="{FF2B5EF4-FFF2-40B4-BE49-F238E27FC236}">
                  <a16:creationId xmlns:a16="http://schemas.microsoft.com/office/drawing/2014/main" id="{4BB1D142-3A95-6F8E-EC4B-DCC04E68BCDE}"/>
                </a:ext>
              </a:extLst>
            </p:cNvPr>
            <p:cNvSpPr/>
            <p:nvPr/>
          </p:nvSpPr>
          <p:spPr>
            <a:xfrm>
              <a:off x="1017813" y="1800283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3EBE6A35-499C-1D55-F807-04E91F8A5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64" y="3710816"/>
            <a:ext cx="4193629" cy="1603907"/>
          </a:xfrm>
          <a:prstGeom prst="roundRect">
            <a:avLst>
              <a:gd name="adj" fmla="val 6877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8AF6998-E303-3684-C806-6CDDCFA86F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6255"/>
          <a:stretch/>
        </p:blipFill>
        <p:spPr>
          <a:xfrm>
            <a:off x="5494551" y="4148762"/>
            <a:ext cx="4942539" cy="1165961"/>
          </a:xfrm>
          <a:prstGeom prst="roundRect">
            <a:avLst>
              <a:gd name="adj" fmla="val 5577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94FF75B-2A05-6FED-2D67-79234A38E026}"/>
              </a:ext>
            </a:extLst>
          </p:cNvPr>
          <p:cNvSpPr/>
          <p:nvPr/>
        </p:nvSpPr>
        <p:spPr>
          <a:xfrm>
            <a:off x="806664" y="4485061"/>
            <a:ext cx="4193629" cy="271667"/>
          </a:xfrm>
          <a:prstGeom prst="roundRect">
            <a:avLst>
              <a:gd name="adj" fmla="val 0"/>
            </a:avLst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3ACA2DD-A92B-908A-FB36-2BD70366E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473" y="4222650"/>
            <a:ext cx="3299746" cy="20575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2ABB8FA-F24B-AEEC-9FBC-4933F4C7A517}"/>
              </a:ext>
            </a:extLst>
          </p:cNvPr>
          <p:cNvSpPr txBox="1"/>
          <p:nvPr/>
        </p:nvSpPr>
        <p:spPr>
          <a:xfrm>
            <a:off x="4898609" y="443621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加入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8EE01F-B4FE-779B-E6B0-D6B8E12F660F}"/>
              </a:ext>
            </a:extLst>
          </p:cNvPr>
          <p:cNvSpPr txBox="1"/>
          <p:nvPr/>
        </p:nvSpPr>
        <p:spPr>
          <a:xfrm>
            <a:off x="5500563" y="374865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新建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01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769D914-FE2E-4E1B-1BA5-EE39020E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事务属性</a:t>
            </a:r>
            <a:r>
              <a:rPr lang="en-US" altLang="zh-CN"/>
              <a:t>-</a:t>
            </a:r>
            <a:r>
              <a:rPr lang="zh-CN" altLang="en-US"/>
              <a:t>传播行为</a:t>
            </a:r>
          </a:p>
        </p:txBody>
      </p:sp>
      <p:graphicFrame>
        <p:nvGraphicFramePr>
          <p:cNvPr id="13" name="表格 6">
            <a:extLst>
              <a:ext uri="{FF2B5EF4-FFF2-40B4-BE49-F238E27FC236}">
                <a16:creationId xmlns:a16="http://schemas.microsoft.com/office/drawing/2014/main" id="{71EB1AAF-B66D-1FA2-25FB-03AF99A63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306145"/>
              </p:ext>
            </p:extLst>
          </p:nvPr>
        </p:nvGraphicFramePr>
        <p:xfrm>
          <a:off x="866328" y="1718250"/>
          <a:ext cx="10177493" cy="3379811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416195">
                  <a:extLst>
                    <a:ext uri="{9D8B030D-6E8A-4147-A177-3AD203B41FA5}">
                      <a16:colId xmlns:a16="http://schemas.microsoft.com/office/drawing/2014/main" val="2622190329"/>
                    </a:ext>
                  </a:extLst>
                </a:gridCol>
                <a:gridCol w="7761298">
                  <a:extLst>
                    <a:ext uri="{9D8B030D-6E8A-4147-A177-3AD203B41FA5}">
                      <a16:colId xmlns:a16="http://schemas.microsoft.com/office/drawing/2014/main" val="4224734778"/>
                    </a:ext>
                  </a:extLst>
                </a:gridCol>
              </a:tblGrid>
              <a:tr h="4278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属性值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含义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01352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REQUIRED</a:t>
                      </a:r>
                    </a:p>
                  </a:txBody>
                  <a:tcPr marL="54392" marR="54392" marT="27196" marB="27196" anchor="ctr">
                    <a:solidFill>
                      <a:srgbClr val="C00000">
                        <a:alpha val="1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【</a:t>
                      </a:r>
                      <a:r>
                        <a:rPr lang="zh-CN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默认值</a:t>
                      </a:r>
                      <a:r>
                        <a:rPr lang="en-US" altLang="zh-C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】</a:t>
                      </a:r>
                      <a:r>
                        <a:rPr lang="zh-CN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需要事务，有则加入，无则创建新事务</a:t>
                      </a:r>
                    </a:p>
                  </a:txBody>
                  <a:tcPr marL="54392" marR="54392" marT="27196" marB="27196" anchor="ctr">
                    <a:solidFill>
                      <a:srgbClr val="C00000">
                        <a:alpha val="10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78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REQUIRES_NEW</a:t>
                      </a:r>
                    </a:p>
                  </a:txBody>
                  <a:tcPr marL="54392" marR="54392" marT="27196" marB="27196" anchor="ctr">
                    <a:solidFill>
                      <a:srgbClr val="C00000">
                        <a:alpha val="1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需要新事务，无论有无，总是创建新事务</a:t>
                      </a:r>
                    </a:p>
                  </a:txBody>
                  <a:tcPr marL="54392" marR="54392" marT="27196" marB="27196" anchor="ctr">
                    <a:solidFill>
                      <a:srgbClr val="C00000">
                        <a:alpha val="109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0866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SUPPORTS</a:t>
                      </a:r>
                    </a:p>
                  </a:txBody>
                  <a:tcPr marL="54392" marR="54392" marT="27196" marB="271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支持事务，有则加入，无则在无事务状态中运行</a:t>
                      </a:r>
                      <a:endParaRPr lang="en-US" altLang="zh-CN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54392" marR="54392" marT="27196" marB="271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2116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NOT_SUPPORTED</a:t>
                      </a:r>
                    </a:p>
                  </a:txBody>
                  <a:tcPr marL="54392" marR="54392" marT="27196" marB="271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不支持事务，在无事务状态下运行</a:t>
                      </a:r>
                      <a:r>
                        <a:rPr lang="en-US" altLang="zh-C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zh-CN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如果当前存在已有事务</a:t>
                      </a:r>
                      <a:r>
                        <a:rPr lang="en-US" altLang="zh-C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zh-CN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则挂起当前事务</a:t>
                      </a:r>
                      <a:endParaRPr lang="en-US" altLang="zh-CN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54392" marR="54392" marT="27196" marB="271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65052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MANDATORY</a:t>
                      </a:r>
                    </a:p>
                  </a:txBody>
                  <a:tcPr marL="54392" marR="54392" marT="27196" marB="271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必须有事务，否则抛异常</a:t>
                      </a:r>
                    </a:p>
                  </a:txBody>
                  <a:tcPr marL="54392" marR="54392" marT="27196" marB="271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60926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NEVER</a:t>
                      </a:r>
                    </a:p>
                  </a:txBody>
                  <a:tcPr marL="54392" marR="54392" marT="27196" marB="271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必须没事务，否则抛异常</a:t>
                      </a:r>
                    </a:p>
                  </a:txBody>
                  <a:tcPr marL="54392" marR="54392" marT="27196" marB="271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3649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…</a:t>
                      </a:r>
                    </a:p>
                  </a:txBody>
                  <a:tcPr marL="54392" marR="54392" marT="27196" marB="271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54392" marR="54392" marT="27196" marB="271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61412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88983127-3816-5DC2-CC8D-A1CD7DDF9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28" y="5170061"/>
            <a:ext cx="4193629" cy="1603907"/>
          </a:xfrm>
          <a:prstGeom prst="roundRect">
            <a:avLst>
              <a:gd name="adj" fmla="val 411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C6D854-7E9A-8A05-2AE9-6D216AEC1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6255"/>
          <a:stretch/>
        </p:blipFill>
        <p:spPr>
          <a:xfrm>
            <a:off x="5492669" y="5184120"/>
            <a:ext cx="4942539" cy="1165961"/>
          </a:xfrm>
          <a:prstGeom prst="roundRect">
            <a:avLst>
              <a:gd name="adj" fmla="val 5577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76A32632-D5EC-C940-0DB4-EBAE376D2745}"/>
              </a:ext>
            </a:extLst>
          </p:cNvPr>
          <p:cNvSpPr/>
          <p:nvPr/>
        </p:nvSpPr>
        <p:spPr>
          <a:xfrm>
            <a:off x="866328" y="5935281"/>
            <a:ext cx="4193629" cy="271667"/>
          </a:xfrm>
          <a:prstGeom prst="roundRect">
            <a:avLst>
              <a:gd name="adj" fmla="val 0"/>
            </a:avLst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105023-E5EE-6DAA-9D2C-5E9F2AF0A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591" y="5258008"/>
            <a:ext cx="3299746" cy="2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24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BE73D4-FDD4-8470-8C0D-2387DEB2B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解散部门时，记录操作日志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1308AC-B70D-D768-D0A9-32F4839839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1"/>
            <a:ext cx="9214230" cy="1685720"/>
          </a:xfrm>
        </p:spPr>
        <p:txBody>
          <a:bodyPr/>
          <a:lstStyle/>
          <a:p>
            <a:r>
              <a:rPr lang="zh-CN" altLang="en-US"/>
              <a:t>需求：解散部门时，无论是成功还是失败，都要记录操作日志。</a:t>
            </a:r>
            <a:endParaRPr lang="en-US" altLang="zh-CN"/>
          </a:p>
          <a:p>
            <a:r>
              <a:rPr lang="zh-CN" altLang="en-US"/>
              <a:t>步骤：</a:t>
            </a:r>
            <a:endParaRPr lang="en-US" altLang="zh-CN"/>
          </a:p>
          <a:p>
            <a:pPr defTabSz="504000"/>
            <a:r>
              <a:rPr lang="en-US" altLang="zh-CN"/>
              <a:t>	</a:t>
            </a:r>
            <a:r>
              <a:rPr lang="zh-CN" altLang="en-US"/>
              <a:t>①</a:t>
            </a:r>
            <a:r>
              <a:rPr lang="en-US" altLang="zh-CN"/>
              <a:t>. </a:t>
            </a:r>
            <a:r>
              <a:rPr lang="zh-CN" altLang="en-US"/>
              <a:t>解散部门：删除部门、删除部门下的员工</a:t>
            </a:r>
            <a:endParaRPr lang="en-US" altLang="zh-CN"/>
          </a:p>
          <a:p>
            <a:pPr defTabSz="504000"/>
            <a:r>
              <a:rPr lang="en-US" altLang="zh-CN"/>
              <a:t>	</a:t>
            </a:r>
            <a:r>
              <a:rPr lang="zh-CN" altLang="en-US"/>
              <a:t>②</a:t>
            </a:r>
            <a:r>
              <a:rPr lang="en-US" altLang="zh-CN"/>
              <a:t>. </a:t>
            </a:r>
            <a:r>
              <a:rPr lang="zh-CN" altLang="en-US"/>
              <a:t>记录日志到数据库表中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3730A9-6ECC-21EB-3C68-EF2D21015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536" y="3551652"/>
            <a:ext cx="5877600" cy="3148714"/>
          </a:xfrm>
          <a:prstGeom prst="roundRect">
            <a:avLst>
              <a:gd name="adj" fmla="val 2728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E1EED4A8-9428-C7B9-D755-46DFB8C259A3}"/>
              </a:ext>
            </a:extLst>
          </p:cNvPr>
          <p:cNvSpPr/>
          <p:nvPr/>
        </p:nvSpPr>
        <p:spPr>
          <a:xfrm>
            <a:off x="2755536" y="6012709"/>
            <a:ext cx="5877600" cy="268897"/>
          </a:xfrm>
          <a:prstGeom prst="roundRect">
            <a:avLst>
              <a:gd name="adj" fmla="val 0"/>
            </a:avLst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!!图片 11">
            <a:extLst>
              <a:ext uri="{FF2B5EF4-FFF2-40B4-BE49-F238E27FC236}">
                <a16:creationId xmlns:a16="http://schemas.microsoft.com/office/drawing/2014/main" id="{91AE0477-7567-02EA-BCD5-263F38821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391" y="3639591"/>
            <a:ext cx="4747191" cy="1216865"/>
          </a:xfrm>
          <a:prstGeom prst="roundRect">
            <a:avLst>
              <a:gd name="adj" fmla="val 4311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F95B849-9043-5F5F-B2F6-B28881F8D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014" y="3658063"/>
            <a:ext cx="3404152" cy="33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0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769D914-FE2E-4E1B-1BA5-EE39020E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事务属性</a:t>
            </a:r>
            <a:r>
              <a:rPr lang="en-US" altLang="zh-CN"/>
              <a:t>-</a:t>
            </a:r>
            <a:r>
              <a:rPr lang="zh-CN" altLang="en-US"/>
              <a:t>传播行为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5FC7FDC-2BC5-BE73-2B36-05B79C811CE4}"/>
              </a:ext>
            </a:extLst>
          </p:cNvPr>
          <p:cNvGrpSpPr/>
          <p:nvPr/>
        </p:nvGrpSpPr>
        <p:grpSpPr>
          <a:xfrm>
            <a:off x="806664" y="1731453"/>
            <a:ext cx="10749598" cy="1852304"/>
            <a:chOff x="806664" y="1731453"/>
            <a:chExt cx="10749598" cy="185230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D55AA6B-2CDA-CE33-6DD3-352BF6BC79E1}"/>
                </a:ext>
              </a:extLst>
            </p:cNvPr>
            <p:cNvGrpSpPr/>
            <p:nvPr/>
          </p:nvGrpSpPr>
          <p:grpSpPr>
            <a:xfrm>
              <a:off x="806664" y="1731453"/>
              <a:ext cx="10749598" cy="1852304"/>
              <a:chOff x="806778" y="1685855"/>
              <a:chExt cx="10749598" cy="1852304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759875A3-FC8B-656F-4019-85BC093E7D76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749598" cy="1852304"/>
              </a:xfrm>
              <a:prstGeom prst="roundRect">
                <a:avLst>
                  <a:gd name="adj" fmla="val 3729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 defTabSz="4320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REQUIRED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：大部分情况下都是用该传播行为即可。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defTabSz="4320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REQUIRES_NEW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：当我们不希望事务之间相互影响时，可以使用该传播行为。比如：下订单前需要记录日志，不论订单保存成功与否，都需要保证日志记录能够记录成功。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2" name="矩形: 对角圆角 11">
                <a:extLst>
                  <a:ext uri="{FF2B5EF4-FFF2-40B4-BE49-F238E27FC236}">
                    <a16:creationId xmlns:a16="http://schemas.microsoft.com/office/drawing/2014/main" id="{72F4A093-0F34-1618-879E-F0592C96B09D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154021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场景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5" name="Shape 2621">
              <a:extLst>
                <a:ext uri="{FF2B5EF4-FFF2-40B4-BE49-F238E27FC236}">
                  <a16:creationId xmlns:a16="http://schemas.microsoft.com/office/drawing/2014/main" id="{2DB4292B-EC65-92EC-2DEE-783CE1F220E0}"/>
                </a:ext>
              </a:extLst>
            </p:cNvPr>
            <p:cNvSpPr/>
            <p:nvPr/>
          </p:nvSpPr>
          <p:spPr>
            <a:xfrm>
              <a:off x="1017813" y="1800283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859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9120" y="1622202"/>
            <a:ext cx="6507358" cy="2367906"/>
          </a:xfrm>
        </p:spPr>
        <p:txBody>
          <a:bodyPr/>
          <a:lstStyle/>
          <a:p>
            <a:r>
              <a:rPr lang="zh-CN" altLang="en-US"/>
              <a:t>事务管理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基础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进阶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案例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356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8AA9D2-7B8D-C0DF-2CE6-B32A597EDE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事务</a:t>
            </a:r>
            <a:endParaRPr lang="en-US" altLang="zh-CN"/>
          </a:p>
          <a:p>
            <a:r>
              <a:rPr lang="en-US" altLang="zh-CN"/>
              <a:t>Spring</a:t>
            </a:r>
            <a:r>
              <a:rPr lang="zh-CN" altLang="en-US"/>
              <a:t>事务管理</a:t>
            </a:r>
            <a:endParaRPr lang="en-US" altLang="zh-CN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@Transactional</a:t>
            </a:r>
          </a:p>
          <a:p>
            <a:r>
              <a:rPr lang="zh-CN" altLang="en-US"/>
              <a:t>事务属性</a:t>
            </a:r>
            <a:endParaRPr lang="en-US" altLang="zh-CN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rollbackFor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propagation</a:t>
            </a:r>
            <a:endParaRPr lang="zh-CN" altLang="en-US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0050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>
            <a:extLst>
              <a:ext uri="{FF2B5EF4-FFF2-40B4-BE49-F238E27FC236}">
                <a16:creationId xmlns:a16="http://schemas.microsoft.com/office/drawing/2014/main" id="{CF1C7513-EC68-7F2A-A51E-D8C85B8A3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9120" y="1622202"/>
            <a:ext cx="6507358" cy="2367906"/>
          </a:xfrm>
        </p:spPr>
        <p:txBody>
          <a:bodyPr/>
          <a:lstStyle/>
          <a:p>
            <a:r>
              <a:rPr lang="zh-CN" altLang="en-US"/>
              <a:t>事务管理 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 </a:t>
            </a:r>
          </a:p>
          <a:p>
            <a:r>
              <a:rPr lang="en-US" altLang="zh-CN"/>
              <a:t>AOP</a:t>
            </a:r>
            <a:r>
              <a:rPr lang="zh-CN" altLang="en-US"/>
              <a:t>进阶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案例</a:t>
            </a:r>
            <a:endParaRPr lang="en-US" altLang="zh-CN"/>
          </a:p>
        </p:txBody>
      </p:sp>
      <p:sp>
        <p:nvSpPr>
          <p:cNvPr id="6" name="!!文本框 5">
            <a:extLst>
              <a:ext uri="{FF2B5EF4-FFF2-40B4-BE49-F238E27FC236}">
                <a16:creationId xmlns:a16="http://schemas.microsoft.com/office/drawing/2014/main" id="{BA0F3276-2318-A608-822C-3ADF50912661}"/>
              </a:ext>
            </a:extLst>
          </p:cNvPr>
          <p:cNvSpPr txBox="1"/>
          <p:nvPr/>
        </p:nvSpPr>
        <p:spPr>
          <a:xfrm>
            <a:off x="4996506" y="2415320"/>
            <a:ext cx="1503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AOP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基础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335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文本框 5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3525520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AOP</a:t>
            </a:r>
            <a:r>
              <a:rPr lang="zh-CN" altLang="en-US"/>
              <a:t>基础</a:t>
            </a:r>
            <a:endParaRPr lang="en-US" altLang="zh-CN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C8409ED-064C-67BB-585F-AAE40C2E794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1467559"/>
          </a:xfrm>
        </p:spPr>
        <p:txBody>
          <a:bodyPr/>
          <a:lstStyle/>
          <a:p>
            <a:r>
              <a:rPr lang="en-US" altLang="zh-CN"/>
              <a:t>AOP</a:t>
            </a:r>
            <a:r>
              <a:rPr lang="zh-CN" altLang="en-US"/>
              <a:t>概述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快速入门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核心概念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500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AOP</a:t>
            </a:r>
            <a:r>
              <a:rPr lang="zh-CN" altLang="en-US"/>
              <a:t>基础</a:t>
            </a:r>
            <a:endParaRPr lang="en-US" altLang="zh-CN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C8409ED-064C-67BB-585F-AAE40C2E79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 </a:t>
            </a:r>
          </a:p>
          <a:p>
            <a:r>
              <a:rPr lang="en-US" altLang="zh-CN"/>
              <a:t>AOP</a:t>
            </a:r>
            <a:r>
              <a:rPr lang="zh-CN" altLang="en-US"/>
              <a:t>快速入门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核心概念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6" name="!!文本占位符 1">
            <a:extLst>
              <a:ext uri="{FF2B5EF4-FFF2-40B4-BE49-F238E27FC236}">
                <a16:creationId xmlns:a16="http://schemas.microsoft.com/office/drawing/2014/main" id="{7A944814-CA51-1163-E20C-C5BF4BE5B261}"/>
              </a:ext>
            </a:extLst>
          </p:cNvPr>
          <p:cNvSpPr txBox="1">
            <a:spLocks/>
          </p:cNvSpPr>
          <p:nvPr/>
        </p:nvSpPr>
        <p:spPr>
          <a:xfrm>
            <a:off x="5501349" y="3069272"/>
            <a:ext cx="1083798" cy="4828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AOP</a:t>
            </a:r>
            <a:r>
              <a:rPr lang="zh-CN" altLang="en-US">
                <a:solidFill>
                  <a:srgbClr val="C00000"/>
                </a:solidFill>
              </a:rPr>
              <a:t>概述</a:t>
            </a:r>
            <a:endParaRPr lang="en-US" altLang="zh-C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906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1724604-DDE2-3B9B-1B0D-EB200BCF63D1}"/>
              </a:ext>
            </a:extLst>
          </p:cNvPr>
          <p:cNvSpPr txBox="1"/>
          <p:nvPr/>
        </p:nvSpPr>
        <p:spPr>
          <a:xfrm>
            <a:off x="1925817" y="3282697"/>
            <a:ext cx="2602222" cy="1095210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9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查询</a:t>
            </a:r>
            <a:endParaRPr lang="en-US" altLang="zh-CN" sz="9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 List&lt;Dept&gt; </a:t>
            </a: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9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  List&lt;Dept&gt; list=</a:t>
            </a:r>
            <a:r>
              <a:rPr lang="en-US" altLang="zh-CN" sz="900">
                <a:solidFill>
                  <a:srgbClr val="7030A0"/>
                </a:solidFill>
                <a:latin typeface="Consolas" panose="020B0609020204030204" pitchFamily="49" charset="0"/>
              </a:rPr>
              <a:t>deptMapper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.list();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>
                <a:solidFill>
                  <a:srgbClr val="0070C0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 list;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sz="9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5A0EF92-36FE-4782-486B-BAA08B08C529}"/>
              </a:ext>
            </a:extLst>
          </p:cNvPr>
          <p:cNvSpPr txBox="1"/>
          <p:nvPr/>
        </p:nvSpPr>
        <p:spPr>
          <a:xfrm>
            <a:off x="4942737" y="3282643"/>
            <a:ext cx="2602222" cy="1092579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9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新增</a:t>
            </a:r>
            <a:endParaRPr lang="en-US" altLang="zh-CN" sz="9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 void </a:t>
            </a: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save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(Dept dept){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9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>
                <a:solidFill>
                  <a:srgbClr val="7030A0"/>
                </a:solidFill>
                <a:latin typeface="Consolas" panose="020B0609020204030204" pitchFamily="49" charset="0"/>
              </a:rPr>
              <a:t>  deptMapper</a:t>
            </a: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.save(dept);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9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290BB12-86BE-C2CB-3662-7B7CC37B6827}"/>
              </a:ext>
            </a:extLst>
          </p:cNvPr>
          <p:cNvSpPr txBox="1"/>
          <p:nvPr/>
        </p:nvSpPr>
        <p:spPr>
          <a:xfrm>
            <a:off x="7959657" y="3267743"/>
            <a:ext cx="2602222" cy="1092580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9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更新</a:t>
            </a:r>
            <a:endParaRPr lang="en-US" altLang="zh-CN" sz="9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 void </a:t>
            </a: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(Dept dept){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9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900">
                <a:solidFill>
                  <a:srgbClr val="7030A0"/>
                </a:solidFill>
                <a:latin typeface="Consolas" panose="020B0609020204030204" pitchFamily="49" charset="0"/>
              </a:rPr>
              <a:t>deptMapper</a:t>
            </a: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.update(dept);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9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54E6503-E4BE-797B-2A94-792DE909D025}"/>
              </a:ext>
            </a:extLst>
          </p:cNvPr>
          <p:cNvSpPr txBox="1"/>
          <p:nvPr/>
        </p:nvSpPr>
        <p:spPr>
          <a:xfrm>
            <a:off x="1925817" y="5103377"/>
            <a:ext cx="2602222" cy="1095211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9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查询</a:t>
            </a:r>
            <a:endParaRPr lang="en-US" altLang="zh-CN" sz="9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 List&lt;Emp&gt; </a:t>
            </a: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9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  List&lt;Emp&gt; list</a:t>
            </a: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900">
                <a:solidFill>
                  <a:srgbClr val="7030A0"/>
                </a:solidFill>
                <a:latin typeface="Consolas" panose="020B0609020204030204" pitchFamily="49" charset="0"/>
              </a:rPr>
              <a:t>empMapper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.list();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>
                <a:solidFill>
                  <a:srgbClr val="0070C0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 list;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sz="9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550C5BB-F793-5558-DB2A-B403E7C35B33}"/>
              </a:ext>
            </a:extLst>
          </p:cNvPr>
          <p:cNvSpPr txBox="1"/>
          <p:nvPr/>
        </p:nvSpPr>
        <p:spPr>
          <a:xfrm>
            <a:off x="4942737" y="5103377"/>
            <a:ext cx="2602222" cy="1095211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9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新增</a:t>
            </a:r>
            <a:endParaRPr lang="en-US" altLang="zh-CN" sz="9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 void </a:t>
            </a: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save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(Emp emp){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9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>
                <a:solidFill>
                  <a:srgbClr val="7030A0"/>
                </a:solidFill>
                <a:latin typeface="Consolas" panose="020B0609020204030204" pitchFamily="49" charset="0"/>
              </a:rPr>
              <a:t>  empMapper</a:t>
            </a: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.save(emp);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9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598457F-3F80-DCAD-29C6-9EA0A8B6CE96}"/>
              </a:ext>
            </a:extLst>
          </p:cNvPr>
          <p:cNvSpPr txBox="1"/>
          <p:nvPr/>
        </p:nvSpPr>
        <p:spPr>
          <a:xfrm>
            <a:off x="7966208" y="5103377"/>
            <a:ext cx="2602222" cy="1095211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9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更新</a:t>
            </a:r>
            <a:endParaRPr lang="en-US" altLang="zh-CN" sz="9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 void </a:t>
            </a: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(Emp emp){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9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900">
                <a:solidFill>
                  <a:srgbClr val="7030A0"/>
                </a:solidFill>
                <a:latin typeface="Consolas" panose="020B0609020204030204" pitchFamily="49" charset="0"/>
              </a:rPr>
              <a:t>empMapper</a:t>
            </a: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.update(emp);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9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!!文本占位符 1">
            <a:extLst>
              <a:ext uri="{FF2B5EF4-FFF2-40B4-BE49-F238E27FC236}">
                <a16:creationId xmlns:a16="http://schemas.microsoft.com/office/drawing/2014/main" id="{38868CFE-7A40-7E8E-FCB4-406550D5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AOP</a:t>
            </a:r>
            <a:r>
              <a:rPr lang="zh-CN" altLang="en-US">
                <a:solidFill>
                  <a:srgbClr val="C00000"/>
                </a:solidFill>
              </a:rPr>
              <a:t>概述</a:t>
            </a:r>
          </a:p>
        </p:txBody>
      </p:sp>
      <p:sp>
        <p:nvSpPr>
          <p:cNvPr id="6" name="!!文本占位符 5">
            <a:extLst>
              <a:ext uri="{FF2B5EF4-FFF2-40B4-BE49-F238E27FC236}">
                <a16:creationId xmlns:a16="http://schemas.microsoft.com/office/drawing/2014/main" id="{6B3BFBEC-109D-1929-931F-0E0DA62B8134}"/>
              </a:ext>
            </a:extLst>
          </p:cNvPr>
          <p:cNvSpPr txBox="1">
            <a:spLocks/>
          </p:cNvSpPr>
          <p:nvPr/>
        </p:nvSpPr>
        <p:spPr>
          <a:xfrm>
            <a:off x="869028" y="1709152"/>
            <a:ext cx="10844436" cy="14272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5040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rgbClr val="C00000"/>
                </a:solidFill>
                <a:latin typeface="Alibaba PuHuiTi R"/>
              </a:rPr>
              <a:t>AOP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</a:rPr>
              <a:t>：</a:t>
            </a:r>
            <a:r>
              <a:rPr lang="en-US" altLang="zh-CN">
                <a:solidFill>
                  <a:srgbClr val="C00000"/>
                </a:solidFill>
                <a:latin typeface="Alibaba PuHuiTi R"/>
                <a:ea typeface="Alibaba PuHuiTi B"/>
              </a:rPr>
              <a:t>A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  <a:ea typeface="Alibaba PuHuiTi B"/>
              </a:rPr>
              <a:t>spect </a:t>
            </a:r>
            <a:r>
              <a:rPr lang="en-US" altLang="zh-CN">
                <a:solidFill>
                  <a:srgbClr val="C00000"/>
                </a:solidFill>
                <a:latin typeface="Alibaba PuHuiTi R"/>
                <a:ea typeface="Alibaba PuHuiTi B"/>
              </a:rPr>
              <a:t>O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  <a:ea typeface="Alibaba PuHuiTi B"/>
              </a:rPr>
              <a:t>riented </a:t>
            </a:r>
            <a:r>
              <a:rPr lang="en-US" altLang="zh-CN">
                <a:solidFill>
                  <a:srgbClr val="C00000"/>
                </a:solidFill>
                <a:latin typeface="Alibaba PuHuiTi R"/>
                <a:ea typeface="Alibaba PuHuiTi B"/>
              </a:rPr>
              <a:t>P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  <a:ea typeface="Alibaba PuHuiTi B"/>
              </a:rPr>
              <a:t>rogramming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</a:rPr>
              <a:t>（</a:t>
            </a:r>
            <a:r>
              <a:rPr lang="zh-CN" altLang="en-US">
                <a:solidFill>
                  <a:srgbClr val="C00000"/>
                </a:solidFill>
                <a:latin typeface="Alibaba PuHuiTi R"/>
              </a:rPr>
              <a:t>面向切面编程、面向方面编程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</a:rPr>
              <a:t>），其实就是面向特定方法编程。</a:t>
            </a:r>
          </a:p>
          <a:p>
            <a:pPr marL="285750" indent="-285750" defTabSz="5040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</a:rPr>
              <a:t>场景：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Alibaba PuHuiTi R"/>
            </a:endParaRPr>
          </a:p>
          <a:p>
            <a:pPr marL="540000" lvl="1" indent="-285750" defTabSz="504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案例部分功能运行较慢，定位执行耗时较长的业务方法，此时需要统计每一个业务方法的执行耗时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A24B1E-B258-53CA-79AF-8408B8DA26B5}"/>
              </a:ext>
            </a:extLst>
          </p:cNvPr>
          <p:cNvSpPr txBox="1"/>
          <p:nvPr/>
        </p:nvSpPr>
        <p:spPr>
          <a:xfrm>
            <a:off x="1082092" y="37398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部门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E78A920-6480-591C-E6D2-9EC3DBBE9A0E}"/>
              </a:ext>
            </a:extLst>
          </p:cNvPr>
          <p:cNvSpPr txBox="1"/>
          <p:nvPr/>
        </p:nvSpPr>
        <p:spPr>
          <a:xfrm>
            <a:off x="1082092" y="559439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员工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20" name="!!文本框 10">
            <a:extLst>
              <a:ext uri="{FF2B5EF4-FFF2-40B4-BE49-F238E27FC236}">
                <a16:creationId xmlns:a16="http://schemas.microsoft.com/office/drawing/2014/main" id="{AC26E623-6298-EDDA-CA85-EC70C5137DBF}"/>
              </a:ext>
            </a:extLst>
          </p:cNvPr>
          <p:cNvSpPr txBox="1"/>
          <p:nvPr/>
        </p:nvSpPr>
        <p:spPr>
          <a:xfrm>
            <a:off x="1925817" y="4382466"/>
            <a:ext cx="2602222" cy="251222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</a:p>
        </p:txBody>
      </p:sp>
      <p:sp>
        <p:nvSpPr>
          <p:cNvPr id="21" name="!!文本框 23">
            <a:extLst>
              <a:ext uri="{FF2B5EF4-FFF2-40B4-BE49-F238E27FC236}">
                <a16:creationId xmlns:a16="http://schemas.microsoft.com/office/drawing/2014/main" id="{B15900E2-52AA-78D6-505B-AA65B82FB631}"/>
              </a:ext>
            </a:extLst>
          </p:cNvPr>
          <p:cNvSpPr txBox="1"/>
          <p:nvPr/>
        </p:nvSpPr>
        <p:spPr>
          <a:xfrm>
            <a:off x="4942737" y="4382465"/>
            <a:ext cx="2602222" cy="251223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</a:p>
        </p:txBody>
      </p:sp>
      <p:sp>
        <p:nvSpPr>
          <p:cNvPr id="22" name="!!文本框 24">
            <a:extLst>
              <a:ext uri="{FF2B5EF4-FFF2-40B4-BE49-F238E27FC236}">
                <a16:creationId xmlns:a16="http://schemas.microsoft.com/office/drawing/2014/main" id="{0F6736C1-7F67-3B12-B98E-518670EDC25E}"/>
              </a:ext>
            </a:extLst>
          </p:cNvPr>
          <p:cNvSpPr txBox="1"/>
          <p:nvPr/>
        </p:nvSpPr>
        <p:spPr>
          <a:xfrm>
            <a:off x="7959657" y="4369114"/>
            <a:ext cx="2602222" cy="251223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</a:p>
        </p:txBody>
      </p:sp>
      <p:sp>
        <p:nvSpPr>
          <p:cNvPr id="23" name="!!文本框 26">
            <a:extLst>
              <a:ext uri="{FF2B5EF4-FFF2-40B4-BE49-F238E27FC236}">
                <a16:creationId xmlns:a16="http://schemas.microsoft.com/office/drawing/2014/main" id="{E00B858E-949A-E287-224B-5CEB3F65644A}"/>
              </a:ext>
            </a:extLst>
          </p:cNvPr>
          <p:cNvSpPr txBox="1"/>
          <p:nvPr/>
        </p:nvSpPr>
        <p:spPr>
          <a:xfrm>
            <a:off x="1925817" y="4849831"/>
            <a:ext cx="2602222" cy="241938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方法运行开始时间</a:t>
            </a:r>
          </a:p>
        </p:txBody>
      </p:sp>
      <p:sp>
        <p:nvSpPr>
          <p:cNvPr id="24" name="!!文本框 27">
            <a:extLst>
              <a:ext uri="{FF2B5EF4-FFF2-40B4-BE49-F238E27FC236}">
                <a16:creationId xmlns:a16="http://schemas.microsoft.com/office/drawing/2014/main" id="{CE1CEE65-B88F-7514-47FC-D2E404A1C42B}"/>
              </a:ext>
            </a:extLst>
          </p:cNvPr>
          <p:cNvSpPr txBox="1"/>
          <p:nvPr/>
        </p:nvSpPr>
        <p:spPr>
          <a:xfrm>
            <a:off x="1925817" y="6201318"/>
            <a:ext cx="2602222" cy="251223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</a:p>
        </p:txBody>
      </p:sp>
      <p:sp>
        <p:nvSpPr>
          <p:cNvPr id="25" name="!!文本框 28">
            <a:extLst>
              <a:ext uri="{FF2B5EF4-FFF2-40B4-BE49-F238E27FC236}">
                <a16:creationId xmlns:a16="http://schemas.microsoft.com/office/drawing/2014/main" id="{37A9C9C5-0ED1-A4E8-2A14-A3DF32E23C8F}"/>
              </a:ext>
            </a:extLst>
          </p:cNvPr>
          <p:cNvSpPr txBox="1"/>
          <p:nvPr/>
        </p:nvSpPr>
        <p:spPr>
          <a:xfrm>
            <a:off x="4942737" y="4856025"/>
            <a:ext cx="2602222" cy="241938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方法运行开始时间</a:t>
            </a:r>
          </a:p>
        </p:txBody>
      </p:sp>
      <p:sp>
        <p:nvSpPr>
          <p:cNvPr id="26" name="!!文本框 29">
            <a:extLst>
              <a:ext uri="{FF2B5EF4-FFF2-40B4-BE49-F238E27FC236}">
                <a16:creationId xmlns:a16="http://schemas.microsoft.com/office/drawing/2014/main" id="{AB922986-6ED2-15EE-5746-21520CC37958}"/>
              </a:ext>
            </a:extLst>
          </p:cNvPr>
          <p:cNvSpPr txBox="1"/>
          <p:nvPr/>
        </p:nvSpPr>
        <p:spPr>
          <a:xfrm>
            <a:off x="4942737" y="6204088"/>
            <a:ext cx="2602222" cy="251223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</a:p>
        </p:txBody>
      </p:sp>
      <p:sp>
        <p:nvSpPr>
          <p:cNvPr id="27" name="!!文本框 30">
            <a:extLst>
              <a:ext uri="{FF2B5EF4-FFF2-40B4-BE49-F238E27FC236}">
                <a16:creationId xmlns:a16="http://schemas.microsoft.com/office/drawing/2014/main" id="{94997361-BFB9-417C-7B45-DB6C85A39B9A}"/>
              </a:ext>
            </a:extLst>
          </p:cNvPr>
          <p:cNvSpPr txBox="1"/>
          <p:nvPr/>
        </p:nvSpPr>
        <p:spPr>
          <a:xfrm>
            <a:off x="7966208" y="4849831"/>
            <a:ext cx="2602222" cy="241938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方法运行开始时间</a:t>
            </a:r>
          </a:p>
        </p:txBody>
      </p:sp>
      <p:sp>
        <p:nvSpPr>
          <p:cNvPr id="28" name="!!文本框 31">
            <a:extLst>
              <a:ext uri="{FF2B5EF4-FFF2-40B4-BE49-F238E27FC236}">
                <a16:creationId xmlns:a16="http://schemas.microsoft.com/office/drawing/2014/main" id="{2E493594-50ED-030E-E931-2D3EAD80A76B}"/>
              </a:ext>
            </a:extLst>
          </p:cNvPr>
          <p:cNvSpPr txBox="1"/>
          <p:nvPr/>
        </p:nvSpPr>
        <p:spPr>
          <a:xfrm>
            <a:off x="7966208" y="6204088"/>
            <a:ext cx="2602222" cy="251223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</a:p>
        </p:txBody>
      </p:sp>
      <p:sp>
        <p:nvSpPr>
          <p:cNvPr id="29" name="!!文本框 3">
            <a:extLst>
              <a:ext uri="{FF2B5EF4-FFF2-40B4-BE49-F238E27FC236}">
                <a16:creationId xmlns:a16="http://schemas.microsoft.com/office/drawing/2014/main" id="{0B34B076-A6E5-4ADA-B7CA-68B2B1D56359}"/>
              </a:ext>
            </a:extLst>
          </p:cNvPr>
          <p:cNvSpPr txBox="1"/>
          <p:nvPr/>
        </p:nvSpPr>
        <p:spPr>
          <a:xfrm>
            <a:off x="1925817" y="3036589"/>
            <a:ext cx="2602222" cy="237262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方法运行开始时间</a:t>
            </a:r>
          </a:p>
        </p:txBody>
      </p:sp>
      <p:sp>
        <p:nvSpPr>
          <p:cNvPr id="30" name="!!文本框 4">
            <a:extLst>
              <a:ext uri="{FF2B5EF4-FFF2-40B4-BE49-F238E27FC236}">
                <a16:creationId xmlns:a16="http://schemas.microsoft.com/office/drawing/2014/main" id="{887A3B54-14B8-3D99-2F64-CF0AC27312B2}"/>
              </a:ext>
            </a:extLst>
          </p:cNvPr>
          <p:cNvSpPr txBox="1"/>
          <p:nvPr/>
        </p:nvSpPr>
        <p:spPr>
          <a:xfrm>
            <a:off x="4942737" y="3033903"/>
            <a:ext cx="2602222" cy="237264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获取方法运行开始时间</a:t>
            </a:r>
          </a:p>
        </p:txBody>
      </p:sp>
      <p:sp>
        <p:nvSpPr>
          <p:cNvPr id="31" name="!!文本框 5">
            <a:extLst>
              <a:ext uri="{FF2B5EF4-FFF2-40B4-BE49-F238E27FC236}">
                <a16:creationId xmlns:a16="http://schemas.microsoft.com/office/drawing/2014/main" id="{491B3476-284C-433B-51FA-AC88F288688E}"/>
              </a:ext>
            </a:extLst>
          </p:cNvPr>
          <p:cNvSpPr txBox="1"/>
          <p:nvPr/>
        </p:nvSpPr>
        <p:spPr>
          <a:xfrm>
            <a:off x="7966208" y="3014339"/>
            <a:ext cx="2602222" cy="241938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方法运行开始时间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681938F-71A9-C6EE-7CEF-704263C8B1D7}"/>
              </a:ext>
            </a:extLst>
          </p:cNvPr>
          <p:cNvSpPr txBox="1"/>
          <p:nvPr/>
        </p:nvSpPr>
        <p:spPr>
          <a:xfrm>
            <a:off x="10712053" y="362887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…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3A9E0C0-1DF4-09A4-CE38-FC45D4657906}"/>
              </a:ext>
            </a:extLst>
          </p:cNvPr>
          <p:cNvSpPr txBox="1"/>
          <p:nvPr/>
        </p:nvSpPr>
        <p:spPr>
          <a:xfrm>
            <a:off x="10712053" y="545565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…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8C358D1D-097D-4351-7706-C35667F82A29}"/>
              </a:ext>
            </a:extLst>
          </p:cNvPr>
          <p:cNvSpPr/>
          <p:nvPr/>
        </p:nvSpPr>
        <p:spPr>
          <a:xfrm>
            <a:off x="10354500" y="4097675"/>
            <a:ext cx="1156251" cy="1156251"/>
          </a:xfrm>
          <a:prstGeom prst="flowChartConnector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3200" b="1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繁琐</a:t>
            </a:r>
          </a:p>
        </p:txBody>
      </p:sp>
    </p:spTree>
    <p:extLst>
      <p:ext uri="{BB962C8B-B14F-4D97-AF65-F5344CB8AC3E}">
        <p14:creationId xmlns:p14="http://schemas.microsoft.com/office/powerpoint/2010/main" val="77495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7" grpId="0"/>
      <p:bldP spid="15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7" grpId="0"/>
      <p:bldP spid="38" grpId="0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92831308-2247-8DF2-EE74-A2E538DD12BA}"/>
              </a:ext>
            </a:extLst>
          </p:cNvPr>
          <p:cNvSpPr txBox="1"/>
          <p:nvPr/>
        </p:nvSpPr>
        <p:spPr>
          <a:xfrm>
            <a:off x="1734562" y="3060647"/>
            <a:ext cx="2061072" cy="918648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8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查询</a:t>
            </a:r>
            <a:endParaRPr lang="en-US" altLang="zh-CN" sz="8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 List&lt;Dept&gt; </a:t>
            </a: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8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  List&lt;Dept&gt; list=</a:t>
            </a:r>
            <a:r>
              <a:rPr lang="en-US" altLang="zh-CN" sz="800">
                <a:solidFill>
                  <a:srgbClr val="7030A0"/>
                </a:solidFill>
                <a:latin typeface="Consolas" panose="020B0609020204030204" pitchFamily="49" charset="0"/>
              </a:rPr>
              <a:t>deptMapper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.list();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>
                <a:solidFill>
                  <a:srgbClr val="0070C0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 list;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sz="8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6C7084-235D-98B5-6C9F-D75ECE77B959}"/>
              </a:ext>
            </a:extLst>
          </p:cNvPr>
          <p:cNvSpPr txBox="1"/>
          <p:nvPr/>
        </p:nvSpPr>
        <p:spPr>
          <a:xfrm>
            <a:off x="3986889" y="3060647"/>
            <a:ext cx="2061072" cy="916441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新增</a:t>
            </a:r>
            <a:endParaRPr lang="en-US" altLang="zh-CN" sz="8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 void </a:t>
            </a: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save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(Dept dept){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8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800">
                <a:solidFill>
                  <a:srgbClr val="7030A0"/>
                </a:solidFill>
                <a:latin typeface="Consolas" panose="020B0609020204030204" pitchFamily="49" charset="0"/>
              </a:rPr>
              <a:t>  deptMapper</a:t>
            </a: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.save(dept);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8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EA6D37B-4DE9-0270-76B3-27CA22DDAB76}"/>
              </a:ext>
            </a:extLst>
          </p:cNvPr>
          <p:cNvSpPr txBox="1"/>
          <p:nvPr/>
        </p:nvSpPr>
        <p:spPr>
          <a:xfrm>
            <a:off x="6239216" y="3062904"/>
            <a:ext cx="2061072" cy="916442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8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更新</a:t>
            </a:r>
            <a:endParaRPr lang="en-US" altLang="zh-CN" sz="8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 void </a:t>
            </a: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(Dept dept){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8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800">
                <a:solidFill>
                  <a:srgbClr val="7030A0"/>
                </a:solidFill>
                <a:latin typeface="Consolas" panose="020B0609020204030204" pitchFamily="49" charset="0"/>
              </a:rPr>
              <a:t>deptMapper</a:t>
            </a: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.update(dept);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8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87060BC-6D6A-8578-E462-B80C1B898CBF}"/>
              </a:ext>
            </a:extLst>
          </p:cNvPr>
          <p:cNvSpPr txBox="1"/>
          <p:nvPr/>
        </p:nvSpPr>
        <p:spPr>
          <a:xfrm>
            <a:off x="1740480" y="4037249"/>
            <a:ext cx="2061072" cy="918648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8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8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查询</a:t>
            </a:r>
            <a:endParaRPr lang="en-US" altLang="zh-CN" sz="8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 List&lt;Emp&gt; </a:t>
            </a: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8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  List&lt;Emp&gt; list</a:t>
            </a: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800">
                <a:solidFill>
                  <a:srgbClr val="7030A0"/>
                </a:solidFill>
                <a:latin typeface="Consolas" panose="020B0609020204030204" pitchFamily="49" charset="0"/>
              </a:rPr>
              <a:t>empMapper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.list();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>
                <a:solidFill>
                  <a:srgbClr val="0070C0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 list;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sz="8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E102172-1AC7-A358-F3CF-FCC5DE340ECD}"/>
              </a:ext>
            </a:extLst>
          </p:cNvPr>
          <p:cNvSpPr txBox="1"/>
          <p:nvPr/>
        </p:nvSpPr>
        <p:spPr>
          <a:xfrm>
            <a:off x="3986889" y="4037249"/>
            <a:ext cx="2061072" cy="918648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8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新增</a:t>
            </a:r>
            <a:endParaRPr lang="en-US" altLang="zh-CN" sz="8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 void </a:t>
            </a: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save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(Emp emp){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8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800">
                <a:solidFill>
                  <a:srgbClr val="7030A0"/>
                </a:solidFill>
                <a:latin typeface="Consolas" panose="020B0609020204030204" pitchFamily="49" charset="0"/>
              </a:rPr>
              <a:t>  empMapper</a:t>
            </a: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.save(emp);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8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82D0FBD-D13C-11C8-2526-500F2A97BE57}"/>
              </a:ext>
            </a:extLst>
          </p:cNvPr>
          <p:cNvSpPr txBox="1"/>
          <p:nvPr/>
        </p:nvSpPr>
        <p:spPr>
          <a:xfrm>
            <a:off x="6239216" y="4037249"/>
            <a:ext cx="2061072" cy="918648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8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更新</a:t>
            </a:r>
            <a:endParaRPr lang="en-US" altLang="zh-CN" sz="8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 void </a:t>
            </a: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(Emp emp){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8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800">
                <a:solidFill>
                  <a:srgbClr val="7030A0"/>
                </a:solidFill>
                <a:latin typeface="Consolas" panose="020B0609020204030204" pitchFamily="49" charset="0"/>
              </a:rPr>
              <a:t>empMapper</a:t>
            </a: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.update(emp);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8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101910-429F-E146-8C69-08961F8A7252}"/>
              </a:ext>
            </a:extLst>
          </p:cNvPr>
          <p:cNvSpPr txBox="1"/>
          <p:nvPr/>
        </p:nvSpPr>
        <p:spPr>
          <a:xfrm>
            <a:off x="8989810" y="3262389"/>
            <a:ext cx="2602222" cy="1347596"/>
          </a:xfrm>
          <a:prstGeom prst="rect">
            <a:avLst/>
          </a:prstGeom>
          <a:solidFill>
            <a:srgbClr val="F5487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05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05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运行原始方法</a:t>
            </a:r>
            <a:r>
              <a:rPr lang="en-US" altLang="zh-CN" sz="105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050" kern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!!文本占位符 1">
            <a:extLst>
              <a:ext uri="{FF2B5EF4-FFF2-40B4-BE49-F238E27FC236}">
                <a16:creationId xmlns:a16="http://schemas.microsoft.com/office/drawing/2014/main" id="{38868CFE-7A40-7E8E-FCB4-406550D5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AOP</a:t>
            </a:r>
            <a:r>
              <a:rPr lang="zh-CN" altLang="en-US">
                <a:solidFill>
                  <a:srgbClr val="C00000"/>
                </a:solidFill>
              </a:rPr>
              <a:t>概述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A24B1E-B258-53CA-79AF-8408B8DA26B5}"/>
              </a:ext>
            </a:extLst>
          </p:cNvPr>
          <p:cNvSpPr txBox="1"/>
          <p:nvPr/>
        </p:nvSpPr>
        <p:spPr>
          <a:xfrm>
            <a:off x="1180764" y="3321402"/>
            <a:ext cx="64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部门</a:t>
            </a:r>
            <a:endParaRPr lang="zh-CN" altLang="en-US" sz="14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E78A920-6480-591C-E6D2-9EC3DBBE9A0E}"/>
              </a:ext>
            </a:extLst>
          </p:cNvPr>
          <p:cNvSpPr txBox="1"/>
          <p:nvPr/>
        </p:nvSpPr>
        <p:spPr>
          <a:xfrm>
            <a:off x="1179479" y="430220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员工</a:t>
            </a:r>
            <a:endParaRPr lang="zh-CN" altLang="en-US" sz="14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23" name="!!文本框 26">
            <a:extLst>
              <a:ext uri="{FF2B5EF4-FFF2-40B4-BE49-F238E27FC236}">
                <a16:creationId xmlns:a16="http://schemas.microsoft.com/office/drawing/2014/main" id="{E00B858E-949A-E287-224B-5CEB3F65644A}"/>
              </a:ext>
            </a:extLst>
          </p:cNvPr>
          <p:cNvSpPr txBox="1"/>
          <p:nvPr/>
        </p:nvSpPr>
        <p:spPr>
          <a:xfrm>
            <a:off x="8989810" y="3283863"/>
            <a:ext cx="2602222" cy="241938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方法运行开始时间</a:t>
            </a:r>
          </a:p>
        </p:txBody>
      </p:sp>
      <p:sp>
        <p:nvSpPr>
          <p:cNvPr id="25" name="!!文本框 28">
            <a:extLst>
              <a:ext uri="{FF2B5EF4-FFF2-40B4-BE49-F238E27FC236}">
                <a16:creationId xmlns:a16="http://schemas.microsoft.com/office/drawing/2014/main" id="{37A9C9C5-0ED1-A4E8-2A14-A3DF32E23C8F}"/>
              </a:ext>
            </a:extLst>
          </p:cNvPr>
          <p:cNvSpPr txBox="1"/>
          <p:nvPr/>
        </p:nvSpPr>
        <p:spPr>
          <a:xfrm>
            <a:off x="8989810" y="3283863"/>
            <a:ext cx="2602222" cy="241938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方法运行开始时间</a:t>
            </a:r>
          </a:p>
        </p:txBody>
      </p:sp>
      <p:sp>
        <p:nvSpPr>
          <p:cNvPr id="27" name="!!文本框 30">
            <a:extLst>
              <a:ext uri="{FF2B5EF4-FFF2-40B4-BE49-F238E27FC236}">
                <a16:creationId xmlns:a16="http://schemas.microsoft.com/office/drawing/2014/main" id="{94997361-BFB9-417C-7B45-DB6C85A39B9A}"/>
              </a:ext>
            </a:extLst>
          </p:cNvPr>
          <p:cNvSpPr txBox="1"/>
          <p:nvPr/>
        </p:nvSpPr>
        <p:spPr>
          <a:xfrm>
            <a:off x="8989810" y="3283863"/>
            <a:ext cx="2602222" cy="241938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方法运行开始时间</a:t>
            </a:r>
          </a:p>
        </p:txBody>
      </p:sp>
      <p:sp>
        <p:nvSpPr>
          <p:cNvPr id="29" name="!!文本框 3">
            <a:extLst>
              <a:ext uri="{FF2B5EF4-FFF2-40B4-BE49-F238E27FC236}">
                <a16:creationId xmlns:a16="http://schemas.microsoft.com/office/drawing/2014/main" id="{0B34B076-A6E5-4ADA-B7CA-68B2B1D56359}"/>
              </a:ext>
            </a:extLst>
          </p:cNvPr>
          <p:cNvSpPr txBox="1"/>
          <p:nvPr/>
        </p:nvSpPr>
        <p:spPr>
          <a:xfrm>
            <a:off x="8989810" y="3283863"/>
            <a:ext cx="2602222" cy="237262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方法运行开始时间</a:t>
            </a:r>
          </a:p>
        </p:txBody>
      </p:sp>
      <p:sp>
        <p:nvSpPr>
          <p:cNvPr id="30" name="!!文本框 4">
            <a:extLst>
              <a:ext uri="{FF2B5EF4-FFF2-40B4-BE49-F238E27FC236}">
                <a16:creationId xmlns:a16="http://schemas.microsoft.com/office/drawing/2014/main" id="{887A3B54-14B8-3D99-2F64-CF0AC27312B2}"/>
              </a:ext>
            </a:extLst>
          </p:cNvPr>
          <p:cNvSpPr txBox="1"/>
          <p:nvPr/>
        </p:nvSpPr>
        <p:spPr>
          <a:xfrm>
            <a:off x="8989810" y="3283863"/>
            <a:ext cx="2602222" cy="237264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获取方法运行开始时间</a:t>
            </a:r>
          </a:p>
        </p:txBody>
      </p:sp>
      <p:sp>
        <p:nvSpPr>
          <p:cNvPr id="31" name="!!文本框 5">
            <a:extLst>
              <a:ext uri="{FF2B5EF4-FFF2-40B4-BE49-F238E27FC236}">
                <a16:creationId xmlns:a16="http://schemas.microsoft.com/office/drawing/2014/main" id="{491B3476-284C-433B-51FA-AC88F288688E}"/>
              </a:ext>
            </a:extLst>
          </p:cNvPr>
          <p:cNvSpPr txBox="1"/>
          <p:nvPr/>
        </p:nvSpPr>
        <p:spPr>
          <a:xfrm>
            <a:off x="8989810" y="3283863"/>
            <a:ext cx="2602222" cy="241938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方法运行开始时间</a:t>
            </a:r>
          </a:p>
        </p:txBody>
      </p:sp>
      <p:sp>
        <p:nvSpPr>
          <p:cNvPr id="20" name="!!文本框 10">
            <a:extLst>
              <a:ext uri="{FF2B5EF4-FFF2-40B4-BE49-F238E27FC236}">
                <a16:creationId xmlns:a16="http://schemas.microsoft.com/office/drawing/2014/main" id="{AC26E623-6298-EDDA-CA85-EC70C5137DBF}"/>
              </a:ext>
            </a:extLst>
          </p:cNvPr>
          <p:cNvSpPr txBox="1"/>
          <p:nvPr/>
        </p:nvSpPr>
        <p:spPr>
          <a:xfrm>
            <a:off x="8989810" y="4358762"/>
            <a:ext cx="2602222" cy="251222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</a:p>
        </p:txBody>
      </p:sp>
      <p:sp>
        <p:nvSpPr>
          <p:cNvPr id="21" name="!!文本框 23">
            <a:extLst>
              <a:ext uri="{FF2B5EF4-FFF2-40B4-BE49-F238E27FC236}">
                <a16:creationId xmlns:a16="http://schemas.microsoft.com/office/drawing/2014/main" id="{B15900E2-52AA-78D6-505B-AA65B82FB631}"/>
              </a:ext>
            </a:extLst>
          </p:cNvPr>
          <p:cNvSpPr txBox="1"/>
          <p:nvPr/>
        </p:nvSpPr>
        <p:spPr>
          <a:xfrm>
            <a:off x="8989810" y="4358762"/>
            <a:ext cx="2602222" cy="251223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</a:p>
        </p:txBody>
      </p:sp>
      <p:sp>
        <p:nvSpPr>
          <p:cNvPr id="22" name="!!文本框 24">
            <a:extLst>
              <a:ext uri="{FF2B5EF4-FFF2-40B4-BE49-F238E27FC236}">
                <a16:creationId xmlns:a16="http://schemas.microsoft.com/office/drawing/2014/main" id="{0F6736C1-7F67-3B12-B98E-518670EDC25E}"/>
              </a:ext>
            </a:extLst>
          </p:cNvPr>
          <p:cNvSpPr txBox="1"/>
          <p:nvPr/>
        </p:nvSpPr>
        <p:spPr>
          <a:xfrm>
            <a:off x="8989810" y="4358762"/>
            <a:ext cx="2602222" cy="251223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</a:p>
        </p:txBody>
      </p:sp>
      <p:sp>
        <p:nvSpPr>
          <p:cNvPr id="24" name="!!文本框 27">
            <a:extLst>
              <a:ext uri="{FF2B5EF4-FFF2-40B4-BE49-F238E27FC236}">
                <a16:creationId xmlns:a16="http://schemas.microsoft.com/office/drawing/2014/main" id="{CE1CEE65-B88F-7514-47FC-D2E404A1C42B}"/>
              </a:ext>
            </a:extLst>
          </p:cNvPr>
          <p:cNvSpPr txBox="1"/>
          <p:nvPr/>
        </p:nvSpPr>
        <p:spPr>
          <a:xfrm>
            <a:off x="8989810" y="4358762"/>
            <a:ext cx="2602222" cy="251223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</a:p>
        </p:txBody>
      </p:sp>
      <p:sp>
        <p:nvSpPr>
          <p:cNvPr id="26" name="!!文本框 29">
            <a:extLst>
              <a:ext uri="{FF2B5EF4-FFF2-40B4-BE49-F238E27FC236}">
                <a16:creationId xmlns:a16="http://schemas.microsoft.com/office/drawing/2014/main" id="{AB922986-6ED2-15EE-5746-21520CC37958}"/>
              </a:ext>
            </a:extLst>
          </p:cNvPr>
          <p:cNvSpPr txBox="1"/>
          <p:nvPr/>
        </p:nvSpPr>
        <p:spPr>
          <a:xfrm>
            <a:off x="8989810" y="4358762"/>
            <a:ext cx="2602222" cy="251223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</a:p>
        </p:txBody>
      </p:sp>
      <p:sp>
        <p:nvSpPr>
          <p:cNvPr id="28" name="!!文本框 31">
            <a:extLst>
              <a:ext uri="{FF2B5EF4-FFF2-40B4-BE49-F238E27FC236}">
                <a16:creationId xmlns:a16="http://schemas.microsoft.com/office/drawing/2014/main" id="{2E493594-50ED-030E-E931-2D3EAD80A76B}"/>
              </a:ext>
            </a:extLst>
          </p:cNvPr>
          <p:cNvSpPr txBox="1"/>
          <p:nvPr/>
        </p:nvSpPr>
        <p:spPr>
          <a:xfrm>
            <a:off x="8989810" y="4358762"/>
            <a:ext cx="2602222" cy="251223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</a:p>
        </p:txBody>
      </p:sp>
      <p:sp>
        <p:nvSpPr>
          <p:cNvPr id="42" name="!!文本占位符 2">
            <a:extLst>
              <a:ext uri="{FF2B5EF4-FFF2-40B4-BE49-F238E27FC236}">
                <a16:creationId xmlns:a16="http://schemas.microsoft.com/office/drawing/2014/main" id="{917F287B-A05A-1F23-E9E0-4E6BBBC12248}"/>
              </a:ext>
            </a:extLst>
          </p:cNvPr>
          <p:cNvSpPr txBox="1">
            <a:spLocks/>
          </p:cNvSpPr>
          <p:nvPr/>
        </p:nvSpPr>
        <p:spPr>
          <a:xfrm>
            <a:off x="869028" y="5142904"/>
            <a:ext cx="10980377" cy="13475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 </a:t>
            </a:r>
            <a:r>
              <a:rPr lang="zh-CN" altLang="en-US" b="1"/>
              <a:t>实现：</a:t>
            </a:r>
            <a:endParaRPr lang="en-US" altLang="zh-CN" b="1"/>
          </a:p>
          <a:p>
            <a:pPr marL="72000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动态代理是面向切面编程最主流的实现。而</a:t>
            </a: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SpringAOP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框架的高级技术，旨在管理</a:t>
            </a: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对象的过程中，主要通过底层的动态代理机制，对特定的方法进行编程。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EB4948-05F7-EE54-EA07-89F373B63E15}"/>
              </a:ext>
            </a:extLst>
          </p:cNvPr>
          <p:cNvSpPr/>
          <p:nvPr/>
        </p:nvSpPr>
        <p:spPr>
          <a:xfrm>
            <a:off x="8989810" y="3789485"/>
            <a:ext cx="2602222" cy="241938"/>
          </a:xfrm>
          <a:prstGeom prst="rect">
            <a:avLst/>
          </a:prstGeom>
          <a:noFill/>
          <a:ln w="19050">
            <a:solidFill>
              <a:srgbClr val="81E9E6"/>
            </a:solidFill>
            <a:prstDash val="solid"/>
          </a:ln>
        </p:spPr>
        <p:txBody>
          <a:bodyPr wrap="square" lIns="144000" tIns="468000" rIns="72000" bIns="108000" rtlCol="0" anchor="ctr">
            <a:spAutoFit/>
          </a:bodyPr>
          <a:lstStyle/>
          <a:p>
            <a:pPr marL="357750" indent="-285750" algn="l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!!文本占位符 5">
            <a:extLst>
              <a:ext uri="{FF2B5EF4-FFF2-40B4-BE49-F238E27FC236}">
                <a16:creationId xmlns:a16="http://schemas.microsoft.com/office/drawing/2014/main" id="{7CD4EF9A-F98D-658F-17B2-ACC8E8BFDCF8}"/>
              </a:ext>
            </a:extLst>
          </p:cNvPr>
          <p:cNvSpPr txBox="1">
            <a:spLocks/>
          </p:cNvSpPr>
          <p:nvPr/>
        </p:nvSpPr>
        <p:spPr>
          <a:xfrm>
            <a:off x="869028" y="1709152"/>
            <a:ext cx="10844436" cy="14272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5040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rgbClr val="C00000"/>
                </a:solidFill>
                <a:latin typeface="Alibaba PuHuiTi R"/>
              </a:rPr>
              <a:t>AOP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</a:rPr>
              <a:t>：</a:t>
            </a:r>
            <a:r>
              <a:rPr lang="en-US" altLang="zh-CN">
                <a:solidFill>
                  <a:srgbClr val="C00000"/>
                </a:solidFill>
                <a:latin typeface="Alibaba PuHuiTi R"/>
                <a:ea typeface="Alibaba PuHuiTi B"/>
              </a:rPr>
              <a:t>A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  <a:ea typeface="Alibaba PuHuiTi B"/>
              </a:rPr>
              <a:t>spect </a:t>
            </a:r>
            <a:r>
              <a:rPr lang="en-US" altLang="zh-CN">
                <a:solidFill>
                  <a:srgbClr val="C00000"/>
                </a:solidFill>
                <a:latin typeface="Alibaba PuHuiTi R"/>
                <a:ea typeface="Alibaba PuHuiTi B"/>
              </a:rPr>
              <a:t>O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  <a:ea typeface="Alibaba PuHuiTi B"/>
              </a:rPr>
              <a:t>riented </a:t>
            </a:r>
            <a:r>
              <a:rPr lang="en-US" altLang="zh-CN">
                <a:solidFill>
                  <a:srgbClr val="C00000"/>
                </a:solidFill>
                <a:latin typeface="Alibaba PuHuiTi R"/>
                <a:ea typeface="Alibaba PuHuiTi B"/>
              </a:rPr>
              <a:t>P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  <a:ea typeface="Alibaba PuHuiTi B"/>
              </a:rPr>
              <a:t>rogramming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</a:rPr>
              <a:t>（</a:t>
            </a:r>
            <a:r>
              <a:rPr lang="zh-CN" altLang="en-US">
                <a:solidFill>
                  <a:srgbClr val="C00000"/>
                </a:solidFill>
                <a:latin typeface="Alibaba PuHuiTi R"/>
              </a:rPr>
              <a:t>面向切面编程、面向方面编程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</a:rPr>
              <a:t>），其实就是面向特定方法编程。</a:t>
            </a:r>
          </a:p>
          <a:p>
            <a:pPr marL="285750" indent="-285750" defTabSz="5040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</a:rPr>
              <a:t>场景：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Alibaba PuHuiTi R"/>
            </a:endParaRPr>
          </a:p>
          <a:p>
            <a:pPr marL="540000" lvl="1" indent="-285750" defTabSz="504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案例部分功能运行较慢，定位执行耗时较长的业务方法，此时需要统计每一个业务方法的执行耗时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1479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2" grpId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AOP</a:t>
            </a:r>
            <a:r>
              <a:rPr lang="zh-CN" altLang="en-US"/>
              <a:t>基础</a:t>
            </a:r>
            <a:endParaRPr lang="en-US" altLang="zh-CN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C8409ED-064C-67BB-585F-AAE40C2E79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/>
              <a:t>AOP</a:t>
            </a:r>
            <a:r>
              <a:rPr lang="zh-CN" altLang="en-US"/>
              <a:t>概述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AOP</a:t>
            </a:r>
            <a:r>
              <a:rPr lang="zh-CN" altLang="en-US">
                <a:solidFill>
                  <a:srgbClr val="C00000"/>
                </a:solidFill>
              </a:rPr>
              <a:t>快速入门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AOP</a:t>
            </a:r>
            <a:r>
              <a:rPr lang="zh-CN" altLang="en-US"/>
              <a:t>核心概念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80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79CA75-2410-2442-AC82-04E3E067B8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Spring AOP</a:t>
            </a:r>
            <a:r>
              <a:rPr lang="zh-CN" altLang="en-US">
                <a:solidFill>
                  <a:srgbClr val="C00000"/>
                </a:solidFill>
              </a:rPr>
              <a:t>快速入门：统计各个业务层方法执行耗时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2063E15F-3A76-7A23-25B0-7B92661677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400"/>
              <a:t>导入依赖：在</a:t>
            </a:r>
            <a:r>
              <a:rPr lang="en-US" altLang="zh-CN" sz="1400"/>
              <a:t>pom.xml</a:t>
            </a:r>
            <a:r>
              <a:rPr lang="zh-CN" altLang="en-US" sz="1400"/>
              <a:t>中导入</a:t>
            </a:r>
            <a:r>
              <a:rPr lang="en-US" altLang="zh-CN" sz="1400"/>
              <a:t>AOP</a:t>
            </a:r>
            <a:r>
              <a:rPr lang="zh-CN" altLang="en-US" sz="1400"/>
              <a:t>的依赖</a:t>
            </a:r>
            <a:endParaRPr lang="en-US" altLang="zh-CN" sz="140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1400"/>
          </a:p>
          <a:p>
            <a:pPr>
              <a:lnSpc>
                <a:spcPct val="200000"/>
              </a:lnSpc>
              <a:spcBef>
                <a:spcPts val="600"/>
              </a:spcBef>
            </a:pPr>
            <a:endParaRPr lang="en-US" altLang="zh-CN" sz="140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400"/>
              <a:t>编写</a:t>
            </a:r>
            <a:r>
              <a:rPr lang="en-US" altLang="zh-CN" sz="1400"/>
              <a:t>AOP</a:t>
            </a:r>
            <a:r>
              <a:rPr lang="zh-CN" altLang="en-US" sz="1400"/>
              <a:t>程序：针对于特定方法根据业务需要进行编程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C8C22C-C95D-B556-EF70-5C88FF4E3258}"/>
              </a:ext>
            </a:extLst>
          </p:cNvPr>
          <p:cNvSpPr txBox="1"/>
          <p:nvPr/>
        </p:nvSpPr>
        <p:spPr>
          <a:xfrm>
            <a:off x="2554036" y="2247778"/>
            <a:ext cx="8855644" cy="1080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 wrap="square" lIns="217440" tIns="45720" rIns="216000" bIns="45720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&gt;org.springframework.boot&lt;/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&gt;spring-boot-starter-aop&lt;/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491674-0DEA-F9C7-FB21-16A862B57557}"/>
              </a:ext>
            </a:extLst>
          </p:cNvPr>
          <p:cNvSpPr txBox="1"/>
          <p:nvPr/>
        </p:nvSpPr>
        <p:spPr>
          <a:xfrm>
            <a:off x="2564196" y="3697415"/>
            <a:ext cx="8855644" cy="28120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 wrap="square" lIns="217440" tIns="0" rIns="216000" bIns="45720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@Component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@Aspect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TimeAspect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@Around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"execution(* com.itheima.</a:t>
            </a:r>
            <a:r>
              <a:rPr lang="en-US" altLang="zh-CN" sz="110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*(..))"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Object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recordTime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ProceedingJoinPoint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proceedingJoinPoint)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throws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Throwable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begin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System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currentTimeMillis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Object object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 proceedingJoinPoint.proceed();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调用原始方法运行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end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System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currentTimeMillis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.info(proceedingJoinPoint.getSignature()+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执行耗时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{}ms"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end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begin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object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7B0EC66-D1C6-B451-4F86-15FE57E96B42}"/>
              </a:ext>
            </a:extLst>
          </p:cNvPr>
          <p:cNvGrpSpPr/>
          <p:nvPr/>
        </p:nvGrpSpPr>
        <p:grpSpPr>
          <a:xfrm>
            <a:off x="9095318" y="823768"/>
            <a:ext cx="2602222" cy="1347596"/>
            <a:chOff x="9095318" y="823768"/>
            <a:chExt cx="2602222" cy="1347596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0A33E17C-12A0-8784-D4F0-57666F005472}"/>
                </a:ext>
              </a:extLst>
            </p:cNvPr>
            <p:cNvSpPr txBox="1"/>
            <p:nvPr/>
          </p:nvSpPr>
          <p:spPr>
            <a:xfrm>
              <a:off x="9095318" y="823768"/>
              <a:ext cx="2602222" cy="1347596"/>
            </a:xfrm>
            <a:prstGeom prst="rect">
              <a:avLst/>
            </a:prstGeom>
            <a:solidFill>
              <a:srgbClr val="F5487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05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2. </a:t>
              </a:r>
              <a:r>
                <a:rPr lang="zh-CN" altLang="en-US" sz="105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运行原始方法</a:t>
              </a:r>
              <a:r>
                <a:rPr lang="en-US" altLang="zh-CN" sz="105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endParaRPr lang="zh-CN" altLang="en-US" sz="1050" kern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" name="!!文本框 26">
              <a:extLst>
                <a:ext uri="{FF2B5EF4-FFF2-40B4-BE49-F238E27FC236}">
                  <a16:creationId xmlns:a16="http://schemas.microsoft.com/office/drawing/2014/main" id="{95C11F02-61AE-3003-BA49-ED3B0CAF5B4D}"/>
                </a:ext>
              </a:extLst>
            </p:cNvPr>
            <p:cNvSpPr txBox="1"/>
            <p:nvPr/>
          </p:nvSpPr>
          <p:spPr>
            <a:xfrm>
              <a:off x="9095318" y="845242"/>
              <a:ext cx="2602222" cy="241938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方法运行开始时间</a:t>
              </a:r>
            </a:p>
          </p:txBody>
        </p:sp>
        <p:sp>
          <p:nvSpPr>
            <p:cNvPr id="5" name="!!文本框 28">
              <a:extLst>
                <a:ext uri="{FF2B5EF4-FFF2-40B4-BE49-F238E27FC236}">
                  <a16:creationId xmlns:a16="http://schemas.microsoft.com/office/drawing/2014/main" id="{EBC2923C-6AA3-73A8-96E3-14DA521AC95F}"/>
                </a:ext>
              </a:extLst>
            </p:cNvPr>
            <p:cNvSpPr txBox="1"/>
            <p:nvPr/>
          </p:nvSpPr>
          <p:spPr>
            <a:xfrm>
              <a:off x="9095318" y="845242"/>
              <a:ext cx="2602222" cy="241938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方法运行开始时间</a:t>
              </a:r>
            </a:p>
          </p:txBody>
        </p:sp>
        <p:sp>
          <p:nvSpPr>
            <p:cNvPr id="6" name="!!文本框 30">
              <a:extLst>
                <a:ext uri="{FF2B5EF4-FFF2-40B4-BE49-F238E27FC236}">
                  <a16:creationId xmlns:a16="http://schemas.microsoft.com/office/drawing/2014/main" id="{8C1C7B1E-D61E-398A-0162-8279C0F8ACBF}"/>
                </a:ext>
              </a:extLst>
            </p:cNvPr>
            <p:cNvSpPr txBox="1"/>
            <p:nvPr/>
          </p:nvSpPr>
          <p:spPr>
            <a:xfrm>
              <a:off x="9095318" y="845242"/>
              <a:ext cx="2602222" cy="241938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方法运行开始时间</a:t>
              </a:r>
            </a:p>
          </p:txBody>
        </p:sp>
        <p:sp>
          <p:nvSpPr>
            <p:cNvPr id="10" name="!!文本框 3">
              <a:extLst>
                <a:ext uri="{FF2B5EF4-FFF2-40B4-BE49-F238E27FC236}">
                  <a16:creationId xmlns:a16="http://schemas.microsoft.com/office/drawing/2014/main" id="{FB25565D-25EE-CDAE-6E9A-B3629AB9C542}"/>
                </a:ext>
              </a:extLst>
            </p:cNvPr>
            <p:cNvSpPr txBox="1"/>
            <p:nvPr/>
          </p:nvSpPr>
          <p:spPr>
            <a:xfrm>
              <a:off x="9095318" y="845242"/>
              <a:ext cx="2602222" cy="237262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方法运行开始时间</a:t>
              </a:r>
            </a:p>
          </p:txBody>
        </p:sp>
        <p:sp>
          <p:nvSpPr>
            <p:cNvPr id="11" name="!!文本框 4">
              <a:extLst>
                <a:ext uri="{FF2B5EF4-FFF2-40B4-BE49-F238E27FC236}">
                  <a16:creationId xmlns:a16="http://schemas.microsoft.com/office/drawing/2014/main" id="{46A7C313-2EE0-B270-8361-1D26CEF44D2A}"/>
                </a:ext>
              </a:extLst>
            </p:cNvPr>
            <p:cNvSpPr txBox="1"/>
            <p:nvPr/>
          </p:nvSpPr>
          <p:spPr>
            <a:xfrm>
              <a:off x="9095318" y="845242"/>
              <a:ext cx="2602222" cy="237264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获取方法运行开始时间</a:t>
              </a:r>
            </a:p>
          </p:txBody>
        </p:sp>
        <p:sp>
          <p:nvSpPr>
            <p:cNvPr id="12" name="!!文本框 5">
              <a:extLst>
                <a:ext uri="{FF2B5EF4-FFF2-40B4-BE49-F238E27FC236}">
                  <a16:creationId xmlns:a16="http://schemas.microsoft.com/office/drawing/2014/main" id="{688EEB18-1F2A-658A-DBB4-B35049EB19BC}"/>
                </a:ext>
              </a:extLst>
            </p:cNvPr>
            <p:cNvSpPr txBox="1"/>
            <p:nvPr/>
          </p:nvSpPr>
          <p:spPr>
            <a:xfrm>
              <a:off x="9095318" y="845242"/>
              <a:ext cx="2602222" cy="241938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1. </a:t>
              </a: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方法运行开始时间</a:t>
              </a:r>
            </a:p>
          </p:txBody>
        </p:sp>
        <p:sp>
          <p:nvSpPr>
            <p:cNvPr id="13" name="!!文本框 10">
              <a:extLst>
                <a:ext uri="{FF2B5EF4-FFF2-40B4-BE49-F238E27FC236}">
                  <a16:creationId xmlns:a16="http://schemas.microsoft.com/office/drawing/2014/main" id="{772AEDB1-4E12-9513-99A8-CA1871D59EA3}"/>
                </a:ext>
              </a:extLst>
            </p:cNvPr>
            <p:cNvSpPr txBox="1"/>
            <p:nvPr/>
          </p:nvSpPr>
          <p:spPr>
            <a:xfrm>
              <a:off x="9095318" y="1920141"/>
              <a:ext cx="2602222" cy="251222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方法运行结束时间</a:t>
              </a:r>
              <a:r>
                <a:rPr lang="en-US" altLang="zh-CN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计算执行耗时</a:t>
              </a:r>
            </a:p>
          </p:txBody>
        </p:sp>
        <p:sp>
          <p:nvSpPr>
            <p:cNvPr id="14" name="!!文本框 23">
              <a:extLst>
                <a:ext uri="{FF2B5EF4-FFF2-40B4-BE49-F238E27FC236}">
                  <a16:creationId xmlns:a16="http://schemas.microsoft.com/office/drawing/2014/main" id="{30F51F78-B69C-C32E-674E-15771F2E58A1}"/>
                </a:ext>
              </a:extLst>
            </p:cNvPr>
            <p:cNvSpPr txBox="1"/>
            <p:nvPr/>
          </p:nvSpPr>
          <p:spPr>
            <a:xfrm>
              <a:off x="9095318" y="1920141"/>
              <a:ext cx="2602222" cy="251223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方法运行结束时间</a:t>
              </a:r>
              <a:r>
                <a:rPr lang="en-US" altLang="zh-CN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计算执行耗时</a:t>
              </a:r>
            </a:p>
          </p:txBody>
        </p:sp>
        <p:sp>
          <p:nvSpPr>
            <p:cNvPr id="15" name="!!文本框 24">
              <a:extLst>
                <a:ext uri="{FF2B5EF4-FFF2-40B4-BE49-F238E27FC236}">
                  <a16:creationId xmlns:a16="http://schemas.microsoft.com/office/drawing/2014/main" id="{7C06767A-5CA3-485B-F67D-D67402B39D78}"/>
                </a:ext>
              </a:extLst>
            </p:cNvPr>
            <p:cNvSpPr txBox="1"/>
            <p:nvPr/>
          </p:nvSpPr>
          <p:spPr>
            <a:xfrm>
              <a:off x="9095318" y="1920141"/>
              <a:ext cx="2602222" cy="251223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方法运行结束时间</a:t>
              </a:r>
              <a:r>
                <a:rPr lang="en-US" altLang="zh-CN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计算执行耗时</a:t>
              </a:r>
            </a:p>
          </p:txBody>
        </p:sp>
        <p:sp>
          <p:nvSpPr>
            <p:cNvPr id="16" name="!!文本框 27">
              <a:extLst>
                <a:ext uri="{FF2B5EF4-FFF2-40B4-BE49-F238E27FC236}">
                  <a16:creationId xmlns:a16="http://schemas.microsoft.com/office/drawing/2014/main" id="{B1CA2197-346E-E8AA-56D7-A03B07770F48}"/>
                </a:ext>
              </a:extLst>
            </p:cNvPr>
            <p:cNvSpPr txBox="1"/>
            <p:nvPr/>
          </p:nvSpPr>
          <p:spPr>
            <a:xfrm>
              <a:off x="9095318" y="1920141"/>
              <a:ext cx="2602222" cy="251223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方法运行结束时间</a:t>
              </a:r>
              <a:r>
                <a:rPr lang="en-US" altLang="zh-CN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计算执行耗时</a:t>
              </a:r>
            </a:p>
          </p:txBody>
        </p:sp>
        <p:sp>
          <p:nvSpPr>
            <p:cNvPr id="17" name="!!文本框 29">
              <a:extLst>
                <a:ext uri="{FF2B5EF4-FFF2-40B4-BE49-F238E27FC236}">
                  <a16:creationId xmlns:a16="http://schemas.microsoft.com/office/drawing/2014/main" id="{C39A1A14-D657-A067-1538-D901709CF9A3}"/>
                </a:ext>
              </a:extLst>
            </p:cNvPr>
            <p:cNvSpPr txBox="1"/>
            <p:nvPr/>
          </p:nvSpPr>
          <p:spPr>
            <a:xfrm>
              <a:off x="9095318" y="1920141"/>
              <a:ext cx="2602222" cy="251223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方法运行结束时间</a:t>
              </a:r>
              <a:r>
                <a:rPr lang="en-US" altLang="zh-CN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计算执行耗时</a:t>
              </a:r>
            </a:p>
          </p:txBody>
        </p:sp>
        <p:sp>
          <p:nvSpPr>
            <p:cNvPr id="18" name="!!文本框 31">
              <a:extLst>
                <a:ext uri="{FF2B5EF4-FFF2-40B4-BE49-F238E27FC236}">
                  <a16:creationId xmlns:a16="http://schemas.microsoft.com/office/drawing/2014/main" id="{0F07DB54-F58C-2C28-750E-24E9874FF06E}"/>
                </a:ext>
              </a:extLst>
            </p:cNvPr>
            <p:cNvSpPr txBox="1"/>
            <p:nvPr/>
          </p:nvSpPr>
          <p:spPr>
            <a:xfrm>
              <a:off x="9095318" y="1920141"/>
              <a:ext cx="2602222" cy="251223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3. </a:t>
              </a: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方法运行结束时间</a:t>
              </a:r>
              <a:r>
                <a:rPr lang="en-US" altLang="zh-CN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计算执行耗时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A8DEFA9-23B9-921E-E4B5-CC3FE98F5FB7}"/>
                </a:ext>
              </a:extLst>
            </p:cNvPr>
            <p:cNvSpPr/>
            <p:nvPr/>
          </p:nvSpPr>
          <p:spPr>
            <a:xfrm>
              <a:off x="9095318" y="1350864"/>
              <a:ext cx="2602222" cy="241938"/>
            </a:xfrm>
            <a:prstGeom prst="rect">
              <a:avLst/>
            </a:prstGeom>
            <a:noFill/>
            <a:ln w="19050">
              <a:solidFill>
                <a:srgbClr val="81E9E6"/>
              </a:solidFill>
              <a:prstDash val="solid"/>
            </a:ln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750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120B0392-E141-7F39-5E0E-7DBE11F60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085" y="4474028"/>
            <a:ext cx="4480948" cy="28196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69711B9-A7FB-A7CB-CE91-7B6E4A785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318" y="3749293"/>
            <a:ext cx="4480948" cy="21533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FADC4A3-3619-5B75-6C32-ECC225685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318" y="4003994"/>
            <a:ext cx="4480948" cy="21533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F274930-53BC-0C9E-EB2B-0D08AE36B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62" y="4721514"/>
            <a:ext cx="7769206" cy="174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3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DF6BC48-EDE4-EB85-CEBC-3AD5E8CF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AOP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58A7F0-3E58-BE00-5DDB-7F560ED1FF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4429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场景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8656920-6F4E-A4E8-A1E7-D120BF706A04}"/>
              </a:ext>
            </a:extLst>
          </p:cNvPr>
          <p:cNvGrpSpPr/>
          <p:nvPr/>
        </p:nvGrpSpPr>
        <p:grpSpPr>
          <a:xfrm>
            <a:off x="1327126" y="2254929"/>
            <a:ext cx="1545292" cy="1364878"/>
            <a:chOff x="1327126" y="2254928"/>
            <a:chExt cx="1748900" cy="1544715"/>
          </a:xfrm>
        </p:grpSpPr>
        <p:sp>
          <p:nvSpPr>
            <p:cNvPr id="7" name="流程图: 接点 6">
              <a:extLst>
                <a:ext uri="{FF2B5EF4-FFF2-40B4-BE49-F238E27FC236}">
                  <a16:creationId xmlns:a16="http://schemas.microsoft.com/office/drawing/2014/main" id="{1B1BE184-D915-0932-A53C-FDC4E34499AF}"/>
                </a:ext>
              </a:extLst>
            </p:cNvPr>
            <p:cNvSpPr/>
            <p:nvPr/>
          </p:nvSpPr>
          <p:spPr>
            <a:xfrm>
              <a:off x="1402672" y="2254928"/>
              <a:ext cx="1544715" cy="1544715"/>
            </a:xfrm>
            <a:prstGeom prst="flowChartConnector">
              <a:avLst/>
            </a:prstGeom>
            <a:solidFill>
              <a:srgbClr val="81E9E6"/>
            </a:solidFill>
            <a:ln w="3175">
              <a:noFill/>
              <a:prstDash val="lgDash"/>
            </a:ln>
            <a:effectLst>
              <a:glow rad="101600">
                <a:srgbClr val="81E9E6">
                  <a:alpha val="40000"/>
                </a:srgbClr>
              </a:glow>
            </a:effectLst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750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2EC5B5B-D82F-B371-C3A9-328B12A96496}"/>
                </a:ext>
              </a:extLst>
            </p:cNvPr>
            <p:cNvSpPr txBox="1"/>
            <p:nvPr/>
          </p:nvSpPr>
          <p:spPr>
            <a:xfrm>
              <a:off x="1327126" y="2529172"/>
              <a:ext cx="17489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记录</a:t>
              </a:r>
              <a:endParaRPr lang="en-US" altLang="zh-CN" sz="2400"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操作日志</a:t>
              </a:r>
              <a:endParaRPr lang="zh-CN" altLang="en-US" sz="2400" dirty="0"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91DBDB7-868B-2D32-A29B-5E0A0648F281}"/>
              </a:ext>
            </a:extLst>
          </p:cNvPr>
          <p:cNvGrpSpPr/>
          <p:nvPr/>
        </p:nvGrpSpPr>
        <p:grpSpPr>
          <a:xfrm>
            <a:off x="4071005" y="2254419"/>
            <a:ext cx="1544715" cy="1364369"/>
            <a:chOff x="4213934" y="2254928"/>
            <a:chExt cx="1748900" cy="1544715"/>
          </a:xfrm>
        </p:grpSpPr>
        <p:sp>
          <p:nvSpPr>
            <p:cNvPr id="8" name="流程图: 接点 7">
              <a:extLst>
                <a:ext uri="{FF2B5EF4-FFF2-40B4-BE49-F238E27FC236}">
                  <a16:creationId xmlns:a16="http://schemas.microsoft.com/office/drawing/2014/main" id="{E7A4EA12-FB74-638A-F3EA-1C6E9BBFB6B6}"/>
                </a:ext>
              </a:extLst>
            </p:cNvPr>
            <p:cNvSpPr/>
            <p:nvPr/>
          </p:nvSpPr>
          <p:spPr>
            <a:xfrm>
              <a:off x="4316027" y="2254928"/>
              <a:ext cx="1544715" cy="1544715"/>
            </a:xfrm>
            <a:prstGeom prst="flowChartConnector">
              <a:avLst/>
            </a:prstGeom>
            <a:solidFill>
              <a:srgbClr val="81E9E6"/>
            </a:solidFill>
            <a:ln w="3175">
              <a:noFill/>
              <a:prstDash val="lgDash"/>
            </a:ln>
            <a:effectLst>
              <a:glow rad="101600">
                <a:srgbClr val="81E9E6">
                  <a:alpha val="40000"/>
                </a:srgbClr>
              </a:glow>
            </a:effectLst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750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35FCE4F-2ECF-37B3-0821-E8E893736B2E}"/>
                </a:ext>
              </a:extLst>
            </p:cNvPr>
            <p:cNvSpPr txBox="1"/>
            <p:nvPr/>
          </p:nvSpPr>
          <p:spPr>
            <a:xfrm>
              <a:off x="4213934" y="2765675"/>
              <a:ext cx="174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权限控制</a:t>
              </a:r>
              <a:endParaRPr lang="zh-CN" altLang="en-US" sz="2400" dirty="0"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874C8EF-5BD5-5BA4-A65F-7199A79F1961}"/>
              </a:ext>
            </a:extLst>
          </p:cNvPr>
          <p:cNvGrpSpPr/>
          <p:nvPr/>
        </p:nvGrpSpPr>
        <p:grpSpPr>
          <a:xfrm>
            <a:off x="7018144" y="2254929"/>
            <a:ext cx="1544715" cy="1364369"/>
            <a:chOff x="7119891" y="2254928"/>
            <a:chExt cx="1748900" cy="1544715"/>
          </a:xfrm>
        </p:grpSpPr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24DE6B32-06A0-1B38-1AB1-00826B4EEF79}"/>
                </a:ext>
              </a:extLst>
            </p:cNvPr>
            <p:cNvSpPr/>
            <p:nvPr/>
          </p:nvSpPr>
          <p:spPr>
            <a:xfrm>
              <a:off x="7229382" y="2254928"/>
              <a:ext cx="1544715" cy="1544715"/>
            </a:xfrm>
            <a:prstGeom prst="flowChartConnector">
              <a:avLst/>
            </a:prstGeom>
            <a:solidFill>
              <a:srgbClr val="81E9E6"/>
            </a:solidFill>
            <a:ln w="3175">
              <a:noFill/>
              <a:prstDash val="lgDash"/>
            </a:ln>
            <a:effectLst>
              <a:glow rad="101600">
                <a:srgbClr val="81E9E6">
                  <a:alpha val="40000"/>
                </a:srgbClr>
              </a:glow>
            </a:effectLst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750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F8C9630-535C-C797-80DE-1CECD3DFCEC8}"/>
                </a:ext>
              </a:extLst>
            </p:cNvPr>
            <p:cNvSpPr txBox="1"/>
            <p:nvPr/>
          </p:nvSpPr>
          <p:spPr>
            <a:xfrm>
              <a:off x="7119891" y="2765675"/>
              <a:ext cx="174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事务管理</a:t>
              </a:r>
              <a:endParaRPr lang="zh-CN" altLang="en-US" sz="2400" dirty="0"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B189C15-C0C5-060D-0E11-4FC312EAE509}"/>
              </a:ext>
            </a:extLst>
          </p:cNvPr>
          <p:cNvGrpSpPr/>
          <p:nvPr/>
        </p:nvGrpSpPr>
        <p:grpSpPr>
          <a:xfrm>
            <a:off x="9881645" y="2247483"/>
            <a:ext cx="1512890" cy="1336259"/>
            <a:chOff x="9931154" y="2254928"/>
            <a:chExt cx="1748900" cy="1544715"/>
          </a:xfrm>
        </p:grpSpPr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170CDAA2-9BA5-4785-8D88-61660A6318D6}"/>
                </a:ext>
              </a:extLst>
            </p:cNvPr>
            <p:cNvSpPr/>
            <p:nvPr/>
          </p:nvSpPr>
          <p:spPr>
            <a:xfrm>
              <a:off x="10040645" y="2254928"/>
              <a:ext cx="1544715" cy="1544715"/>
            </a:xfrm>
            <a:prstGeom prst="flowChartConnector">
              <a:avLst/>
            </a:prstGeom>
            <a:solidFill>
              <a:srgbClr val="81E9E6"/>
            </a:solidFill>
            <a:ln w="3175">
              <a:noFill/>
              <a:prstDash val="lgDash"/>
            </a:ln>
            <a:effectLst>
              <a:glow rad="101600">
                <a:srgbClr val="81E9E6">
                  <a:alpha val="40000"/>
                </a:srgbClr>
              </a:glow>
            </a:effectLst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750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561D4EB-527E-44CE-9A56-123616C247C9}"/>
                </a:ext>
              </a:extLst>
            </p:cNvPr>
            <p:cNvSpPr txBox="1"/>
            <p:nvPr/>
          </p:nvSpPr>
          <p:spPr>
            <a:xfrm>
              <a:off x="9931154" y="2765675"/>
              <a:ext cx="174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……</a:t>
              </a:r>
              <a:endParaRPr lang="zh-CN" altLang="en-US" sz="2800" dirty="0"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AECDCFE-588A-A064-14C2-D082B5B97983}"/>
              </a:ext>
            </a:extLst>
          </p:cNvPr>
          <p:cNvGrpSpPr/>
          <p:nvPr/>
        </p:nvGrpSpPr>
        <p:grpSpPr>
          <a:xfrm>
            <a:off x="6838562" y="1079604"/>
            <a:ext cx="4755676" cy="1072376"/>
            <a:chOff x="6838562" y="1079604"/>
            <a:chExt cx="4755676" cy="1072376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428AB899-6EC5-697E-9284-1E6A42B47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8562" y="1079604"/>
              <a:ext cx="4752717" cy="1072376"/>
            </a:xfrm>
            <a:prstGeom prst="roundRect">
              <a:avLst>
                <a:gd name="adj" fmla="val 4689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</p:pic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ACA00F1D-5B9A-D915-89B8-7F87BB5BECDB}"/>
                </a:ext>
              </a:extLst>
            </p:cNvPr>
            <p:cNvSpPr/>
            <p:nvPr/>
          </p:nvSpPr>
          <p:spPr>
            <a:xfrm>
              <a:off x="6838562" y="1080553"/>
              <a:ext cx="4755676" cy="1062961"/>
            </a:xfrm>
            <a:prstGeom prst="roundRect">
              <a:avLst>
                <a:gd name="adj" fmla="val 3633"/>
              </a:avLst>
            </a:prstGeom>
            <a:solidFill>
              <a:srgbClr val="00B050">
                <a:alpha val="16863"/>
              </a:srgbClr>
            </a:solidFill>
            <a:ln w="3175">
              <a:noFill/>
              <a:prstDash val="lgDash"/>
            </a:ln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750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4" name="文本占位符 4">
            <a:extLst>
              <a:ext uri="{FF2B5EF4-FFF2-40B4-BE49-F238E27FC236}">
                <a16:creationId xmlns:a16="http://schemas.microsoft.com/office/drawing/2014/main" id="{272FA5A5-3525-6F97-9C7A-DB9E5A49D0EB}"/>
              </a:ext>
            </a:extLst>
          </p:cNvPr>
          <p:cNvSpPr txBox="1">
            <a:spLocks/>
          </p:cNvSpPr>
          <p:nvPr/>
        </p:nvSpPr>
        <p:spPr>
          <a:xfrm>
            <a:off x="824959" y="3945073"/>
            <a:ext cx="10698800" cy="44429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优势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79AEE77-DFA9-5FC4-DAB3-2ED67E29BB48}"/>
              </a:ext>
            </a:extLst>
          </p:cNvPr>
          <p:cNvGrpSpPr/>
          <p:nvPr/>
        </p:nvGrpSpPr>
        <p:grpSpPr>
          <a:xfrm>
            <a:off x="1300579" y="4818905"/>
            <a:ext cx="1571839" cy="1324653"/>
            <a:chOff x="1300579" y="4818905"/>
            <a:chExt cx="1748900" cy="1473869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A19CE997-9DB0-0388-DAED-6824380A76F0}"/>
                </a:ext>
              </a:extLst>
            </p:cNvPr>
            <p:cNvSpPr/>
            <p:nvPr/>
          </p:nvSpPr>
          <p:spPr>
            <a:xfrm rot="2700000">
              <a:off x="1438095" y="4818905"/>
              <a:ext cx="1473869" cy="1473869"/>
            </a:xfrm>
            <a:prstGeom prst="roundRect">
              <a:avLst>
                <a:gd name="adj" fmla="val 6827"/>
              </a:avLst>
            </a:prstGeom>
            <a:solidFill>
              <a:srgbClr val="8C61FF"/>
            </a:solidFill>
            <a:ln w="3175">
              <a:noFill/>
              <a:prstDash val="lgDash"/>
            </a:ln>
            <a:effectLst>
              <a:glow rad="101600">
                <a:srgbClr val="8C61FF">
                  <a:alpha val="40000"/>
                </a:srgbClr>
              </a:glow>
            </a:effectLst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750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1406D0D-8C45-DF98-59F6-32D12D5860BB}"/>
                </a:ext>
              </a:extLst>
            </p:cNvPr>
            <p:cNvSpPr txBox="1"/>
            <p:nvPr/>
          </p:nvSpPr>
          <p:spPr>
            <a:xfrm>
              <a:off x="1300579" y="5076568"/>
              <a:ext cx="17489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>
                  <a:solidFill>
                    <a:schemeClr val="bg1"/>
                  </a:solidFill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代码</a:t>
              </a:r>
              <a:endParaRPr lang="en-US" altLang="zh-CN" sz="2800">
                <a:solidFill>
                  <a:schemeClr val="bg1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>
                  <a:solidFill>
                    <a:schemeClr val="bg1"/>
                  </a:solidFill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无侵入</a:t>
              </a:r>
              <a:endParaRPr lang="zh-CN" altLang="en-US" sz="2800" dirty="0">
                <a:solidFill>
                  <a:schemeClr val="bg1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7C52294-842C-424C-978D-98E6FB6393F6}"/>
              </a:ext>
            </a:extLst>
          </p:cNvPr>
          <p:cNvGrpSpPr/>
          <p:nvPr/>
        </p:nvGrpSpPr>
        <p:grpSpPr>
          <a:xfrm>
            <a:off x="4028296" y="4857736"/>
            <a:ext cx="1630131" cy="1373778"/>
            <a:chOff x="4269507" y="4818907"/>
            <a:chExt cx="1748900" cy="1473869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3EA1F970-D82C-C11E-3A56-1CC97968ADDB}"/>
                </a:ext>
              </a:extLst>
            </p:cNvPr>
            <p:cNvSpPr/>
            <p:nvPr/>
          </p:nvSpPr>
          <p:spPr>
            <a:xfrm rot="2700000">
              <a:off x="4395241" y="4818907"/>
              <a:ext cx="1473869" cy="1473869"/>
            </a:xfrm>
            <a:prstGeom prst="roundRect">
              <a:avLst>
                <a:gd name="adj" fmla="val 6827"/>
              </a:avLst>
            </a:prstGeom>
            <a:solidFill>
              <a:srgbClr val="8C61FF"/>
            </a:solidFill>
            <a:ln w="3175">
              <a:noFill/>
              <a:prstDash val="lgDash"/>
            </a:ln>
            <a:effectLst>
              <a:glow rad="101600">
                <a:srgbClr val="8C61FF">
                  <a:alpha val="40000"/>
                </a:srgbClr>
              </a:glow>
            </a:effectLst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750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DDCD550-1EEA-FE8C-309B-DBB770CA43F6}"/>
                </a:ext>
              </a:extLst>
            </p:cNvPr>
            <p:cNvSpPr txBox="1"/>
            <p:nvPr/>
          </p:nvSpPr>
          <p:spPr>
            <a:xfrm>
              <a:off x="4269507" y="4974665"/>
              <a:ext cx="17489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>
                  <a:solidFill>
                    <a:schemeClr val="bg1"/>
                  </a:solidFill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减少</a:t>
              </a:r>
              <a:endParaRPr lang="en-US" altLang="zh-CN" sz="2800">
                <a:solidFill>
                  <a:schemeClr val="bg1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>
                  <a:solidFill>
                    <a:schemeClr val="bg1"/>
                  </a:solidFill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重复代码</a:t>
              </a:r>
              <a:endParaRPr lang="zh-CN" altLang="en-US" sz="2800" dirty="0">
                <a:solidFill>
                  <a:schemeClr val="bg1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82355E9-EE56-429F-9BFF-6020948A35E4}"/>
              </a:ext>
            </a:extLst>
          </p:cNvPr>
          <p:cNvGrpSpPr/>
          <p:nvPr/>
        </p:nvGrpSpPr>
        <p:grpSpPr>
          <a:xfrm>
            <a:off x="6981500" y="4862847"/>
            <a:ext cx="1618001" cy="1363555"/>
            <a:chOff x="7229382" y="4818904"/>
            <a:chExt cx="1748900" cy="1473869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A2838D25-4E47-2E7C-672C-1CCF78866CEA}"/>
                </a:ext>
              </a:extLst>
            </p:cNvPr>
            <p:cNvSpPr/>
            <p:nvPr/>
          </p:nvSpPr>
          <p:spPr>
            <a:xfrm rot="2700000">
              <a:off x="7352387" y="4818904"/>
              <a:ext cx="1473869" cy="1473869"/>
            </a:xfrm>
            <a:prstGeom prst="roundRect">
              <a:avLst>
                <a:gd name="adj" fmla="val 6827"/>
              </a:avLst>
            </a:prstGeom>
            <a:solidFill>
              <a:srgbClr val="8C61FF"/>
            </a:solidFill>
            <a:ln w="3175">
              <a:noFill/>
              <a:prstDash val="lgDash"/>
            </a:ln>
            <a:effectLst>
              <a:glow rad="101600">
                <a:srgbClr val="8C61FF">
                  <a:alpha val="40000"/>
                </a:srgbClr>
              </a:glow>
            </a:effectLst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750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A906FAA-5803-4351-68DD-39661D47B224}"/>
                </a:ext>
              </a:extLst>
            </p:cNvPr>
            <p:cNvSpPr txBox="1"/>
            <p:nvPr/>
          </p:nvSpPr>
          <p:spPr>
            <a:xfrm>
              <a:off x="7229382" y="4974665"/>
              <a:ext cx="17489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>
                  <a:solidFill>
                    <a:schemeClr val="bg1"/>
                  </a:solidFill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提高</a:t>
              </a:r>
              <a:endParaRPr lang="en-US" altLang="zh-CN" sz="2800">
                <a:solidFill>
                  <a:schemeClr val="bg1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>
                  <a:solidFill>
                    <a:schemeClr val="bg1"/>
                  </a:solidFill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开发效率</a:t>
              </a:r>
              <a:endParaRPr lang="zh-CN" altLang="en-US" sz="2800" dirty="0">
                <a:solidFill>
                  <a:schemeClr val="bg1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C0D360B-FDE5-AF02-4365-80E754DB3F03}"/>
              </a:ext>
            </a:extLst>
          </p:cNvPr>
          <p:cNvGrpSpPr/>
          <p:nvPr/>
        </p:nvGrpSpPr>
        <p:grpSpPr>
          <a:xfrm>
            <a:off x="9823061" y="4863742"/>
            <a:ext cx="1630057" cy="1373715"/>
            <a:chOff x="9938552" y="4808744"/>
            <a:chExt cx="1748900" cy="1473869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382FF6C1-8FD0-1633-B3E9-50BCFD111DB0}"/>
                </a:ext>
              </a:extLst>
            </p:cNvPr>
            <p:cNvSpPr/>
            <p:nvPr/>
          </p:nvSpPr>
          <p:spPr>
            <a:xfrm rot="2700000">
              <a:off x="10066600" y="4808744"/>
              <a:ext cx="1473869" cy="1473869"/>
            </a:xfrm>
            <a:prstGeom prst="roundRect">
              <a:avLst>
                <a:gd name="adj" fmla="val 6827"/>
              </a:avLst>
            </a:prstGeom>
            <a:solidFill>
              <a:srgbClr val="8C61FF"/>
            </a:solidFill>
            <a:ln w="3175">
              <a:noFill/>
              <a:prstDash val="lgDash"/>
            </a:ln>
            <a:effectLst>
              <a:glow rad="101600">
                <a:srgbClr val="8C61FF">
                  <a:alpha val="40000"/>
                </a:srgbClr>
              </a:glow>
            </a:effectLst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750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75E3B56-D716-D85D-764B-4B659E67DA61}"/>
                </a:ext>
              </a:extLst>
            </p:cNvPr>
            <p:cNvSpPr txBox="1"/>
            <p:nvPr/>
          </p:nvSpPr>
          <p:spPr>
            <a:xfrm>
              <a:off x="9938552" y="5283015"/>
              <a:ext cx="1748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>
                  <a:solidFill>
                    <a:schemeClr val="bg1"/>
                  </a:solidFill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维护方便</a:t>
              </a:r>
              <a:endParaRPr lang="zh-CN" altLang="en-US" sz="2800" dirty="0">
                <a:solidFill>
                  <a:schemeClr val="bg1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C482F64-C84D-39C5-7F91-E0703C1AC461}"/>
              </a:ext>
            </a:extLst>
          </p:cNvPr>
          <p:cNvGrpSpPr/>
          <p:nvPr/>
        </p:nvGrpSpPr>
        <p:grpSpPr>
          <a:xfrm>
            <a:off x="10232996" y="1063974"/>
            <a:ext cx="1358283" cy="261610"/>
            <a:chOff x="10232996" y="1063974"/>
            <a:chExt cx="1358283" cy="261610"/>
          </a:xfrm>
        </p:grpSpPr>
        <p:sp>
          <p:nvSpPr>
            <p:cNvPr id="3" name="箭头: 五边形 2">
              <a:extLst>
                <a:ext uri="{FF2B5EF4-FFF2-40B4-BE49-F238E27FC236}">
                  <a16:creationId xmlns:a16="http://schemas.microsoft.com/office/drawing/2014/main" id="{9B8293B1-21F1-3139-E4B3-B0260615564F}"/>
                </a:ext>
              </a:extLst>
            </p:cNvPr>
            <p:cNvSpPr/>
            <p:nvPr/>
          </p:nvSpPr>
          <p:spPr>
            <a:xfrm rot="10800000">
              <a:off x="10232996" y="1069341"/>
              <a:ext cx="1358283" cy="252230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lIns="144000" tIns="72000" rIns="72000" bIns="72000" rtlCol="0" anchor="ctr">
              <a:spAutoFit/>
            </a:bodyPr>
            <a:lstStyle/>
            <a:p>
              <a:pPr marL="357750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74CB395-A561-7EAC-1357-5668665F8CFE}"/>
                </a:ext>
              </a:extLst>
            </p:cNvPr>
            <p:cNvSpPr txBox="1"/>
            <p:nvPr/>
          </p:nvSpPr>
          <p:spPr>
            <a:xfrm>
              <a:off x="10621983" y="1063974"/>
              <a:ext cx="7425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开启事务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93995A6-8154-ED0E-910F-A574B1E21D4F}"/>
              </a:ext>
            </a:extLst>
          </p:cNvPr>
          <p:cNvGrpSpPr/>
          <p:nvPr/>
        </p:nvGrpSpPr>
        <p:grpSpPr>
          <a:xfrm>
            <a:off x="10234726" y="1895734"/>
            <a:ext cx="1358283" cy="265245"/>
            <a:chOff x="10242346" y="1865254"/>
            <a:chExt cx="1358283" cy="265245"/>
          </a:xfrm>
        </p:grpSpPr>
        <p:sp>
          <p:nvSpPr>
            <p:cNvPr id="20" name="箭头: 五边形 19">
              <a:extLst>
                <a:ext uri="{FF2B5EF4-FFF2-40B4-BE49-F238E27FC236}">
                  <a16:creationId xmlns:a16="http://schemas.microsoft.com/office/drawing/2014/main" id="{89E0EBAD-B0C0-4C31-46D2-EC1419006104}"/>
                </a:ext>
              </a:extLst>
            </p:cNvPr>
            <p:cNvSpPr/>
            <p:nvPr/>
          </p:nvSpPr>
          <p:spPr>
            <a:xfrm rot="10800000">
              <a:off x="10242346" y="1865254"/>
              <a:ext cx="1358283" cy="252230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lIns="144000" tIns="72000" rIns="72000" bIns="72000" rtlCol="0" anchor="ctr">
              <a:spAutoFit/>
            </a:bodyPr>
            <a:lstStyle/>
            <a:p>
              <a:pPr marL="357750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54F9C08-3FED-2849-1AEA-4C745C737237}"/>
                </a:ext>
              </a:extLst>
            </p:cNvPr>
            <p:cNvSpPr txBox="1"/>
            <p:nvPr/>
          </p:nvSpPr>
          <p:spPr>
            <a:xfrm>
              <a:off x="10480934" y="1868889"/>
              <a:ext cx="1091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提交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/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回滚事务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075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17B5D8-B32E-5561-FC7F-3E128DB70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3688080"/>
          </a:xfrm>
        </p:spPr>
        <p:txBody>
          <a:bodyPr/>
          <a:lstStyle/>
          <a:p>
            <a:r>
              <a:rPr lang="en-US" altLang="zh-CN"/>
              <a:t>AOP</a:t>
            </a:r>
          </a:p>
          <a:p>
            <a:r>
              <a:rPr lang="en-US" altLang="zh-CN"/>
              <a:t>SpringAOP</a:t>
            </a:r>
          </a:p>
          <a:p>
            <a:r>
              <a:rPr lang="en-US" altLang="zh-CN"/>
              <a:t>SpringAOP</a:t>
            </a:r>
            <a:r>
              <a:rPr lang="zh-CN" altLang="en-US"/>
              <a:t>开发步骤</a:t>
            </a:r>
          </a:p>
        </p:txBody>
      </p:sp>
    </p:spTree>
    <p:extLst>
      <p:ext uri="{BB962C8B-B14F-4D97-AF65-F5344CB8AC3E}">
        <p14:creationId xmlns:p14="http://schemas.microsoft.com/office/powerpoint/2010/main" val="183321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>
            <a:extLst>
              <a:ext uri="{FF2B5EF4-FFF2-40B4-BE49-F238E27FC236}">
                <a16:creationId xmlns:a16="http://schemas.microsoft.com/office/drawing/2014/main" id="{CF1C7513-EC68-7F2A-A51E-D8C85B8A3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9120" y="1622202"/>
            <a:ext cx="6507358" cy="2367906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 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AOP</a:t>
            </a:r>
            <a:r>
              <a:rPr lang="zh-CN" altLang="en-US"/>
              <a:t>基础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进阶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案例</a:t>
            </a:r>
            <a:endParaRPr lang="en-US" altLang="zh-CN"/>
          </a:p>
        </p:txBody>
      </p:sp>
      <p:sp>
        <p:nvSpPr>
          <p:cNvPr id="6" name="!!文本框 5">
            <a:extLst>
              <a:ext uri="{FF2B5EF4-FFF2-40B4-BE49-F238E27FC236}">
                <a16:creationId xmlns:a16="http://schemas.microsoft.com/office/drawing/2014/main" id="{BA0F3276-2318-A608-822C-3ADF50912661}"/>
              </a:ext>
            </a:extLst>
          </p:cNvPr>
          <p:cNvSpPr txBox="1"/>
          <p:nvPr/>
        </p:nvSpPr>
        <p:spPr>
          <a:xfrm>
            <a:off x="4986346" y="1826040"/>
            <a:ext cx="1503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事务管理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01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AOP</a:t>
            </a:r>
            <a:r>
              <a:rPr lang="zh-CN" altLang="en-US"/>
              <a:t>基础</a:t>
            </a:r>
            <a:endParaRPr lang="en-US" altLang="zh-CN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C8409ED-064C-67BB-585F-AAE40C2E79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/>
              <a:t>AOP</a:t>
            </a:r>
            <a:r>
              <a:rPr lang="zh-CN" altLang="en-US"/>
              <a:t>概述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快速入门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 </a:t>
            </a:r>
          </a:p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3" name="!!文本占位符 1">
            <a:extLst>
              <a:ext uri="{FF2B5EF4-FFF2-40B4-BE49-F238E27FC236}">
                <a16:creationId xmlns:a16="http://schemas.microsoft.com/office/drawing/2014/main" id="{3404F3C8-9DD8-459D-D53E-FF84C2AE5954}"/>
              </a:ext>
            </a:extLst>
          </p:cNvPr>
          <p:cNvSpPr txBox="1">
            <a:spLocks/>
          </p:cNvSpPr>
          <p:nvPr/>
        </p:nvSpPr>
        <p:spPr>
          <a:xfrm>
            <a:off x="5506720" y="4054793"/>
            <a:ext cx="1564640" cy="456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AOP</a:t>
            </a:r>
            <a:r>
              <a:rPr lang="zh-CN" altLang="en-US">
                <a:solidFill>
                  <a:srgbClr val="C00000"/>
                </a:solidFill>
              </a:rPr>
              <a:t>核心概念</a:t>
            </a:r>
            <a:endParaRPr lang="en-US" altLang="zh-CN">
              <a:solidFill>
                <a:srgbClr val="C00000"/>
              </a:solidFill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136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B115C380-F654-A04D-871B-2124A1DE1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162"/>
          <a:stretch/>
        </p:blipFill>
        <p:spPr>
          <a:xfrm>
            <a:off x="7674734" y="2335074"/>
            <a:ext cx="4314792" cy="4193791"/>
          </a:xfrm>
          <a:prstGeom prst="roundRect">
            <a:avLst>
              <a:gd name="adj" fmla="val 1832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8FDD3BA-4D1D-9E88-58DF-45D138DDA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532" y="3477856"/>
            <a:ext cx="6247982" cy="3296447"/>
          </a:xfrm>
          <a:prstGeom prst="roundRect">
            <a:avLst>
              <a:gd name="adj" fmla="val 2231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6" name="!!文本占位符 1">
            <a:extLst>
              <a:ext uri="{FF2B5EF4-FFF2-40B4-BE49-F238E27FC236}">
                <a16:creationId xmlns:a16="http://schemas.microsoft.com/office/drawing/2014/main" id="{F9236964-57F7-AA96-1EF1-EE362F60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AOP</a:t>
            </a:r>
            <a:r>
              <a:rPr lang="zh-CN" altLang="en-US"/>
              <a:t>核心概念</a:t>
            </a:r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109DB9D7-DA41-4E92-F39E-3B1449008CD8}"/>
              </a:ext>
            </a:extLst>
          </p:cNvPr>
          <p:cNvSpPr txBox="1">
            <a:spLocks/>
          </p:cNvSpPr>
          <p:nvPr/>
        </p:nvSpPr>
        <p:spPr>
          <a:xfrm>
            <a:off x="710880" y="1586994"/>
            <a:ext cx="6808601" cy="184200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/>
              <a:t>连接点：</a:t>
            </a:r>
            <a:r>
              <a:rPr lang="en-US" altLang="zh-CN" sz="1400">
                <a:latin typeface="Consolas" panose="020B0609020204030204" pitchFamily="49" charset="0"/>
              </a:rPr>
              <a:t>JoinPoint</a:t>
            </a:r>
            <a:r>
              <a:rPr lang="zh-CN" altLang="en-US" sz="1400"/>
              <a:t>，可以被</a:t>
            </a:r>
            <a:r>
              <a:rPr lang="en-US" altLang="zh-CN" sz="1400"/>
              <a:t>AOP</a:t>
            </a:r>
            <a:r>
              <a:rPr lang="zh-CN" altLang="en-US" sz="1400"/>
              <a:t>控制的方法（暗含方法执行时的相关信息）</a:t>
            </a:r>
            <a:endParaRPr lang="en-US" altLang="zh-CN" sz="140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/>
              <a:t>通知：</a:t>
            </a:r>
            <a:r>
              <a:rPr lang="en-US" altLang="zh-CN" sz="1400">
                <a:latin typeface="Consolas" panose="020B0609020204030204" pitchFamily="49" charset="0"/>
              </a:rPr>
              <a:t>Advice</a:t>
            </a:r>
            <a:r>
              <a:rPr lang="zh-CN" altLang="en-US" sz="1400"/>
              <a:t>，指哪些重复的逻辑，也就是共性功能（最终体现为一个方法）</a:t>
            </a:r>
            <a:endParaRPr lang="en-US" altLang="zh-CN" sz="140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/>
              <a:t>切入点：</a:t>
            </a:r>
            <a:r>
              <a:rPr lang="en-US" altLang="zh-CN" sz="1400">
                <a:latin typeface="Consolas" panose="020B0609020204030204" pitchFamily="49" charset="0"/>
              </a:rPr>
              <a:t>PointCut</a:t>
            </a:r>
            <a:r>
              <a:rPr lang="zh-CN" altLang="en-US" sz="1400"/>
              <a:t>，匹配连接点的条件，通知仅会在切入点方法执行时被应用</a:t>
            </a:r>
            <a:endParaRPr lang="en-US" altLang="zh-CN" sz="140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/>
              <a:t>切面：</a:t>
            </a:r>
            <a:r>
              <a:rPr lang="en-US" altLang="zh-CN" sz="1400">
                <a:latin typeface="Consolas" panose="020B0609020204030204" pitchFamily="49" charset="0"/>
              </a:rPr>
              <a:t>Aspect</a:t>
            </a:r>
            <a:r>
              <a:rPr lang="zh-CN" altLang="en-US" sz="1400"/>
              <a:t>，描述通知与切入点的对应关系（通知</a:t>
            </a:r>
            <a:r>
              <a:rPr lang="en-US" altLang="zh-CN" sz="1400"/>
              <a:t>+</a:t>
            </a:r>
            <a:r>
              <a:rPr lang="zh-CN" altLang="en-US" sz="1400"/>
              <a:t>切入点）</a:t>
            </a:r>
            <a:endParaRPr lang="en-US" altLang="zh-CN" sz="140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/>
              <a:t>目标对象：</a:t>
            </a:r>
            <a:r>
              <a:rPr lang="en-US" altLang="zh-CN" sz="1400"/>
              <a:t>Target</a:t>
            </a:r>
            <a:r>
              <a:rPr lang="zh-CN" altLang="en-US" sz="1400"/>
              <a:t>，通知所应用的对象</a:t>
            </a:r>
            <a:endParaRPr lang="en-US" altLang="zh-CN" sz="14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31CF84-A74D-2D2A-EDC4-B42760C39593}"/>
              </a:ext>
            </a:extLst>
          </p:cNvPr>
          <p:cNvSpPr/>
          <p:nvPr/>
        </p:nvSpPr>
        <p:spPr>
          <a:xfrm>
            <a:off x="7669735" y="3250376"/>
            <a:ext cx="4319791" cy="1065139"/>
          </a:xfrm>
          <a:prstGeom prst="rect">
            <a:avLst/>
          </a:prstGeom>
          <a:solidFill>
            <a:srgbClr val="FF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B074F7-3BE1-F0C1-6686-D683138060D6}"/>
              </a:ext>
            </a:extLst>
          </p:cNvPr>
          <p:cNvSpPr/>
          <p:nvPr/>
        </p:nvSpPr>
        <p:spPr>
          <a:xfrm>
            <a:off x="1132531" y="4641552"/>
            <a:ext cx="6247982" cy="1922176"/>
          </a:xfrm>
          <a:prstGeom prst="rect">
            <a:avLst/>
          </a:prstGeom>
          <a:solidFill>
            <a:srgbClr val="00B05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24D1543-385B-9521-51D0-DFD652B33C32}"/>
              </a:ext>
            </a:extLst>
          </p:cNvPr>
          <p:cNvSpPr/>
          <p:nvPr/>
        </p:nvSpPr>
        <p:spPr>
          <a:xfrm>
            <a:off x="7670467" y="4345644"/>
            <a:ext cx="4314792" cy="793546"/>
          </a:xfrm>
          <a:prstGeom prst="rect">
            <a:avLst/>
          </a:prstGeom>
          <a:solidFill>
            <a:srgbClr val="FF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0D78FB-B36D-ABE8-3DF5-2676821B74BE}"/>
              </a:ext>
            </a:extLst>
          </p:cNvPr>
          <p:cNvSpPr/>
          <p:nvPr/>
        </p:nvSpPr>
        <p:spPr>
          <a:xfrm>
            <a:off x="7674137" y="5170115"/>
            <a:ext cx="4311122" cy="1287630"/>
          </a:xfrm>
          <a:prstGeom prst="rect">
            <a:avLst/>
          </a:prstGeom>
          <a:solidFill>
            <a:srgbClr val="FF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E11278-72D7-8234-BD5A-33A3C493183B}"/>
              </a:ext>
            </a:extLst>
          </p:cNvPr>
          <p:cNvSpPr txBox="1"/>
          <p:nvPr/>
        </p:nvSpPr>
        <p:spPr>
          <a:xfrm>
            <a:off x="11039229" y="4945314"/>
            <a:ext cx="96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连接点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FC39EE6-9FEF-9BC2-9F55-4A0AFE6C20E7}"/>
              </a:ext>
            </a:extLst>
          </p:cNvPr>
          <p:cNvSpPr txBox="1"/>
          <p:nvPr/>
        </p:nvSpPr>
        <p:spPr>
          <a:xfrm>
            <a:off x="7630423" y="3623173"/>
            <a:ext cx="96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切入点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E337E55-2F09-F770-B48C-23284E03F72E}"/>
              </a:ext>
            </a:extLst>
          </p:cNvPr>
          <p:cNvSpPr txBox="1"/>
          <p:nvPr/>
        </p:nvSpPr>
        <p:spPr>
          <a:xfrm>
            <a:off x="5422223" y="4065335"/>
            <a:ext cx="1793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切入点表达式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8B82A44-934B-7CD7-A2F8-F5954FB9AF77}"/>
              </a:ext>
            </a:extLst>
          </p:cNvPr>
          <p:cNvSpPr txBox="1"/>
          <p:nvPr/>
        </p:nvSpPr>
        <p:spPr>
          <a:xfrm>
            <a:off x="5906428" y="5287656"/>
            <a:ext cx="824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通知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0781741-EE8B-D5D2-89FD-6F7597DF3027}"/>
              </a:ext>
            </a:extLst>
          </p:cNvPr>
          <p:cNvSpPr/>
          <p:nvPr/>
        </p:nvSpPr>
        <p:spPr>
          <a:xfrm>
            <a:off x="1132531" y="4391478"/>
            <a:ext cx="6247982" cy="217225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txBody>
          <a:bodyPr wrap="square" lIns="144000" tIns="468000" rIns="72000" bIns="108000" rtlCol="0" anchor="ctr">
            <a:spAutoFit/>
          </a:bodyPr>
          <a:lstStyle/>
          <a:p>
            <a:pPr marL="357750" indent="-285750" algn="l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5BEF17A-2CFE-8374-B6F7-CF4D1F370D59}"/>
              </a:ext>
            </a:extLst>
          </p:cNvPr>
          <p:cNvSpPr txBox="1"/>
          <p:nvPr/>
        </p:nvSpPr>
        <p:spPr>
          <a:xfrm>
            <a:off x="6977170" y="4662891"/>
            <a:ext cx="824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切 面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3973E31C-E447-94FF-AB00-1C01E86EDD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8" r="302" b="6026"/>
          <a:stretch/>
        </p:blipFill>
        <p:spPr>
          <a:xfrm>
            <a:off x="5179934" y="4450750"/>
            <a:ext cx="1895236" cy="16833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FDCFD2CC-E89C-250D-BD06-A0E6168B01EE}"/>
              </a:ext>
            </a:extLst>
          </p:cNvPr>
          <p:cNvSpPr/>
          <p:nvPr/>
        </p:nvSpPr>
        <p:spPr>
          <a:xfrm>
            <a:off x="2120592" y="4400809"/>
            <a:ext cx="4954578" cy="231412"/>
          </a:xfrm>
          <a:prstGeom prst="rect">
            <a:avLst/>
          </a:prstGeom>
          <a:solidFill>
            <a:srgbClr val="FFC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1A3F13F-E0C8-8B90-58AD-432D7E58DEED}"/>
              </a:ext>
            </a:extLst>
          </p:cNvPr>
          <p:cNvSpPr txBox="1"/>
          <p:nvPr/>
        </p:nvSpPr>
        <p:spPr>
          <a:xfrm>
            <a:off x="9478408" y="2130577"/>
            <a:ext cx="1230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目标对象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3BE12B6-AFED-4DF4-9179-6DAD0BC6FD52}"/>
              </a:ext>
            </a:extLst>
          </p:cNvPr>
          <p:cNvSpPr txBox="1"/>
          <p:nvPr/>
        </p:nvSpPr>
        <p:spPr>
          <a:xfrm>
            <a:off x="1708094" y="3659349"/>
            <a:ext cx="118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切 面类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046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" grpId="0" animBg="1"/>
      <p:bldP spid="3" grpId="0" animBg="1"/>
      <p:bldP spid="15" grpId="0"/>
      <p:bldP spid="23" grpId="0"/>
      <p:bldP spid="24" grpId="0"/>
      <p:bldP spid="25" grpId="0"/>
      <p:bldP spid="26" grpId="0" animBg="1"/>
      <p:bldP spid="27" grpId="0"/>
      <p:bldP spid="22" grpId="0" animBg="1"/>
      <p:bldP spid="35" grpId="0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C71FF69-3AD4-DA02-8D7C-5D5796A6E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64" y="1542353"/>
            <a:ext cx="5339982" cy="2510196"/>
          </a:xfrm>
          <a:prstGeom prst="roundRect">
            <a:avLst>
              <a:gd name="adj" fmla="val 2231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746D25B-E031-1700-FC26-FA8B10A39E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162"/>
          <a:stretch/>
        </p:blipFill>
        <p:spPr>
          <a:xfrm>
            <a:off x="6590952" y="1620771"/>
            <a:ext cx="4858302" cy="2080586"/>
          </a:xfrm>
          <a:prstGeom prst="roundRect">
            <a:avLst>
              <a:gd name="adj" fmla="val 5068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grpSp>
        <p:nvGrpSpPr>
          <p:cNvPr id="52" name="组合 51">
            <a:extLst>
              <a:ext uri="{FF2B5EF4-FFF2-40B4-BE49-F238E27FC236}">
                <a16:creationId xmlns:a16="http://schemas.microsoft.com/office/drawing/2014/main" id="{76CB1C58-8D9C-6201-B087-896AD8E6E478}"/>
              </a:ext>
            </a:extLst>
          </p:cNvPr>
          <p:cNvGrpSpPr/>
          <p:nvPr/>
        </p:nvGrpSpPr>
        <p:grpSpPr>
          <a:xfrm>
            <a:off x="6540036" y="3820306"/>
            <a:ext cx="4968926" cy="2719064"/>
            <a:chOff x="6540036" y="3820306"/>
            <a:chExt cx="4968926" cy="2719064"/>
          </a:xfrm>
        </p:grpSpPr>
        <p:sp>
          <p:nvSpPr>
            <p:cNvPr id="14" name="矩形: 圆角 3">
              <a:extLst>
                <a:ext uri="{FF2B5EF4-FFF2-40B4-BE49-F238E27FC236}">
                  <a16:creationId xmlns:a16="http://schemas.microsoft.com/office/drawing/2014/main" id="{AD798802-2218-10EF-5AAA-52C281091462}"/>
                </a:ext>
              </a:extLst>
            </p:cNvPr>
            <p:cNvSpPr/>
            <p:nvPr/>
          </p:nvSpPr>
          <p:spPr>
            <a:xfrm>
              <a:off x="6540036" y="3820306"/>
              <a:ext cx="4960134" cy="2693643"/>
            </a:xfrm>
            <a:prstGeom prst="roundRect">
              <a:avLst>
                <a:gd name="adj" fmla="val 3224"/>
              </a:avLst>
            </a:prstGeom>
            <a:solidFill>
              <a:srgbClr val="FFFFE4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144000" rIns="0" bIns="180000" rtlCol="0" anchor="ctr"/>
            <a:lstStyle/>
            <a:p>
              <a:pPr>
                <a:lnSpc>
                  <a:spcPct val="150000"/>
                </a:lnSpc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DeptService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Proxy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implements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DeptService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@Override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List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627A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list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() {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</a:t>
              </a:r>
              <a:r>
                <a:rPr lang="zh-CN" altLang="zh-CN" sz="1200">
                  <a:solidFill>
                    <a:srgbClr val="0033B3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long 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begin 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 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System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.currentTimeMillis();</a:t>
              </a:r>
              <a:br>
                <a:rPr lang="zh-CN" altLang="zh-CN" sz="1200">
                  <a:solidFill>
                    <a:srgbClr val="8C8C8C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200">
                  <a:solidFill>
                    <a:srgbClr val="8C8C8C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List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&lt;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 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deptList 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 </a:t>
              </a:r>
              <a:r>
                <a:rPr lang="zh-CN" altLang="zh-CN" sz="1200">
                  <a:solidFill>
                    <a:srgbClr val="871094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deptMapper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.list();</a:t>
              </a:r>
              <a:b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</a:t>
              </a:r>
              <a:r>
                <a:rPr lang="zh-CN" altLang="zh-CN" sz="1200">
                  <a:solidFill>
                    <a:srgbClr val="0033B3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long 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end 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 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System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.currentTimeMillis();</a:t>
              </a:r>
              <a:b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en-US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</a:t>
              </a:r>
              <a:r>
                <a:rPr lang="zh-CN" altLang="zh-CN" sz="1200">
                  <a:solidFill>
                    <a:srgbClr val="871094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log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.info(</a:t>
              </a:r>
              <a:r>
                <a:rPr lang="zh-CN" altLang="zh-CN" sz="1200">
                  <a:solidFill>
                    <a:srgbClr val="067D17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"执行耗时 : {} ms"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 (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end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-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begin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));</a:t>
              </a:r>
              <a:b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</a:t>
              </a:r>
              <a:r>
                <a:rPr lang="zh-CN" altLang="zh-CN" sz="1200">
                  <a:solidFill>
                    <a:srgbClr val="0033B3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return 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deptList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	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}</a:t>
              </a:r>
              <a:endPara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矩形: 对角圆角 24">
              <a:extLst>
                <a:ext uri="{FF2B5EF4-FFF2-40B4-BE49-F238E27FC236}">
                  <a16:creationId xmlns:a16="http://schemas.microsoft.com/office/drawing/2014/main" id="{C0CED670-8C01-6378-695C-D9915509F9F2}"/>
                </a:ext>
              </a:extLst>
            </p:cNvPr>
            <p:cNvSpPr/>
            <p:nvPr/>
          </p:nvSpPr>
          <p:spPr>
            <a:xfrm>
              <a:off x="10464757" y="6224752"/>
              <a:ext cx="1044205" cy="314618"/>
            </a:xfrm>
            <a:prstGeom prst="round2DiagRect">
              <a:avLst>
                <a:gd name="adj1" fmla="val 32105"/>
                <a:gd name="adj2" fmla="val 0"/>
              </a:avLst>
            </a:prstGeom>
            <a:solidFill>
              <a:srgbClr val="C00000"/>
            </a:solidFill>
            <a:ln w="3175">
              <a:noFill/>
              <a:prstDash val="lgDash"/>
            </a:ln>
          </p:spPr>
          <p:txBody>
            <a:bodyPr wrap="square" lIns="72000" tIns="36000" rIns="72000" bIns="36000" rtlCol="0" anchor="ctr">
              <a:spAutoFit/>
            </a:bodyPr>
            <a:lstStyle/>
            <a:p>
              <a:pPr marL="72000" algn="l"/>
              <a:r>
                <a:rPr lang="zh-CN" altLang="en-US" sz="1200" b="1">
                  <a:solidFill>
                    <a:schemeClr val="bg1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代理对象</a:t>
              </a:r>
            </a:p>
          </p:txBody>
        </p:sp>
      </p:grpSp>
      <p:sp>
        <p:nvSpPr>
          <p:cNvPr id="4" name="标题 3">
            <a:extLst>
              <a:ext uri="{FF2B5EF4-FFF2-40B4-BE49-F238E27FC236}">
                <a16:creationId xmlns:a16="http://schemas.microsoft.com/office/drawing/2014/main" id="{B8338042-C545-3C21-8D44-4C7CAB9E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AOP</a:t>
            </a:r>
            <a:r>
              <a:rPr lang="zh-CN" altLang="en-US"/>
              <a:t>执行流程</a:t>
            </a:r>
          </a:p>
        </p:txBody>
      </p:sp>
      <p:sp>
        <p:nvSpPr>
          <p:cNvPr id="6" name="矩形: 圆角 3">
            <a:extLst>
              <a:ext uri="{FF2B5EF4-FFF2-40B4-BE49-F238E27FC236}">
                <a16:creationId xmlns:a16="http://schemas.microsoft.com/office/drawing/2014/main" id="{A3C02D0B-16D2-CD22-D715-1E067C59CA99}"/>
              </a:ext>
            </a:extLst>
          </p:cNvPr>
          <p:cNvSpPr/>
          <p:nvPr/>
        </p:nvSpPr>
        <p:spPr>
          <a:xfrm>
            <a:off x="853611" y="1519422"/>
            <a:ext cx="5432889" cy="2543175"/>
          </a:xfrm>
          <a:prstGeom prst="roundRect">
            <a:avLst>
              <a:gd name="adj" fmla="val 2817"/>
            </a:avLst>
          </a:prstGeom>
          <a:solidFill>
            <a:srgbClr val="FFFFE4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1100" b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@Aspect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TimeAspect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@Around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"execution(* com.itheima.service.impl.</a:t>
            </a:r>
            <a:r>
              <a:rPr kumimoji="0" lang="en-US" altLang="zh-CN" sz="1100" b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.*(..))"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recordTime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ProceedingJoinPoint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joinPoint)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throws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Throwable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100">
                <a:solidFill>
                  <a:srgbClr val="0033B3"/>
                </a:solidFill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long </a:t>
            </a:r>
            <a:r>
              <a:rPr lang="zh-CN" altLang="zh-CN" sz="1100">
                <a:solidFill>
                  <a:srgbClr val="000000"/>
                </a:solidFill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begin </a:t>
            </a:r>
            <a:r>
              <a:rPr lang="zh-CN" altLang="zh-CN" sz="1100">
                <a:solidFill>
                  <a:srgbClr val="080808"/>
                </a:solidFill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100">
                <a:solidFill>
                  <a:srgbClr val="000000"/>
                </a:solidFill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100">
                <a:solidFill>
                  <a:srgbClr val="080808"/>
                </a:solidFill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.currentTimeMillis();</a:t>
            </a:r>
            <a:b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 result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joinPoint.proceed();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100" b="0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//调用原始操作</a:t>
            </a:r>
            <a:b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100">
                <a:solidFill>
                  <a:srgbClr val="0033B3"/>
                </a:solidFill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long </a:t>
            </a:r>
            <a:r>
              <a:rPr lang="zh-CN" altLang="zh-CN" sz="1100">
                <a:solidFill>
                  <a:srgbClr val="000000"/>
                </a:solidFill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end </a:t>
            </a:r>
            <a:r>
              <a:rPr lang="zh-CN" altLang="zh-CN" sz="1100">
                <a:solidFill>
                  <a:srgbClr val="080808"/>
                </a:solidFill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100">
                <a:solidFill>
                  <a:srgbClr val="000000"/>
                </a:solidFill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100">
                <a:solidFill>
                  <a:srgbClr val="080808"/>
                </a:solidFill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.currentTimeMillis();</a:t>
            </a:r>
            <a:br>
              <a:rPr lang="zh-CN" altLang="zh-CN" sz="1100">
                <a:solidFill>
                  <a:srgbClr val="080808"/>
                </a:solidFill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100">
                <a:solidFill>
                  <a:srgbClr val="080808"/>
                </a:solidFill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100">
                <a:solidFill>
                  <a:srgbClr val="871094"/>
                </a:solidFill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</a:t>
            </a:r>
            <a:r>
              <a:rPr lang="zh-CN" altLang="zh-CN" sz="1100">
                <a:solidFill>
                  <a:srgbClr val="080808"/>
                </a:solidFill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.info(</a:t>
            </a:r>
            <a:r>
              <a:rPr lang="zh-CN" altLang="zh-CN" sz="1100">
                <a:solidFill>
                  <a:srgbClr val="067D17"/>
                </a:solidFill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"执行耗时 : {} ms"</a:t>
            </a:r>
            <a:r>
              <a:rPr lang="zh-CN" altLang="zh-CN" sz="1100">
                <a:solidFill>
                  <a:srgbClr val="080808"/>
                </a:solidFill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(</a:t>
            </a:r>
            <a:r>
              <a:rPr lang="zh-CN" altLang="zh-CN" sz="1100">
                <a:solidFill>
                  <a:srgbClr val="000000"/>
                </a:solidFill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end</a:t>
            </a:r>
            <a:r>
              <a:rPr lang="zh-CN" altLang="zh-CN" sz="1100">
                <a:solidFill>
                  <a:srgbClr val="080808"/>
                </a:solidFill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zh-CN" sz="1100">
                <a:solidFill>
                  <a:srgbClr val="000000"/>
                </a:solidFill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begin</a:t>
            </a:r>
            <a:r>
              <a:rPr lang="zh-CN" altLang="zh-CN" sz="1100">
                <a:solidFill>
                  <a:srgbClr val="080808"/>
                </a:solidFill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));</a:t>
            </a:r>
            <a:b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20B0604020202020204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}</a:t>
            </a:r>
            <a:endParaRPr kumimoji="0" lang="zh-CN" altLang="zh-CN" sz="11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enorite" panose="020B0604020202020204" pitchFamily="2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: 圆角 3">
            <a:extLst>
              <a:ext uri="{FF2B5EF4-FFF2-40B4-BE49-F238E27FC236}">
                <a16:creationId xmlns:a16="http://schemas.microsoft.com/office/drawing/2014/main" id="{B224FDA7-49BF-2782-B03F-AE15B99A5B46}"/>
              </a:ext>
            </a:extLst>
          </p:cNvPr>
          <p:cNvSpPr/>
          <p:nvPr/>
        </p:nvSpPr>
        <p:spPr>
          <a:xfrm>
            <a:off x="853611" y="4163206"/>
            <a:ext cx="5432889" cy="2350743"/>
          </a:xfrm>
          <a:prstGeom prst="roundRect">
            <a:avLst>
              <a:gd name="adj" fmla="val 4992"/>
            </a:avLst>
          </a:prstGeom>
          <a:solidFill>
            <a:srgbClr val="FFFFE4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0" bIns="180000" rtlCol="0" anchor="ctr"/>
          <a:lstStyle/>
          <a:p>
            <a:pPr>
              <a:lnSpc>
                <a:spcPct val="150000"/>
              </a:lnSpc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DeptController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@Autowired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DeptService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deptService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Tenorite" panose="00000500000000000000" pitchFamily="2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@GetMapping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deptList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deptService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.list();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success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enorite" panose="00000500000000000000" pitchFamily="2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enorite" panose="00000500000000000000" pitchFamily="2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694FC32-7BC4-7C15-45E9-A42E16402027}"/>
              </a:ext>
            </a:extLst>
          </p:cNvPr>
          <p:cNvGrpSpPr/>
          <p:nvPr/>
        </p:nvGrpSpPr>
        <p:grpSpPr>
          <a:xfrm>
            <a:off x="6540036" y="1544516"/>
            <a:ext cx="4969561" cy="2214878"/>
            <a:chOff x="6540036" y="1544516"/>
            <a:chExt cx="4969561" cy="2214878"/>
          </a:xfrm>
        </p:grpSpPr>
        <p:sp>
          <p:nvSpPr>
            <p:cNvPr id="12" name="矩形: 圆角 3">
              <a:extLst>
                <a:ext uri="{FF2B5EF4-FFF2-40B4-BE49-F238E27FC236}">
                  <a16:creationId xmlns:a16="http://schemas.microsoft.com/office/drawing/2014/main" id="{1C5EF1A0-9078-86F0-66F7-99B100C52924}"/>
                </a:ext>
              </a:extLst>
            </p:cNvPr>
            <p:cNvSpPr/>
            <p:nvPr/>
          </p:nvSpPr>
          <p:spPr>
            <a:xfrm>
              <a:off x="6540036" y="1544516"/>
              <a:ext cx="4960134" cy="2209801"/>
            </a:xfrm>
            <a:prstGeom prst="roundRect">
              <a:avLst>
                <a:gd name="adj" fmla="val 4992"/>
              </a:avLst>
            </a:prstGeom>
            <a:solidFill>
              <a:srgbClr val="FFFFE4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108000" rIns="0" bIns="180000" rtlCol="0" anchor="ctr"/>
            <a:lstStyle/>
            <a:p>
              <a:pPr>
                <a:lnSpc>
                  <a:spcPct val="150000"/>
                </a:lnSpc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DeptServiceImpl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implements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DeptService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@Autowired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DeptMapper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deptMapper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@Override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List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627A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list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List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&lt;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 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deptList 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 </a:t>
              </a:r>
              <a:r>
                <a:rPr lang="zh-CN" altLang="zh-CN" sz="1200">
                  <a:solidFill>
                    <a:srgbClr val="871094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deptMapper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.list();</a:t>
              </a:r>
              <a:b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en-US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</a:t>
              </a:r>
              <a:r>
                <a:rPr lang="zh-CN" altLang="zh-CN" sz="1200">
                  <a:solidFill>
                    <a:srgbClr val="0033B3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return 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deptList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}</a:t>
              </a:r>
              <a:endPara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6" name="矩形: 对角圆角 25">
              <a:extLst>
                <a:ext uri="{FF2B5EF4-FFF2-40B4-BE49-F238E27FC236}">
                  <a16:creationId xmlns:a16="http://schemas.microsoft.com/office/drawing/2014/main" id="{270BB0FD-B6D6-C0A7-84A3-2E4BC3E865C0}"/>
                </a:ext>
              </a:extLst>
            </p:cNvPr>
            <p:cNvSpPr/>
            <p:nvPr/>
          </p:nvSpPr>
          <p:spPr>
            <a:xfrm>
              <a:off x="10450244" y="3452244"/>
              <a:ext cx="1059353" cy="307150"/>
            </a:xfrm>
            <a:prstGeom prst="round2DiagRect">
              <a:avLst>
                <a:gd name="adj1" fmla="val 29018"/>
                <a:gd name="adj2" fmla="val 0"/>
              </a:avLst>
            </a:prstGeom>
            <a:solidFill>
              <a:srgbClr val="C00000"/>
            </a:solidFill>
            <a:ln w="3175">
              <a:noFill/>
              <a:prstDash val="lgDash"/>
            </a:ln>
          </p:spPr>
          <p:txBody>
            <a:bodyPr wrap="square" lIns="72000" tIns="36000" rIns="72000" bIns="36000" rtlCol="0" anchor="ctr">
              <a:spAutoFit/>
            </a:bodyPr>
            <a:lstStyle/>
            <a:p>
              <a:pPr marL="72000" algn="l"/>
              <a:r>
                <a:rPr lang="zh-CN" altLang="en-US" sz="1200" b="1">
                  <a:solidFill>
                    <a:schemeClr val="bg1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目标对象</a:t>
              </a:r>
            </a:p>
          </p:txBody>
        </p:sp>
      </p:grp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DF97FC4-5A32-CC2A-E72D-CEE6B004FCBC}"/>
              </a:ext>
            </a:extLst>
          </p:cNvPr>
          <p:cNvSpPr/>
          <p:nvPr/>
        </p:nvSpPr>
        <p:spPr>
          <a:xfrm>
            <a:off x="851425" y="2605096"/>
            <a:ext cx="5441681" cy="248774"/>
          </a:xfrm>
          <a:prstGeom prst="roundRect">
            <a:avLst>
              <a:gd name="adj" fmla="val 0"/>
            </a:avLst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6261860-C7C2-294F-A2DA-E6B36622B1E0}"/>
              </a:ext>
            </a:extLst>
          </p:cNvPr>
          <p:cNvSpPr/>
          <p:nvPr/>
        </p:nvSpPr>
        <p:spPr>
          <a:xfrm>
            <a:off x="6548915" y="4782663"/>
            <a:ext cx="4944899" cy="229151"/>
          </a:xfrm>
          <a:prstGeom prst="roundRect">
            <a:avLst>
              <a:gd name="adj" fmla="val 0"/>
            </a:avLst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8407311-202C-B8D5-9C84-4A277816EBF6}"/>
              </a:ext>
            </a:extLst>
          </p:cNvPr>
          <p:cNvSpPr/>
          <p:nvPr/>
        </p:nvSpPr>
        <p:spPr>
          <a:xfrm>
            <a:off x="852597" y="2879074"/>
            <a:ext cx="5441681" cy="248774"/>
          </a:xfrm>
          <a:prstGeom prst="roundRect">
            <a:avLst>
              <a:gd name="adj" fmla="val 0"/>
            </a:avLst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ADAAEE8-4E12-1F3E-F4CA-E9CEF4CEA7E9}"/>
              </a:ext>
            </a:extLst>
          </p:cNvPr>
          <p:cNvSpPr/>
          <p:nvPr/>
        </p:nvSpPr>
        <p:spPr>
          <a:xfrm>
            <a:off x="6555272" y="5042740"/>
            <a:ext cx="4944898" cy="286180"/>
          </a:xfrm>
          <a:prstGeom prst="roundRect">
            <a:avLst>
              <a:gd name="adj" fmla="val 0"/>
            </a:avLst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67F25BF-92AD-AB5A-5075-68ABED9A8A7C}"/>
              </a:ext>
            </a:extLst>
          </p:cNvPr>
          <p:cNvSpPr/>
          <p:nvPr/>
        </p:nvSpPr>
        <p:spPr>
          <a:xfrm>
            <a:off x="851424" y="3159562"/>
            <a:ext cx="5441681" cy="670472"/>
          </a:xfrm>
          <a:prstGeom prst="roundRect">
            <a:avLst>
              <a:gd name="adj" fmla="val 0"/>
            </a:avLst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C149DB5-4C67-4E91-FF84-FCE1CEFA0C3F}"/>
              </a:ext>
            </a:extLst>
          </p:cNvPr>
          <p:cNvSpPr/>
          <p:nvPr/>
        </p:nvSpPr>
        <p:spPr>
          <a:xfrm>
            <a:off x="6555186" y="5349101"/>
            <a:ext cx="4944898" cy="809700"/>
          </a:xfrm>
          <a:prstGeom prst="roundRect">
            <a:avLst>
              <a:gd name="adj" fmla="val 0"/>
            </a:avLst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E3D96D9E-D9A1-11BD-6B45-A4BD92AC7531}"/>
              </a:ext>
            </a:extLst>
          </p:cNvPr>
          <p:cNvSpPr/>
          <p:nvPr/>
        </p:nvSpPr>
        <p:spPr>
          <a:xfrm>
            <a:off x="6547655" y="2911888"/>
            <a:ext cx="4952515" cy="517112"/>
          </a:xfrm>
          <a:prstGeom prst="roundRect">
            <a:avLst>
              <a:gd name="adj" fmla="val 0"/>
            </a:avLst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B9F8CF7-7301-F3FA-5A75-08FB9320D946}"/>
              </a:ext>
            </a:extLst>
          </p:cNvPr>
          <p:cNvSpPr/>
          <p:nvPr/>
        </p:nvSpPr>
        <p:spPr>
          <a:xfrm>
            <a:off x="2378858" y="4760572"/>
            <a:ext cx="978901" cy="262741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olid"/>
          </a:ln>
        </p:spPr>
        <p:txBody>
          <a:bodyPr wrap="square" lIns="0" tIns="0" rIns="0" bIns="0" rtlCol="0" anchor="ctr">
            <a:spAutoFit/>
          </a:bodyPr>
          <a:lstStyle/>
          <a:p>
            <a:pPr marL="72000">
              <a:lnSpc>
                <a:spcPct val="200000"/>
              </a:lnSpc>
            </a:pPr>
            <a:endParaRPr lang="zh-CN" altLang="en-US" sz="7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DCD37E9-CFAF-F03A-E673-F7C0EB02CE59}"/>
              </a:ext>
            </a:extLst>
          </p:cNvPr>
          <p:cNvSpPr/>
          <p:nvPr/>
        </p:nvSpPr>
        <p:spPr>
          <a:xfrm>
            <a:off x="7394684" y="3923906"/>
            <a:ext cx="1230570" cy="324251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olid"/>
          </a:ln>
        </p:spPr>
        <p:txBody>
          <a:bodyPr wrap="square" lIns="0" tIns="0" rIns="0" bIns="0" rtlCol="0" anchor="ctr">
            <a:spAutoFit/>
          </a:bodyPr>
          <a:lstStyle/>
          <a:p>
            <a:pPr marL="72000">
              <a:lnSpc>
                <a:spcPct val="200000"/>
              </a:lnSpc>
            </a:pPr>
            <a:endParaRPr lang="zh-CN" altLang="en-US" sz="7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6D80A0B1-440B-DFE4-D375-09C6D2B00793}"/>
              </a:ext>
            </a:extLst>
          </p:cNvPr>
          <p:cNvCxnSpPr>
            <a:cxnSpLocks/>
            <a:stCxn id="40" idx="0"/>
            <a:endCxn id="41" idx="0"/>
          </p:cNvCxnSpPr>
          <p:nvPr/>
        </p:nvCxnSpPr>
        <p:spPr>
          <a:xfrm rot="5400000" flipH="1" flipV="1">
            <a:off x="5020806" y="1771409"/>
            <a:ext cx="836666" cy="5141660"/>
          </a:xfrm>
          <a:prstGeom prst="curvedConnector3">
            <a:avLst>
              <a:gd name="adj1" fmla="val 127323"/>
            </a:avLst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图片 48">
            <a:extLst>
              <a:ext uri="{FF2B5EF4-FFF2-40B4-BE49-F238E27FC236}">
                <a16:creationId xmlns:a16="http://schemas.microsoft.com/office/drawing/2014/main" id="{17327DB4-99AC-7A2A-7EDF-11C59A6FE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005" y="4733184"/>
            <a:ext cx="4946245" cy="290129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779D3723-56A0-7AAE-C20B-FCD84B536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742" y="5038244"/>
            <a:ext cx="4944898" cy="294065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1B95649F-0B8C-A5C1-41F5-F8134A869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764" y="5341427"/>
            <a:ext cx="4944898" cy="8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17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3" grpId="0" animBg="1"/>
      <p:bldP spid="34" grpId="1" animBg="1"/>
      <p:bldP spid="35" grpId="0" animBg="1"/>
      <p:bldP spid="36" grpId="1" animBg="1"/>
      <p:bldP spid="37" grpId="0" animBg="1"/>
      <p:bldP spid="38" grpId="1" animBg="1"/>
      <p:bldP spid="39" grpId="0" animBg="1"/>
      <p:bldP spid="40" grpId="0" animBg="1"/>
      <p:bldP spid="4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B216A7-9BD9-8677-69A3-430EAEEBA2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AOP</a:t>
            </a:r>
            <a:r>
              <a:rPr lang="zh-CN" altLang="en-US"/>
              <a:t>核心概念</a:t>
            </a:r>
            <a:endParaRPr lang="en-US" altLang="zh-CN"/>
          </a:p>
          <a:p>
            <a:pPr marL="89533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连接点（</a:t>
            </a:r>
            <a:r>
              <a:rPr lang="en-US" altLang="zh-CN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JoinPoint</a:t>
            </a: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b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切入点（</a:t>
            </a:r>
            <a:r>
              <a:rPr lang="en-US" altLang="zh-CN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PointCut</a:t>
            </a: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b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通知（</a:t>
            </a:r>
            <a:r>
              <a:rPr lang="en-US" altLang="zh-CN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Advice</a:t>
            </a: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b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切面（</a:t>
            </a:r>
            <a:r>
              <a:rPr lang="en-US" altLang="zh-CN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Aspect</a:t>
            </a: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b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目标对象（</a:t>
            </a:r>
            <a:r>
              <a:rPr lang="en-US" altLang="zh-CN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Target</a:t>
            </a: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b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/>
              <a:t>AOP</a:t>
            </a:r>
            <a:r>
              <a:rPr lang="zh-CN" altLang="en-US"/>
              <a:t>执行流程</a:t>
            </a:r>
          </a:p>
        </p:txBody>
      </p:sp>
    </p:spTree>
    <p:extLst>
      <p:ext uri="{BB962C8B-B14F-4D97-AF65-F5344CB8AC3E}">
        <p14:creationId xmlns:p14="http://schemas.microsoft.com/office/powerpoint/2010/main" val="567989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>
            <a:extLst>
              <a:ext uri="{FF2B5EF4-FFF2-40B4-BE49-F238E27FC236}">
                <a16:creationId xmlns:a16="http://schemas.microsoft.com/office/drawing/2014/main" id="{CF1C7513-EC68-7F2A-A51E-D8C85B8A3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9120" y="1622202"/>
            <a:ext cx="6507358" cy="2367906"/>
          </a:xfrm>
        </p:spPr>
        <p:txBody>
          <a:bodyPr/>
          <a:lstStyle/>
          <a:p>
            <a:r>
              <a:rPr lang="zh-CN" altLang="en-US"/>
              <a:t>事务管理 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基础</a:t>
            </a:r>
            <a:r>
              <a:rPr lang="en-US" altLang="zh-CN"/>
              <a:t> </a:t>
            </a:r>
          </a:p>
          <a:p>
            <a:r>
              <a:rPr lang="en-US" altLang="zh-CN">
                <a:solidFill>
                  <a:srgbClr val="C00000"/>
                </a:solidFill>
              </a:rPr>
              <a:t> </a:t>
            </a:r>
          </a:p>
          <a:p>
            <a:r>
              <a:rPr lang="en-US" altLang="zh-CN"/>
              <a:t>AOP</a:t>
            </a:r>
            <a:r>
              <a:rPr lang="zh-CN" altLang="en-US"/>
              <a:t>案例</a:t>
            </a:r>
            <a:endParaRPr lang="en-US" altLang="zh-CN"/>
          </a:p>
        </p:txBody>
      </p:sp>
      <p:sp>
        <p:nvSpPr>
          <p:cNvPr id="2" name="!!文本框 5">
            <a:extLst>
              <a:ext uri="{FF2B5EF4-FFF2-40B4-BE49-F238E27FC236}">
                <a16:creationId xmlns:a16="http://schemas.microsoft.com/office/drawing/2014/main" id="{E318F4BD-8E20-DA2D-1358-CDFA1D8254F7}"/>
              </a:ext>
            </a:extLst>
          </p:cNvPr>
          <p:cNvSpPr txBox="1"/>
          <p:nvPr/>
        </p:nvSpPr>
        <p:spPr>
          <a:xfrm>
            <a:off x="5005754" y="3033292"/>
            <a:ext cx="133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AOP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进阶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51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文本框 5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3290857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AOP</a:t>
            </a:r>
            <a:r>
              <a:rPr lang="zh-CN" altLang="en-US"/>
              <a:t>进阶</a:t>
            </a:r>
            <a:endParaRPr lang="en-US" altLang="zh-CN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C8409ED-064C-67BB-585F-AAE40C2E79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通知类型</a:t>
            </a:r>
            <a:endParaRPr lang="en-US" altLang="zh-CN"/>
          </a:p>
          <a:p>
            <a:r>
              <a:rPr lang="zh-CN" altLang="en-US"/>
              <a:t>通知顺序</a:t>
            </a:r>
            <a:endParaRPr lang="en-US" altLang="zh-CN"/>
          </a:p>
          <a:p>
            <a:r>
              <a:rPr lang="zh-CN" altLang="en-US"/>
              <a:t>切入点表达式</a:t>
            </a:r>
            <a:endParaRPr lang="en-US" altLang="zh-CN"/>
          </a:p>
          <a:p>
            <a:r>
              <a:rPr lang="zh-CN" altLang="en-US"/>
              <a:t>连接点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769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AOP</a:t>
            </a:r>
            <a:r>
              <a:rPr lang="zh-CN" altLang="en-US"/>
              <a:t>进阶</a:t>
            </a:r>
            <a:endParaRPr lang="en-US" altLang="zh-CN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C8409ED-064C-67BB-585F-AAE40C2E79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 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通知顺序</a:t>
            </a:r>
            <a:endParaRPr lang="en-US" altLang="zh-CN"/>
          </a:p>
          <a:p>
            <a:r>
              <a:rPr lang="zh-CN" altLang="en-US"/>
              <a:t>切入点表达式</a:t>
            </a:r>
            <a:endParaRPr lang="en-US" altLang="zh-CN"/>
          </a:p>
          <a:p>
            <a:r>
              <a:rPr lang="zh-CN" altLang="en-US"/>
              <a:t>连接点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8" name="!!文本占位符 2">
            <a:extLst>
              <a:ext uri="{FF2B5EF4-FFF2-40B4-BE49-F238E27FC236}">
                <a16:creationId xmlns:a16="http://schemas.microsoft.com/office/drawing/2014/main" id="{4479AAE6-A5F9-D484-367E-6C2B05E9FF0E}"/>
              </a:ext>
            </a:extLst>
          </p:cNvPr>
          <p:cNvSpPr txBox="1">
            <a:spLocks/>
          </p:cNvSpPr>
          <p:nvPr/>
        </p:nvSpPr>
        <p:spPr>
          <a:xfrm>
            <a:off x="5499182" y="3069272"/>
            <a:ext cx="1985461" cy="4623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通知类型</a:t>
            </a:r>
            <a:endParaRPr lang="en-US" altLang="zh-C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4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占位符 2">
            <a:extLst>
              <a:ext uri="{FF2B5EF4-FFF2-40B4-BE49-F238E27FC236}">
                <a16:creationId xmlns:a16="http://schemas.microsoft.com/office/drawing/2014/main" id="{79B10234-977A-7461-0A71-645934A5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通知类型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F4C89BD-377C-6BE1-F864-C297C1D79039}"/>
              </a:ext>
            </a:extLst>
          </p:cNvPr>
          <p:cNvGrpSpPr/>
          <p:nvPr/>
        </p:nvGrpSpPr>
        <p:grpSpPr>
          <a:xfrm>
            <a:off x="814873" y="1718040"/>
            <a:ext cx="10749598" cy="2703803"/>
            <a:chOff x="806664" y="1731453"/>
            <a:chExt cx="10749598" cy="270380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61C5461-C7C1-B7D0-CFF9-26C6DEB9AD3F}"/>
                </a:ext>
              </a:extLst>
            </p:cNvPr>
            <p:cNvGrpSpPr/>
            <p:nvPr/>
          </p:nvGrpSpPr>
          <p:grpSpPr>
            <a:xfrm>
              <a:off x="806664" y="1731453"/>
              <a:ext cx="10749598" cy="2703803"/>
              <a:chOff x="806778" y="1685855"/>
              <a:chExt cx="10749598" cy="2703803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C6FAA5B2-5E15-27F4-1575-6A7DB17B7BA0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749598" cy="2703803"/>
              </a:xfrm>
              <a:prstGeom prst="roundRect">
                <a:avLst>
                  <a:gd name="adj" fmla="val 2621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@Around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：环绕通知，此注解标注的通知方法在目标方法前、后都被执行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@Before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：前置通知，此注解标注的通知方法在目标方法前被执行</a:t>
                </a: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@After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：后置通知，此注解标注的通知方法在目标方法后被执行，无论是否有异常都会执行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@AfterReturning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返回后通知，此注解标注的通知方法在目标方法后被执行，有异常不会执行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@AfterThrowing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异常后通知，此注解标注的通知方法发生异常后执行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3" name="矩形: 对角圆角 12">
                <a:extLst>
                  <a:ext uri="{FF2B5EF4-FFF2-40B4-BE49-F238E27FC236}">
                    <a16:creationId xmlns:a16="http://schemas.microsoft.com/office/drawing/2014/main" id="{C66AF123-81C9-6602-5674-7BD8CC614F60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632763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通知类型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1" name="Shape 2621">
              <a:extLst>
                <a:ext uri="{FF2B5EF4-FFF2-40B4-BE49-F238E27FC236}">
                  <a16:creationId xmlns:a16="http://schemas.microsoft.com/office/drawing/2014/main" id="{CEA39C60-2E51-36FB-EF5A-D72F7ED2F8AE}"/>
                </a:ext>
              </a:extLst>
            </p:cNvPr>
            <p:cNvSpPr/>
            <p:nvPr/>
          </p:nvSpPr>
          <p:spPr>
            <a:xfrm>
              <a:off x="1017813" y="1800283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CEAADD7-D150-6D9C-4394-D22DE2BE236A}"/>
              </a:ext>
            </a:extLst>
          </p:cNvPr>
          <p:cNvGrpSpPr/>
          <p:nvPr/>
        </p:nvGrpSpPr>
        <p:grpSpPr>
          <a:xfrm>
            <a:off x="791563" y="4983356"/>
            <a:ext cx="10772908" cy="1408652"/>
            <a:chOff x="1048333" y="5599087"/>
            <a:chExt cx="10758299" cy="1408652"/>
          </a:xfrm>
        </p:grpSpPr>
        <p:sp>
          <p:nvSpPr>
            <p:cNvPr id="15" name="TextBox 6">
              <a:extLst>
                <a:ext uri="{FF2B5EF4-FFF2-40B4-BE49-F238E27FC236}">
                  <a16:creationId xmlns:a16="http://schemas.microsoft.com/office/drawing/2014/main" id="{E0083556-F5F9-C4F4-28DA-F8D47ED01E50}"/>
                </a:ext>
              </a:extLst>
            </p:cNvPr>
            <p:cNvSpPr txBox="1"/>
            <p:nvPr/>
          </p:nvSpPr>
          <p:spPr>
            <a:xfrm>
              <a:off x="1308056" y="5969555"/>
              <a:ext cx="10498576" cy="8959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u"/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@Around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环绕通知需要自己调用 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ProceedingJoinPoint.proceed() 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来让原始方法执行，其他通知不需要考虑目标方法执行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u"/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@Around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环绕通知方法的返回值，必须指定为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Object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，来接收原始方法的返回值。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CFA78975-910E-102F-8AA7-BC3F267D5AA4}"/>
                </a:ext>
              </a:extLst>
            </p:cNvPr>
            <p:cNvGrpSpPr/>
            <p:nvPr/>
          </p:nvGrpSpPr>
          <p:grpSpPr>
            <a:xfrm>
              <a:off x="1048333" y="5599087"/>
              <a:ext cx="10758299" cy="1408652"/>
              <a:chOff x="1097275" y="5693357"/>
              <a:chExt cx="10706395" cy="1408652"/>
            </a:xfrm>
          </p:grpSpPr>
          <p:sp>
            <p:nvSpPr>
              <p:cNvPr id="17" name="三角形 9">
                <a:extLst>
                  <a:ext uri="{FF2B5EF4-FFF2-40B4-BE49-F238E27FC236}">
                    <a16:creationId xmlns:a16="http://schemas.microsoft.com/office/drawing/2014/main" id="{9B240921-0D43-4F5B-ADFD-DBD28578717A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76833FC-7295-A65F-59DF-2D056CED38D3}"/>
                  </a:ext>
                </a:extLst>
              </p:cNvPr>
              <p:cNvSpPr/>
              <p:nvPr/>
            </p:nvSpPr>
            <p:spPr>
              <a:xfrm>
                <a:off x="1197203" y="5693357"/>
                <a:ext cx="10606467" cy="1408652"/>
              </a:xfrm>
              <a:prstGeom prst="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81A82F9-C299-0ACB-79FC-AED5020CADEE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053296" cy="3009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F868080-E99E-3EBB-6C0B-CD135D9DF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11" y="2681287"/>
            <a:ext cx="9618463" cy="172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06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4BC3993-7099-BA0C-F5A8-59FDBB627C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517190"/>
          </a:xfrm>
        </p:spPr>
        <p:txBody>
          <a:bodyPr/>
          <a:lstStyle/>
          <a:p>
            <a:r>
              <a:rPr lang="zh-CN" altLang="en-US"/>
              <a:t>该注解的作用是将公共</a:t>
            </a:r>
            <a:r>
              <a:rPr lang="zh-CN" altLang="en-US" b="0" i="0">
                <a:solidFill>
                  <a:srgbClr val="494949"/>
                </a:solidFill>
                <a:effectLst/>
                <a:latin typeface="PingFang SC"/>
              </a:rPr>
              <a:t>的切点表达式抽取出来</a:t>
            </a:r>
            <a:r>
              <a:rPr lang="zh-CN" altLang="en-US">
                <a:solidFill>
                  <a:srgbClr val="494949"/>
                </a:solidFill>
                <a:latin typeface="PingFang SC"/>
              </a:rPr>
              <a:t>，需要用到时引用该切点表达式即可。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28AB93C-7122-258E-39E6-8FE968E6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@PointCut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2D3C4E-7651-C15E-F4E7-A59421751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34" y="2257380"/>
            <a:ext cx="8717779" cy="1639918"/>
          </a:xfrm>
          <a:prstGeom prst="roundRect">
            <a:avLst>
              <a:gd name="adj" fmla="val 4289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3D5892BF-7729-C88C-6F6D-E0E559019A30}"/>
              </a:ext>
            </a:extLst>
          </p:cNvPr>
          <p:cNvSpPr/>
          <p:nvPr/>
        </p:nvSpPr>
        <p:spPr>
          <a:xfrm>
            <a:off x="2227065" y="3207623"/>
            <a:ext cx="621721" cy="268414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txBody>
          <a:bodyPr wrap="square" lIns="144000" tIns="468000" rIns="72000" bIns="108000" rtlCol="0" anchor="ctr">
            <a:spAutoFit/>
          </a:bodyPr>
          <a:lstStyle/>
          <a:p>
            <a:pPr marL="357750" indent="-285750" algn="l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9B6DD4-3370-3CCB-75D6-2C60B87131D6}"/>
              </a:ext>
            </a:extLst>
          </p:cNvPr>
          <p:cNvSpPr/>
          <p:nvPr/>
        </p:nvSpPr>
        <p:spPr>
          <a:xfrm>
            <a:off x="1216334" y="2257380"/>
            <a:ext cx="8717779" cy="631696"/>
          </a:xfrm>
          <a:prstGeom prst="rect">
            <a:avLst/>
          </a:prstGeom>
          <a:solidFill>
            <a:srgbClr val="FF0000">
              <a:alpha val="25098"/>
            </a:srgbClr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468000" rIns="72000" bIns="108000" rtlCol="0" anchor="ctr">
            <a:spAutoFit/>
          </a:bodyPr>
          <a:lstStyle/>
          <a:p>
            <a:pPr marL="357750" indent="-285750" algn="l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835F6BCC-6324-0A50-C4D9-CAD77F56F27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3209" y="3889595"/>
            <a:ext cx="2124132" cy="175846"/>
          </a:xfrm>
          <a:prstGeom prst="bentConnector3">
            <a:avLst>
              <a:gd name="adj1" fmla="val 100085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959C839-6B20-FA2B-420C-8434BE4BDD5C}"/>
              </a:ext>
            </a:extLst>
          </p:cNvPr>
          <p:cNvSpPr txBox="1"/>
          <p:nvPr/>
        </p:nvSpPr>
        <p:spPr>
          <a:xfrm>
            <a:off x="1808031" y="4721469"/>
            <a:ext cx="4897315" cy="892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</a:rPr>
              <a:t>private</a:t>
            </a:r>
            <a:r>
              <a:rPr lang="zh-CN" altLang="en-US" sz="1400">
                <a:solidFill>
                  <a:srgbClr val="C00000"/>
                </a:solidFill>
                <a:latin typeface="Consolas" panose="020B0609020204030204" pitchFamily="49" charset="0"/>
              </a:rPr>
              <a:t>：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仅能在当前切面类中引用该表达式</a:t>
            </a:r>
            <a:endParaRPr lang="en-US" altLang="zh-CN" sz="14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</a:rPr>
              <a:t>public</a:t>
            </a:r>
            <a:r>
              <a:rPr lang="zh-CN" altLang="en-US" sz="1400">
                <a:solidFill>
                  <a:srgbClr val="C00000"/>
                </a:solidFill>
                <a:latin typeface="Consolas" panose="020B0609020204030204" pitchFamily="49" charset="0"/>
              </a:rPr>
              <a:t>：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在其他外部的切面类中也可以引用该表达式</a:t>
            </a: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51BE31-6526-29DC-822B-44DAC5F0A4B9}"/>
              </a:ext>
            </a:extLst>
          </p:cNvPr>
          <p:cNvSpPr/>
          <p:nvPr/>
        </p:nvSpPr>
        <p:spPr>
          <a:xfrm>
            <a:off x="1362808" y="2896109"/>
            <a:ext cx="615461" cy="45719"/>
          </a:xfrm>
          <a:prstGeom prst="rect">
            <a:avLst/>
          </a:prstGeom>
          <a:solidFill>
            <a:srgbClr val="C00000"/>
          </a:solidFill>
          <a:ln w="3175">
            <a:solidFill>
              <a:srgbClr val="C00000"/>
            </a:solidFill>
            <a:prstDash val="lgDash"/>
          </a:ln>
        </p:spPr>
        <p:txBody>
          <a:bodyPr wrap="square" lIns="144000" tIns="468000" rIns="72000" bIns="108000" rtlCol="0" anchor="ctr">
            <a:spAutoFit/>
          </a:bodyPr>
          <a:lstStyle/>
          <a:p>
            <a:pPr marL="357750" indent="-285750" algn="l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99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D8A8F2-AA68-4F11-4B0F-5F4ABD24D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通知类型</a:t>
            </a:r>
            <a:endParaRPr lang="en-US" altLang="zh-CN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@Before</a:t>
            </a: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（前置通知）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@After</a:t>
            </a: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（后置通知）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@Around</a:t>
            </a: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（环绕通知，</a:t>
            </a:r>
            <a:r>
              <a:rPr lang="zh-CN" altLang="en-US" sz="1600" b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重点</a:t>
            </a: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@AfterReturning</a:t>
            </a: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（返回后通知，了解）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@AfterThrowing</a:t>
            </a: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（异常后通知，了解）</a:t>
            </a:r>
          </a:p>
        </p:txBody>
      </p:sp>
    </p:spTree>
    <p:extLst>
      <p:ext uri="{BB962C8B-B14F-4D97-AF65-F5344CB8AC3E}">
        <p14:creationId xmlns:p14="http://schemas.microsoft.com/office/powerpoint/2010/main" val="296604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文本框 5">
            <a:extLst>
              <a:ext uri="{FF2B5EF4-FFF2-40B4-BE49-F238E27FC236}">
                <a16:creationId xmlns:a16="http://schemas.microsoft.com/office/drawing/2014/main" id="{D6F7AA13-4701-307C-1BE8-CA348B101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2583698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事务管理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ABB2361-0EAC-3212-97F7-FD54F5BCE08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1485143"/>
          </a:xfrm>
        </p:spPr>
        <p:txBody>
          <a:bodyPr/>
          <a:lstStyle/>
          <a:p>
            <a:r>
              <a:rPr lang="zh-CN" altLang="en-US"/>
              <a:t>事务回顾</a:t>
            </a:r>
            <a:endParaRPr lang="en-US" altLang="zh-CN"/>
          </a:p>
          <a:p>
            <a:r>
              <a:rPr lang="en-US" altLang="zh-CN"/>
              <a:t>Spring</a:t>
            </a:r>
            <a:r>
              <a:rPr lang="zh-CN" altLang="en-US"/>
              <a:t>事务管理</a:t>
            </a:r>
            <a:endParaRPr lang="en-US" altLang="zh-CN"/>
          </a:p>
          <a:p>
            <a:r>
              <a:rPr lang="zh-CN" altLang="en-US"/>
              <a:t>事务进阶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9FE0550-FFD7-D7C5-911B-0BA9903196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480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AOP</a:t>
            </a:r>
            <a:r>
              <a:rPr lang="zh-CN" altLang="en-US"/>
              <a:t>进阶</a:t>
            </a:r>
            <a:endParaRPr lang="en-US" altLang="zh-CN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C8409ED-064C-67BB-585F-AAE40C2E79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通知类型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 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切入点表达式</a:t>
            </a:r>
            <a:endParaRPr lang="en-US" altLang="zh-CN"/>
          </a:p>
          <a:p>
            <a:r>
              <a:rPr lang="zh-CN" altLang="en-US"/>
              <a:t>连接点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" name="!!文本占位符 2">
            <a:extLst>
              <a:ext uri="{FF2B5EF4-FFF2-40B4-BE49-F238E27FC236}">
                <a16:creationId xmlns:a16="http://schemas.microsoft.com/office/drawing/2014/main" id="{9FDECFEB-2AC5-CF11-F0DB-98107B3A71A0}"/>
              </a:ext>
            </a:extLst>
          </p:cNvPr>
          <p:cNvSpPr txBox="1">
            <a:spLocks/>
          </p:cNvSpPr>
          <p:nvPr/>
        </p:nvSpPr>
        <p:spPr>
          <a:xfrm>
            <a:off x="5499182" y="3535803"/>
            <a:ext cx="1985461" cy="4623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通知顺序</a:t>
            </a:r>
            <a:endParaRPr lang="en-US" altLang="zh-C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49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占位符 2">
            <a:extLst>
              <a:ext uri="{FF2B5EF4-FFF2-40B4-BE49-F238E27FC236}">
                <a16:creationId xmlns:a16="http://schemas.microsoft.com/office/drawing/2014/main" id="{297AE78A-51A9-34A9-B3C7-A694EA17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通知顺序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B328114-92BF-1C6F-9D7B-2DA84723DAA4}"/>
              </a:ext>
            </a:extLst>
          </p:cNvPr>
          <p:cNvGrpSpPr/>
          <p:nvPr/>
        </p:nvGrpSpPr>
        <p:grpSpPr>
          <a:xfrm>
            <a:off x="854045" y="2219273"/>
            <a:ext cx="5995163" cy="2899512"/>
            <a:chOff x="806664" y="1731453"/>
            <a:chExt cx="5995163" cy="2899512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5BBE0C4-CD04-D534-8DE7-4A9336FC58E6}"/>
                </a:ext>
              </a:extLst>
            </p:cNvPr>
            <p:cNvGrpSpPr/>
            <p:nvPr/>
          </p:nvGrpSpPr>
          <p:grpSpPr>
            <a:xfrm>
              <a:off x="806664" y="1731453"/>
              <a:ext cx="5995163" cy="2899512"/>
              <a:chOff x="806778" y="1685855"/>
              <a:chExt cx="5995163" cy="2899512"/>
            </a:xfrm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E4A49A0B-FEF3-2711-E4CE-693AEDB13EBD}"/>
                  </a:ext>
                </a:extLst>
              </p:cNvPr>
              <p:cNvSpPr/>
              <p:nvPr/>
            </p:nvSpPr>
            <p:spPr>
              <a:xfrm>
                <a:off x="806778" y="1685855"/>
                <a:ext cx="5995163" cy="2899512"/>
              </a:xfrm>
              <a:prstGeom prst="roundRect">
                <a:avLst>
                  <a:gd name="adj" fmla="val 2621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不同切面类中，默认按照切面类的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类名字母排序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目标方法前的通知方法：字母排名靠前的先执行</a:t>
                </a:r>
                <a:endPara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目标方法后的通知方法：字母排名靠前的后执行</a:t>
                </a:r>
                <a:endPara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用 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@Order(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数字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) 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加在切面类上来控制顺序</a:t>
                </a:r>
                <a:endParaRPr lang="en-US" altLang="zh-CN" sz="14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目标方法前的通知方法：数字小的先执行</a:t>
                </a:r>
                <a:endPara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目标方法后的通知方法：数字小的后执行</a:t>
                </a:r>
                <a:endPara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5" name="矩形: 对角圆角 14">
                <a:extLst>
                  <a:ext uri="{FF2B5EF4-FFF2-40B4-BE49-F238E27FC236}">
                    <a16:creationId xmlns:a16="http://schemas.microsoft.com/office/drawing/2014/main" id="{024ABA26-DDFC-8A13-C46F-5BA51C5D34C2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632763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执行顺序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3" name="Shape 2621">
              <a:extLst>
                <a:ext uri="{FF2B5EF4-FFF2-40B4-BE49-F238E27FC236}">
                  <a16:creationId xmlns:a16="http://schemas.microsoft.com/office/drawing/2014/main" id="{862DD4EF-227A-22E6-9087-1E5E35070160}"/>
                </a:ext>
              </a:extLst>
            </p:cNvPr>
            <p:cNvSpPr/>
            <p:nvPr/>
          </p:nvSpPr>
          <p:spPr>
            <a:xfrm>
              <a:off x="1017813" y="1800283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EBCC72B3-4D38-BB14-F6A4-B6B1EAB5DB50}"/>
              </a:ext>
            </a:extLst>
          </p:cNvPr>
          <p:cNvSpPr txBox="1">
            <a:spLocks/>
          </p:cNvSpPr>
          <p:nvPr/>
        </p:nvSpPr>
        <p:spPr>
          <a:xfrm>
            <a:off x="766296" y="1658708"/>
            <a:ext cx="11204312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当有多个切面的切入点都匹配到了目标方法，目标方法运行时，多个通知方法都会被执行。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84AA81-C750-6A80-FEA0-383E7C44C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479" y="2115476"/>
            <a:ext cx="4786426" cy="2226981"/>
          </a:xfrm>
          <a:prstGeom prst="roundRect">
            <a:avLst>
              <a:gd name="adj" fmla="val 2275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1EC144D-00F1-AF56-D914-8E76A2719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182" y="3861125"/>
            <a:ext cx="4786426" cy="2167937"/>
          </a:xfrm>
          <a:prstGeom prst="roundRect">
            <a:avLst>
              <a:gd name="adj" fmla="val 2488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E9267DD9-6321-8BA4-AB0E-7D489FF445BD}"/>
              </a:ext>
            </a:extLst>
          </p:cNvPr>
          <p:cNvGrpSpPr/>
          <p:nvPr/>
        </p:nvGrpSpPr>
        <p:grpSpPr>
          <a:xfrm>
            <a:off x="4102617" y="5199292"/>
            <a:ext cx="2746591" cy="1253781"/>
            <a:chOff x="7804180" y="3684577"/>
            <a:chExt cx="3533775" cy="1752600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871E7682-849B-236D-10AE-CEA4E0C1D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4180" y="3684577"/>
              <a:ext cx="3533775" cy="1752600"/>
            </a:xfrm>
            <a:prstGeom prst="roundRect">
              <a:avLst>
                <a:gd name="adj" fmla="val 5073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339CCA8-426B-7E26-BBD4-51828EDEE557}"/>
                </a:ext>
              </a:extLst>
            </p:cNvPr>
            <p:cNvSpPr/>
            <p:nvPr/>
          </p:nvSpPr>
          <p:spPr>
            <a:xfrm>
              <a:off x="7804180" y="4673600"/>
              <a:ext cx="3533775" cy="341745"/>
            </a:xfrm>
            <a:prstGeom prst="rect">
              <a:avLst/>
            </a:prstGeom>
            <a:solidFill>
              <a:srgbClr val="FF00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78EE297-8778-EAFB-A328-2B39CF1A9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421" y="3915699"/>
            <a:ext cx="5054386" cy="113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34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AOP</a:t>
            </a:r>
            <a:r>
              <a:rPr lang="zh-CN" altLang="en-US"/>
              <a:t>进阶</a:t>
            </a:r>
            <a:endParaRPr lang="en-US" altLang="zh-CN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C8409ED-064C-67BB-585F-AAE40C2E79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通知类型</a:t>
            </a:r>
            <a:endParaRPr lang="en-US" altLang="zh-CN"/>
          </a:p>
          <a:p>
            <a:r>
              <a:rPr lang="zh-CN" altLang="en-US"/>
              <a:t>通知顺序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 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连接点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" name="!!文本占位符 1">
            <a:extLst>
              <a:ext uri="{FF2B5EF4-FFF2-40B4-BE49-F238E27FC236}">
                <a16:creationId xmlns:a16="http://schemas.microsoft.com/office/drawing/2014/main" id="{15902551-D825-4352-8300-27FA20776653}"/>
              </a:ext>
            </a:extLst>
          </p:cNvPr>
          <p:cNvSpPr txBox="1">
            <a:spLocks/>
          </p:cNvSpPr>
          <p:nvPr/>
        </p:nvSpPr>
        <p:spPr>
          <a:xfrm>
            <a:off x="5504571" y="4027436"/>
            <a:ext cx="1749083" cy="48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切入点表达式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42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19315C7-BB07-9125-4443-AFAE3647F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89" y="4803354"/>
            <a:ext cx="9996196" cy="665865"/>
          </a:xfrm>
          <a:prstGeom prst="roundRect">
            <a:avLst>
              <a:gd name="adj" fmla="val 9661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30" name="!!文本占位符 1">
            <a:extLst>
              <a:ext uri="{FF2B5EF4-FFF2-40B4-BE49-F238E27FC236}">
                <a16:creationId xmlns:a16="http://schemas.microsoft.com/office/drawing/2014/main" id="{E6E157A2-937F-A9AB-DF79-A6A2B8A7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切入点表达式</a:t>
            </a:r>
            <a:endParaRPr lang="en-US" altLang="zh-CN" sz="2000"/>
          </a:p>
        </p:txBody>
      </p: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8DE4679A-5010-A614-61A5-6521716D9461}"/>
              </a:ext>
            </a:extLst>
          </p:cNvPr>
          <p:cNvSpPr txBox="1">
            <a:spLocks/>
          </p:cNvSpPr>
          <p:nvPr/>
        </p:nvSpPr>
        <p:spPr>
          <a:xfrm>
            <a:off x="710880" y="1769546"/>
            <a:ext cx="11204312" cy="111743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5E71E79-79A7-A057-E104-3E73838D924A}"/>
              </a:ext>
            </a:extLst>
          </p:cNvPr>
          <p:cNvGrpSpPr/>
          <p:nvPr/>
        </p:nvGrpSpPr>
        <p:grpSpPr>
          <a:xfrm>
            <a:off x="801788" y="1693017"/>
            <a:ext cx="10749598" cy="2729701"/>
            <a:chOff x="801788" y="2382254"/>
            <a:chExt cx="10749598" cy="2729701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D82C2BC-63AE-8AF1-0868-2687930D4479}"/>
                </a:ext>
              </a:extLst>
            </p:cNvPr>
            <p:cNvGrpSpPr/>
            <p:nvPr/>
          </p:nvGrpSpPr>
          <p:grpSpPr>
            <a:xfrm>
              <a:off x="801788" y="2382254"/>
              <a:ext cx="10749598" cy="2729701"/>
              <a:chOff x="806778" y="1685855"/>
              <a:chExt cx="10749598" cy="2729701"/>
            </a:xfrm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4CB9073E-2DD7-4CE8-B61B-8F8D55948ACE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749598" cy="2729701"/>
              </a:xfrm>
              <a:prstGeom prst="roundRect">
                <a:avLst>
                  <a:gd name="adj" fmla="val 403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切入点表达式：描述切入点方法的一种表达式</a:t>
                </a:r>
                <a:endPara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作用：主要用来决定项目中的哪些方法需要加入通知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常见形式：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execution(……)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：根据方法的签名来匹配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@annotation(……) 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：根据注解匹配</a:t>
                </a:r>
              </a:p>
            </p:txBody>
          </p:sp>
          <p:sp>
            <p:nvSpPr>
              <p:cNvPr id="15" name="矩形: 对角圆角 14">
                <a:extLst>
                  <a:ext uri="{FF2B5EF4-FFF2-40B4-BE49-F238E27FC236}">
                    <a16:creationId xmlns:a16="http://schemas.microsoft.com/office/drawing/2014/main" id="{609D94C2-CC78-B910-3659-AB9B180D12B1}"/>
                  </a:ext>
                </a:extLst>
              </p:cNvPr>
              <p:cNvSpPr/>
              <p:nvPr/>
            </p:nvSpPr>
            <p:spPr>
              <a:xfrm>
                <a:off x="806779" y="1685855"/>
                <a:ext cx="1960462" cy="417120"/>
              </a:xfrm>
              <a:prstGeom prst="round2DiagRect">
                <a:avLst>
                  <a:gd name="adj1" fmla="val 1768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切入点表达式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6" name="Shape 2399">
              <a:extLst>
                <a:ext uri="{FF2B5EF4-FFF2-40B4-BE49-F238E27FC236}">
                  <a16:creationId xmlns:a16="http://schemas.microsoft.com/office/drawing/2014/main" id="{93EA2E03-0F9A-176E-DB02-81B7F0D67799}"/>
                </a:ext>
              </a:extLst>
            </p:cNvPr>
            <p:cNvSpPr/>
            <p:nvPr/>
          </p:nvSpPr>
          <p:spPr>
            <a:xfrm>
              <a:off x="1020935" y="2451084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1874" y="5396"/>
                  </a:moveTo>
                  <a:cubicBezTo>
                    <a:pt x="11493" y="5396"/>
                    <a:pt x="11166" y="5519"/>
                    <a:pt x="10894" y="5766"/>
                  </a:cubicBezTo>
                  <a:cubicBezTo>
                    <a:pt x="10621" y="6013"/>
                    <a:pt x="10484" y="6310"/>
                    <a:pt x="10484" y="6658"/>
                  </a:cubicBezTo>
                  <a:cubicBezTo>
                    <a:pt x="10484" y="7005"/>
                    <a:pt x="10621" y="7301"/>
                    <a:pt x="10894" y="7545"/>
                  </a:cubicBezTo>
                  <a:cubicBezTo>
                    <a:pt x="11166" y="7790"/>
                    <a:pt x="11493" y="7912"/>
                    <a:pt x="11874" y="7912"/>
                  </a:cubicBezTo>
                  <a:cubicBezTo>
                    <a:pt x="12255" y="7912"/>
                    <a:pt x="12581" y="7790"/>
                    <a:pt x="12852" y="7545"/>
                  </a:cubicBezTo>
                  <a:cubicBezTo>
                    <a:pt x="13122" y="7301"/>
                    <a:pt x="13257" y="7005"/>
                    <a:pt x="13257" y="6658"/>
                  </a:cubicBezTo>
                  <a:cubicBezTo>
                    <a:pt x="13257" y="6310"/>
                    <a:pt x="13122" y="6013"/>
                    <a:pt x="12852" y="5766"/>
                  </a:cubicBezTo>
                  <a:cubicBezTo>
                    <a:pt x="12581" y="5519"/>
                    <a:pt x="12255" y="5396"/>
                    <a:pt x="11874" y="5396"/>
                  </a:cubicBezTo>
                  <a:moveTo>
                    <a:pt x="12242" y="15228"/>
                  </a:moveTo>
                  <a:cubicBezTo>
                    <a:pt x="11942" y="15228"/>
                    <a:pt x="11730" y="15180"/>
                    <a:pt x="11608" y="15083"/>
                  </a:cubicBezTo>
                  <a:cubicBezTo>
                    <a:pt x="11486" y="14987"/>
                    <a:pt x="11425" y="14807"/>
                    <a:pt x="11425" y="14542"/>
                  </a:cubicBezTo>
                  <a:cubicBezTo>
                    <a:pt x="11425" y="14436"/>
                    <a:pt x="11444" y="14281"/>
                    <a:pt x="11482" y="14076"/>
                  </a:cubicBezTo>
                  <a:cubicBezTo>
                    <a:pt x="11519" y="13870"/>
                    <a:pt x="11562" y="13687"/>
                    <a:pt x="11609" y="13527"/>
                  </a:cubicBezTo>
                  <a:lnTo>
                    <a:pt x="12189" y="11532"/>
                  </a:lnTo>
                  <a:cubicBezTo>
                    <a:pt x="12246" y="11349"/>
                    <a:pt x="12284" y="11148"/>
                    <a:pt x="12306" y="10929"/>
                  </a:cubicBezTo>
                  <a:cubicBezTo>
                    <a:pt x="12327" y="10709"/>
                    <a:pt x="12337" y="10557"/>
                    <a:pt x="12337" y="10469"/>
                  </a:cubicBezTo>
                  <a:cubicBezTo>
                    <a:pt x="12337" y="10049"/>
                    <a:pt x="12185" y="9707"/>
                    <a:pt x="11882" y="9444"/>
                  </a:cubicBezTo>
                  <a:cubicBezTo>
                    <a:pt x="11578" y="9182"/>
                    <a:pt x="11146" y="9050"/>
                    <a:pt x="10586" y="9050"/>
                  </a:cubicBezTo>
                  <a:cubicBezTo>
                    <a:pt x="10275" y="9050"/>
                    <a:pt x="9945" y="9104"/>
                    <a:pt x="9597" y="9211"/>
                  </a:cubicBezTo>
                  <a:cubicBezTo>
                    <a:pt x="9248" y="9319"/>
                    <a:pt x="8884" y="9448"/>
                    <a:pt x="8502" y="9599"/>
                  </a:cubicBezTo>
                  <a:lnTo>
                    <a:pt x="8347" y="10216"/>
                  </a:lnTo>
                  <a:cubicBezTo>
                    <a:pt x="8460" y="10175"/>
                    <a:pt x="8595" y="10131"/>
                    <a:pt x="8753" y="10085"/>
                  </a:cubicBezTo>
                  <a:cubicBezTo>
                    <a:pt x="8911" y="10040"/>
                    <a:pt x="9066" y="10017"/>
                    <a:pt x="9217" y="10017"/>
                  </a:cubicBezTo>
                  <a:cubicBezTo>
                    <a:pt x="9524" y="10017"/>
                    <a:pt x="9731" y="10068"/>
                    <a:pt x="9839" y="10168"/>
                  </a:cubicBezTo>
                  <a:cubicBezTo>
                    <a:pt x="9948" y="10269"/>
                    <a:pt x="10002" y="10447"/>
                    <a:pt x="10002" y="10703"/>
                  </a:cubicBezTo>
                  <a:cubicBezTo>
                    <a:pt x="10002" y="10844"/>
                    <a:pt x="9985" y="11001"/>
                    <a:pt x="9949" y="11172"/>
                  </a:cubicBezTo>
                  <a:cubicBezTo>
                    <a:pt x="9914" y="11343"/>
                    <a:pt x="9870" y="11526"/>
                    <a:pt x="9818" y="11717"/>
                  </a:cubicBezTo>
                  <a:lnTo>
                    <a:pt x="9235" y="13719"/>
                  </a:lnTo>
                  <a:cubicBezTo>
                    <a:pt x="9184" y="13929"/>
                    <a:pt x="9146" y="14118"/>
                    <a:pt x="9123" y="14285"/>
                  </a:cubicBezTo>
                  <a:cubicBezTo>
                    <a:pt x="9100" y="14451"/>
                    <a:pt x="9088" y="14615"/>
                    <a:pt x="9088" y="14775"/>
                  </a:cubicBezTo>
                  <a:cubicBezTo>
                    <a:pt x="9088" y="15186"/>
                    <a:pt x="9244" y="15526"/>
                    <a:pt x="9556" y="15793"/>
                  </a:cubicBezTo>
                  <a:cubicBezTo>
                    <a:pt x="9869" y="16060"/>
                    <a:pt x="10308" y="16194"/>
                    <a:pt x="10872" y="16194"/>
                  </a:cubicBezTo>
                  <a:cubicBezTo>
                    <a:pt x="11239" y="16194"/>
                    <a:pt x="11561" y="16147"/>
                    <a:pt x="11839" y="16053"/>
                  </a:cubicBezTo>
                  <a:cubicBezTo>
                    <a:pt x="12117" y="15960"/>
                    <a:pt x="12488" y="15824"/>
                    <a:pt x="12954" y="15645"/>
                  </a:cubicBezTo>
                  <a:lnTo>
                    <a:pt x="13109" y="15028"/>
                  </a:lnTo>
                  <a:cubicBezTo>
                    <a:pt x="13029" y="15065"/>
                    <a:pt x="12900" y="15107"/>
                    <a:pt x="12721" y="15155"/>
                  </a:cubicBezTo>
                  <a:cubicBezTo>
                    <a:pt x="12543" y="15204"/>
                    <a:pt x="12383" y="15228"/>
                    <a:pt x="12242" y="15228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CE9B312A-BAC8-DCC4-8C2E-A982C7217B36}"/>
              </a:ext>
            </a:extLst>
          </p:cNvPr>
          <p:cNvSpPr/>
          <p:nvPr/>
        </p:nvSpPr>
        <p:spPr>
          <a:xfrm>
            <a:off x="1760706" y="4839805"/>
            <a:ext cx="8801548" cy="27782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DB6F6DF-E872-DF48-D1C2-67D9A013F9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13092" b="49043"/>
          <a:stretch/>
        </p:blipFill>
        <p:spPr>
          <a:xfrm>
            <a:off x="801791" y="5849855"/>
            <a:ext cx="9996194" cy="573530"/>
          </a:xfrm>
          <a:prstGeom prst="roundRect">
            <a:avLst>
              <a:gd name="adj" fmla="val 9228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1BDEC04-A535-90BF-8ADD-DDEE2830BD68}"/>
              </a:ext>
            </a:extLst>
          </p:cNvPr>
          <p:cNvSpPr/>
          <p:nvPr/>
        </p:nvSpPr>
        <p:spPr>
          <a:xfrm>
            <a:off x="1760706" y="5869311"/>
            <a:ext cx="2996122" cy="30757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305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!!文本占位符 1">
            <a:extLst>
              <a:ext uri="{FF2B5EF4-FFF2-40B4-BE49-F238E27FC236}">
                <a16:creationId xmlns:a16="http://schemas.microsoft.com/office/drawing/2014/main" id="{E6E157A2-937F-A9AB-DF79-A6A2B8A7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切入点表达式</a:t>
            </a:r>
            <a:r>
              <a:rPr lang="en-US" altLang="zh-CN" sz="2000"/>
              <a:t>-execution</a:t>
            </a:r>
          </a:p>
        </p:txBody>
      </p:sp>
      <p:sp>
        <p:nvSpPr>
          <p:cNvPr id="12" name="文本占位符 5">
            <a:extLst>
              <a:ext uri="{FF2B5EF4-FFF2-40B4-BE49-F238E27FC236}">
                <a16:creationId xmlns:a16="http://schemas.microsoft.com/office/drawing/2014/main" id="{10A28F70-038A-26DD-07A8-CF0E885A31C3}"/>
              </a:ext>
            </a:extLst>
          </p:cNvPr>
          <p:cNvSpPr txBox="1">
            <a:spLocks/>
          </p:cNvSpPr>
          <p:nvPr/>
        </p:nvSpPr>
        <p:spPr>
          <a:xfrm>
            <a:off x="710880" y="1713328"/>
            <a:ext cx="11204312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execution </a:t>
            </a:r>
            <a:r>
              <a:rPr lang="zh-CN" altLang="en-US"/>
              <a:t>主要根据方法的返回值、包名、类名、方法名、方法参数等信息来匹配，语法为：</a:t>
            </a:r>
            <a:endParaRPr lang="en-US" altLang="zh-CN"/>
          </a:p>
        </p:txBody>
      </p:sp>
      <p:sp>
        <p:nvSpPr>
          <p:cNvPr id="18" name="文本占位符 5">
            <a:extLst>
              <a:ext uri="{FF2B5EF4-FFF2-40B4-BE49-F238E27FC236}">
                <a16:creationId xmlns:a16="http://schemas.microsoft.com/office/drawing/2014/main" id="{2B61865D-AD04-3637-52ED-42727A9078C0}"/>
              </a:ext>
            </a:extLst>
          </p:cNvPr>
          <p:cNvSpPr txBox="1">
            <a:spLocks/>
          </p:cNvSpPr>
          <p:nvPr/>
        </p:nvSpPr>
        <p:spPr>
          <a:xfrm>
            <a:off x="710879" y="2784604"/>
            <a:ext cx="10434961" cy="20316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其中带 </a:t>
            </a:r>
            <a:r>
              <a:rPr lang="en-US" altLang="zh-CN">
                <a:solidFill>
                  <a:srgbClr val="C00000"/>
                </a:solidFill>
              </a:rPr>
              <a:t>?</a:t>
            </a:r>
            <a:r>
              <a:rPr lang="en-US" altLang="zh-CN"/>
              <a:t> </a:t>
            </a:r>
            <a:r>
              <a:rPr lang="zh-CN" altLang="en-US"/>
              <a:t>的表示可以省略的部分</a:t>
            </a:r>
            <a:endParaRPr lang="en-US" altLang="zh-CN"/>
          </a:p>
          <a:p>
            <a:pPr marL="540000" lvl="1" indent="-285750" defTabSz="61200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访问修饰符：可省略（比如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public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protected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  <a:p>
            <a:pPr marL="540000" lvl="1" indent="-285750" defTabSz="61200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包名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类名： 可省略</a:t>
            </a:r>
          </a:p>
          <a:p>
            <a:pPr marL="540000" lvl="1" indent="-285750" defTabSz="61200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throws 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异常：可省略（注意是方法上声明抛出的异常，不是实际抛出的异常）</a:t>
            </a:r>
            <a:endParaRPr lang="en-US" altLang="zh-CN" sz="14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5342F9-F13E-7CDA-C99E-4E05F037E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04" y="5307039"/>
            <a:ext cx="9996196" cy="665865"/>
          </a:xfrm>
          <a:prstGeom prst="roundRect">
            <a:avLst>
              <a:gd name="adj" fmla="val 9661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BED6970-6814-3C91-D4F9-BA5AE041CB23}"/>
              </a:ext>
            </a:extLst>
          </p:cNvPr>
          <p:cNvSpPr/>
          <p:nvPr/>
        </p:nvSpPr>
        <p:spPr>
          <a:xfrm>
            <a:off x="1972921" y="5343490"/>
            <a:ext cx="8801548" cy="27782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02CBD24-86C9-A3F1-1A63-9C6A47A8FCBE}"/>
              </a:ext>
            </a:extLst>
          </p:cNvPr>
          <p:cNvSpPr/>
          <p:nvPr/>
        </p:nvSpPr>
        <p:spPr>
          <a:xfrm>
            <a:off x="821212" y="2266969"/>
            <a:ext cx="10588468" cy="380981"/>
          </a:xfrm>
          <a:prstGeom prst="roundRect">
            <a:avLst/>
          </a:prstGeom>
          <a:solidFill>
            <a:srgbClr val="FFFFE4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execution(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访问修饰符</a:t>
            </a:r>
            <a:r>
              <a:rPr lang="en-US" altLang="zh-CN" sz="13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?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  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返回值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  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包名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.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类名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.</a:t>
            </a:r>
            <a:r>
              <a:rPr lang="en-US" altLang="zh-CN" sz="13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?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方法名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(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方法参数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) throws 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异常</a:t>
            </a:r>
            <a:r>
              <a:rPr lang="en-US" altLang="zh-CN" sz="13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?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)</a:t>
            </a:r>
            <a:endParaRPr lang="zh-CN" altLang="en-US" sz="13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44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!!文本占位符 1">
            <a:extLst>
              <a:ext uri="{FF2B5EF4-FFF2-40B4-BE49-F238E27FC236}">
                <a16:creationId xmlns:a16="http://schemas.microsoft.com/office/drawing/2014/main" id="{E6E157A2-937F-A9AB-DF79-A6A2B8A7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切入点表达式</a:t>
            </a:r>
            <a:r>
              <a:rPr lang="en-US" altLang="zh-CN" sz="2000"/>
              <a:t>-execution</a:t>
            </a:r>
          </a:p>
        </p:txBody>
      </p:sp>
      <p:sp>
        <p:nvSpPr>
          <p:cNvPr id="12" name="文本占位符 5">
            <a:extLst>
              <a:ext uri="{FF2B5EF4-FFF2-40B4-BE49-F238E27FC236}">
                <a16:creationId xmlns:a16="http://schemas.microsoft.com/office/drawing/2014/main" id="{10A28F70-038A-26DD-07A8-CF0E885A31C3}"/>
              </a:ext>
            </a:extLst>
          </p:cNvPr>
          <p:cNvSpPr txBox="1">
            <a:spLocks/>
          </p:cNvSpPr>
          <p:nvPr/>
        </p:nvSpPr>
        <p:spPr>
          <a:xfrm>
            <a:off x="710880" y="1713328"/>
            <a:ext cx="11204312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execution </a:t>
            </a:r>
            <a:r>
              <a:rPr lang="zh-CN" altLang="en-US"/>
              <a:t>主要根据方法的返回值、包名、类名、方法名、方法参数等信息来匹配，语法为：</a:t>
            </a:r>
            <a:endParaRPr lang="en-US" altLang="zh-CN"/>
          </a:p>
        </p:txBody>
      </p:sp>
      <p:sp>
        <p:nvSpPr>
          <p:cNvPr id="2" name="文本占位符 5">
            <a:extLst>
              <a:ext uri="{FF2B5EF4-FFF2-40B4-BE49-F238E27FC236}">
                <a16:creationId xmlns:a16="http://schemas.microsoft.com/office/drawing/2014/main" id="{D1357A2A-4DC0-47EA-B52B-7EC206530CB5}"/>
              </a:ext>
            </a:extLst>
          </p:cNvPr>
          <p:cNvSpPr txBox="1">
            <a:spLocks/>
          </p:cNvSpPr>
          <p:nvPr/>
        </p:nvSpPr>
        <p:spPr>
          <a:xfrm>
            <a:off x="716437" y="2784372"/>
            <a:ext cx="11204312" cy="234357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可以使用通配符描述切入点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4000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 ：单个独立的任意符号，可以通配任意返回值、包名、类名、方法名、任意类型的一个参数，也可以通配包、类、方法名的一部分</a:t>
            </a:r>
            <a:endParaRPr lang="en-US" altLang="zh-CN" sz="14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4000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zh-CN" sz="14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4000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：多个连续的任意符号，可以通配任意层级的包，或任意类型、任意个数的参数</a:t>
            </a:r>
            <a:endParaRPr lang="en-US" altLang="zh-CN" sz="14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2784F0F-4CF6-8C82-36A9-4780F7BBB7F9}"/>
              </a:ext>
            </a:extLst>
          </p:cNvPr>
          <p:cNvSpPr/>
          <p:nvPr/>
        </p:nvSpPr>
        <p:spPr>
          <a:xfrm>
            <a:off x="1487764" y="3838761"/>
            <a:ext cx="10033923" cy="368143"/>
          </a:xfrm>
          <a:prstGeom prst="roundRect">
            <a:avLst/>
          </a:prstGeom>
          <a:solidFill>
            <a:srgbClr val="FFFFE4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execution(* com.*.service.*.update*(*))</a:t>
            </a:r>
            <a:endParaRPr lang="zh-CN" altLang="en-US" sz="11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Courier New" panose="020703090202050204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1390CD5-9F0E-480C-6B9F-86111B7964E3}"/>
              </a:ext>
            </a:extLst>
          </p:cNvPr>
          <p:cNvSpPr/>
          <p:nvPr/>
        </p:nvSpPr>
        <p:spPr>
          <a:xfrm>
            <a:off x="1487764" y="4806012"/>
            <a:ext cx="10033923" cy="368143"/>
          </a:xfrm>
          <a:prstGeom prst="roundRect">
            <a:avLst/>
          </a:prstGeom>
          <a:solidFill>
            <a:srgbClr val="FFFFE4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execution(* com.itheima..DeptService.*(..))</a:t>
            </a:r>
            <a:endParaRPr lang="zh-CN" altLang="en-US" sz="11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Courier New" panose="02070309020205020404" pitchFamily="49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64EBD41-3310-78F1-807E-EBD427743CCD}"/>
              </a:ext>
            </a:extLst>
          </p:cNvPr>
          <p:cNvSpPr/>
          <p:nvPr/>
        </p:nvSpPr>
        <p:spPr>
          <a:xfrm>
            <a:off x="821212" y="2266969"/>
            <a:ext cx="10700475" cy="380981"/>
          </a:xfrm>
          <a:prstGeom prst="roundRect">
            <a:avLst/>
          </a:prstGeom>
          <a:solidFill>
            <a:srgbClr val="FFFFE4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execution(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访问修饰符</a:t>
            </a:r>
            <a:r>
              <a:rPr lang="en-US" altLang="zh-CN" sz="13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?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  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返回值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  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包名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.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类名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.</a:t>
            </a:r>
            <a:r>
              <a:rPr lang="en-US" altLang="zh-CN" sz="13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?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方法名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(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方法参数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) throws 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异常</a:t>
            </a:r>
            <a:r>
              <a:rPr lang="en-US" altLang="zh-CN" sz="13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?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)</a:t>
            </a:r>
            <a:endParaRPr lang="zh-CN" altLang="en-US" sz="13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Courier New" panose="02070309020205020404" pitchFamily="49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649D305-D3B4-47F5-5993-46BB2F381B84}"/>
              </a:ext>
            </a:extLst>
          </p:cNvPr>
          <p:cNvGrpSpPr/>
          <p:nvPr/>
        </p:nvGrpSpPr>
        <p:grpSpPr>
          <a:xfrm>
            <a:off x="786329" y="5593235"/>
            <a:ext cx="10770240" cy="789123"/>
            <a:chOff x="1048333" y="5599087"/>
            <a:chExt cx="10755635" cy="1030609"/>
          </a:xfrm>
        </p:grpSpPr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7CDADAB7-0204-91ED-B6A2-881E17110A37}"/>
                </a:ext>
              </a:extLst>
            </p:cNvPr>
            <p:cNvSpPr txBox="1"/>
            <p:nvPr/>
          </p:nvSpPr>
          <p:spPr>
            <a:xfrm>
              <a:off x="1357990" y="5934792"/>
              <a:ext cx="9834618" cy="6087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57150" lvl="1" indent="-34290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根据业务需要，可以使用 且（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&amp;&amp;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）、或（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||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）、非（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!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） 来组合比较复杂的切入点表达式。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3A68E62-4EBA-B6CF-92A5-F541A0A4CA82}"/>
                </a:ext>
              </a:extLst>
            </p:cNvPr>
            <p:cNvGrpSpPr/>
            <p:nvPr/>
          </p:nvGrpSpPr>
          <p:grpSpPr>
            <a:xfrm>
              <a:off x="1048333" y="5599087"/>
              <a:ext cx="10755635" cy="1030609"/>
              <a:chOff x="1097275" y="5693357"/>
              <a:chExt cx="10703743" cy="1030609"/>
            </a:xfrm>
          </p:grpSpPr>
          <p:sp>
            <p:nvSpPr>
              <p:cNvPr id="16" name="三角形 9">
                <a:extLst>
                  <a:ext uri="{FF2B5EF4-FFF2-40B4-BE49-F238E27FC236}">
                    <a16:creationId xmlns:a16="http://schemas.microsoft.com/office/drawing/2014/main" id="{971FBCBF-E33F-A2FD-3812-8A868A45085A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B76EFD9-7F9B-73B0-5CB7-F5DCC443A2AE}"/>
                  </a:ext>
                </a:extLst>
              </p:cNvPr>
              <p:cNvSpPr/>
              <p:nvPr/>
            </p:nvSpPr>
            <p:spPr>
              <a:xfrm>
                <a:off x="1197203" y="5693357"/>
                <a:ext cx="10603815" cy="1030609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A190972-B8B5-C966-1CA6-F5B061785B88}"/>
                  </a:ext>
                </a:extLst>
              </p:cNvPr>
              <p:cNvSpPr/>
              <p:nvPr/>
            </p:nvSpPr>
            <p:spPr>
              <a:xfrm>
                <a:off x="1097275" y="5753000"/>
                <a:ext cx="1053296" cy="41787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0558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F21DF62-6063-78F7-F03D-E88984F028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0102"/>
            <a:ext cx="11278957" cy="214214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/>
              <a:t>书写建议</a:t>
            </a:r>
            <a:endParaRPr lang="en-US" altLang="zh-CN"/>
          </a:p>
          <a:p>
            <a:pPr lvl="1">
              <a:lnSpc>
                <a:spcPct val="200000"/>
              </a:lnSpc>
            </a:pPr>
            <a:r>
              <a:rPr lang="zh-CN" altLang="en-US"/>
              <a:t>所有业务</a:t>
            </a:r>
            <a:r>
              <a:rPr lang="zh-CN" altLang="en-US">
                <a:solidFill>
                  <a:srgbClr val="C00000"/>
                </a:solidFill>
              </a:rPr>
              <a:t>方法名</a:t>
            </a:r>
            <a:r>
              <a:rPr lang="zh-CN" altLang="en-US"/>
              <a:t>在</a:t>
            </a:r>
            <a:r>
              <a:rPr lang="zh-CN" altLang="en-US">
                <a:solidFill>
                  <a:srgbClr val="C00000"/>
                </a:solidFill>
              </a:rPr>
              <a:t>命名</a:t>
            </a:r>
            <a:r>
              <a:rPr lang="zh-CN" altLang="en-US"/>
              <a:t>时尽量</a:t>
            </a:r>
            <a:r>
              <a:rPr lang="zh-CN" altLang="en-US">
                <a:solidFill>
                  <a:srgbClr val="C00000"/>
                </a:solidFill>
              </a:rPr>
              <a:t>规范</a:t>
            </a:r>
            <a:r>
              <a:rPr lang="zh-CN" altLang="en-US"/>
              <a:t>，方便切入点表达式快速匹配。如：查询类方法都是 </a:t>
            </a:r>
            <a:r>
              <a:rPr lang="en-US" altLang="zh-CN"/>
              <a:t>find </a:t>
            </a:r>
            <a:r>
              <a:rPr lang="zh-CN" altLang="en-US"/>
              <a:t>开头，更新类方法都是 </a:t>
            </a:r>
            <a:r>
              <a:rPr lang="en-US" altLang="zh-CN"/>
              <a:t>update</a:t>
            </a:r>
            <a:r>
              <a:rPr lang="zh-CN" altLang="en-US"/>
              <a:t>开头。</a:t>
            </a:r>
          </a:p>
          <a:p>
            <a:pPr lvl="1">
              <a:lnSpc>
                <a:spcPct val="200000"/>
              </a:lnSpc>
            </a:pPr>
            <a:r>
              <a:rPr lang="zh-CN" altLang="en-US"/>
              <a:t>描述切入点方法通常</a:t>
            </a:r>
            <a:r>
              <a:rPr lang="zh-CN" altLang="en-US">
                <a:solidFill>
                  <a:srgbClr val="C00000"/>
                </a:solidFill>
              </a:rPr>
              <a:t>基于接口描述</a:t>
            </a:r>
            <a:r>
              <a:rPr lang="zh-CN" altLang="en-US"/>
              <a:t>，而不是直接描述实现类，</a:t>
            </a:r>
            <a:r>
              <a:rPr lang="zh-CN" altLang="en-US">
                <a:solidFill>
                  <a:srgbClr val="C00000"/>
                </a:solidFill>
              </a:rPr>
              <a:t>增强拓展性</a:t>
            </a:r>
            <a:r>
              <a:rPr lang="zh-CN" altLang="en-US"/>
              <a:t>。</a:t>
            </a:r>
            <a:endParaRPr lang="en-US" altLang="zh-CN"/>
          </a:p>
          <a:p>
            <a:pPr lvl="1">
              <a:lnSpc>
                <a:spcPct val="200000"/>
              </a:lnSpc>
            </a:pPr>
            <a:r>
              <a:rPr lang="zh-CN" altLang="en-US"/>
              <a:t>在满足业务需要的前提下，</a:t>
            </a:r>
            <a:r>
              <a:rPr lang="zh-CN" altLang="en-US">
                <a:solidFill>
                  <a:srgbClr val="C00000"/>
                </a:solidFill>
              </a:rPr>
              <a:t>尽量缩小切入点的匹配范围</a:t>
            </a:r>
            <a:r>
              <a:rPr lang="zh-CN" altLang="en-US"/>
              <a:t>。如：包名匹配尽量不使用</a:t>
            </a:r>
            <a:r>
              <a:rPr lang="en-US" altLang="zh-CN"/>
              <a:t> ..</a:t>
            </a:r>
            <a:r>
              <a:rPr lang="zh-CN" altLang="en-US"/>
              <a:t>，使用 * 匹配单个包。</a:t>
            </a:r>
            <a:endParaRPr lang="en-US" altLang="zh-CN"/>
          </a:p>
          <a:p>
            <a:pPr lvl="1">
              <a:lnSpc>
                <a:spcPct val="200000"/>
              </a:lnSpc>
            </a:pPr>
            <a:endParaRPr lang="en-US" altLang="zh-CN"/>
          </a:p>
        </p:txBody>
      </p:sp>
      <p:sp>
        <p:nvSpPr>
          <p:cNvPr id="7" name="!!文本占位符 1">
            <a:extLst>
              <a:ext uri="{FF2B5EF4-FFF2-40B4-BE49-F238E27FC236}">
                <a16:creationId xmlns:a16="http://schemas.microsoft.com/office/drawing/2014/main" id="{6565A942-1941-13E6-8C97-5CDC26F7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切入点表达式</a:t>
            </a:r>
            <a:r>
              <a:rPr lang="en-US" altLang="zh-CN" sz="2000"/>
              <a:t>-execution</a:t>
            </a:r>
          </a:p>
        </p:txBody>
      </p:sp>
    </p:spTree>
    <p:extLst>
      <p:ext uri="{BB962C8B-B14F-4D97-AF65-F5344CB8AC3E}">
        <p14:creationId xmlns:p14="http://schemas.microsoft.com/office/powerpoint/2010/main" val="4639903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>
            <a:extLst>
              <a:ext uri="{FF2B5EF4-FFF2-40B4-BE49-F238E27FC236}">
                <a16:creationId xmlns:a16="http://schemas.microsoft.com/office/drawing/2014/main" id="{E6E157A2-937F-A9AB-DF79-A6A2B8A7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切入点表达式</a:t>
            </a:r>
            <a:r>
              <a:rPr lang="en-US" altLang="zh-CN" sz="2000"/>
              <a:t>-@annotation</a:t>
            </a:r>
          </a:p>
        </p:txBody>
      </p:sp>
      <p:sp>
        <p:nvSpPr>
          <p:cNvPr id="12" name="文本占位符 5">
            <a:extLst>
              <a:ext uri="{FF2B5EF4-FFF2-40B4-BE49-F238E27FC236}">
                <a16:creationId xmlns:a16="http://schemas.microsoft.com/office/drawing/2014/main" id="{10A28F70-038A-26DD-07A8-CF0E885A31C3}"/>
              </a:ext>
            </a:extLst>
          </p:cNvPr>
          <p:cNvSpPr txBox="1">
            <a:spLocks/>
          </p:cNvSpPr>
          <p:nvPr/>
        </p:nvSpPr>
        <p:spPr>
          <a:xfrm>
            <a:off x="710880" y="1880379"/>
            <a:ext cx="11204312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@annotation </a:t>
            </a:r>
            <a:r>
              <a:rPr lang="zh-CN" altLang="en-US"/>
              <a:t>切入点表达式，用于匹配标识有特定注解的方法。</a:t>
            </a:r>
            <a:endParaRPr lang="en-US" altLang="zh-CN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5E99F44-3D38-D354-89C0-C4551339E982}"/>
              </a:ext>
            </a:extLst>
          </p:cNvPr>
          <p:cNvSpPr/>
          <p:nvPr/>
        </p:nvSpPr>
        <p:spPr>
          <a:xfrm>
            <a:off x="1080654" y="2416041"/>
            <a:ext cx="9642763" cy="360957"/>
          </a:xfrm>
          <a:prstGeom prst="roundRect">
            <a:avLst/>
          </a:prstGeom>
          <a:solidFill>
            <a:srgbClr val="FFFFE4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@annotation(com.itheima.anno.Log)</a:t>
            </a:r>
            <a:endParaRPr lang="zh-CN" altLang="en-US" sz="14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Courier New" panose="020703090202050204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0041D8-9DED-09B1-DCD1-A7661728E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15"/>
          <a:stretch/>
        </p:blipFill>
        <p:spPr>
          <a:xfrm>
            <a:off x="1080654" y="3275716"/>
            <a:ext cx="9642763" cy="1280560"/>
          </a:xfrm>
          <a:prstGeom prst="roundRect">
            <a:avLst>
              <a:gd name="adj" fmla="val 3838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4D38A73-4A2B-BDD8-8A3E-B9E4DC540C10}"/>
              </a:ext>
            </a:extLst>
          </p:cNvPr>
          <p:cNvSpPr/>
          <p:nvPr/>
        </p:nvSpPr>
        <p:spPr>
          <a:xfrm>
            <a:off x="1080653" y="3275716"/>
            <a:ext cx="9642763" cy="36095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16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B3FADC-EE4C-F479-E172-BA3CB97037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1661" y="1463040"/>
            <a:ext cx="7200901" cy="3381522"/>
          </a:xfrm>
        </p:spPr>
        <p:txBody>
          <a:bodyPr/>
          <a:lstStyle/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execution(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修饰符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返回值 包名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类名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.?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方法名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参数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 throws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异常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?)</a:t>
            </a: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@annotation(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注解全类名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868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AOP</a:t>
            </a:r>
            <a:r>
              <a:rPr lang="zh-CN" altLang="en-US"/>
              <a:t>进阶</a:t>
            </a:r>
            <a:endParaRPr lang="en-US" altLang="zh-CN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C8409ED-064C-67BB-585F-AAE40C2E79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通知类型</a:t>
            </a:r>
            <a:endParaRPr lang="en-US" altLang="zh-CN"/>
          </a:p>
          <a:p>
            <a:r>
              <a:rPr lang="zh-CN" altLang="en-US"/>
              <a:t>通知顺序</a:t>
            </a:r>
            <a:endParaRPr lang="en-US" altLang="zh-CN"/>
          </a:p>
          <a:p>
            <a:r>
              <a:rPr lang="zh-CN" altLang="en-US"/>
              <a:t>切入点表达式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 </a:t>
            </a:r>
            <a:endParaRPr lang="en-US" altLang="zh-CN">
              <a:solidFill>
                <a:srgbClr val="C00000"/>
              </a:solidFill>
            </a:endParaRPr>
          </a:p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" name="!!文本占位符 1">
            <a:extLst>
              <a:ext uri="{FF2B5EF4-FFF2-40B4-BE49-F238E27FC236}">
                <a16:creationId xmlns:a16="http://schemas.microsoft.com/office/drawing/2014/main" id="{C423CE98-BEEC-B8B2-347F-B1B4C3F71B93}"/>
              </a:ext>
            </a:extLst>
          </p:cNvPr>
          <p:cNvSpPr txBox="1">
            <a:spLocks/>
          </p:cNvSpPr>
          <p:nvPr/>
        </p:nvSpPr>
        <p:spPr>
          <a:xfrm>
            <a:off x="5504572" y="4545623"/>
            <a:ext cx="3314113" cy="4826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连接点</a:t>
            </a:r>
            <a:endParaRPr lang="en-US" altLang="zh-CN">
              <a:solidFill>
                <a:srgbClr val="C00000"/>
              </a:solidFill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5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6F7AA13-4701-307C-1BE8-CA348B101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事务管理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ABB2361-0EAC-3212-97F7-FD54F5BCE08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1485143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事务回顾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Spring</a:t>
            </a:r>
            <a:r>
              <a:rPr lang="zh-CN" altLang="en-US"/>
              <a:t>事务管理</a:t>
            </a:r>
            <a:endParaRPr lang="en-US" altLang="zh-CN"/>
          </a:p>
          <a:p>
            <a:r>
              <a:rPr lang="zh-CN" altLang="en-US"/>
              <a:t>事务进阶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9FE0550-FFD7-D7C5-911B-0BA9903196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3600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占位符 1">
            <a:extLst>
              <a:ext uri="{FF2B5EF4-FFF2-40B4-BE49-F238E27FC236}">
                <a16:creationId xmlns:a16="http://schemas.microsoft.com/office/drawing/2014/main" id="{B57BFCDD-3EFD-441C-06B5-40E9CFEF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连接点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B334A1-63A8-3ECA-1CD8-50C4BAEE29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842212" cy="1479480"/>
          </a:xfrm>
        </p:spPr>
        <p:txBody>
          <a:bodyPr/>
          <a:lstStyle/>
          <a:p>
            <a:pPr marL="288000" indent="-288000" defTabSz="324000">
              <a:lnSpc>
                <a:spcPct val="200000"/>
              </a:lnSpc>
              <a:buFont typeface="Wingdings" panose="05000000000000000000" pitchFamily="2" charset="2"/>
              <a:buChar char="l"/>
              <a:tabLst>
                <a:tab pos="180000" algn="l"/>
              </a:tabLst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Spring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中用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</a:rPr>
              <a:t>JoinPoint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抽象了连接点，用它可以获得方法执行时的相关信息，如目标类名、方法名、方法参数等。</a:t>
            </a:r>
          </a:p>
          <a:p>
            <a:pPr marL="540000" lvl="2" indent="-288000" defTabSz="324000">
              <a:lnSpc>
                <a:spcPct val="200000"/>
              </a:lnSpc>
              <a:buFont typeface="Wingdings" panose="05000000000000000000" pitchFamily="2" charset="2"/>
              <a:buChar char="Ø"/>
              <a:tabLst>
                <a:tab pos="180000" algn="l"/>
              </a:tabLst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对于 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@Around 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通知，获取连接点信息只能使用 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ProceedingJoinPoint</a:t>
            </a:r>
          </a:p>
          <a:p>
            <a:pPr marL="540000" lvl="2" indent="-288000" defTabSz="324000">
              <a:lnSpc>
                <a:spcPct val="200000"/>
              </a:lnSpc>
              <a:buFont typeface="Wingdings" panose="05000000000000000000" pitchFamily="2" charset="2"/>
              <a:buChar char="Ø"/>
              <a:tabLst>
                <a:tab pos="180000" algn="l"/>
              </a:tabLst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对于其他四种通知，获取连接点信息只能使用 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JoinPoint 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，它是 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ProceedingJoinPoint 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的父类型</a:t>
            </a:r>
            <a:endParaRPr lang="en-US" altLang="zh-CN" sz="14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00E18FA-0C0F-9588-BA27-838A0C44B26E}"/>
              </a:ext>
            </a:extLst>
          </p:cNvPr>
          <p:cNvSpPr/>
          <p:nvPr/>
        </p:nvSpPr>
        <p:spPr>
          <a:xfrm>
            <a:off x="1283961" y="3208469"/>
            <a:ext cx="9055793" cy="2954940"/>
          </a:xfrm>
          <a:prstGeom prst="roundRect">
            <a:avLst>
              <a:gd name="adj" fmla="val 3635"/>
            </a:avLst>
          </a:prstGeom>
          <a:solidFill>
            <a:srgbClr val="FFFFE4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ctr"/>
          <a:lstStyle/>
          <a:p>
            <a:pPr>
              <a:lnSpc>
                <a:spcPct val="200000"/>
              </a:lnSpc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@Around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"execution(* com.itheima.service.DeptService.*(..))"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Object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around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ProceedingJoinPoint 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joinPoint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throws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Throwable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kumimoji="0" lang="en-US" altLang="zh-CN" sz="1100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540000">
              <a:lnSpc>
                <a:spcPct val="200000"/>
              </a:lnSpc>
            </a:pP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 className = joinPoint.getTarget().getClass().getName(); 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//获取</a:t>
            </a:r>
            <a:r>
              <a:rPr lang="zh-CN" altLang="en-US" sz="11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</a:t>
            </a:r>
            <a:b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Signature signature = joinPoint.getSignature(); 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//获取</a:t>
            </a:r>
            <a:r>
              <a:rPr lang="zh-CN" altLang="en-US" sz="11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方法签名</a:t>
            </a:r>
            <a:b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 methodName = joinPoint.getSignature().getName(); 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//获取</a:t>
            </a:r>
            <a:r>
              <a:rPr lang="zh-CN" altLang="en-US" sz="11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方法名</a:t>
            </a:r>
            <a:b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Object[] args = joinPoint.getArgs(); 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//获取</a:t>
            </a:r>
            <a:r>
              <a:rPr lang="zh-CN" altLang="en-US" sz="11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r>
              <a:rPr kumimoji="0" lang="zh-CN" altLang="en-US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</a:t>
            </a:r>
            <a:r>
              <a:rPr kumimoji="0" lang="en-US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b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Object res = joinPoint.proceed(); 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//执行原始方法</a:t>
            </a:r>
            <a:r>
              <a:rPr lang="en-US" altLang="zh-CN" sz="11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1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获取返回值</a:t>
            </a:r>
            <a:r>
              <a:rPr kumimoji="0" lang="zh-CN" altLang="en-US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（环绕通知）</a:t>
            </a:r>
            <a:endParaRPr kumimoji="0" lang="en-US" altLang="zh-CN" sz="1100" strike="noStrike" cap="none" normalizeH="0" baseline="0">
              <a:ln>
                <a:noFill/>
              </a:ln>
              <a:solidFill>
                <a:srgbClr val="00B05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40000">
              <a:lnSpc>
                <a:spcPct val="200000"/>
              </a:lnSpc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 res;</a:t>
            </a:r>
          </a:p>
          <a:p>
            <a:pPr>
              <a:lnSpc>
                <a:spcPct val="200000"/>
              </a:lnSpc>
            </a:pPr>
            <a:r>
              <a:rPr kumimoji="0" lang="en-US" altLang="zh-CN" sz="110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1600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A7F23D1-475F-0CBB-2E3C-FDD99380C03E}"/>
              </a:ext>
            </a:extLst>
          </p:cNvPr>
          <p:cNvSpPr/>
          <p:nvPr/>
        </p:nvSpPr>
        <p:spPr>
          <a:xfrm>
            <a:off x="2481739" y="3906154"/>
            <a:ext cx="8927941" cy="2655282"/>
          </a:xfrm>
          <a:prstGeom prst="roundRect">
            <a:avLst>
              <a:gd name="adj" fmla="val 3635"/>
            </a:avLst>
          </a:prstGeom>
          <a:solidFill>
            <a:srgbClr val="FFFFE4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ctr"/>
          <a:lstStyle/>
          <a:p>
            <a:pPr>
              <a:lnSpc>
                <a:spcPct val="200000"/>
              </a:lnSpc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Before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"execution(* com.itheima.service.DeptService.*(..))"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before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JoinPoint 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joinPoint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endParaRPr kumimoji="0" lang="en-US" altLang="zh-CN" sz="1100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540000">
              <a:lnSpc>
                <a:spcPct val="200000"/>
              </a:lnSpc>
            </a:pP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 className = joinPoint.getTarget().getClass().getName(); 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//获取</a:t>
            </a:r>
            <a:r>
              <a:rPr lang="zh-CN" altLang="en-US" sz="11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</a:t>
            </a:r>
            <a:b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Signature signature = joinPoint.getSignature(); 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//获取</a:t>
            </a:r>
            <a:r>
              <a:rPr lang="zh-CN" altLang="en-US" sz="11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方法签名</a:t>
            </a:r>
            <a:b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 methodName = joinPoint.getSignature().getName(); 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//获取</a:t>
            </a:r>
            <a:r>
              <a:rPr lang="zh-CN" altLang="en-US" sz="11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方法名</a:t>
            </a:r>
            <a:b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Object[] args = joinPoint.getArgs(); 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//获取</a:t>
            </a:r>
            <a:r>
              <a:rPr lang="zh-CN" altLang="en-US" sz="11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r>
              <a:rPr kumimoji="0" lang="zh-CN" altLang="en-US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</a:t>
            </a:r>
            <a:r>
              <a:rPr kumimoji="0" lang="en-US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1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kumimoji="0" lang="en-US" altLang="zh-CN" sz="110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1600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8141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>
            <a:extLst>
              <a:ext uri="{FF2B5EF4-FFF2-40B4-BE49-F238E27FC236}">
                <a16:creationId xmlns:a16="http://schemas.microsoft.com/office/drawing/2014/main" id="{CF1C7513-EC68-7F2A-A51E-D8C85B8A3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事务管理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基础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进阶</a:t>
            </a:r>
            <a:endParaRPr lang="en-US" altLang="zh-CN"/>
          </a:p>
          <a:p>
            <a:r>
              <a:rPr lang="en-US" altLang="zh-CN"/>
              <a:t> </a:t>
            </a:r>
          </a:p>
        </p:txBody>
      </p:sp>
      <p:sp>
        <p:nvSpPr>
          <p:cNvPr id="2" name="!!文本占位符 1">
            <a:extLst>
              <a:ext uri="{FF2B5EF4-FFF2-40B4-BE49-F238E27FC236}">
                <a16:creationId xmlns:a16="http://schemas.microsoft.com/office/drawing/2014/main" id="{A4F7AC53-51ED-2A6C-0255-9F610ECACC5D}"/>
              </a:ext>
            </a:extLst>
          </p:cNvPr>
          <p:cNvSpPr txBox="1">
            <a:spLocks/>
          </p:cNvSpPr>
          <p:nvPr/>
        </p:nvSpPr>
        <p:spPr>
          <a:xfrm>
            <a:off x="5479489" y="3735021"/>
            <a:ext cx="1914841" cy="608379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AOP</a:t>
            </a:r>
            <a:r>
              <a:rPr lang="zh-CN" altLang="en-US">
                <a:solidFill>
                  <a:srgbClr val="C00000"/>
                </a:solidFill>
              </a:rPr>
              <a:t>案例</a:t>
            </a:r>
            <a:endParaRPr lang="en-US" altLang="zh-C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04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占位符 1">
            <a:extLst>
              <a:ext uri="{FF2B5EF4-FFF2-40B4-BE49-F238E27FC236}">
                <a16:creationId xmlns:a16="http://schemas.microsoft.com/office/drawing/2014/main" id="{E01DF527-3199-46B0-E861-DC271C6C1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768759"/>
            <a:ext cx="5653578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AOP</a:t>
            </a:r>
            <a:r>
              <a:rPr lang="zh-CN" altLang="en-US"/>
              <a:t>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232C0D8-DDB6-F16B-72C4-7DC0763FCF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46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130662EB-2BD7-5A9A-1A86-C4982D034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318" y="3204932"/>
            <a:ext cx="5923050" cy="1529522"/>
          </a:xfrm>
          <a:prstGeom prst="rect">
            <a:avLst/>
          </a:prstGeom>
          <a:effectLst>
            <a:glow rad="101600">
              <a:schemeClr val="tx1">
                <a:lumMod val="65000"/>
                <a:lumOff val="35000"/>
                <a:alpha val="40000"/>
              </a:schemeClr>
            </a:glow>
          </a:effectLst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15FC59-E214-1981-4CE7-4B39AEB7F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将案例中</a:t>
            </a:r>
            <a:r>
              <a:rPr lang="en-US" altLang="zh-CN"/>
              <a:t> </a:t>
            </a:r>
            <a:r>
              <a:rPr lang="zh-CN" altLang="en-US"/>
              <a:t>增、删、改</a:t>
            </a:r>
            <a:r>
              <a:rPr lang="en-US" altLang="zh-CN"/>
              <a:t> </a:t>
            </a:r>
            <a:r>
              <a:rPr lang="zh-CN" altLang="en-US"/>
              <a:t>相关接口的操作日志记录到数据库表中。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5BB4034-2F5D-FCC1-0F59-E5BA0B72F2E4}"/>
              </a:ext>
            </a:extLst>
          </p:cNvPr>
          <p:cNvGrpSpPr/>
          <p:nvPr/>
        </p:nvGrpSpPr>
        <p:grpSpPr>
          <a:xfrm>
            <a:off x="2260138" y="1844503"/>
            <a:ext cx="9214230" cy="1001580"/>
            <a:chOff x="801788" y="2382254"/>
            <a:chExt cx="9214230" cy="100158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49EBEDE-E0E6-0C1B-5FA7-4FF1432B0C1A}"/>
                </a:ext>
              </a:extLst>
            </p:cNvPr>
            <p:cNvGrpSpPr/>
            <p:nvPr/>
          </p:nvGrpSpPr>
          <p:grpSpPr>
            <a:xfrm>
              <a:off x="801788" y="2382254"/>
              <a:ext cx="9214230" cy="1001580"/>
              <a:chOff x="806778" y="1685855"/>
              <a:chExt cx="9214230" cy="1001580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2C3DCCCC-DAA4-5849-078F-578886AC42F8}"/>
                  </a:ext>
                </a:extLst>
              </p:cNvPr>
              <p:cNvSpPr/>
              <p:nvPr/>
            </p:nvSpPr>
            <p:spPr>
              <a:xfrm>
                <a:off x="806778" y="1685855"/>
                <a:ext cx="9214230" cy="1001580"/>
              </a:xfrm>
              <a:prstGeom prst="roundRect">
                <a:avLst>
                  <a:gd name="adj" fmla="val 8519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日志信息包含：操作人、操作时间、执行方法的全类名、执行方法名、方法运行时参数、返回值、方法执行时长</a:t>
                </a:r>
              </a:p>
            </p:txBody>
          </p:sp>
          <p:sp>
            <p:nvSpPr>
              <p:cNvPr id="12" name="矩形: 对角圆角 11">
                <a:extLst>
                  <a:ext uri="{FF2B5EF4-FFF2-40B4-BE49-F238E27FC236}">
                    <a16:creationId xmlns:a16="http://schemas.microsoft.com/office/drawing/2014/main" id="{62B01628-0812-5D27-285C-FCE8BE5E89D9}"/>
                  </a:ext>
                </a:extLst>
              </p:cNvPr>
              <p:cNvSpPr/>
              <p:nvPr/>
            </p:nvSpPr>
            <p:spPr>
              <a:xfrm>
                <a:off x="806779" y="1685855"/>
                <a:ext cx="1609898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操作日志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0" name="Shape 2399">
              <a:extLst>
                <a:ext uri="{FF2B5EF4-FFF2-40B4-BE49-F238E27FC236}">
                  <a16:creationId xmlns:a16="http://schemas.microsoft.com/office/drawing/2014/main" id="{8FF0422C-4A43-01F4-1AAE-1C68FF54F506}"/>
                </a:ext>
              </a:extLst>
            </p:cNvPr>
            <p:cNvSpPr/>
            <p:nvPr/>
          </p:nvSpPr>
          <p:spPr>
            <a:xfrm>
              <a:off x="1020935" y="2451084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1874" y="5396"/>
                  </a:moveTo>
                  <a:cubicBezTo>
                    <a:pt x="11493" y="5396"/>
                    <a:pt x="11166" y="5519"/>
                    <a:pt x="10894" y="5766"/>
                  </a:cubicBezTo>
                  <a:cubicBezTo>
                    <a:pt x="10621" y="6013"/>
                    <a:pt x="10484" y="6310"/>
                    <a:pt x="10484" y="6658"/>
                  </a:cubicBezTo>
                  <a:cubicBezTo>
                    <a:pt x="10484" y="7005"/>
                    <a:pt x="10621" y="7301"/>
                    <a:pt x="10894" y="7545"/>
                  </a:cubicBezTo>
                  <a:cubicBezTo>
                    <a:pt x="11166" y="7790"/>
                    <a:pt x="11493" y="7912"/>
                    <a:pt x="11874" y="7912"/>
                  </a:cubicBezTo>
                  <a:cubicBezTo>
                    <a:pt x="12255" y="7912"/>
                    <a:pt x="12581" y="7790"/>
                    <a:pt x="12852" y="7545"/>
                  </a:cubicBezTo>
                  <a:cubicBezTo>
                    <a:pt x="13122" y="7301"/>
                    <a:pt x="13257" y="7005"/>
                    <a:pt x="13257" y="6658"/>
                  </a:cubicBezTo>
                  <a:cubicBezTo>
                    <a:pt x="13257" y="6310"/>
                    <a:pt x="13122" y="6013"/>
                    <a:pt x="12852" y="5766"/>
                  </a:cubicBezTo>
                  <a:cubicBezTo>
                    <a:pt x="12581" y="5519"/>
                    <a:pt x="12255" y="5396"/>
                    <a:pt x="11874" y="5396"/>
                  </a:cubicBezTo>
                  <a:moveTo>
                    <a:pt x="12242" y="15228"/>
                  </a:moveTo>
                  <a:cubicBezTo>
                    <a:pt x="11942" y="15228"/>
                    <a:pt x="11730" y="15180"/>
                    <a:pt x="11608" y="15083"/>
                  </a:cubicBezTo>
                  <a:cubicBezTo>
                    <a:pt x="11486" y="14987"/>
                    <a:pt x="11425" y="14807"/>
                    <a:pt x="11425" y="14542"/>
                  </a:cubicBezTo>
                  <a:cubicBezTo>
                    <a:pt x="11425" y="14436"/>
                    <a:pt x="11444" y="14281"/>
                    <a:pt x="11482" y="14076"/>
                  </a:cubicBezTo>
                  <a:cubicBezTo>
                    <a:pt x="11519" y="13870"/>
                    <a:pt x="11562" y="13687"/>
                    <a:pt x="11609" y="13527"/>
                  </a:cubicBezTo>
                  <a:lnTo>
                    <a:pt x="12189" y="11532"/>
                  </a:lnTo>
                  <a:cubicBezTo>
                    <a:pt x="12246" y="11349"/>
                    <a:pt x="12284" y="11148"/>
                    <a:pt x="12306" y="10929"/>
                  </a:cubicBezTo>
                  <a:cubicBezTo>
                    <a:pt x="12327" y="10709"/>
                    <a:pt x="12337" y="10557"/>
                    <a:pt x="12337" y="10469"/>
                  </a:cubicBezTo>
                  <a:cubicBezTo>
                    <a:pt x="12337" y="10049"/>
                    <a:pt x="12185" y="9707"/>
                    <a:pt x="11882" y="9444"/>
                  </a:cubicBezTo>
                  <a:cubicBezTo>
                    <a:pt x="11578" y="9182"/>
                    <a:pt x="11146" y="9050"/>
                    <a:pt x="10586" y="9050"/>
                  </a:cubicBezTo>
                  <a:cubicBezTo>
                    <a:pt x="10275" y="9050"/>
                    <a:pt x="9945" y="9104"/>
                    <a:pt x="9597" y="9211"/>
                  </a:cubicBezTo>
                  <a:cubicBezTo>
                    <a:pt x="9248" y="9319"/>
                    <a:pt x="8884" y="9448"/>
                    <a:pt x="8502" y="9599"/>
                  </a:cubicBezTo>
                  <a:lnTo>
                    <a:pt x="8347" y="10216"/>
                  </a:lnTo>
                  <a:cubicBezTo>
                    <a:pt x="8460" y="10175"/>
                    <a:pt x="8595" y="10131"/>
                    <a:pt x="8753" y="10085"/>
                  </a:cubicBezTo>
                  <a:cubicBezTo>
                    <a:pt x="8911" y="10040"/>
                    <a:pt x="9066" y="10017"/>
                    <a:pt x="9217" y="10017"/>
                  </a:cubicBezTo>
                  <a:cubicBezTo>
                    <a:pt x="9524" y="10017"/>
                    <a:pt x="9731" y="10068"/>
                    <a:pt x="9839" y="10168"/>
                  </a:cubicBezTo>
                  <a:cubicBezTo>
                    <a:pt x="9948" y="10269"/>
                    <a:pt x="10002" y="10447"/>
                    <a:pt x="10002" y="10703"/>
                  </a:cubicBezTo>
                  <a:cubicBezTo>
                    <a:pt x="10002" y="10844"/>
                    <a:pt x="9985" y="11001"/>
                    <a:pt x="9949" y="11172"/>
                  </a:cubicBezTo>
                  <a:cubicBezTo>
                    <a:pt x="9914" y="11343"/>
                    <a:pt x="9870" y="11526"/>
                    <a:pt x="9818" y="11717"/>
                  </a:cubicBezTo>
                  <a:lnTo>
                    <a:pt x="9235" y="13719"/>
                  </a:lnTo>
                  <a:cubicBezTo>
                    <a:pt x="9184" y="13929"/>
                    <a:pt x="9146" y="14118"/>
                    <a:pt x="9123" y="14285"/>
                  </a:cubicBezTo>
                  <a:cubicBezTo>
                    <a:pt x="9100" y="14451"/>
                    <a:pt x="9088" y="14615"/>
                    <a:pt x="9088" y="14775"/>
                  </a:cubicBezTo>
                  <a:cubicBezTo>
                    <a:pt x="9088" y="15186"/>
                    <a:pt x="9244" y="15526"/>
                    <a:pt x="9556" y="15793"/>
                  </a:cubicBezTo>
                  <a:cubicBezTo>
                    <a:pt x="9869" y="16060"/>
                    <a:pt x="10308" y="16194"/>
                    <a:pt x="10872" y="16194"/>
                  </a:cubicBezTo>
                  <a:cubicBezTo>
                    <a:pt x="11239" y="16194"/>
                    <a:pt x="11561" y="16147"/>
                    <a:pt x="11839" y="16053"/>
                  </a:cubicBezTo>
                  <a:cubicBezTo>
                    <a:pt x="12117" y="15960"/>
                    <a:pt x="12488" y="15824"/>
                    <a:pt x="12954" y="15645"/>
                  </a:cubicBezTo>
                  <a:lnTo>
                    <a:pt x="13109" y="15028"/>
                  </a:lnTo>
                  <a:cubicBezTo>
                    <a:pt x="13029" y="15065"/>
                    <a:pt x="12900" y="15107"/>
                    <a:pt x="12721" y="15155"/>
                  </a:cubicBezTo>
                  <a:cubicBezTo>
                    <a:pt x="12543" y="15204"/>
                    <a:pt x="12383" y="15228"/>
                    <a:pt x="12242" y="15228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234A36E-40BB-00E5-5211-3E46D7FA8C1D}"/>
              </a:ext>
            </a:extLst>
          </p:cNvPr>
          <p:cNvGrpSpPr/>
          <p:nvPr/>
        </p:nvGrpSpPr>
        <p:grpSpPr>
          <a:xfrm>
            <a:off x="2260138" y="4989799"/>
            <a:ext cx="9214230" cy="1529522"/>
            <a:chOff x="2260138" y="4011918"/>
            <a:chExt cx="9214230" cy="1529522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8A00916-950E-B42E-E0BC-1DF631F22078}"/>
                </a:ext>
              </a:extLst>
            </p:cNvPr>
            <p:cNvGrpSpPr/>
            <p:nvPr/>
          </p:nvGrpSpPr>
          <p:grpSpPr>
            <a:xfrm>
              <a:off x="2260138" y="4011918"/>
              <a:ext cx="9214230" cy="1529522"/>
              <a:chOff x="806778" y="1685855"/>
              <a:chExt cx="9214230" cy="1529522"/>
            </a:xfrm>
          </p:grpSpPr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E3A11479-770F-E7F8-9FBD-32109D3CBA5A}"/>
                  </a:ext>
                </a:extLst>
              </p:cNvPr>
              <p:cNvSpPr/>
              <p:nvPr/>
            </p:nvSpPr>
            <p:spPr>
              <a:xfrm>
                <a:off x="806778" y="1685855"/>
                <a:ext cx="9214230" cy="1529522"/>
              </a:xfrm>
              <a:prstGeom prst="roundRect">
                <a:avLst>
                  <a:gd name="adj" fmla="val 412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540000" rIns="72000" bIns="108000">
                <a:spAutoFit/>
              </a:bodyPr>
              <a:lstStyle/>
              <a:p>
                <a:pPr marL="35775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需要对所有业务类中的增、删、改 方法添加统一功能，使用</a:t>
                </a:r>
                <a:r>
                  <a:rPr lang="zh-CN" altLang="en-US" sz="1400" b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400" b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AOP 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技术最为方便</a:t>
                </a:r>
                <a:endParaRPr lang="en-US" altLang="zh-CN" sz="1400" b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5775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由于增、删、改 方法名没有规律，可以自定义 </a:t>
                </a:r>
                <a:r>
                  <a:rPr lang="en-US" altLang="zh-CN" sz="1400" b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@Log 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注解完成目标方法</a:t>
                </a: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匹配</a:t>
                </a:r>
                <a:endParaRPr lang="en-US" altLang="zh-CN" sz="1400" b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9" name="矩形: 对角圆角 18">
                <a:extLst>
                  <a:ext uri="{FF2B5EF4-FFF2-40B4-BE49-F238E27FC236}">
                    <a16:creationId xmlns:a16="http://schemas.microsoft.com/office/drawing/2014/main" id="{E28890C6-5A47-5880-0135-94E01FDBBF19}"/>
                  </a:ext>
                </a:extLst>
              </p:cNvPr>
              <p:cNvSpPr/>
              <p:nvPr/>
            </p:nvSpPr>
            <p:spPr>
              <a:xfrm>
                <a:off x="806779" y="1685855"/>
                <a:ext cx="1609898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思路分析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20" name="Shape 2375">
              <a:extLst>
                <a:ext uri="{FF2B5EF4-FFF2-40B4-BE49-F238E27FC236}">
                  <a16:creationId xmlns:a16="http://schemas.microsoft.com/office/drawing/2014/main" id="{1C2213A1-9744-79A2-4EE2-E9CE936F5786}"/>
                </a:ext>
              </a:extLst>
            </p:cNvPr>
            <p:cNvSpPr/>
            <p:nvPr/>
          </p:nvSpPr>
          <p:spPr>
            <a:xfrm>
              <a:off x="2504915" y="4080748"/>
              <a:ext cx="228197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C99DB585-58C9-F986-59C6-A1BD0E699816}"/>
              </a:ext>
            </a:extLst>
          </p:cNvPr>
          <p:cNvSpPr txBox="1"/>
          <p:nvPr/>
        </p:nvSpPr>
        <p:spPr>
          <a:xfrm>
            <a:off x="8724123" y="3984171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</a:rPr>
              <a:t>@annotation</a:t>
            </a:r>
            <a:endParaRPr lang="zh-CN" alt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5A9855-E252-5D5A-4706-F1F889CCF842}"/>
              </a:ext>
            </a:extLst>
          </p:cNvPr>
          <p:cNvSpPr txBox="1"/>
          <p:nvPr/>
        </p:nvSpPr>
        <p:spPr>
          <a:xfrm>
            <a:off x="9050908" y="5668278"/>
            <a:ext cx="1761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@Around </a:t>
            </a:r>
            <a:r>
              <a:rPr lang="zh-CN" altLang="en-US" sz="14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环绕通知</a:t>
            </a:r>
            <a:endParaRPr lang="zh-CN" altLang="en-US" sz="14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D036F3-E312-1F9D-54CB-661642BD6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915" y="6050773"/>
            <a:ext cx="8421232" cy="33530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9E50966-0395-B2AF-FF12-6331C4F25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914" y="2904732"/>
            <a:ext cx="8787308" cy="3659444"/>
          </a:xfrm>
          <a:prstGeom prst="rect">
            <a:avLst/>
          </a:prstGeom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2127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15FC59-E214-1981-4CE7-4B39AEB7F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将案例中</a:t>
            </a:r>
            <a:r>
              <a:rPr lang="en-US" altLang="zh-CN"/>
              <a:t> </a:t>
            </a:r>
            <a:r>
              <a:rPr lang="zh-CN" altLang="en-US"/>
              <a:t>增、删、改</a:t>
            </a:r>
            <a:r>
              <a:rPr lang="en-US" altLang="zh-CN"/>
              <a:t> </a:t>
            </a:r>
            <a:r>
              <a:rPr lang="zh-CN" altLang="en-US"/>
              <a:t>相关接口的操作日志记录到数据库表中。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EB8B030-19A7-4EBD-6513-4410DFF38FB5}"/>
              </a:ext>
            </a:extLst>
          </p:cNvPr>
          <p:cNvGrpSpPr/>
          <p:nvPr/>
        </p:nvGrpSpPr>
        <p:grpSpPr>
          <a:xfrm>
            <a:off x="2260138" y="1844503"/>
            <a:ext cx="9149542" cy="3169969"/>
            <a:chOff x="2260138" y="1844503"/>
            <a:chExt cx="9149542" cy="316996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49EBEDE-E0E6-0C1B-5FA7-4FF1432B0C1A}"/>
                </a:ext>
              </a:extLst>
            </p:cNvPr>
            <p:cNvGrpSpPr/>
            <p:nvPr/>
          </p:nvGrpSpPr>
          <p:grpSpPr>
            <a:xfrm>
              <a:off x="2260138" y="1844503"/>
              <a:ext cx="9149542" cy="3169969"/>
              <a:chOff x="806778" y="1685855"/>
              <a:chExt cx="9149542" cy="3169969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2C3DCCCC-DAA4-5849-078F-578886AC42F8}"/>
                  </a:ext>
                </a:extLst>
              </p:cNvPr>
              <p:cNvSpPr/>
              <p:nvPr/>
            </p:nvSpPr>
            <p:spPr>
              <a:xfrm>
                <a:off x="806778" y="1685855"/>
                <a:ext cx="9149542" cy="3169969"/>
              </a:xfrm>
              <a:prstGeom prst="roundRect">
                <a:avLst>
                  <a:gd name="adj" fmla="val 329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准备：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在案例工程中引入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AOP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的起步依赖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导入资料中准备好的数据库表结构，并引入对应的实体类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编码：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自定义注解 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@Log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定义切面类，完成记录操作日志的逻辑</a:t>
                </a:r>
              </a:p>
            </p:txBody>
          </p:sp>
          <p:sp>
            <p:nvSpPr>
              <p:cNvPr id="12" name="矩形: 对角圆角 11">
                <a:extLst>
                  <a:ext uri="{FF2B5EF4-FFF2-40B4-BE49-F238E27FC236}">
                    <a16:creationId xmlns:a16="http://schemas.microsoft.com/office/drawing/2014/main" id="{62B01628-0812-5D27-285C-FCE8BE5E89D9}"/>
                  </a:ext>
                </a:extLst>
              </p:cNvPr>
              <p:cNvSpPr/>
              <p:nvPr/>
            </p:nvSpPr>
            <p:spPr>
              <a:xfrm>
                <a:off x="806779" y="1685855"/>
                <a:ext cx="1168861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步骤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3" name="Shape 2627">
              <a:extLst>
                <a:ext uri="{FF2B5EF4-FFF2-40B4-BE49-F238E27FC236}">
                  <a16:creationId xmlns:a16="http://schemas.microsoft.com/office/drawing/2014/main" id="{0A6FFE60-2410-13DF-9BFB-73FE176FB714}"/>
                </a:ext>
              </a:extLst>
            </p:cNvPr>
            <p:cNvSpPr/>
            <p:nvPr/>
          </p:nvSpPr>
          <p:spPr>
            <a:xfrm>
              <a:off x="2477898" y="1913333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2AE0BB8-BED2-F1EC-4498-A6ED4FB0A766}"/>
              </a:ext>
            </a:extLst>
          </p:cNvPr>
          <p:cNvGrpSpPr/>
          <p:nvPr/>
        </p:nvGrpSpPr>
        <p:grpSpPr>
          <a:xfrm>
            <a:off x="2260138" y="5555395"/>
            <a:ext cx="9149542" cy="983101"/>
            <a:chOff x="2260138" y="1844503"/>
            <a:chExt cx="9149542" cy="983101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62E0A09-191A-A171-E1BE-073D4AD12D14}"/>
                </a:ext>
              </a:extLst>
            </p:cNvPr>
            <p:cNvGrpSpPr/>
            <p:nvPr/>
          </p:nvGrpSpPr>
          <p:grpSpPr>
            <a:xfrm>
              <a:off x="2260138" y="1844503"/>
              <a:ext cx="9149542" cy="983101"/>
              <a:chOff x="806778" y="1685855"/>
              <a:chExt cx="9149542" cy="983101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9F40DAFF-CFAA-891A-55A2-E15F114A291E}"/>
                  </a:ext>
                </a:extLst>
              </p:cNvPr>
              <p:cNvSpPr/>
              <p:nvPr/>
            </p:nvSpPr>
            <p:spPr>
              <a:xfrm>
                <a:off x="806778" y="1685855"/>
                <a:ext cx="9149542" cy="983101"/>
              </a:xfrm>
              <a:prstGeom prst="roundRect">
                <a:avLst>
                  <a:gd name="adj" fmla="val 846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获取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request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对象，从请求头中获取到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jwt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令牌，解析令牌获取出当前用户的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id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" name="矩形: 对角圆角 7">
                <a:extLst>
                  <a:ext uri="{FF2B5EF4-FFF2-40B4-BE49-F238E27FC236}">
                    <a16:creationId xmlns:a16="http://schemas.microsoft.com/office/drawing/2014/main" id="{DD3F6C2D-E7C7-2A0C-54B2-B469530FF39C}"/>
                  </a:ext>
                </a:extLst>
              </p:cNvPr>
              <p:cNvSpPr/>
              <p:nvPr/>
            </p:nvSpPr>
            <p:spPr>
              <a:xfrm>
                <a:off x="806780" y="1685855"/>
                <a:ext cx="2083260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400"/>
                  <a:t>           获取当前登录用户</a:t>
                </a:r>
              </a:p>
            </p:txBody>
          </p:sp>
        </p:grpSp>
        <p:sp>
          <p:nvSpPr>
            <p:cNvPr id="6" name="Shape 2457">
              <a:extLst>
                <a:ext uri="{FF2B5EF4-FFF2-40B4-BE49-F238E27FC236}">
                  <a16:creationId xmlns:a16="http://schemas.microsoft.com/office/drawing/2014/main" id="{E49D61A3-1BEE-D7E9-AB47-3D78C8A4C1FA}"/>
                </a:ext>
              </a:extLst>
            </p:cNvPr>
            <p:cNvSpPr/>
            <p:nvPr/>
          </p:nvSpPr>
          <p:spPr>
            <a:xfrm>
              <a:off x="2444174" y="1913333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58" y="17505"/>
                  </a:moveTo>
                  <a:cubicBezTo>
                    <a:pt x="17372" y="16944"/>
                    <a:pt x="16242" y="15945"/>
                    <a:pt x="15117" y="15413"/>
                  </a:cubicBezTo>
                  <a:cubicBezTo>
                    <a:pt x="14189" y="14975"/>
                    <a:pt x="13657" y="14531"/>
                    <a:pt x="13491" y="14057"/>
                  </a:cubicBezTo>
                  <a:cubicBezTo>
                    <a:pt x="13377" y="13728"/>
                    <a:pt x="13428" y="13351"/>
                    <a:pt x="13649" y="12904"/>
                  </a:cubicBezTo>
                  <a:cubicBezTo>
                    <a:pt x="13815" y="12567"/>
                    <a:pt x="13972" y="12286"/>
                    <a:pt x="14117" y="12028"/>
                  </a:cubicBezTo>
                  <a:cubicBezTo>
                    <a:pt x="14730" y="10934"/>
                    <a:pt x="15203" y="10145"/>
                    <a:pt x="15203" y="7348"/>
                  </a:cubicBezTo>
                  <a:cubicBezTo>
                    <a:pt x="15203" y="3162"/>
                    <a:pt x="12787" y="2951"/>
                    <a:pt x="12309" y="2951"/>
                  </a:cubicBezTo>
                  <a:cubicBezTo>
                    <a:pt x="11917" y="2951"/>
                    <a:pt x="11672" y="3037"/>
                    <a:pt x="11435" y="3121"/>
                  </a:cubicBezTo>
                  <a:cubicBezTo>
                    <a:pt x="11175" y="3213"/>
                    <a:pt x="10907" y="3309"/>
                    <a:pt x="10296" y="3319"/>
                  </a:cubicBezTo>
                  <a:cubicBezTo>
                    <a:pt x="9190" y="3337"/>
                    <a:pt x="6873" y="3375"/>
                    <a:pt x="6873" y="7226"/>
                  </a:cubicBezTo>
                  <a:cubicBezTo>
                    <a:pt x="6873" y="9919"/>
                    <a:pt x="7574" y="11156"/>
                    <a:pt x="8125" y="12150"/>
                  </a:cubicBezTo>
                  <a:cubicBezTo>
                    <a:pt x="8266" y="12404"/>
                    <a:pt x="8399" y="12645"/>
                    <a:pt x="8505" y="12885"/>
                  </a:cubicBezTo>
                  <a:cubicBezTo>
                    <a:pt x="8973" y="13949"/>
                    <a:pt x="8631" y="14693"/>
                    <a:pt x="7426" y="15224"/>
                  </a:cubicBezTo>
                  <a:cubicBezTo>
                    <a:pt x="5905" y="15897"/>
                    <a:pt x="5188" y="16247"/>
                    <a:pt x="3693" y="17562"/>
                  </a:cubicBezTo>
                  <a:cubicBezTo>
                    <a:pt x="2017" y="15800"/>
                    <a:pt x="982" y="134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3395"/>
                    <a:pt x="19603" y="15749"/>
                    <a:pt x="17958" y="17505"/>
                  </a:cubicBezTo>
                  <a:moveTo>
                    <a:pt x="10800" y="20618"/>
                  </a:moveTo>
                  <a:cubicBezTo>
                    <a:pt x="8356" y="20618"/>
                    <a:pt x="6125" y="19720"/>
                    <a:pt x="4407" y="18242"/>
                  </a:cubicBezTo>
                  <a:cubicBezTo>
                    <a:pt x="5730" y="17084"/>
                    <a:pt x="6362" y="16767"/>
                    <a:pt x="7823" y="16122"/>
                  </a:cubicBezTo>
                  <a:cubicBezTo>
                    <a:pt x="9515" y="15375"/>
                    <a:pt x="10091" y="14051"/>
                    <a:pt x="9403" y="12489"/>
                  </a:cubicBezTo>
                  <a:cubicBezTo>
                    <a:pt x="9279" y="12208"/>
                    <a:pt x="9136" y="11949"/>
                    <a:pt x="8984" y="11674"/>
                  </a:cubicBezTo>
                  <a:cubicBezTo>
                    <a:pt x="8461" y="10732"/>
                    <a:pt x="7855" y="9665"/>
                    <a:pt x="7855" y="7226"/>
                  </a:cubicBezTo>
                  <a:cubicBezTo>
                    <a:pt x="7855" y="4341"/>
                    <a:pt x="9224" y="4318"/>
                    <a:pt x="10312" y="4300"/>
                  </a:cubicBezTo>
                  <a:cubicBezTo>
                    <a:pt x="11084" y="4287"/>
                    <a:pt x="11461" y="4154"/>
                    <a:pt x="11763" y="4047"/>
                  </a:cubicBezTo>
                  <a:cubicBezTo>
                    <a:pt x="11964" y="3975"/>
                    <a:pt x="12086" y="3933"/>
                    <a:pt x="12309" y="3933"/>
                  </a:cubicBezTo>
                  <a:cubicBezTo>
                    <a:pt x="13218" y="3933"/>
                    <a:pt x="14221" y="4830"/>
                    <a:pt x="14221" y="7348"/>
                  </a:cubicBezTo>
                  <a:cubicBezTo>
                    <a:pt x="14221" y="9888"/>
                    <a:pt x="13840" y="10513"/>
                    <a:pt x="13261" y="11548"/>
                  </a:cubicBezTo>
                  <a:cubicBezTo>
                    <a:pt x="13108" y="11820"/>
                    <a:pt x="12943" y="12115"/>
                    <a:pt x="12768" y="12470"/>
                  </a:cubicBezTo>
                  <a:cubicBezTo>
                    <a:pt x="12430" y="13155"/>
                    <a:pt x="12362" y="13798"/>
                    <a:pt x="12565" y="14380"/>
                  </a:cubicBezTo>
                  <a:cubicBezTo>
                    <a:pt x="12825" y="15126"/>
                    <a:pt x="13502" y="15737"/>
                    <a:pt x="14696" y="16302"/>
                  </a:cubicBezTo>
                  <a:cubicBezTo>
                    <a:pt x="15675" y="16764"/>
                    <a:pt x="16700" y="17667"/>
                    <a:pt x="17251" y="18189"/>
                  </a:cubicBezTo>
                  <a:cubicBezTo>
                    <a:pt x="15525" y="19697"/>
                    <a:pt x="1327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334EAAEF-9777-6027-A9F3-AD3F467AA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356" y="2733715"/>
            <a:ext cx="5192325" cy="97544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04E010E-6DBD-E6B1-9F57-7F28DA69A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356" y="3984353"/>
            <a:ext cx="5192325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90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04F0D81-303E-935B-D87C-1F065F05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事务回顾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A481995-B337-F5AE-1CA0-7AD959A7FBE7}"/>
              </a:ext>
            </a:extLst>
          </p:cNvPr>
          <p:cNvGrpSpPr/>
          <p:nvPr/>
        </p:nvGrpSpPr>
        <p:grpSpPr>
          <a:xfrm>
            <a:off x="864859" y="1770876"/>
            <a:ext cx="10578443" cy="992340"/>
            <a:chOff x="864859" y="1770876"/>
            <a:chExt cx="10578443" cy="99234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14F9EBF-A0A1-97DB-FB00-172DA7E7AF62}"/>
                </a:ext>
              </a:extLst>
            </p:cNvPr>
            <p:cNvGrpSpPr/>
            <p:nvPr/>
          </p:nvGrpSpPr>
          <p:grpSpPr>
            <a:xfrm>
              <a:off x="864859" y="1770876"/>
              <a:ext cx="10578443" cy="992340"/>
              <a:chOff x="806778" y="1685855"/>
              <a:chExt cx="10578443" cy="992340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F9C0F888-9E94-FED5-E7FF-49E65F44CAFE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78443" cy="992340"/>
              </a:xfrm>
              <a:prstGeom prst="roundRect">
                <a:avLst>
                  <a:gd name="adj" fmla="val 6441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defTabSz="432000">
                  <a:lnSpc>
                    <a:spcPct val="200000"/>
                  </a:lnSpc>
                </a:pPr>
                <a:r>
                  <a:rPr lang="zh-CN" altLang="en-US" sz="1400" b="1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事务</a:t>
                </a:r>
                <a:r>
                  <a:rPr lang="en-US" altLang="zh-CN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是一组操作的集合，它是一个不可分割的工作单位，这些操作 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要么同时成功，要么同时失败</a:t>
                </a: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4" name="矩形: 对角圆角 13">
                <a:extLst>
                  <a:ext uri="{FF2B5EF4-FFF2-40B4-BE49-F238E27FC236}">
                    <a16:creationId xmlns:a16="http://schemas.microsoft.com/office/drawing/2014/main" id="{C8BB4626-A109-EC5F-F84E-7980C33B1592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183749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概念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2" name="Shape 2375">
              <a:extLst>
                <a:ext uri="{FF2B5EF4-FFF2-40B4-BE49-F238E27FC236}">
                  <a16:creationId xmlns:a16="http://schemas.microsoft.com/office/drawing/2014/main" id="{EE429AF6-A93B-9735-9941-2B725633908A}"/>
                </a:ext>
              </a:extLst>
            </p:cNvPr>
            <p:cNvSpPr/>
            <p:nvPr/>
          </p:nvSpPr>
          <p:spPr>
            <a:xfrm>
              <a:off x="1051916" y="1836215"/>
              <a:ext cx="228197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66A4B76-7497-00DE-831A-66B8521F6402}"/>
              </a:ext>
            </a:extLst>
          </p:cNvPr>
          <p:cNvGrpSpPr/>
          <p:nvPr/>
        </p:nvGrpSpPr>
        <p:grpSpPr>
          <a:xfrm>
            <a:off x="864858" y="4111471"/>
            <a:ext cx="10578443" cy="1851258"/>
            <a:chOff x="864859" y="3892753"/>
            <a:chExt cx="10578443" cy="1851258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BE72348-74F9-0C71-D29D-8C467A1DCA64}"/>
                </a:ext>
              </a:extLst>
            </p:cNvPr>
            <p:cNvGrpSpPr/>
            <p:nvPr/>
          </p:nvGrpSpPr>
          <p:grpSpPr>
            <a:xfrm>
              <a:off x="864859" y="3892753"/>
              <a:ext cx="10578443" cy="1851258"/>
              <a:chOff x="806778" y="1685855"/>
              <a:chExt cx="10578443" cy="1851258"/>
            </a:xfrm>
          </p:grpSpPr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1030540C-0FD1-ACB4-6C33-A5564B9483B3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78443" cy="1851258"/>
              </a:xfrm>
              <a:prstGeom prst="roundRect">
                <a:avLst>
                  <a:gd name="adj" fmla="val 4780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 defTabSz="4320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开启事务（一组操作开始前，开启事务）：</a:t>
                </a: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start transaction / begin ;</a:t>
                </a:r>
              </a:p>
              <a:p>
                <a:pPr marL="285750" indent="-285750" defTabSz="4320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提交事务（这组操作全部成功后，提交事务）：</a:t>
                </a: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commit ;</a:t>
                </a:r>
              </a:p>
              <a:p>
                <a:pPr marL="285750" indent="-285750" defTabSz="4320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回滚事务（中间任何一个操作出现异常，回滚事务）：</a:t>
                </a: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rollback ;</a:t>
                </a:r>
              </a:p>
            </p:txBody>
          </p:sp>
          <p:sp>
            <p:nvSpPr>
              <p:cNvPr id="19" name="矩形: 对角圆角 18">
                <a:extLst>
                  <a:ext uri="{FF2B5EF4-FFF2-40B4-BE49-F238E27FC236}">
                    <a16:creationId xmlns:a16="http://schemas.microsoft.com/office/drawing/2014/main" id="{9D4A9891-AD06-1DD6-CB32-BB18FBFE0B46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183749" cy="415478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操作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20" name="Shape 2393">
              <a:extLst>
                <a:ext uri="{FF2B5EF4-FFF2-40B4-BE49-F238E27FC236}">
                  <a16:creationId xmlns:a16="http://schemas.microsoft.com/office/drawing/2014/main" id="{58777CF2-5C0E-11BB-D3AD-182EBBC37278}"/>
                </a:ext>
              </a:extLst>
            </p:cNvPr>
            <p:cNvSpPr/>
            <p:nvPr/>
          </p:nvSpPr>
          <p:spPr>
            <a:xfrm>
              <a:off x="1051916" y="3964762"/>
              <a:ext cx="264339" cy="264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09" y="7364"/>
                  </a:moveTo>
                  <a:cubicBezTo>
                    <a:pt x="20838" y="7364"/>
                    <a:pt x="20618" y="7584"/>
                    <a:pt x="20618" y="7855"/>
                  </a:cubicBezTo>
                  <a:lnTo>
                    <a:pt x="20618" y="18655"/>
                  </a:lnTo>
                  <a:cubicBezTo>
                    <a:pt x="20618" y="19739"/>
                    <a:pt x="19739" y="20618"/>
                    <a:pt x="18655" y="20618"/>
                  </a:cubicBezTo>
                  <a:lnTo>
                    <a:pt x="2945" y="20618"/>
                  </a:lnTo>
                  <a:cubicBezTo>
                    <a:pt x="1861" y="20618"/>
                    <a:pt x="982" y="19739"/>
                    <a:pt x="982" y="18655"/>
                  </a:cubicBezTo>
                  <a:lnTo>
                    <a:pt x="982" y="2945"/>
                  </a:lnTo>
                  <a:cubicBezTo>
                    <a:pt x="982" y="1861"/>
                    <a:pt x="1861" y="982"/>
                    <a:pt x="2945" y="982"/>
                  </a:cubicBezTo>
                  <a:lnTo>
                    <a:pt x="13745" y="982"/>
                  </a:lnTo>
                  <a:cubicBezTo>
                    <a:pt x="14017" y="982"/>
                    <a:pt x="14236" y="762"/>
                    <a:pt x="14236" y="491"/>
                  </a:cubicBezTo>
                  <a:cubicBezTo>
                    <a:pt x="14236" y="220"/>
                    <a:pt x="14017" y="0"/>
                    <a:pt x="13745" y="0"/>
                  </a:cubicBezTo>
                  <a:lnTo>
                    <a:pt x="2945" y="0"/>
                  </a:lnTo>
                  <a:cubicBezTo>
                    <a:pt x="1318" y="0"/>
                    <a:pt x="0" y="1319"/>
                    <a:pt x="0" y="2945"/>
                  </a:cubicBezTo>
                  <a:lnTo>
                    <a:pt x="0" y="18655"/>
                  </a:lnTo>
                  <a:cubicBezTo>
                    <a:pt x="0" y="20282"/>
                    <a:pt x="1318" y="21600"/>
                    <a:pt x="2945" y="21600"/>
                  </a:cubicBezTo>
                  <a:lnTo>
                    <a:pt x="18655" y="21600"/>
                  </a:lnTo>
                  <a:cubicBezTo>
                    <a:pt x="20282" y="21600"/>
                    <a:pt x="21600" y="20282"/>
                    <a:pt x="21600" y="18655"/>
                  </a:cubicBezTo>
                  <a:lnTo>
                    <a:pt x="21600" y="7855"/>
                  </a:lnTo>
                  <a:cubicBezTo>
                    <a:pt x="21600" y="7584"/>
                    <a:pt x="21380" y="7364"/>
                    <a:pt x="21109" y="7364"/>
                  </a:cubicBezTo>
                  <a:moveTo>
                    <a:pt x="7006" y="12764"/>
                  </a:moveTo>
                  <a:lnTo>
                    <a:pt x="8836" y="12764"/>
                  </a:lnTo>
                  <a:lnTo>
                    <a:pt x="8836" y="14594"/>
                  </a:lnTo>
                  <a:lnTo>
                    <a:pt x="6627" y="14973"/>
                  </a:lnTo>
                  <a:cubicBezTo>
                    <a:pt x="6627" y="14973"/>
                    <a:pt x="7006" y="12764"/>
                    <a:pt x="7006" y="12764"/>
                  </a:cubicBezTo>
                  <a:close/>
                  <a:moveTo>
                    <a:pt x="16775" y="2742"/>
                  </a:moveTo>
                  <a:lnTo>
                    <a:pt x="18858" y="4825"/>
                  </a:lnTo>
                  <a:lnTo>
                    <a:pt x="9818" y="13865"/>
                  </a:lnTo>
                  <a:lnTo>
                    <a:pt x="9818" y="11782"/>
                  </a:lnTo>
                  <a:lnTo>
                    <a:pt x="7736" y="11782"/>
                  </a:lnTo>
                  <a:cubicBezTo>
                    <a:pt x="7736" y="11782"/>
                    <a:pt x="16775" y="2742"/>
                    <a:pt x="16775" y="2742"/>
                  </a:cubicBezTo>
                  <a:close/>
                  <a:moveTo>
                    <a:pt x="18104" y="1414"/>
                  </a:moveTo>
                  <a:cubicBezTo>
                    <a:pt x="18371" y="1147"/>
                    <a:pt x="18739" y="982"/>
                    <a:pt x="19145" y="982"/>
                  </a:cubicBezTo>
                  <a:cubicBezTo>
                    <a:pt x="19959" y="982"/>
                    <a:pt x="20618" y="1642"/>
                    <a:pt x="20618" y="2455"/>
                  </a:cubicBezTo>
                  <a:cubicBezTo>
                    <a:pt x="20618" y="2861"/>
                    <a:pt x="20453" y="3230"/>
                    <a:pt x="20187" y="3496"/>
                  </a:cubicBezTo>
                  <a:lnTo>
                    <a:pt x="19552" y="4131"/>
                  </a:lnTo>
                  <a:lnTo>
                    <a:pt x="17469" y="2048"/>
                  </a:lnTo>
                  <a:cubicBezTo>
                    <a:pt x="17469" y="2048"/>
                    <a:pt x="18104" y="1414"/>
                    <a:pt x="18104" y="1414"/>
                  </a:cubicBezTo>
                  <a:close/>
                  <a:moveTo>
                    <a:pt x="5400" y="16200"/>
                  </a:moveTo>
                  <a:lnTo>
                    <a:pt x="9590" y="15481"/>
                  </a:lnTo>
                  <a:lnTo>
                    <a:pt x="20881" y="4190"/>
                  </a:lnTo>
                  <a:cubicBezTo>
                    <a:pt x="21325" y="3746"/>
                    <a:pt x="21600" y="3133"/>
                    <a:pt x="21600" y="2455"/>
                  </a:cubicBezTo>
                  <a:cubicBezTo>
                    <a:pt x="21600" y="1099"/>
                    <a:pt x="20501" y="0"/>
                    <a:pt x="19145" y="0"/>
                  </a:cubicBezTo>
                  <a:cubicBezTo>
                    <a:pt x="18468" y="0"/>
                    <a:pt x="17854" y="275"/>
                    <a:pt x="17410" y="719"/>
                  </a:cubicBezTo>
                  <a:lnTo>
                    <a:pt x="6119" y="12010"/>
                  </a:lnTo>
                  <a:cubicBezTo>
                    <a:pt x="6119" y="12010"/>
                    <a:pt x="5400" y="16200"/>
                    <a:pt x="5400" y="1620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933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6F7AA13-4701-307C-1BE8-CA348B101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事务管理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ABB2361-0EAC-3212-97F7-FD54F5BCE08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事务回顾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Spring</a:t>
            </a:r>
            <a:r>
              <a:rPr lang="zh-CN" altLang="en-US">
                <a:solidFill>
                  <a:srgbClr val="C00000"/>
                </a:solidFill>
              </a:rPr>
              <a:t>事务管理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事务进阶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9FE0550-FFD7-D7C5-911B-0BA9903196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67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B6C51B4-7694-ECAC-F391-A67A0567BF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解散部门：删除部门，同时删除该部门下的员工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698DCBA-57DC-E2A7-EEFC-2612B07D26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095" y="1706704"/>
            <a:ext cx="5259905" cy="44367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完善删除部门功能。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6322521-7163-F531-6DEB-7CECD1909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35" y="2275801"/>
            <a:ext cx="4966765" cy="3387347"/>
          </a:xfrm>
          <a:prstGeom prst="roundRect">
            <a:avLst>
              <a:gd name="adj" fmla="val 1906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9792C9A-3A32-1382-6FFF-9FF218E495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461"/>
          <a:stretch/>
        </p:blipFill>
        <p:spPr>
          <a:xfrm>
            <a:off x="1129235" y="5717984"/>
            <a:ext cx="4966765" cy="937341"/>
          </a:xfrm>
          <a:prstGeom prst="roundRect">
            <a:avLst>
              <a:gd name="adj" fmla="val 6349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0493D8B-5581-4773-37A7-73A3CDEA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747" y="4634473"/>
            <a:ext cx="2979268" cy="238341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6544F0A5-5D21-79BC-19ED-2F17220E198F}"/>
              </a:ext>
            </a:extLst>
          </p:cNvPr>
          <p:cNvSpPr/>
          <p:nvPr/>
        </p:nvSpPr>
        <p:spPr>
          <a:xfrm>
            <a:off x="1129235" y="4634473"/>
            <a:ext cx="4966765" cy="2383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052CE48-5552-7A26-FAE5-A8AF74A64200}"/>
              </a:ext>
            </a:extLst>
          </p:cNvPr>
          <p:cNvGrpSpPr/>
          <p:nvPr/>
        </p:nvGrpSpPr>
        <p:grpSpPr>
          <a:xfrm>
            <a:off x="6727426" y="2275801"/>
            <a:ext cx="4868061" cy="1439896"/>
            <a:chOff x="6763106" y="3256927"/>
            <a:chExt cx="4868061" cy="143989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06D1831-7734-BBD9-46A8-774DFD98014B}"/>
                </a:ext>
              </a:extLst>
            </p:cNvPr>
            <p:cNvGrpSpPr/>
            <p:nvPr/>
          </p:nvGrpSpPr>
          <p:grpSpPr>
            <a:xfrm>
              <a:off x="6763106" y="3256927"/>
              <a:ext cx="4868061" cy="1439896"/>
              <a:chOff x="806778" y="1685855"/>
              <a:chExt cx="4868061" cy="1439896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24D4EEAE-C5F1-95B0-20D1-7B6A75AF2CDA}"/>
                  </a:ext>
                </a:extLst>
              </p:cNvPr>
              <p:cNvSpPr/>
              <p:nvPr/>
            </p:nvSpPr>
            <p:spPr>
              <a:xfrm>
                <a:off x="806778" y="1685855"/>
                <a:ext cx="4868061" cy="1439896"/>
              </a:xfrm>
              <a:prstGeom prst="roundRect">
                <a:avLst>
                  <a:gd name="adj" fmla="val 6441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defTabSz="432000">
                  <a:lnSpc>
                    <a:spcPct val="200000"/>
                  </a:lnSpc>
                </a:pP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即使程序运行抛出了异常，部门依然删除了，但是部门下的员工却没有删除，造成了数据的不一致。</a:t>
                </a:r>
                <a:endParaRPr lang="en-US" altLang="zh-CN" sz="1400" dirty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6" name="矩形: 对角圆角 15">
                <a:extLst>
                  <a:ext uri="{FF2B5EF4-FFF2-40B4-BE49-F238E27FC236}">
                    <a16:creationId xmlns:a16="http://schemas.microsoft.com/office/drawing/2014/main" id="{83BE52E8-E1F0-9E54-2ABB-D895D9F02347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183749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问题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pic>
          <p:nvPicPr>
            <p:cNvPr id="17" name="图形 16" descr="徽章问号 纯色填充">
              <a:extLst>
                <a:ext uri="{FF2B5EF4-FFF2-40B4-BE49-F238E27FC236}">
                  <a16:creationId xmlns:a16="http://schemas.microsoft.com/office/drawing/2014/main" id="{BF657347-483A-F43A-C8CA-2BE3B4D25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54675" y="3297820"/>
              <a:ext cx="333787" cy="3337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053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B6C51B4-7694-ECAC-F391-A67A0567BF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解散部门：删除部门，同时删除该部门下的员工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698DCBA-57DC-E2A7-EEFC-2612B07D26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095" y="1706704"/>
            <a:ext cx="5259905" cy="44367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完善删除部门功能。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6322521-7163-F531-6DEB-7CECD1909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35" y="2275801"/>
            <a:ext cx="4966765" cy="3387347"/>
          </a:xfrm>
          <a:prstGeom prst="roundRect">
            <a:avLst>
              <a:gd name="adj" fmla="val 1906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9792C9A-3A32-1382-6FFF-9FF218E495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461"/>
          <a:stretch/>
        </p:blipFill>
        <p:spPr>
          <a:xfrm>
            <a:off x="1129235" y="5717984"/>
            <a:ext cx="4966765" cy="937341"/>
          </a:xfrm>
          <a:prstGeom prst="roundRect">
            <a:avLst>
              <a:gd name="adj" fmla="val 6349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0493D8B-5581-4773-37A7-73A3CDEA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747" y="4634473"/>
            <a:ext cx="2979268" cy="238341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6544F0A5-5D21-79BC-19ED-2F17220E198F}"/>
              </a:ext>
            </a:extLst>
          </p:cNvPr>
          <p:cNvSpPr/>
          <p:nvPr/>
        </p:nvSpPr>
        <p:spPr>
          <a:xfrm>
            <a:off x="1129235" y="4151376"/>
            <a:ext cx="4966765" cy="1225296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052CE48-5552-7A26-FAE5-A8AF74A64200}"/>
              </a:ext>
            </a:extLst>
          </p:cNvPr>
          <p:cNvGrpSpPr/>
          <p:nvPr/>
        </p:nvGrpSpPr>
        <p:grpSpPr>
          <a:xfrm>
            <a:off x="6727426" y="2275801"/>
            <a:ext cx="4868061" cy="1439896"/>
            <a:chOff x="6763106" y="3256927"/>
            <a:chExt cx="4868061" cy="143989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06D1831-7734-BBD9-46A8-774DFD98014B}"/>
                </a:ext>
              </a:extLst>
            </p:cNvPr>
            <p:cNvGrpSpPr/>
            <p:nvPr/>
          </p:nvGrpSpPr>
          <p:grpSpPr>
            <a:xfrm>
              <a:off x="6763106" y="3256927"/>
              <a:ext cx="4868061" cy="1439896"/>
              <a:chOff x="806778" y="1685855"/>
              <a:chExt cx="4868061" cy="1439896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24D4EEAE-C5F1-95B0-20D1-7B6A75AF2CDA}"/>
                  </a:ext>
                </a:extLst>
              </p:cNvPr>
              <p:cNvSpPr/>
              <p:nvPr/>
            </p:nvSpPr>
            <p:spPr>
              <a:xfrm>
                <a:off x="806778" y="1685855"/>
                <a:ext cx="4868061" cy="1439896"/>
              </a:xfrm>
              <a:prstGeom prst="roundRect">
                <a:avLst>
                  <a:gd name="adj" fmla="val 6441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defTabSz="432000">
                  <a:lnSpc>
                    <a:spcPct val="200000"/>
                  </a:lnSpc>
                </a:pP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即使程序运行抛出了异常，部门依然删除了，但是部门下的员工却没有删除，造成了数据的不一致。</a:t>
                </a:r>
                <a:endParaRPr lang="en-US" altLang="zh-CN" sz="1400" dirty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6" name="矩形: 对角圆角 15">
                <a:extLst>
                  <a:ext uri="{FF2B5EF4-FFF2-40B4-BE49-F238E27FC236}">
                    <a16:creationId xmlns:a16="http://schemas.microsoft.com/office/drawing/2014/main" id="{83BE52E8-E1F0-9E54-2ABB-D895D9F02347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183749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问题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pic>
          <p:nvPicPr>
            <p:cNvPr id="17" name="图形 16" descr="徽章问号 纯色填充">
              <a:extLst>
                <a:ext uri="{FF2B5EF4-FFF2-40B4-BE49-F238E27FC236}">
                  <a16:creationId xmlns:a16="http://schemas.microsoft.com/office/drawing/2014/main" id="{BF657347-483A-F43A-C8CA-2BE3B4D25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54675" y="3297820"/>
              <a:ext cx="333787" cy="333787"/>
            </a:xfrm>
            <a:prstGeom prst="rect">
              <a:avLst/>
            </a:prstGeom>
          </p:spPr>
        </p:pic>
      </p:grpSp>
      <p:sp>
        <p:nvSpPr>
          <p:cNvPr id="2" name="流程图: 文档 1">
            <a:extLst>
              <a:ext uri="{FF2B5EF4-FFF2-40B4-BE49-F238E27FC236}">
                <a16:creationId xmlns:a16="http://schemas.microsoft.com/office/drawing/2014/main" id="{F570B4A4-CC75-A2F3-74D3-AAC61D106CFF}"/>
              </a:ext>
            </a:extLst>
          </p:cNvPr>
          <p:cNvSpPr/>
          <p:nvPr/>
        </p:nvSpPr>
        <p:spPr>
          <a:xfrm>
            <a:off x="5344871" y="4525446"/>
            <a:ext cx="751129" cy="467426"/>
          </a:xfrm>
          <a:prstGeom prst="flowChartDocument">
            <a:avLst/>
          </a:prstGeom>
          <a:solidFill>
            <a:srgbClr val="A14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事务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3F5E0C2-1098-8083-D3F7-2E8ED44691B3}"/>
              </a:ext>
            </a:extLst>
          </p:cNvPr>
          <p:cNvGrpSpPr/>
          <p:nvPr/>
        </p:nvGrpSpPr>
        <p:grpSpPr>
          <a:xfrm>
            <a:off x="4737717" y="3976702"/>
            <a:ext cx="1358283" cy="338378"/>
            <a:chOff x="8398276" y="4872814"/>
            <a:chExt cx="1358283" cy="338378"/>
          </a:xfrm>
        </p:grpSpPr>
        <p:sp>
          <p:nvSpPr>
            <p:cNvPr id="5" name="箭头: 五边形 4">
              <a:extLst>
                <a:ext uri="{FF2B5EF4-FFF2-40B4-BE49-F238E27FC236}">
                  <a16:creationId xmlns:a16="http://schemas.microsoft.com/office/drawing/2014/main" id="{990EC029-DC6E-10E0-FDCF-4D0D71F90AFF}"/>
                </a:ext>
              </a:extLst>
            </p:cNvPr>
            <p:cNvSpPr/>
            <p:nvPr/>
          </p:nvSpPr>
          <p:spPr>
            <a:xfrm rot="10800000">
              <a:off x="8398276" y="4872814"/>
              <a:ext cx="1358283" cy="338378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750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38ABBBA-51E5-F7BB-2E1B-2CDFBC30FFDF}"/>
                </a:ext>
              </a:extLst>
            </p:cNvPr>
            <p:cNvSpPr txBox="1"/>
            <p:nvPr/>
          </p:nvSpPr>
          <p:spPr>
            <a:xfrm>
              <a:off x="8767758" y="4903503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开启事务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DE82051-300B-B55B-D48A-970C2AD38FD0}"/>
              </a:ext>
            </a:extLst>
          </p:cNvPr>
          <p:cNvGrpSpPr/>
          <p:nvPr/>
        </p:nvGrpSpPr>
        <p:grpSpPr>
          <a:xfrm>
            <a:off x="4737717" y="5203773"/>
            <a:ext cx="1358283" cy="338378"/>
            <a:chOff x="8398276" y="4872814"/>
            <a:chExt cx="1358283" cy="338378"/>
          </a:xfrm>
        </p:grpSpPr>
        <p:sp>
          <p:nvSpPr>
            <p:cNvPr id="14" name="箭头: 五边形 13">
              <a:extLst>
                <a:ext uri="{FF2B5EF4-FFF2-40B4-BE49-F238E27FC236}">
                  <a16:creationId xmlns:a16="http://schemas.microsoft.com/office/drawing/2014/main" id="{95DD3BC2-69FD-904B-0293-DD612B409469}"/>
                </a:ext>
              </a:extLst>
            </p:cNvPr>
            <p:cNvSpPr/>
            <p:nvPr/>
          </p:nvSpPr>
          <p:spPr>
            <a:xfrm rot="10800000">
              <a:off x="8398276" y="4872814"/>
              <a:ext cx="1358283" cy="338378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750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A38208C-C46C-1188-74C0-66461FBDD59B}"/>
                </a:ext>
              </a:extLst>
            </p:cNvPr>
            <p:cNvSpPr txBox="1"/>
            <p:nvPr/>
          </p:nvSpPr>
          <p:spPr>
            <a:xfrm>
              <a:off x="8590855" y="4903503"/>
              <a:ext cx="1165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提交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/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回滚事务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2" name="!!文本框 21">
            <a:extLst>
              <a:ext uri="{FF2B5EF4-FFF2-40B4-BE49-F238E27FC236}">
                <a16:creationId xmlns:a16="http://schemas.microsoft.com/office/drawing/2014/main" id="{7B596EFD-C98D-C810-8FBD-3E950ED6087C}"/>
              </a:ext>
            </a:extLst>
          </p:cNvPr>
          <p:cNvSpPr txBox="1"/>
          <p:nvPr/>
        </p:nvSpPr>
        <p:spPr>
          <a:xfrm>
            <a:off x="6096000" y="3983550"/>
            <a:ext cx="1837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</a:rPr>
              <a:t>@Transactional</a:t>
            </a:r>
            <a:endParaRPr lang="zh-CN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439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  <a:prstDash val="lgDash"/>
        </a:ln>
      </a:spPr>
      <a:bodyPr wrap="square" lIns="144000" tIns="468000" rIns="72000" bIns="108000">
        <a:spAutoFit/>
      </a:bodyPr>
      <a:lstStyle>
        <a:defPPr marL="357750" indent="-285750" algn="l">
          <a:lnSpc>
            <a:spcPct val="200000"/>
          </a:lnSpc>
          <a:buFont typeface="Wingdings" panose="05000000000000000000" pitchFamily="2" charset="2"/>
          <a:buChar char="l"/>
          <a:defRPr sz="1400" b="0" smtClean="0">
            <a:latin typeface="阿里巴巴普惠体" panose="00020600040101010101" pitchFamily="18" charset="-122"/>
            <a:ea typeface="阿里巴巴普惠体" panose="00020600040101010101" pitchFamily="18" charset="-122"/>
            <a:cs typeface="阿里巴巴普惠体" panose="00020600040101010101" pitchFamily="18" charset="-122"/>
          </a:defRPr>
        </a:defPPr>
      </a:lst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102031</TotalTime>
  <Words>3384</Words>
  <Application>Microsoft Office PowerPoint</Application>
  <PresentationFormat>宽屏</PresentationFormat>
  <Paragraphs>458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55</vt:i4>
      </vt:variant>
    </vt:vector>
  </HeadingPairs>
  <TitlesOfParts>
    <vt:vector size="80" baseType="lpstr">
      <vt:lpstr>Alibaba PuHuiTi B</vt:lpstr>
      <vt:lpstr>Alibaba PuHuiTi M</vt:lpstr>
      <vt:lpstr>Alibaba PuHuiTi Medium</vt:lpstr>
      <vt:lpstr>Alibaba PuHuiTi R</vt:lpstr>
      <vt:lpstr>PingFang SC</vt:lpstr>
      <vt:lpstr>阿里巴巴普惠体</vt:lpstr>
      <vt:lpstr>等线</vt:lpstr>
      <vt:lpstr>汉仪尚巍流云体简</vt:lpstr>
      <vt:lpstr>黑体</vt:lpstr>
      <vt:lpstr>华文楷体</vt:lpstr>
      <vt:lpstr>华文楷体</vt:lpstr>
      <vt:lpstr>Arial</vt:lpstr>
      <vt:lpstr>Calibri</vt:lpstr>
      <vt:lpstr>Consolas</vt:lpstr>
      <vt:lpstr>Segoe UI</vt:lpstr>
      <vt:lpstr>Tenorite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Web后端开发</vt:lpstr>
      <vt:lpstr>PowerPoint 演示文稿</vt:lpstr>
      <vt:lpstr>PowerPoint 演示文稿</vt:lpstr>
      <vt:lpstr>事务管理</vt:lpstr>
      <vt:lpstr>事务管理</vt:lpstr>
      <vt:lpstr>事务回顾</vt:lpstr>
      <vt:lpstr>事务管理</vt:lpstr>
      <vt:lpstr>PowerPoint 演示文稿</vt:lpstr>
      <vt:lpstr>PowerPoint 演示文稿</vt:lpstr>
      <vt:lpstr>Spring事务管理</vt:lpstr>
      <vt:lpstr>Spring事务管理</vt:lpstr>
      <vt:lpstr>事务管理</vt:lpstr>
      <vt:lpstr>事务管理</vt:lpstr>
      <vt:lpstr>事务属性-回滚</vt:lpstr>
      <vt:lpstr>事务管理</vt:lpstr>
      <vt:lpstr>事务属性-传播行为</vt:lpstr>
      <vt:lpstr>事务属性-传播行为</vt:lpstr>
      <vt:lpstr>PowerPoint 演示文稿</vt:lpstr>
      <vt:lpstr>事务属性-传播行为</vt:lpstr>
      <vt:lpstr>PowerPoint 演示文稿</vt:lpstr>
      <vt:lpstr>PowerPoint 演示文稿</vt:lpstr>
      <vt:lpstr>AOP基础</vt:lpstr>
      <vt:lpstr>AOP基础</vt:lpstr>
      <vt:lpstr>AOP概述</vt:lpstr>
      <vt:lpstr>AOP概述</vt:lpstr>
      <vt:lpstr>AOP基础</vt:lpstr>
      <vt:lpstr>PowerPoint 演示文稿</vt:lpstr>
      <vt:lpstr>AOP</vt:lpstr>
      <vt:lpstr>PowerPoint 演示文稿</vt:lpstr>
      <vt:lpstr>AOP基础</vt:lpstr>
      <vt:lpstr>AOP核心概念</vt:lpstr>
      <vt:lpstr>AOP执行流程</vt:lpstr>
      <vt:lpstr>PowerPoint 演示文稿</vt:lpstr>
      <vt:lpstr>PowerPoint 演示文稿</vt:lpstr>
      <vt:lpstr>AOP进阶</vt:lpstr>
      <vt:lpstr>AOP进阶</vt:lpstr>
      <vt:lpstr>通知类型</vt:lpstr>
      <vt:lpstr>@PointCut</vt:lpstr>
      <vt:lpstr>PowerPoint 演示文稿</vt:lpstr>
      <vt:lpstr>AOP进阶</vt:lpstr>
      <vt:lpstr>通知顺序</vt:lpstr>
      <vt:lpstr>AOP进阶</vt:lpstr>
      <vt:lpstr>切入点表达式</vt:lpstr>
      <vt:lpstr>切入点表达式-execution</vt:lpstr>
      <vt:lpstr>切入点表达式-execution</vt:lpstr>
      <vt:lpstr>切入点表达式-execution</vt:lpstr>
      <vt:lpstr>切入点表达式-@annotation</vt:lpstr>
      <vt:lpstr>PowerPoint 演示文稿</vt:lpstr>
      <vt:lpstr>AOP进阶</vt:lpstr>
      <vt:lpstr>连接点</vt:lpstr>
      <vt:lpstr>PowerPoint 演示文稿</vt:lpstr>
      <vt:lpstr>AOP案例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M8242</cp:lastModifiedBy>
  <cp:revision>9896</cp:revision>
  <dcterms:created xsi:type="dcterms:W3CDTF">2020-03-31T02:23:27Z</dcterms:created>
  <dcterms:modified xsi:type="dcterms:W3CDTF">2023-01-12T08:17:41Z</dcterms:modified>
</cp:coreProperties>
</file>