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462" r:id="rId8"/>
    <p:sldId id="1702" r:id="rId9"/>
    <p:sldId id="1952" r:id="rId10"/>
    <p:sldId id="1710" r:id="rId11"/>
    <p:sldId id="1953" r:id="rId12"/>
    <p:sldId id="1961" r:id="rId13"/>
    <p:sldId id="1960" r:id="rId14"/>
    <p:sldId id="1959" r:id="rId15"/>
    <p:sldId id="1962" r:id="rId16"/>
    <p:sldId id="1963" r:id="rId17"/>
    <p:sldId id="1964" r:id="rId18"/>
    <p:sldId id="1957" r:id="rId19"/>
    <p:sldId id="1987" r:id="rId20"/>
    <p:sldId id="1955" r:id="rId21"/>
    <p:sldId id="1954" r:id="rId22"/>
    <p:sldId id="1988" r:id="rId23"/>
    <p:sldId id="1958" r:id="rId24"/>
    <p:sldId id="1956" r:id="rId25"/>
    <p:sldId id="1973" r:id="rId26"/>
    <p:sldId id="1974" r:id="rId27"/>
    <p:sldId id="1977" r:id="rId28"/>
    <p:sldId id="1978" r:id="rId29"/>
    <p:sldId id="1989" r:id="rId30"/>
    <p:sldId id="1990" r:id="rId31"/>
    <p:sldId id="1979" r:id="rId32"/>
    <p:sldId id="1991" r:id="rId33"/>
    <p:sldId id="1980" r:id="rId34"/>
    <p:sldId id="1992" r:id="rId35"/>
    <p:sldId id="1967" r:id="rId36"/>
    <p:sldId id="1994" r:id="rId37"/>
    <p:sldId id="2001" r:id="rId38"/>
    <p:sldId id="2004" r:id="rId39"/>
    <p:sldId id="2002" r:id="rId40"/>
    <p:sldId id="2005" r:id="rId41"/>
    <p:sldId id="2006" r:id="rId42"/>
    <p:sldId id="2007" r:id="rId43"/>
    <p:sldId id="1972" r:id="rId44"/>
    <p:sldId id="1971" r:id="rId45"/>
    <p:sldId id="2003" r:id="rId46"/>
    <p:sldId id="2008" r:id="rId47"/>
    <p:sldId id="1985" r:id="rId48"/>
    <p:sldId id="1986" r:id="rId49"/>
    <p:sldId id="170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C413D1-2061-472E-BCFB-057126F19D4F}">
          <p14:sldIdLst>
            <p14:sldId id="462"/>
            <p14:sldId id="1702"/>
            <p14:sldId id="1952"/>
            <p14:sldId id="1710"/>
            <p14:sldId id="1953"/>
            <p14:sldId id="1961"/>
            <p14:sldId id="1960"/>
            <p14:sldId id="1959"/>
            <p14:sldId id="1962"/>
            <p14:sldId id="1963"/>
            <p14:sldId id="1964"/>
            <p14:sldId id="1957"/>
            <p14:sldId id="1987"/>
            <p14:sldId id="1955"/>
            <p14:sldId id="1954"/>
            <p14:sldId id="1988"/>
            <p14:sldId id="1958"/>
            <p14:sldId id="1956"/>
            <p14:sldId id="1973"/>
            <p14:sldId id="1974"/>
            <p14:sldId id="1977"/>
            <p14:sldId id="1978"/>
            <p14:sldId id="1989"/>
            <p14:sldId id="1990"/>
            <p14:sldId id="1979"/>
            <p14:sldId id="1991"/>
            <p14:sldId id="1980"/>
            <p14:sldId id="1992"/>
            <p14:sldId id="1967"/>
            <p14:sldId id="1994"/>
            <p14:sldId id="2001"/>
            <p14:sldId id="2004"/>
            <p14:sldId id="2002"/>
            <p14:sldId id="2005"/>
            <p14:sldId id="2006"/>
            <p14:sldId id="2007"/>
            <p14:sldId id="1972"/>
            <p14:sldId id="1971"/>
            <p14:sldId id="2003"/>
            <p14:sldId id="2008"/>
            <p14:sldId id="1985"/>
            <p14:sldId id="1986"/>
            <p14:sldId id="17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6C0A"/>
    <a:srgbClr val="3530A0"/>
    <a:srgbClr val="1750EB"/>
    <a:srgbClr val="FFFFFF"/>
    <a:srgbClr val="FFFFB2"/>
    <a:srgbClr val="FFB2B2"/>
    <a:srgbClr val="B6A542"/>
    <a:srgbClr val="C1B15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9" autoAdjust="0"/>
    <p:restoredTop sz="94169" autoAdjust="0"/>
  </p:normalViewPr>
  <p:slideViewPr>
    <p:cSldViewPr snapToGrid="0">
      <p:cViewPr varScale="1">
        <p:scale>
          <a:sx n="87" d="100"/>
          <a:sy n="87" d="100"/>
        </p:scale>
        <p:origin x="55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9" r:id="rId2"/>
    <p:sldLayoutId id="2147483721" r:id="rId3"/>
    <p:sldLayoutId id="214748372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7.7/reference/htmlsingle/#using.build-systems.starter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C13256-69FA-6733-5E85-DEE3D8A1F985}"/>
              </a:ext>
            </a:extLst>
          </p:cNvPr>
          <p:cNvSpPr txBox="1"/>
          <p:nvPr/>
        </p:nvSpPr>
        <p:spPr>
          <a:xfrm>
            <a:off x="4720980" y="3722280"/>
            <a:ext cx="27754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原理篇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占位符 1">
            <a:extLst>
              <a:ext uri="{FF2B5EF4-FFF2-40B4-BE49-F238E27FC236}">
                <a16:creationId xmlns:a16="http://schemas.microsoft.com/office/drawing/2014/main" id="{E9471486-6B1F-8676-A530-2DFFF4DE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Bean</a:t>
            </a:r>
            <a:r>
              <a:rPr lang="zh-CN" altLang="en-US"/>
              <a:t>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4A4CB0-BD16-7A00-7A00-DB52B6DE7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484440"/>
          </a:xfrm>
        </p:spPr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bean</a:t>
            </a:r>
          </a:p>
          <a:p>
            <a:r>
              <a:rPr lang="en-US" altLang="zh-CN"/>
              <a:t>bean</a:t>
            </a:r>
            <a:r>
              <a:rPr lang="zh-CN" altLang="en-US"/>
              <a:t>作用域</a:t>
            </a:r>
            <a:endParaRPr lang="en-US" altLang="zh-CN"/>
          </a:p>
          <a:p>
            <a:r>
              <a:rPr lang="zh-CN" altLang="en-US"/>
              <a:t>第三方</a:t>
            </a:r>
            <a:r>
              <a:rPr lang="en-US" altLang="zh-CN"/>
              <a:t>bean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C7EB7B4-CD66-0D9F-3D36-33B99CE03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93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471486-6B1F-8676-A530-2DFFF4DE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Bean</a:t>
            </a:r>
            <a:r>
              <a:rPr lang="zh-CN" altLang="en-US"/>
              <a:t>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4A4CB0-BD16-7A00-7A00-DB52B6DE7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48444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bean</a:t>
            </a:r>
            <a:r>
              <a:rPr lang="zh-CN" altLang="en-US"/>
              <a:t>作用域</a:t>
            </a:r>
            <a:endParaRPr lang="en-US" altLang="zh-CN"/>
          </a:p>
          <a:p>
            <a:r>
              <a:rPr lang="zh-CN" altLang="en-US"/>
              <a:t>第三方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C7EB7B4-CD66-0D9F-3D36-33B99CE03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0514F1F8-D73C-1319-FF7B-F78C27A6D642}"/>
              </a:ext>
            </a:extLst>
          </p:cNvPr>
          <p:cNvSpPr txBox="1">
            <a:spLocks/>
          </p:cNvSpPr>
          <p:nvPr/>
        </p:nvSpPr>
        <p:spPr>
          <a:xfrm>
            <a:off x="5504378" y="3069273"/>
            <a:ext cx="1669952" cy="4447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获取</a:t>
            </a:r>
            <a:r>
              <a:rPr lang="en-US" altLang="zh-CN">
                <a:solidFill>
                  <a:srgbClr val="C00000"/>
                </a:solidFill>
              </a:rPr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3303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640C32-5BEA-909C-2AE0-7BA79E55A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2437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默认情况下，</a:t>
            </a:r>
            <a:r>
              <a:rPr lang="en-US" altLang="zh-CN"/>
              <a:t>Spring</a:t>
            </a:r>
            <a:r>
              <a:rPr lang="zh-CN" altLang="en-US"/>
              <a:t>项目启动时，会把</a:t>
            </a:r>
            <a:r>
              <a:rPr lang="en-US" altLang="zh-CN"/>
              <a:t>bean</a:t>
            </a:r>
            <a:r>
              <a:rPr lang="zh-CN" altLang="en-US"/>
              <a:t>都创建好放在</a:t>
            </a:r>
            <a:r>
              <a:rPr lang="en-US" altLang="zh-CN"/>
              <a:t>IOC</a:t>
            </a:r>
            <a:r>
              <a:rPr lang="zh-CN" altLang="en-US"/>
              <a:t>容器中，如果想要主动获取这些</a:t>
            </a:r>
            <a:r>
              <a:rPr lang="en-US" altLang="zh-CN"/>
              <a:t>bean</a:t>
            </a:r>
            <a:r>
              <a:rPr lang="zh-CN" altLang="en-US"/>
              <a:t>，可以通过如下方式：</a:t>
            </a:r>
            <a:endParaRPr lang="en-US" altLang="zh-CN"/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根据类型获取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（带类型转换）：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ACDDCB6-E7BE-BBEC-D006-4174B4EA3768}"/>
              </a:ext>
            </a:extLst>
          </p:cNvPr>
          <p:cNvSpPr/>
          <p:nvPr/>
        </p:nvSpPr>
        <p:spPr>
          <a:xfrm>
            <a:off x="3435511" y="3366564"/>
            <a:ext cx="7974169" cy="324985"/>
          </a:xfrm>
          <a:prstGeom prst="roundRect">
            <a:avLst>
              <a:gd name="adj" fmla="val 12070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getBean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requiredType)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A97F55-A3E7-622E-347D-95F5E2B420BD}"/>
              </a:ext>
            </a:extLst>
          </p:cNvPr>
          <p:cNvSpPr/>
          <p:nvPr/>
        </p:nvSpPr>
        <p:spPr>
          <a:xfrm>
            <a:off x="3435511" y="2814341"/>
            <a:ext cx="7974169" cy="324985"/>
          </a:xfrm>
          <a:prstGeom prst="roundRect">
            <a:avLst>
              <a:gd name="adj" fmla="val 12070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74B4D2C-9FEA-F796-5DFB-788B47F8D472}"/>
              </a:ext>
            </a:extLst>
          </p:cNvPr>
          <p:cNvSpPr/>
          <p:nvPr/>
        </p:nvSpPr>
        <p:spPr>
          <a:xfrm>
            <a:off x="4791726" y="3869983"/>
            <a:ext cx="6617954" cy="324985"/>
          </a:xfrm>
          <a:prstGeom prst="roundRect">
            <a:avLst>
              <a:gd name="adj" fmla="val 12070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getBean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requiredType)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F3BA73-D8B5-64F1-4F6F-C8E7DABB97D3}"/>
              </a:ext>
            </a:extLst>
          </p:cNvPr>
          <p:cNvGrpSpPr/>
          <p:nvPr/>
        </p:nvGrpSpPr>
        <p:grpSpPr>
          <a:xfrm>
            <a:off x="1022661" y="5229443"/>
            <a:ext cx="10387019" cy="1268073"/>
            <a:chOff x="1048333" y="5599088"/>
            <a:chExt cx="9885159" cy="1268073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9C776026-61A8-898A-D789-C3F4683D7F60}"/>
                </a:ext>
              </a:extLst>
            </p:cNvPr>
            <p:cNvSpPr txBox="1"/>
            <p:nvPr/>
          </p:nvSpPr>
          <p:spPr>
            <a:xfrm>
              <a:off x="1309234" y="6042339"/>
              <a:ext cx="9624258" cy="708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上述所说的 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【Spring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项目启动时，会把其中的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都创建好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】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还会受到作用域及延迟初始化影响，这里主要针对于 默认的单例非延迟加载的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而言。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E193CA0-4207-D112-A0C4-1C833D147CD3}"/>
                </a:ext>
              </a:extLst>
            </p:cNvPr>
            <p:cNvGrpSpPr/>
            <p:nvPr/>
          </p:nvGrpSpPr>
          <p:grpSpPr>
            <a:xfrm>
              <a:off x="1048333" y="5599088"/>
              <a:ext cx="9885159" cy="1268073"/>
              <a:chOff x="1097275" y="5693358"/>
              <a:chExt cx="9837468" cy="1268073"/>
            </a:xfrm>
          </p:grpSpPr>
          <p:sp>
            <p:nvSpPr>
              <p:cNvPr id="14" name="三角形 9">
                <a:extLst>
                  <a:ext uri="{FF2B5EF4-FFF2-40B4-BE49-F238E27FC236}">
                    <a16:creationId xmlns:a16="http://schemas.microsoft.com/office/drawing/2014/main" id="{68896C6D-071E-603F-94A1-F20CE8677982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1126766-33A1-81B3-E57A-85B08284ACA7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737540" cy="1268073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B1C6015-3C0A-40B4-C1A4-995BFFA736D9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65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471486-6B1F-8676-A530-2DFFF4DE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Bean</a:t>
            </a:r>
            <a:r>
              <a:rPr lang="zh-CN" altLang="en-US"/>
              <a:t>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4A4CB0-BD16-7A00-7A00-DB52B6DE7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484440"/>
          </a:xfrm>
        </p:spPr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bean</a:t>
            </a: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  <a:p>
            <a:r>
              <a:rPr lang="zh-CN" altLang="en-US"/>
              <a:t>第三方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C7EB7B4-CD66-0D9F-3D36-33B99CE03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C2B51022-01FA-5ABD-9448-1EEE00EE6067}"/>
              </a:ext>
            </a:extLst>
          </p:cNvPr>
          <p:cNvSpPr txBox="1">
            <a:spLocks/>
          </p:cNvSpPr>
          <p:nvPr/>
        </p:nvSpPr>
        <p:spPr>
          <a:xfrm>
            <a:off x="5499548" y="3555819"/>
            <a:ext cx="2380428" cy="457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bean</a:t>
            </a:r>
            <a:r>
              <a:rPr lang="zh-CN" altLang="en-US">
                <a:solidFill>
                  <a:srgbClr val="C00000"/>
                </a:solidFill>
              </a:rPr>
              <a:t>作用域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6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作用域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643EBB9-0989-FA69-3BBC-0A1E21884B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Spring</a:t>
            </a:r>
            <a:r>
              <a:rPr lang="zh-CN" altLang="en-US"/>
              <a:t>支持五种作用域，后三种在</a:t>
            </a:r>
            <a:r>
              <a:rPr lang="en-US" altLang="zh-CN"/>
              <a:t>web</a:t>
            </a:r>
            <a:r>
              <a:rPr lang="zh-CN" altLang="en-US"/>
              <a:t>环境才生效：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220E8D-8FBB-5D2B-5DA8-04BF5351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87103"/>
              </p:ext>
            </p:extLst>
          </p:nvPr>
        </p:nvGraphicFramePr>
        <p:xfrm>
          <a:off x="1063868" y="2196701"/>
          <a:ext cx="10345811" cy="3456000"/>
        </p:xfrm>
        <a:graphic>
          <a:graphicData uri="http://schemas.openxmlformats.org/drawingml/2006/table">
            <a:tbl>
              <a:tblPr/>
              <a:tblGrid>
                <a:gridCol w="301953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32628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7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作用域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7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singleton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容器内同 名称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bean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只有一个实例（单例）（默认）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7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prototype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每次使用该 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bean 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时会创建新的实例（非单例）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7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request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每个请求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范围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内会创建新的实例（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web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环境中，了解）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7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session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每个会话范围内会创建新的实例（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web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环境中，了解）</a:t>
                      </a:r>
                      <a:endParaRPr kumimoji="0" lang="en-US" altLang="zh-CN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7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application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每个应用范围内会创建新的实例（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web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环境中，了解）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1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作用域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BB2E51-6064-916D-3E18-C6B99BC43E55}"/>
              </a:ext>
            </a:extLst>
          </p:cNvPr>
          <p:cNvSpPr/>
          <p:nvPr/>
        </p:nvSpPr>
        <p:spPr>
          <a:xfrm>
            <a:off x="1132910" y="2246599"/>
            <a:ext cx="10144275" cy="1756233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"prototype"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@RestController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@RequestMapping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"/depts"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DeptController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13">
            <a:extLst>
              <a:ext uri="{FF2B5EF4-FFF2-40B4-BE49-F238E27FC236}">
                <a16:creationId xmlns:a16="http://schemas.microsoft.com/office/drawing/2014/main" id="{77D08DAF-4B86-44B3-6D9D-80A1FC78D6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可以通过 </a:t>
            </a:r>
            <a:r>
              <a:rPr lang="en-US" altLang="zh-CN">
                <a:solidFill>
                  <a:srgbClr val="B6A542"/>
                </a:solidFill>
              </a:rPr>
              <a:t>@Scope </a:t>
            </a:r>
            <a:r>
              <a:rPr lang="zh-CN" altLang="en-US"/>
              <a:t>注解来进行配置作用域：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6768BD2-82FE-1F6A-95B2-C99D13482A66}"/>
              </a:ext>
            </a:extLst>
          </p:cNvPr>
          <p:cNvGrpSpPr/>
          <p:nvPr/>
        </p:nvGrpSpPr>
        <p:grpSpPr>
          <a:xfrm>
            <a:off x="1132910" y="4973726"/>
            <a:ext cx="10144275" cy="1355889"/>
            <a:chOff x="1048333" y="5599087"/>
            <a:chExt cx="10144275" cy="1355889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F2B5CA9C-8475-44E5-E716-E51E1D9C15B4}"/>
                </a:ext>
              </a:extLst>
            </p:cNvPr>
            <p:cNvSpPr txBox="1"/>
            <p:nvPr/>
          </p:nvSpPr>
          <p:spPr>
            <a:xfrm>
              <a:off x="1327810" y="5898499"/>
              <a:ext cx="9585319" cy="1031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默认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singleton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，在容器启动时被创建，可以使用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@Lazy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注解来延迟初始化（延迟到第一次使用时）。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prototype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，每一次使用该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的时候都会创建一个新的实例。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实际开发当中，绝大部分的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是单例的，也就是说绝大部分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不需要配置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scope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属性。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206E6C-A21C-1708-6AF0-74D161539403}"/>
                </a:ext>
              </a:extLst>
            </p:cNvPr>
            <p:cNvGrpSpPr/>
            <p:nvPr/>
          </p:nvGrpSpPr>
          <p:grpSpPr>
            <a:xfrm>
              <a:off x="1048333" y="5599087"/>
              <a:ext cx="10144275" cy="1355889"/>
              <a:chOff x="1097275" y="5693357"/>
              <a:chExt cx="10095333" cy="1355889"/>
            </a:xfrm>
          </p:grpSpPr>
          <p:sp>
            <p:nvSpPr>
              <p:cNvPr id="10" name="三角形 9">
                <a:extLst>
                  <a:ext uri="{FF2B5EF4-FFF2-40B4-BE49-F238E27FC236}">
                    <a16:creationId xmlns:a16="http://schemas.microsoft.com/office/drawing/2014/main" id="{57515EDC-9642-9389-F0FA-E692D0481080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696664-D866-2563-7947-CFC896AE5B08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9995405" cy="135588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3E38B35-D385-CAFE-4FB9-DAA3722F7A1A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048050A-FD87-D7A4-4646-D3450B5A30B6}"/>
              </a:ext>
            </a:extLst>
          </p:cNvPr>
          <p:cNvSpPr/>
          <p:nvPr/>
        </p:nvSpPr>
        <p:spPr>
          <a:xfrm>
            <a:off x="1132910" y="2314840"/>
            <a:ext cx="10144274" cy="37490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9471486-6B1F-8676-A530-2DFFF4DE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Bean</a:t>
            </a:r>
            <a:r>
              <a:rPr lang="zh-CN" altLang="en-US"/>
              <a:t>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4A4CB0-BD16-7A00-7A00-DB52B6DE7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1484440"/>
          </a:xfrm>
        </p:spPr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bean</a:t>
            </a:r>
          </a:p>
          <a:p>
            <a:r>
              <a:rPr lang="en-US" altLang="zh-CN"/>
              <a:t>bean</a:t>
            </a:r>
            <a:r>
              <a:rPr lang="zh-CN" altLang="en-US"/>
              <a:t>作用域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C7EB7B4-CD66-0D9F-3D36-33B99CE03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84463372-ED2B-E03B-1B5A-C433453E25F9}"/>
              </a:ext>
            </a:extLst>
          </p:cNvPr>
          <p:cNvSpPr txBox="1">
            <a:spLocks/>
          </p:cNvSpPr>
          <p:nvPr/>
        </p:nvSpPr>
        <p:spPr>
          <a:xfrm>
            <a:off x="5506122" y="4048699"/>
            <a:ext cx="2069054" cy="513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第三方</a:t>
            </a:r>
            <a:r>
              <a:rPr lang="en-US" altLang="zh-CN">
                <a:solidFill>
                  <a:srgbClr val="C00000"/>
                </a:solidFill>
              </a:rPr>
              <a:t>bean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2A1AF0-4B96-0EB3-79B5-411F9266A9A9}"/>
              </a:ext>
            </a:extLst>
          </p:cNvPr>
          <p:cNvSpPr txBox="1"/>
          <p:nvPr/>
        </p:nvSpPr>
        <p:spPr>
          <a:xfrm>
            <a:off x="7808258" y="3189934"/>
            <a:ext cx="1652954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C00000"/>
                </a:solidFill>
              </a:rPr>
              <a:t>@Component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C00000"/>
                </a:solidFill>
              </a:rPr>
              <a:t>@Controller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C00000"/>
                </a:solidFill>
              </a:rPr>
              <a:t>@Service</a:t>
            </a:r>
          </a:p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C00000"/>
                </a:solidFill>
              </a:rPr>
              <a:t>@Repository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第三方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BF309C-072F-3B59-57A9-0B6E2077ED36}"/>
              </a:ext>
            </a:extLst>
          </p:cNvPr>
          <p:cNvSpPr/>
          <p:nvPr/>
        </p:nvSpPr>
        <p:spPr>
          <a:xfrm>
            <a:off x="6603022" y="3226893"/>
            <a:ext cx="5072223" cy="1997427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@Configuration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CommonConfig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SAXReader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saxReader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new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SAXReader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2FABB9-065A-789D-DE2A-3F47E29CC548}"/>
              </a:ext>
            </a:extLst>
          </p:cNvPr>
          <p:cNvGrpSpPr/>
          <p:nvPr/>
        </p:nvGrpSpPr>
        <p:grpSpPr>
          <a:xfrm>
            <a:off x="847707" y="1620498"/>
            <a:ext cx="10833322" cy="1351678"/>
            <a:chOff x="763732" y="1670539"/>
            <a:chExt cx="10833322" cy="135167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B5B304F-DDF5-A0F3-ADCE-782A27E95490}"/>
                </a:ext>
              </a:extLst>
            </p:cNvPr>
            <p:cNvGrpSpPr/>
            <p:nvPr/>
          </p:nvGrpSpPr>
          <p:grpSpPr>
            <a:xfrm>
              <a:off x="763732" y="1670539"/>
              <a:ext cx="10833322" cy="1351678"/>
              <a:chOff x="806778" y="1685854"/>
              <a:chExt cx="10745867" cy="135167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74B57A6-1E80-B774-EFD9-01BD04A8679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5867" cy="1351677"/>
              </a:xfrm>
              <a:prstGeom prst="roundRect">
                <a:avLst>
                  <a:gd name="adj" fmla="val 6015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如果要管理的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对象来自于第三方（不是自定义的），是无法用 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@Component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及衍生注解声明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的，就需要用到 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@Bean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注解。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若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要管理的第三方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对象，建议对这些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进行集中分类配置，可以通过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@Configuration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注解声明一个配置类。</a:t>
                </a:r>
              </a:p>
            </p:txBody>
          </p:sp>
          <p:sp>
            <p:nvSpPr>
              <p:cNvPr id="18" name="矩形: 对角圆角 17">
                <a:extLst>
                  <a:ext uri="{FF2B5EF4-FFF2-40B4-BE49-F238E27FC236}">
                    <a16:creationId xmlns:a16="http://schemas.microsoft.com/office/drawing/2014/main" id="{3C08D9F7-53CA-FFCE-CEC6-3C8495583396}"/>
                  </a:ext>
                </a:extLst>
              </p:cNvPr>
              <p:cNvSpPr/>
              <p:nvPr/>
            </p:nvSpPr>
            <p:spPr>
              <a:xfrm>
                <a:off x="806778" y="1685854"/>
                <a:ext cx="1398917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@Bean</a:t>
                </a:r>
              </a:p>
            </p:txBody>
          </p:sp>
        </p:grpSp>
        <p:sp>
          <p:nvSpPr>
            <p:cNvPr id="16" name="Shape 2627">
              <a:extLst>
                <a:ext uri="{FF2B5EF4-FFF2-40B4-BE49-F238E27FC236}">
                  <a16:creationId xmlns:a16="http://schemas.microsoft.com/office/drawing/2014/main" id="{C762312F-45AA-8065-7F08-7A2D31730313}"/>
                </a:ext>
              </a:extLst>
            </p:cNvPr>
            <p:cNvSpPr/>
            <p:nvPr/>
          </p:nvSpPr>
          <p:spPr>
            <a:xfrm>
              <a:off x="919009" y="1742017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C55DE6-0FE0-F4EF-C74B-0783B7258521}"/>
              </a:ext>
            </a:extLst>
          </p:cNvPr>
          <p:cNvGrpSpPr/>
          <p:nvPr/>
        </p:nvGrpSpPr>
        <p:grpSpPr>
          <a:xfrm>
            <a:off x="847707" y="5355882"/>
            <a:ext cx="10814260" cy="1216284"/>
            <a:chOff x="1048333" y="5538934"/>
            <a:chExt cx="10291757" cy="1216284"/>
          </a:xfrm>
        </p:grpSpPr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890579D4-27C2-B524-089A-2661EEF05C0B}"/>
                </a:ext>
              </a:extLst>
            </p:cNvPr>
            <p:cNvSpPr txBox="1"/>
            <p:nvPr/>
          </p:nvSpPr>
          <p:spPr>
            <a:xfrm>
              <a:off x="1309234" y="5954418"/>
              <a:ext cx="9591835" cy="708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注解的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name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或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value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属性可以声明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的名称，如果不指定，默认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的名称就是方法名。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如果第三方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需要依赖其它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对象，直接在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bean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定义方法中设置形参即可，容器会根据类型自动装配。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9AAA533-0945-9875-2765-F355A5C04B5C}"/>
                </a:ext>
              </a:extLst>
            </p:cNvPr>
            <p:cNvGrpSpPr/>
            <p:nvPr/>
          </p:nvGrpSpPr>
          <p:grpSpPr>
            <a:xfrm>
              <a:off x="1048333" y="5538934"/>
              <a:ext cx="10291757" cy="1216284"/>
              <a:chOff x="1097275" y="5633204"/>
              <a:chExt cx="10242104" cy="1216284"/>
            </a:xfrm>
          </p:grpSpPr>
          <p:sp>
            <p:nvSpPr>
              <p:cNvPr id="22" name="三角形 9">
                <a:extLst>
                  <a:ext uri="{FF2B5EF4-FFF2-40B4-BE49-F238E27FC236}">
                    <a16:creationId xmlns:a16="http://schemas.microsoft.com/office/drawing/2014/main" id="{5E483BEC-8890-ADC8-9547-CDDC70C72E99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B5CAC22-E9C1-6DB9-A1F3-A7E61A704EB0}"/>
                  </a:ext>
                </a:extLst>
              </p:cNvPr>
              <p:cNvSpPr/>
              <p:nvPr/>
            </p:nvSpPr>
            <p:spPr>
              <a:xfrm>
                <a:off x="1197203" y="5633204"/>
                <a:ext cx="10142176" cy="1216284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BC56B43-77F2-98B4-BC5C-20E93EFA513F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5357DA1-468D-8810-B1A6-E436EC90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84" y="2612236"/>
            <a:ext cx="10496586" cy="32006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0902FED-FF98-5CE7-39A3-B3D82720AC76}"/>
              </a:ext>
            </a:extLst>
          </p:cNvPr>
          <p:cNvSpPr/>
          <p:nvPr/>
        </p:nvSpPr>
        <p:spPr>
          <a:xfrm>
            <a:off x="830069" y="3240074"/>
            <a:ext cx="5072223" cy="1997427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9E88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@SpringBootApplication</a:t>
            </a:r>
            <a:br>
              <a:rPr lang="zh-CN" altLang="zh-CN" sz="1200">
                <a:solidFill>
                  <a:srgbClr val="9E88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033B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SpringbootWebConfig2Application </a:t>
            </a:r>
            <a:r>
              <a:rPr lang="zh-CN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E880D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将方法返回值交给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容器管理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成为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SAXReader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saxReader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new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SAXReader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A08433-4994-0B3B-8D70-3598B36A11AC}"/>
              </a:ext>
            </a:extLst>
          </p:cNvPr>
          <p:cNvSpPr txBox="1"/>
          <p:nvPr/>
        </p:nvSpPr>
        <p:spPr>
          <a:xfrm>
            <a:off x="3922263" y="470606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启动类，不建议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19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1E2E59-04E0-8607-75FE-9861EEFAA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1392" y="1464548"/>
            <a:ext cx="7189824" cy="4710244"/>
          </a:xfrm>
        </p:spPr>
        <p:txBody>
          <a:bodyPr/>
          <a:lstStyle/>
          <a:p>
            <a:r>
              <a:rPr lang="en-US" altLang="zh-CN"/>
              <a:t>@Component</a:t>
            </a:r>
            <a:r>
              <a:rPr lang="zh-CN" altLang="en-US"/>
              <a:t> 及衍生注解 与 </a:t>
            </a:r>
            <a:r>
              <a:rPr lang="en-US" altLang="zh-CN"/>
              <a:t>@Bean</a:t>
            </a:r>
            <a:r>
              <a:rPr lang="zh-CN" altLang="en-US"/>
              <a:t>注解使用场景？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项目中自定义的，使用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@Component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及其衍生注解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项目中引入第三方的，使用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26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配置优先级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Bean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管理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2B351AD0-9CA0-386A-0917-B40F062CE4E1}"/>
              </a:ext>
            </a:extLst>
          </p:cNvPr>
          <p:cNvSpPr txBox="1">
            <a:spLocks/>
          </p:cNvSpPr>
          <p:nvPr/>
        </p:nvSpPr>
        <p:spPr>
          <a:xfrm>
            <a:off x="5479489" y="3582183"/>
            <a:ext cx="3163350" cy="4007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原理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9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62242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配置优先级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Bean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管理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SpringBoot</a:t>
            </a:r>
            <a:r>
              <a:rPr lang="zh-CN" altLang="en-US"/>
              <a:t>原理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占位符 1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80633"/>
            <a:ext cx="5513148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A654CE-D2C2-79C5-E7F6-CAD77BFF5C0B}"/>
              </a:ext>
            </a:extLst>
          </p:cNvPr>
          <p:cNvSpPr txBox="1"/>
          <p:nvPr/>
        </p:nvSpPr>
        <p:spPr>
          <a:xfrm>
            <a:off x="6096000" y="37012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熟练使用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A16DB-C1F5-3B62-DEFD-154C217F2952}"/>
              </a:ext>
            </a:extLst>
          </p:cNvPr>
          <p:cNvSpPr txBox="1"/>
          <p:nvPr/>
        </p:nvSpPr>
        <p:spPr>
          <a:xfrm>
            <a:off x="6096000" y="51314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面试高频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4786BB-9F9C-6BFB-41F1-D16E5C6D80A7}"/>
              </a:ext>
            </a:extLst>
          </p:cNvPr>
          <p:cNvSpPr txBox="1"/>
          <p:nvPr/>
        </p:nvSpPr>
        <p:spPr>
          <a:xfrm>
            <a:off x="6096000" y="44163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汲取思想</a:t>
            </a:r>
          </a:p>
        </p:txBody>
      </p:sp>
      <p:pic>
        <p:nvPicPr>
          <p:cNvPr id="8" name="图片 7" descr="卡通画&#10;&#10;描述已自动生成">
            <a:extLst>
              <a:ext uri="{FF2B5EF4-FFF2-40B4-BE49-F238E27FC236}">
                <a16:creationId xmlns:a16="http://schemas.microsoft.com/office/drawing/2014/main" id="{1946E130-B014-1F38-A560-786426FE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15" y="4984301"/>
            <a:ext cx="981597" cy="7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0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6D9660-CA7B-D5CD-4664-FCB87D0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endParaRPr lang="zh-CN" altLang="en-US"/>
          </a:p>
        </p:txBody>
      </p:sp>
      <p:pic>
        <p:nvPicPr>
          <p:cNvPr id="5" name="!!图片 4">
            <a:extLst>
              <a:ext uri="{FF2B5EF4-FFF2-40B4-BE49-F238E27FC236}">
                <a16:creationId xmlns:a16="http://schemas.microsoft.com/office/drawing/2014/main" id="{F04EE798-F3DA-D87B-FEAF-C0335620E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t="1751" r="1521" b="2574"/>
          <a:stretch/>
        </p:blipFill>
        <p:spPr>
          <a:xfrm>
            <a:off x="6325569" y="2568069"/>
            <a:ext cx="4471305" cy="2545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4B168A-4EAC-0EE1-BBC0-8031BBD2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26" y="2568069"/>
            <a:ext cx="4381880" cy="2545301"/>
          </a:xfrm>
          <a:prstGeom prst="rect">
            <a:avLst/>
          </a:prstGeom>
        </p:spPr>
      </p:pic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EF33752-CA97-2280-C2EC-4322156F4CF8}"/>
              </a:ext>
            </a:extLst>
          </p:cNvPr>
          <p:cNvSpPr/>
          <p:nvPr/>
        </p:nvSpPr>
        <p:spPr>
          <a:xfrm>
            <a:off x="4096139" y="4599994"/>
            <a:ext cx="1597967" cy="447869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繁琐</a:t>
            </a: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依赖、配置</a:t>
            </a: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C27D1055-3415-730B-EE7B-C7A125A996A3}"/>
              </a:ext>
            </a:extLst>
          </p:cNvPr>
          <p:cNvSpPr/>
          <p:nvPr/>
        </p:nvSpPr>
        <p:spPr>
          <a:xfrm>
            <a:off x="9141046" y="4599993"/>
            <a:ext cx="1597967" cy="447869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简单、快捷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715610-F56F-D110-ACEE-CE2E17E7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487" y="1426564"/>
            <a:ext cx="8801602" cy="5087846"/>
          </a:xfrm>
          <a:prstGeom prst="roundRect">
            <a:avLst>
              <a:gd name="adj" fmla="val 2362"/>
            </a:avLst>
          </a:prstGeom>
          <a:effectLst>
            <a:glow rad="101600">
              <a:schemeClr val="tx1">
                <a:lumMod val="75000"/>
                <a:lumOff val="2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65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图片 4">
            <a:extLst>
              <a:ext uri="{FF2B5EF4-FFF2-40B4-BE49-F238E27FC236}">
                <a16:creationId xmlns:a16="http://schemas.microsoft.com/office/drawing/2014/main" id="{CCEFED3B-07FD-F6BF-CB53-A69C44925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t="1751" r="1521" b="2574"/>
          <a:stretch/>
        </p:blipFill>
        <p:spPr>
          <a:xfrm>
            <a:off x="3470402" y="2241498"/>
            <a:ext cx="4471305" cy="254530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45ABD2-21F3-FCE4-2B52-CF7BCAD3A1AB}"/>
              </a:ext>
            </a:extLst>
          </p:cNvPr>
          <p:cNvGrpSpPr/>
          <p:nvPr/>
        </p:nvGrpSpPr>
        <p:grpSpPr>
          <a:xfrm>
            <a:off x="3539412" y="4170783"/>
            <a:ext cx="1586204" cy="541175"/>
            <a:chOff x="3539412" y="4170783"/>
            <a:chExt cx="1586204" cy="5411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E0468262-2829-CF75-40F0-AB0673CFF80F}"/>
                </a:ext>
              </a:extLst>
            </p:cNvPr>
            <p:cNvSpPr/>
            <p:nvPr/>
          </p:nvSpPr>
          <p:spPr>
            <a:xfrm>
              <a:off x="3539412" y="4170783"/>
              <a:ext cx="1586204" cy="541175"/>
            </a:xfrm>
            <a:prstGeom prst="round2DiagRect">
              <a:avLst>
                <a:gd name="adj1" fmla="val 0"/>
                <a:gd name="adj2" fmla="val 862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</a:t>
              </a:r>
            </a:p>
          </p:txBody>
        </p:sp>
        <p:sp>
          <p:nvSpPr>
            <p:cNvPr id="9" name="Shape 2627">
              <a:extLst>
                <a:ext uri="{FF2B5EF4-FFF2-40B4-BE49-F238E27FC236}">
                  <a16:creationId xmlns:a16="http://schemas.microsoft.com/office/drawing/2014/main" id="{31AE7BBA-4FA5-8953-FB20-15949ADAD379}"/>
                </a:ext>
              </a:extLst>
            </p:cNvPr>
            <p:cNvSpPr/>
            <p:nvPr/>
          </p:nvSpPr>
          <p:spPr>
            <a:xfrm>
              <a:off x="3686884" y="4256808"/>
              <a:ext cx="327888" cy="32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C60FFC-CA4F-942D-3D38-01C081848AE8}"/>
              </a:ext>
            </a:extLst>
          </p:cNvPr>
          <p:cNvGrpSpPr/>
          <p:nvPr/>
        </p:nvGrpSpPr>
        <p:grpSpPr>
          <a:xfrm>
            <a:off x="6288832" y="4170784"/>
            <a:ext cx="1586204" cy="541175"/>
            <a:chOff x="6288832" y="4170784"/>
            <a:chExt cx="1586204" cy="541175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DA15F3B5-555D-58B1-C00B-684620035954}"/>
                </a:ext>
              </a:extLst>
            </p:cNvPr>
            <p:cNvSpPr/>
            <p:nvPr/>
          </p:nvSpPr>
          <p:spPr>
            <a:xfrm>
              <a:off x="6288832" y="4170784"/>
              <a:ext cx="1586204" cy="541175"/>
            </a:xfrm>
            <a:prstGeom prst="round2DiagRect">
              <a:avLst>
                <a:gd name="adj1" fmla="val 11495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</a:t>
              </a:r>
            </a:p>
          </p:txBody>
        </p:sp>
        <p:sp>
          <p:nvSpPr>
            <p:cNvPr id="10" name="Shape 2434">
              <a:extLst>
                <a:ext uri="{FF2B5EF4-FFF2-40B4-BE49-F238E27FC236}">
                  <a16:creationId xmlns:a16="http://schemas.microsoft.com/office/drawing/2014/main" id="{07FA3C9F-EFD3-8E17-465D-AFFBA5CCF806}"/>
                </a:ext>
              </a:extLst>
            </p:cNvPr>
            <p:cNvSpPr/>
            <p:nvPr/>
          </p:nvSpPr>
          <p:spPr>
            <a:xfrm>
              <a:off x="6412054" y="4256808"/>
              <a:ext cx="372720" cy="37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!!文本框 1">
            <a:extLst>
              <a:ext uri="{FF2B5EF4-FFF2-40B4-BE49-F238E27FC236}">
                <a16:creationId xmlns:a16="http://schemas.microsoft.com/office/drawing/2014/main" id="{1CE1CEE5-6BA7-85C0-2A5B-12DB73C3FD80}"/>
              </a:ext>
            </a:extLst>
          </p:cNvPr>
          <p:cNvSpPr txBox="1"/>
          <p:nvPr/>
        </p:nvSpPr>
        <p:spPr>
          <a:xfrm>
            <a:off x="4057879" y="4256808"/>
            <a:ext cx="10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起步依赖</a:t>
            </a:r>
            <a:endParaRPr lang="zh-CN" altLang="en-US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C5328BAA-6E02-EF8E-7C91-680CD2A28056}"/>
              </a:ext>
            </a:extLst>
          </p:cNvPr>
          <p:cNvSpPr txBox="1"/>
          <p:nvPr/>
        </p:nvSpPr>
        <p:spPr>
          <a:xfrm>
            <a:off x="6827881" y="4256808"/>
            <a:ext cx="10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</a:t>
            </a:r>
            <a:endParaRPr lang="zh-CN" altLang="en-US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03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B093C3C9-9005-750E-7EF7-747CDF5D71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433668" cy="456443"/>
          </a:xfrm>
        </p:spPr>
        <p:txBody>
          <a:bodyPr/>
          <a:lstStyle/>
          <a:p>
            <a:r>
              <a:rPr lang="zh-CN" altLang="en-US"/>
              <a:t>起步依赖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EF190B76-5F99-D8BC-AA56-1E47931F21FE}"/>
              </a:ext>
            </a:extLst>
          </p:cNvPr>
          <p:cNvSpPr txBox="1">
            <a:spLocks/>
          </p:cNvSpPr>
          <p:nvPr/>
        </p:nvSpPr>
        <p:spPr>
          <a:xfrm>
            <a:off x="5273041" y="3648587"/>
            <a:ext cx="4433668" cy="456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自动配置</a:t>
            </a:r>
          </a:p>
        </p:txBody>
      </p:sp>
    </p:spTree>
    <p:extLst>
      <p:ext uri="{BB962C8B-B14F-4D97-AF65-F5344CB8AC3E}">
        <p14:creationId xmlns:p14="http://schemas.microsoft.com/office/powerpoint/2010/main" val="286462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B093C3C9-9005-750E-7EF7-747CDF5D71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433668" cy="45644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起步依赖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EF190B76-5F99-D8BC-AA56-1E47931F21FE}"/>
              </a:ext>
            </a:extLst>
          </p:cNvPr>
          <p:cNvSpPr txBox="1">
            <a:spLocks/>
          </p:cNvSpPr>
          <p:nvPr/>
        </p:nvSpPr>
        <p:spPr>
          <a:xfrm>
            <a:off x="5273041" y="3648587"/>
            <a:ext cx="4433668" cy="456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自动配置</a:t>
            </a:r>
          </a:p>
        </p:txBody>
      </p:sp>
    </p:spTree>
    <p:extLst>
      <p:ext uri="{BB962C8B-B14F-4D97-AF65-F5344CB8AC3E}">
        <p14:creationId xmlns:p14="http://schemas.microsoft.com/office/powerpoint/2010/main" val="158006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!!图片 7">
            <a:extLst>
              <a:ext uri="{FF2B5EF4-FFF2-40B4-BE49-F238E27FC236}">
                <a16:creationId xmlns:a16="http://schemas.microsoft.com/office/drawing/2014/main" id="{BB5FA30B-3F03-6675-4E9C-A8779C761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4"/>
          <a:stretch/>
        </p:blipFill>
        <p:spPr>
          <a:xfrm>
            <a:off x="6944074" y="1805986"/>
            <a:ext cx="4602785" cy="3974553"/>
          </a:xfrm>
          <a:prstGeom prst="roundRect">
            <a:avLst>
              <a:gd name="adj" fmla="val 164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4" name="!!图片 4">
            <a:extLst>
              <a:ext uri="{FF2B5EF4-FFF2-40B4-BE49-F238E27FC236}">
                <a16:creationId xmlns:a16="http://schemas.microsoft.com/office/drawing/2014/main" id="{CCEFED3B-07FD-F6BF-CB53-A69C44925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" t="1751" r="1521" b="2574"/>
          <a:stretch/>
        </p:blipFill>
        <p:spPr>
          <a:xfrm>
            <a:off x="710880" y="2469629"/>
            <a:ext cx="4471305" cy="254530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45ABD2-21F3-FCE4-2B52-CF7BCAD3A1AB}"/>
              </a:ext>
            </a:extLst>
          </p:cNvPr>
          <p:cNvGrpSpPr/>
          <p:nvPr/>
        </p:nvGrpSpPr>
        <p:grpSpPr>
          <a:xfrm>
            <a:off x="779890" y="4398914"/>
            <a:ext cx="1586204" cy="541175"/>
            <a:chOff x="3539412" y="4170783"/>
            <a:chExt cx="1586204" cy="5411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E0468262-2829-CF75-40F0-AB0673CFF80F}"/>
                </a:ext>
              </a:extLst>
            </p:cNvPr>
            <p:cNvSpPr/>
            <p:nvPr/>
          </p:nvSpPr>
          <p:spPr>
            <a:xfrm>
              <a:off x="3539412" y="4170783"/>
              <a:ext cx="1586204" cy="541175"/>
            </a:xfrm>
            <a:prstGeom prst="round2DiagRect">
              <a:avLst>
                <a:gd name="adj1" fmla="val 0"/>
                <a:gd name="adj2" fmla="val 862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起步依赖</a:t>
              </a:r>
            </a:p>
          </p:txBody>
        </p:sp>
        <p:sp>
          <p:nvSpPr>
            <p:cNvPr id="9" name="Shape 2627">
              <a:extLst>
                <a:ext uri="{FF2B5EF4-FFF2-40B4-BE49-F238E27FC236}">
                  <a16:creationId xmlns:a16="http://schemas.microsoft.com/office/drawing/2014/main" id="{31AE7BBA-4FA5-8953-FB20-15949ADAD379}"/>
                </a:ext>
              </a:extLst>
            </p:cNvPr>
            <p:cNvSpPr/>
            <p:nvPr/>
          </p:nvSpPr>
          <p:spPr>
            <a:xfrm>
              <a:off x="3686884" y="4256808"/>
              <a:ext cx="327888" cy="32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" name="!!文本框 1">
            <a:extLst>
              <a:ext uri="{FF2B5EF4-FFF2-40B4-BE49-F238E27FC236}">
                <a16:creationId xmlns:a16="http://schemas.microsoft.com/office/drawing/2014/main" id="{3E6B7347-7307-2515-DAD3-172CC3ED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起步依赖原理</a:t>
            </a:r>
          </a:p>
        </p:txBody>
      </p:sp>
      <p:sp>
        <p:nvSpPr>
          <p:cNvPr id="13" name="!!矩形 12">
            <a:extLst>
              <a:ext uri="{FF2B5EF4-FFF2-40B4-BE49-F238E27FC236}">
                <a16:creationId xmlns:a16="http://schemas.microsoft.com/office/drawing/2014/main" id="{CEDC7173-6F76-B6F7-AE82-5958678608C8}"/>
              </a:ext>
            </a:extLst>
          </p:cNvPr>
          <p:cNvSpPr/>
          <p:nvPr/>
        </p:nvSpPr>
        <p:spPr>
          <a:xfrm>
            <a:off x="6944074" y="3280974"/>
            <a:ext cx="4607515" cy="92260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A6E7EE-D632-DD1B-42E2-6AF9829E9618}"/>
              </a:ext>
            </a:extLst>
          </p:cNvPr>
          <p:cNvSpPr txBox="1"/>
          <p:nvPr/>
        </p:nvSpPr>
        <p:spPr>
          <a:xfrm>
            <a:off x="7867964" y="5855768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框架进行</a:t>
            </a: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程序开发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68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图片 4">
            <a:extLst>
              <a:ext uri="{FF2B5EF4-FFF2-40B4-BE49-F238E27FC236}">
                <a16:creationId xmlns:a16="http://schemas.microsoft.com/office/drawing/2014/main" id="{CCEFED3B-07FD-F6BF-CB53-A69C44925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t="1751" r="1521" b="2574"/>
          <a:stretch/>
        </p:blipFill>
        <p:spPr>
          <a:xfrm>
            <a:off x="710880" y="2469629"/>
            <a:ext cx="4471305" cy="254530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45ABD2-21F3-FCE4-2B52-CF7BCAD3A1AB}"/>
              </a:ext>
            </a:extLst>
          </p:cNvPr>
          <p:cNvGrpSpPr/>
          <p:nvPr/>
        </p:nvGrpSpPr>
        <p:grpSpPr>
          <a:xfrm>
            <a:off x="779890" y="4398914"/>
            <a:ext cx="1586204" cy="541175"/>
            <a:chOff x="3539412" y="4170783"/>
            <a:chExt cx="1586204" cy="5411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E0468262-2829-CF75-40F0-AB0673CFF80F}"/>
                </a:ext>
              </a:extLst>
            </p:cNvPr>
            <p:cNvSpPr/>
            <p:nvPr/>
          </p:nvSpPr>
          <p:spPr>
            <a:xfrm>
              <a:off x="3539412" y="4170783"/>
              <a:ext cx="1586204" cy="541175"/>
            </a:xfrm>
            <a:prstGeom prst="round2DiagRect">
              <a:avLst>
                <a:gd name="adj1" fmla="val 0"/>
                <a:gd name="adj2" fmla="val 862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</a:t>
              </a: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起步依赖</a:t>
              </a:r>
              <a:endPara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Shape 2627">
              <a:extLst>
                <a:ext uri="{FF2B5EF4-FFF2-40B4-BE49-F238E27FC236}">
                  <a16:creationId xmlns:a16="http://schemas.microsoft.com/office/drawing/2014/main" id="{31AE7BBA-4FA5-8953-FB20-15949ADAD379}"/>
                </a:ext>
              </a:extLst>
            </p:cNvPr>
            <p:cNvSpPr/>
            <p:nvPr/>
          </p:nvSpPr>
          <p:spPr>
            <a:xfrm>
              <a:off x="3686884" y="4256808"/>
              <a:ext cx="327888" cy="32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8" name="!!图片 7">
            <a:extLst>
              <a:ext uri="{FF2B5EF4-FFF2-40B4-BE49-F238E27FC236}">
                <a16:creationId xmlns:a16="http://schemas.microsoft.com/office/drawing/2014/main" id="{06BD91E2-DCEA-5B84-0752-DDE1D4E2F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09" y="894829"/>
            <a:ext cx="5322550" cy="5654690"/>
          </a:xfrm>
          <a:prstGeom prst="roundRect">
            <a:avLst>
              <a:gd name="adj" fmla="val 168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3" name="!!矩形 12">
            <a:extLst>
              <a:ext uri="{FF2B5EF4-FFF2-40B4-BE49-F238E27FC236}">
                <a16:creationId xmlns:a16="http://schemas.microsoft.com/office/drawing/2014/main" id="{CEDC7173-6F76-B6F7-AE82-5958678608C8}"/>
              </a:ext>
            </a:extLst>
          </p:cNvPr>
          <p:cNvSpPr/>
          <p:nvPr/>
        </p:nvSpPr>
        <p:spPr>
          <a:xfrm>
            <a:off x="5494609" y="2295729"/>
            <a:ext cx="5322550" cy="2529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948E54-EDBB-F228-443E-BA36FD2BA4F3}"/>
              </a:ext>
            </a:extLst>
          </p:cNvPr>
          <p:cNvSpPr/>
          <p:nvPr/>
        </p:nvSpPr>
        <p:spPr>
          <a:xfrm>
            <a:off x="5494609" y="2558377"/>
            <a:ext cx="5322550" cy="22665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187A76F-DDE5-7D14-43C0-09D187DF1874}"/>
              </a:ext>
            </a:extLst>
          </p:cNvPr>
          <p:cNvSpPr/>
          <p:nvPr/>
        </p:nvSpPr>
        <p:spPr>
          <a:xfrm>
            <a:off x="9630291" y="2406066"/>
            <a:ext cx="2373735" cy="792510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依赖传递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3E6B7347-7307-2515-DAD3-172CC3ED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起步依赖原理</a:t>
            </a:r>
          </a:p>
        </p:txBody>
      </p:sp>
    </p:spTree>
    <p:extLst>
      <p:ext uri="{BB962C8B-B14F-4D97-AF65-F5344CB8AC3E}">
        <p14:creationId xmlns:p14="http://schemas.microsoft.com/office/powerpoint/2010/main" val="119447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图片 4">
            <a:extLst>
              <a:ext uri="{FF2B5EF4-FFF2-40B4-BE49-F238E27FC236}">
                <a16:creationId xmlns:a16="http://schemas.microsoft.com/office/drawing/2014/main" id="{CCEFED3B-07FD-F6BF-CB53-A69C44925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t="1751" r="1521" b="2574"/>
          <a:stretch/>
        </p:blipFill>
        <p:spPr>
          <a:xfrm>
            <a:off x="3470402" y="2241498"/>
            <a:ext cx="4471305" cy="254530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45ABD2-21F3-FCE4-2B52-CF7BCAD3A1AB}"/>
              </a:ext>
            </a:extLst>
          </p:cNvPr>
          <p:cNvGrpSpPr/>
          <p:nvPr/>
        </p:nvGrpSpPr>
        <p:grpSpPr>
          <a:xfrm>
            <a:off x="3539412" y="4170783"/>
            <a:ext cx="1586204" cy="541175"/>
            <a:chOff x="3539412" y="4170783"/>
            <a:chExt cx="1586204" cy="5411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E0468262-2829-CF75-40F0-AB0673CFF80F}"/>
                </a:ext>
              </a:extLst>
            </p:cNvPr>
            <p:cNvSpPr/>
            <p:nvPr/>
          </p:nvSpPr>
          <p:spPr>
            <a:xfrm>
              <a:off x="3539412" y="4170783"/>
              <a:ext cx="1586204" cy="541175"/>
            </a:xfrm>
            <a:prstGeom prst="round2DiagRect">
              <a:avLst>
                <a:gd name="adj1" fmla="val 0"/>
                <a:gd name="adj2" fmla="val 862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起步依赖</a:t>
              </a:r>
            </a:p>
          </p:txBody>
        </p:sp>
        <p:sp>
          <p:nvSpPr>
            <p:cNvPr id="9" name="Shape 2627">
              <a:extLst>
                <a:ext uri="{FF2B5EF4-FFF2-40B4-BE49-F238E27FC236}">
                  <a16:creationId xmlns:a16="http://schemas.microsoft.com/office/drawing/2014/main" id="{31AE7BBA-4FA5-8953-FB20-15949ADAD379}"/>
                </a:ext>
              </a:extLst>
            </p:cNvPr>
            <p:cNvSpPr/>
            <p:nvPr/>
          </p:nvSpPr>
          <p:spPr>
            <a:xfrm>
              <a:off x="3686884" y="4256808"/>
              <a:ext cx="327888" cy="32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C60FFC-CA4F-942D-3D38-01C081848AE8}"/>
              </a:ext>
            </a:extLst>
          </p:cNvPr>
          <p:cNvGrpSpPr/>
          <p:nvPr/>
        </p:nvGrpSpPr>
        <p:grpSpPr>
          <a:xfrm>
            <a:off x="6288832" y="4170784"/>
            <a:ext cx="1586204" cy="541175"/>
            <a:chOff x="6288832" y="4170784"/>
            <a:chExt cx="1586204" cy="541175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DA15F3B5-555D-58B1-C00B-684620035954}"/>
                </a:ext>
              </a:extLst>
            </p:cNvPr>
            <p:cNvSpPr/>
            <p:nvPr/>
          </p:nvSpPr>
          <p:spPr>
            <a:xfrm>
              <a:off x="6288832" y="4170784"/>
              <a:ext cx="1586204" cy="541175"/>
            </a:xfrm>
            <a:prstGeom prst="round2DiagRect">
              <a:avLst>
                <a:gd name="adj1" fmla="val 11495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自动配置</a:t>
              </a:r>
            </a:p>
          </p:txBody>
        </p:sp>
        <p:sp>
          <p:nvSpPr>
            <p:cNvPr id="10" name="Shape 2434">
              <a:extLst>
                <a:ext uri="{FF2B5EF4-FFF2-40B4-BE49-F238E27FC236}">
                  <a16:creationId xmlns:a16="http://schemas.microsoft.com/office/drawing/2014/main" id="{07FA3C9F-EFD3-8E17-465D-AFFBA5CCF806}"/>
                </a:ext>
              </a:extLst>
            </p:cNvPr>
            <p:cNvSpPr/>
            <p:nvPr/>
          </p:nvSpPr>
          <p:spPr>
            <a:xfrm>
              <a:off x="6412054" y="4256808"/>
              <a:ext cx="372720" cy="372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13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B093C3C9-9005-750E-7EF7-747CDF5D71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433668" cy="456443"/>
          </a:xfrm>
        </p:spPr>
        <p:txBody>
          <a:bodyPr/>
          <a:lstStyle/>
          <a:p>
            <a:r>
              <a:rPr lang="zh-CN" altLang="en-US"/>
              <a:t>起步依赖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EF190B76-5F99-D8BC-AA56-1E47931F21FE}"/>
              </a:ext>
            </a:extLst>
          </p:cNvPr>
          <p:cNvSpPr txBox="1">
            <a:spLocks/>
          </p:cNvSpPr>
          <p:nvPr/>
        </p:nvSpPr>
        <p:spPr>
          <a:xfrm>
            <a:off x="5273041" y="3648587"/>
            <a:ext cx="4433668" cy="456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自动配置</a:t>
            </a:r>
          </a:p>
        </p:txBody>
      </p:sp>
    </p:spTree>
    <p:extLst>
      <p:ext uri="{BB962C8B-B14F-4D97-AF65-F5344CB8AC3E}">
        <p14:creationId xmlns:p14="http://schemas.microsoft.com/office/powerpoint/2010/main" val="4045777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88E59D3-2687-F349-08D4-FDA1E27394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4"/>
            <a:ext cx="10635143" cy="12322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的自动配置就是当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容器启动后，一些配置类、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对象就自动存入到了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容器中，不需要我们手动去声明，从而简化了开发，省去了繁琐的配置操作。</a:t>
            </a:r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0679D630-5E3F-50C7-A6B1-1A39137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</a:p>
        </p:txBody>
      </p:sp>
      <p:sp>
        <p:nvSpPr>
          <p:cNvPr id="13" name="箭头: 虚尾 12">
            <a:extLst>
              <a:ext uri="{FF2B5EF4-FFF2-40B4-BE49-F238E27FC236}">
                <a16:creationId xmlns:a16="http://schemas.microsoft.com/office/drawing/2014/main" id="{4DCB1A7A-0E70-8611-D20A-6DD73ECE7B7B}"/>
              </a:ext>
            </a:extLst>
          </p:cNvPr>
          <p:cNvSpPr/>
          <p:nvPr/>
        </p:nvSpPr>
        <p:spPr>
          <a:xfrm>
            <a:off x="4263887" y="4268664"/>
            <a:ext cx="2157196" cy="334108"/>
          </a:xfrm>
          <a:prstGeom prst="stripedRightArrow">
            <a:avLst>
              <a:gd name="adj1" fmla="val 50000"/>
              <a:gd name="adj2" fmla="val 26292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3823A4-F5BF-29E2-3A15-750202D1A93B}"/>
              </a:ext>
            </a:extLst>
          </p:cNvPr>
          <p:cNvGrpSpPr/>
          <p:nvPr/>
        </p:nvGrpSpPr>
        <p:grpSpPr>
          <a:xfrm>
            <a:off x="1721071" y="3429000"/>
            <a:ext cx="2055456" cy="2305921"/>
            <a:chOff x="1721071" y="3429000"/>
            <a:chExt cx="2055456" cy="230592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C6D43AF-1FAE-8956-CBD5-48A9426AD8BE}"/>
                </a:ext>
              </a:extLst>
            </p:cNvPr>
            <p:cNvGrpSpPr/>
            <p:nvPr/>
          </p:nvGrpSpPr>
          <p:grpSpPr>
            <a:xfrm>
              <a:off x="1721071" y="3429000"/>
              <a:ext cx="2055456" cy="2305921"/>
              <a:chOff x="1721071" y="3429000"/>
              <a:chExt cx="2055456" cy="2305921"/>
            </a:xfrm>
          </p:grpSpPr>
          <p:sp>
            <p:nvSpPr>
              <p:cNvPr id="6" name="矩形: 一个圆顶角，剪去另一个顶角 5">
                <a:extLst>
                  <a:ext uri="{FF2B5EF4-FFF2-40B4-BE49-F238E27FC236}">
                    <a16:creationId xmlns:a16="http://schemas.microsoft.com/office/drawing/2014/main" id="{91C1E386-30E3-65D8-2019-4EF05B04C6C8}"/>
                  </a:ext>
                </a:extLst>
              </p:cNvPr>
              <p:cNvSpPr/>
              <p:nvPr/>
            </p:nvSpPr>
            <p:spPr>
              <a:xfrm>
                <a:off x="1721071" y="3429000"/>
                <a:ext cx="2055456" cy="2305921"/>
              </a:xfrm>
              <a:prstGeom prst="snipRoundRect">
                <a:avLst>
                  <a:gd name="adj1" fmla="val 0"/>
                  <a:gd name="adj2" fmla="val 1490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3658361-486F-0E59-B212-936519BBB4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97" t="1789" r="2719" b="2728"/>
              <a:stretch/>
            </p:blipFill>
            <p:spPr>
              <a:xfrm>
                <a:off x="3279913" y="5238306"/>
                <a:ext cx="496614" cy="496615"/>
              </a:xfrm>
              <a:prstGeom prst="roundRect">
                <a:avLst>
                  <a:gd name="adj" fmla="val 9113"/>
                </a:avLst>
              </a:prstGeom>
            </p:spPr>
          </p:pic>
        </p:grpSp>
        <p:sp>
          <p:nvSpPr>
            <p:cNvPr id="12" name="流程图: 文档 11">
              <a:extLst>
                <a:ext uri="{FF2B5EF4-FFF2-40B4-BE49-F238E27FC236}">
                  <a16:creationId xmlns:a16="http://schemas.microsoft.com/office/drawing/2014/main" id="{3E24FEBF-581A-4EB7-0DB6-FCA8FFF1D26F}"/>
                </a:ext>
              </a:extLst>
            </p:cNvPr>
            <p:cNvSpPr/>
            <p:nvPr/>
          </p:nvSpPr>
          <p:spPr>
            <a:xfrm>
              <a:off x="1898374" y="3612300"/>
              <a:ext cx="636104" cy="516835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rPr>
                <a:t>bean1</a:t>
              </a:r>
              <a:endParaRPr lang="zh-CN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流程图: 文档 13">
              <a:extLst>
                <a:ext uri="{FF2B5EF4-FFF2-40B4-BE49-F238E27FC236}">
                  <a16:creationId xmlns:a16="http://schemas.microsoft.com/office/drawing/2014/main" id="{EEEBA212-E708-65F5-3AFA-F8CA05BE55B8}"/>
                </a:ext>
              </a:extLst>
            </p:cNvPr>
            <p:cNvSpPr/>
            <p:nvPr/>
          </p:nvSpPr>
          <p:spPr>
            <a:xfrm>
              <a:off x="2863426" y="3829897"/>
              <a:ext cx="636104" cy="516835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rPr>
                <a:t>bean2</a:t>
              </a:r>
              <a:endParaRPr lang="zh-CN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流程图: 文档 14">
              <a:extLst>
                <a:ext uri="{FF2B5EF4-FFF2-40B4-BE49-F238E27FC236}">
                  <a16:creationId xmlns:a16="http://schemas.microsoft.com/office/drawing/2014/main" id="{6F53743F-30FB-A0F2-E247-2B16CB3A3A02}"/>
                </a:ext>
              </a:extLst>
            </p:cNvPr>
            <p:cNvSpPr/>
            <p:nvPr/>
          </p:nvSpPr>
          <p:spPr>
            <a:xfrm>
              <a:off x="1893975" y="4323542"/>
              <a:ext cx="636104" cy="516835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rPr>
                <a:t>bean3</a:t>
              </a:r>
              <a:endParaRPr lang="zh-CN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流程图: 文档 15">
              <a:extLst>
                <a:ext uri="{FF2B5EF4-FFF2-40B4-BE49-F238E27FC236}">
                  <a16:creationId xmlns:a16="http://schemas.microsoft.com/office/drawing/2014/main" id="{DB9F8153-13F6-E285-CF1E-20E6E9D6C529}"/>
                </a:ext>
              </a:extLst>
            </p:cNvPr>
            <p:cNvSpPr/>
            <p:nvPr/>
          </p:nvSpPr>
          <p:spPr>
            <a:xfrm>
              <a:off x="2863426" y="4602772"/>
              <a:ext cx="636104" cy="516835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rPr>
                <a:t>bean4</a:t>
              </a:r>
              <a:endParaRPr lang="zh-CN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流程图: 文档 18">
              <a:extLst>
                <a:ext uri="{FF2B5EF4-FFF2-40B4-BE49-F238E27FC236}">
                  <a16:creationId xmlns:a16="http://schemas.microsoft.com/office/drawing/2014/main" id="{557E2197-6A60-9DFA-058A-4AB25528650E}"/>
                </a:ext>
              </a:extLst>
            </p:cNvPr>
            <p:cNvSpPr/>
            <p:nvPr/>
          </p:nvSpPr>
          <p:spPr>
            <a:xfrm>
              <a:off x="1898374" y="5060204"/>
              <a:ext cx="636104" cy="516835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onsolas" panose="020B0609020204030204" pitchFamily="49" charset="0"/>
                </a:rPr>
                <a:t>bean5</a:t>
              </a:r>
              <a:endParaRPr lang="zh-CN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544ED7-5ED3-741F-5451-32F008F80C27}"/>
              </a:ext>
            </a:extLst>
          </p:cNvPr>
          <p:cNvGrpSpPr/>
          <p:nvPr/>
        </p:nvGrpSpPr>
        <p:grpSpPr>
          <a:xfrm>
            <a:off x="6908441" y="3048971"/>
            <a:ext cx="3895993" cy="3065975"/>
            <a:chOff x="6908441" y="3048971"/>
            <a:chExt cx="3895993" cy="30659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E9D70F0-1E43-BDC2-0533-F6CF2B1F1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8443" y="3048971"/>
              <a:ext cx="3895991" cy="3065975"/>
            </a:xfrm>
            <a:prstGeom prst="roundRect">
              <a:avLst>
                <a:gd name="adj" fmla="val 2042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4FADC5C-8BAD-E310-1113-1BEC58FDAA52}"/>
                </a:ext>
              </a:extLst>
            </p:cNvPr>
            <p:cNvSpPr/>
            <p:nvPr/>
          </p:nvSpPr>
          <p:spPr>
            <a:xfrm>
              <a:off x="6908441" y="3053367"/>
              <a:ext cx="3895991" cy="3061579"/>
            </a:xfrm>
            <a:prstGeom prst="roundRect">
              <a:avLst>
                <a:gd name="adj" fmla="val 2402"/>
              </a:avLst>
            </a:prstGeom>
            <a:solidFill>
              <a:srgbClr val="E46C0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E1E4F4FF-EC9A-B6C1-77CD-316221EDF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668" y="5577039"/>
            <a:ext cx="2582328" cy="922662"/>
          </a:xfrm>
          <a:prstGeom prst="roundRect">
            <a:avLst>
              <a:gd name="adj" fmla="val 6622"/>
            </a:avLst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3208A6D-DF94-C772-B7D6-899DB548FFA6}"/>
              </a:ext>
            </a:extLst>
          </p:cNvPr>
          <p:cNvSpPr txBox="1"/>
          <p:nvPr/>
        </p:nvSpPr>
        <p:spPr>
          <a:xfrm>
            <a:off x="6456235" y="3270622"/>
            <a:ext cx="9044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?</a:t>
            </a:r>
            <a:endParaRPr lang="zh-CN" altLang="en-US" sz="13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49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665" y="1982421"/>
            <a:ext cx="6507358" cy="1622425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Bean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管理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/>
              <a:t>SpringBoot</a:t>
            </a:r>
            <a:r>
              <a:rPr lang="zh-CN" altLang="en-US"/>
              <a:t>原理</a:t>
            </a:r>
            <a:endParaRPr lang="en-US" altLang="zh-CN"/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058E4D88-3864-314D-5F72-D6A9A4E29211}"/>
              </a:ext>
            </a:extLst>
          </p:cNvPr>
          <p:cNvSpPr txBox="1">
            <a:spLocks/>
          </p:cNvSpPr>
          <p:nvPr/>
        </p:nvSpPr>
        <p:spPr>
          <a:xfrm>
            <a:off x="5124547" y="1863577"/>
            <a:ext cx="2222573" cy="652341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配置优先级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55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B093C3C9-9005-750E-7EF7-747CDF5D71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433668" cy="456443"/>
          </a:xfrm>
        </p:spPr>
        <p:txBody>
          <a:bodyPr/>
          <a:lstStyle/>
          <a:p>
            <a:r>
              <a:rPr lang="zh-CN" altLang="en-US"/>
              <a:t>起步依赖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EF190B76-5F99-D8BC-AA56-1E47931F21FE}"/>
              </a:ext>
            </a:extLst>
          </p:cNvPr>
          <p:cNvSpPr txBox="1">
            <a:spLocks/>
          </p:cNvSpPr>
          <p:nvPr/>
        </p:nvSpPr>
        <p:spPr>
          <a:xfrm>
            <a:off x="5273041" y="3648586"/>
            <a:ext cx="4433668" cy="223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自动配置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自动配置原理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案例（自定义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263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B093C3C9-9005-750E-7EF7-747CDF5D71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433668" cy="456443"/>
          </a:xfrm>
        </p:spPr>
        <p:txBody>
          <a:bodyPr/>
          <a:lstStyle/>
          <a:p>
            <a:r>
              <a:rPr lang="zh-CN" altLang="en-US"/>
              <a:t>起步依赖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EF190B76-5F99-D8BC-AA56-1E47931F21FE}"/>
              </a:ext>
            </a:extLst>
          </p:cNvPr>
          <p:cNvSpPr txBox="1">
            <a:spLocks/>
          </p:cNvSpPr>
          <p:nvPr/>
        </p:nvSpPr>
        <p:spPr>
          <a:xfrm>
            <a:off x="5273041" y="3648586"/>
            <a:ext cx="4433668" cy="223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自动配置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案例（自定义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文本框 3">
            <a:extLst>
              <a:ext uri="{FF2B5EF4-FFF2-40B4-BE49-F238E27FC236}">
                <a16:creationId xmlns:a16="http://schemas.microsoft.com/office/drawing/2014/main" id="{8F4E3817-F582-C27C-0354-4536EADE8669}"/>
              </a:ext>
            </a:extLst>
          </p:cNvPr>
          <p:cNvSpPr txBox="1">
            <a:spLocks/>
          </p:cNvSpPr>
          <p:nvPr/>
        </p:nvSpPr>
        <p:spPr>
          <a:xfrm>
            <a:off x="6014524" y="4076479"/>
            <a:ext cx="1713914" cy="456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自动配置原理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010B5-B9FD-62C3-6637-04FE82D0977A}"/>
              </a:ext>
            </a:extLst>
          </p:cNvPr>
          <p:cNvSpPr txBox="1"/>
          <p:nvPr/>
        </p:nvSpPr>
        <p:spPr>
          <a:xfrm>
            <a:off x="7225736" y="41354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面试高频</a:t>
            </a:r>
          </a:p>
        </p:txBody>
      </p:sp>
    </p:spTree>
    <p:extLst>
      <p:ext uri="{BB962C8B-B14F-4D97-AF65-F5344CB8AC3E}">
        <p14:creationId xmlns:p14="http://schemas.microsoft.com/office/powerpoint/2010/main" val="40265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3">
            <a:extLst>
              <a:ext uri="{FF2B5EF4-FFF2-40B4-BE49-F238E27FC236}">
                <a16:creationId xmlns:a16="http://schemas.microsoft.com/office/drawing/2014/main" id="{8640FF6C-A5BC-F0B3-2029-E560DD6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C09B9-0BD2-20B7-515F-F47A9A61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714" y="2476057"/>
            <a:ext cx="3771832" cy="2968268"/>
          </a:xfrm>
          <a:prstGeom prst="roundRect">
            <a:avLst>
              <a:gd name="adj" fmla="val 204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4E72DE-1863-4A7B-D5FA-05DDBF62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38" y="2596751"/>
            <a:ext cx="3084735" cy="2821083"/>
          </a:xfrm>
          <a:prstGeom prst="roundRect">
            <a:avLst>
              <a:gd name="adj" fmla="val 186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395A71-9521-63D8-AF11-ECF0D3F0E1C6}"/>
              </a:ext>
            </a:extLst>
          </p:cNvPr>
          <p:cNvCxnSpPr>
            <a:cxnSpLocks/>
          </p:cNvCxnSpPr>
          <p:nvPr/>
        </p:nvCxnSpPr>
        <p:spPr>
          <a:xfrm>
            <a:off x="4079631" y="3960191"/>
            <a:ext cx="355658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23BCA6A6-6A48-1B94-6672-CFE4BB1C67EA}"/>
              </a:ext>
            </a:extLst>
          </p:cNvPr>
          <p:cNvSpPr/>
          <p:nvPr/>
        </p:nvSpPr>
        <p:spPr>
          <a:xfrm>
            <a:off x="10256224" y="5093961"/>
            <a:ext cx="1392222" cy="517189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itheima-utils</a:t>
            </a:r>
            <a:endParaRPr lang="zh-CN" altLang="en-US" sz="11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51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3">
            <a:extLst>
              <a:ext uri="{FF2B5EF4-FFF2-40B4-BE49-F238E27FC236}">
                <a16:creationId xmlns:a16="http://schemas.microsoft.com/office/drawing/2014/main" id="{8640FF6C-A5BC-F0B3-2029-E560DD6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自动配置原理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97A8C57-27FE-C448-B946-079491E56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方案一：</a:t>
            </a:r>
            <a:r>
              <a:rPr lang="en-US" altLang="zh-CN"/>
              <a:t>@ComponentScan </a:t>
            </a:r>
            <a:r>
              <a:rPr lang="zh-CN" altLang="en-US"/>
              <a:t>组件扫描</a:t>
            </a:r>
          </a:p>
        </p:txBody>
      </p:sp>
      <p:sp>
        <p:nvSpPr>
          <p:cNvPr id="25" name="!!矩形: 圆角 24">
            <a:extLst>
              <a:ext uri="{FF2B5EF4-FFF2-40B4-BE49-F238E27FC236}">
                <a16:creationId xmlns:a16="http://schemas.microsoft.com/office/drawing/2014/main" id="{85CC170C-838E-67BD-276C-9A3BE57BEE08}"/>
              </a:ext>
            </a:extLst>
          </p:cNvPr>
          <p:cNvSpPr/>
          <p:nvPr/>
        </p:nvSpPr>
        <p:spPr>
          <a:xfrm>
            <a:off x="1076398" y="2222454"/>
            <a:ext cx="10214454" cy="1106608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@ComponentScan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"com.example"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"com.itheima"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@SpringBootApplication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SpringbootWebConfig2Application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D803333-FCCC-6E31-6902-16CC9C9A6843}"/>
              </a:ext>
            </a:extLst>
          </p:cNvPr>
          <p:cNvSpPr/>
          <p:nvPr/>
        </p:nvSpPr>
        <p:spPr>
          <a:xfrm>
            <a:off x="4815254" y="2250738"/>
            <a:ext cx="6291556" cy="219902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"com.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alibaba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"com.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google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org.springframework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org.mybatis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3B70AF-6D22-DD3C-BA89-7C5E05A99B84}"/>
              </a:ext>
            </a:extLst>
          </p:cNvPr>
          <p:cNvSpPr txBox="1"/>
          <p:nvPr/>
        </p:nvSpPr>
        <p:spPr>
          <a:xfrm>
            <a:off x="10144926" y="25104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性能低</a:t>
            </a:r>
            <a:endParaRPr lang="zh-CN" altLang="en-US" sz="2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5CC233-EFBB-8BBA-3309-13149EB6F0EC}"/>
              </a:ext>
            </a:extLst>
          </p:cNvPr>
          <p:cNvSpPr txBox="1"/>
          <p:nvPr/>
        </p:nvSpPr>
        <p:spPr>
          <a:xfrm>
            <a:off x="8507086" y="25442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defRPr>
            </a:lvl1pPr>
          </a:lstStyle>
          <a:p>
            <a:r>
              <a:rPr lang="zh-CN" altLang="en-US" sz="2400"/>
              <a:t>使用繁琐</a:t>
            </a:r>
            <a:endParaRPr lang="zh-CN" altLang="en-US" sz="2400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327464A-D5F8-6896-75E1-EA5F573E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18" y="4332039"/>
            <a:ext cx="2884961" cy="2197173"/>
          </a:xfrm>
          <a:prstGeom prst="roundRect">
            <a:avLst>
              <a:gd name="adj" fmla="val 204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074F588-3A84-9B02-0F8C-145D51E35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98" y="4332039"/>
            <a:ext cx="2402516" cy="2197173"/>
          </a:xfrm>
          <a:prstGeom prst="roundRect">
            <a:avLst>
              <a:gd name="adj" fmla="val 186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59C2F0-65D9-844E-BB41-2ED3FC70F3B2}"/>
              </a:ext>
            </a:extLst>
          </p:cNvPr>
          <p:cNvCxnSpPr>
            <a:cxnSpLocks/>
          </p:cNvCxnSpPr>
          <p:nvPr/>
        </p:nvCxnSpPr>
        <p:spPr>
          <a:xfrm>
            <a:off x="3565753" y="5430625"/>
            <a:ext cx="194702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文档 34">
            <a:extLst>
              <a:ext uri="{FF2B5EF4-FFF2-40B4-BE49-F238E27FC236}">
                <a16:creationId xmlns:a16="http://schemas.microsoft.com/office/drawing/2014/main" id="{4263DF19-4A9D-7A45-DFB5-FF2031563D14}"/>
              </a:ext>
            </a:extLst>
          </p:cNvPr>
          <p:cNvSpPr/>
          <p:nvPr/>
        </p:nvSpPr>
        <p:spPr>
          <a:xfrm>
            <a:off x="7490515" y="6362180"/>
            <a:ext cx="1174505" cy="334064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itheima-utils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56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3">
            <a:extLst>
              <a:ext uri="{FF2B5EF4-FFF2-40B4-BE49-F238E27FC236}">
                <a16:creationId xmlns:a16="http://schemas.microsoft.com/office/drawing/2014/main" id="{8640FF6C-A5BC-F0B3-2029-E560DD6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自动配置原理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797A8C57-27FE-C448-B946-079491E56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3"/>
            <a:ext cx="10698800" cy="23381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方案二：</a:t>
            </a:r>
            <a:r>
              <a:rPr lang="en-US" altLang="zh-CN"/>
              <a:t>@Import </a:t>
            </a:r>
            <a:r>
              <a:rPr lang="zh-CN" altLang="en-US"/>
              <a:t>导入。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@Import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导入的类会被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Spring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加载到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IOC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容器中</a:t>
            </a:r>
            <a:r>
              <a:rPr lang="zh-CN" altLang="en-US"/>
              <a:t>，</a:t>
            </a:r>
            <a:r>
              <a:rPr lang="zh-CN" altLang="en-US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导入形式主要有以下几种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 普通类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 配置类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ImportSelector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接口实现类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@EnableXxxx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注解，封装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C09B9-0BD2-20B7-515F-F47A9A61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18" y="4332039"/>
            <a:ext cx="2884961" cy="2197173"/>
          </a:xfrm>
          <a:prstGeom prst="roundRect">
            <a:avLst>
              <a:gd name="adj" fmla="val 2042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4E72DE-1863-4A7B-D5FA-05DDBF62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98" y="4332039"/>
            <a:ext cx="2402516" cy="2197173"/>
          </a:xfrm>
          <a:prstGeom prst="roundRect">
            <a:avLst>
              <a:gd name="adj" fmla="val 186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395A71-9521-63D8-AF11-ECF0D3F0E1C6}"/>
              </a:ext>
            </a:extLst>
          </p:cNvPr>
          <p:cNvCxnSpPr>
            <a:cxnSpLocks/>
          </p:cNvCxnSpPr>
          <p:nvPr/>
        </p:nvCxnSpPr>
        <p:spPr>
          <a:xfrm>
            <a:off x="3565753" y="5430625"/>
            <a:ext cx="194702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23BCA6A6-6A48-1B94-6672-CFE4BB1C67EA}"/>
              </a:ext>
            </a:extLst>
          </p:cNvPr>
          <p:cNvSpPr/>
          <p:nvPr/>
        </p:nvSpPr>
        <p:spPr>
          <a:xfrm>
            <a:off x="7490515" y="6362180"/>
            <a:ext cx="1174505" cy="334064"/>
          </a:xfrm>
          <a:prstGeom prst="flowChartDocumen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itheima-utils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!!矩形: 圆角 24">
            <a:extLst>
              <a:ext uri="{FF2B5EF4-FFF2-40B4-BE49-F238E27FC236}">
                <a16:creationId xmlns:a16="http://schemas.microsoft.com/office/drawing/2014/main" id="{1084A656-446E-DC22-7831-0AC275A5B8D0}"/>
              </a:ext>
            </a:extLst>
          </p:cNvPr>
          <p:cNvSpPr/>
          <p:nvPr/>
        </p:nvSpPr>
        <p:spPr>
          <a:xfrm>
            <a:off x="6831213" y="2183373"/>
            <a:ext cx="4649907" cy="1294118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})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@SpringBootApplication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SpringbootWebConfig2Application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42D150-0AD6-890A-C186-4F0918321F1B}"/>
              </a:ext>
            </a:extLst>
          </p:cNvPr>
          <p:cNvSpPr/>
          <p:nvPr/>
        </p:nvSpPr>
        <p:spPr>
          <a:xfrm>
            <a:off x="6831213" y="2273375"/>
            <a:ext cx="4649907" cy="29014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F3C349-A6DD-FBC7-A59F-AB8FE728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10" y="3611850"/>
            <a:ext cx="3594424" cy="350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5920C9-1224-484B-E53C-CD45523D762B}"/>
              </a:ext>
            </a:extLst>
          </p:cNvPr>
          <p:cNvSpPr txBox="1"/>
          <p:nvPr/>
        </p:nvSpPr>
        <p:spPr>
          <a:xfrm>
            <a:off x="4364051" y="35183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方便</a:t>
            </a:r>
            <a:endParaRPr lang="zh-CN" altLang="en-US" sz="24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454285-7C42-8F5E-3D21-E9F6BE6809CE}"/>
              </a:ext>
            </a:extLst>
          </p:cNvPr>
          <p:cNvSpPr txBox="1"/>
          <p:nvPr/>
        </p:nvSpPr>
        <p:spPr>
          <a:xfrm>
            <a:off x="5269778" y="35183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优雅</a:t>
            </a:r>
            <a:endParaRPr lang="zh-CN" altLang="en-US" sz="2400" dirty="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197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79D630-5E3F-50C7-A6B1-1A39137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自动配置原理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990D5D9-93D2-28CB-C986-6C7FB1DEA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438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源码跟踪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D8AF1-3807-AD2C-CEC4-A2EF7B46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5" y="2127003"/>
            <a:ext cx="5924685" cy="1423248"/>
          </a:xfrm>
          <a:prstGeom prst="roundRect">
            <a:avLst>
              <a:gd name="adj" fmla="val 378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F5AD4F-8BEC-F7BD-0E6C-F6C360FB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46" y="3158777"/>
            <a:ext cx="8011841" cy="1140907"/>
          </a:xfrm>
          <a:prstGeom prst="roundRect">
            <a:avLst>
              <a:gd name="adj" fmla="val 493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!!矩形 7">
            <a:extLst>
              <a:ext uri="{FF2B5EF4-FFF2-40B4-BE49-F238E27FC236}">
                <a16:creationId xmlns:a16="http://schemas.microsoft.com/office/drawing/2014/main" id="{782E2856-69A9-7ED6-2C13-62A1E830094A}"/>
              </a:ext>
            </a:extLst>
          </p:cNvPr>
          <p:cNvSpPr/>
          <p:nvPr/>
        </p:nvSpPr>
        <p:spPr>
          <a:xfrm>
            <a:off x="1113590" y="2145472"/>
            <a:ext cx="2133604" cy="24829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DF983275-D17B-4167-7575-EAFAF3F4C5D4}"/>
              </a:ext>
            </a:extLst>
          </p:cNvPr>
          <p:cNvSpPr/>
          <p:nvPr/>
        </p:nvSpPr>
        <p:spPr>
          <a:xfrm>
            <a:off x="3681446" y="3182632"/>
            <a:ext cx="2059767" cy="20049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!!矩形 17">
            <a:extLst>
              <a:ext uri="{FF2B5EF4-FFF2-40B4-BE49-F238E27FC236}">
                <a16:creationId xmlns:a16="http://schemas.microsoft.com/office/drawing/2014/main" id="{EF8D7B6C-361F-5F5C-3C36-11C1BA69F356}"/>
              </a:ext>
            </a:extLst>
          </p:cNvPr>
          <p:cNvSpPr/>
          <p:nvPr/>
        </p:nvSpPr>
        <p:spPr>
          <a:xfrm>
            <a:off x="3681446" y="3396040"/>
            <a:ext cx="2059766" cy="1995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DC36B70C-1C9E-9BD5-44F3-92E1481E3B90}"/>
              </a:ext>
            </a:extLst>
          </p:cNvPr>
          <p:cNvSpPr/>
          <p:nvPr/>
        </p:nvSpPr>
        <p:spPr>
          <a:xfrm>
            <a:off x="3681446" y="3604435"/>
            <a:ext cx="1200786" cy="19952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0DD6D83-7D3B-6ED0-4C2B-D8062C33047D}"/>
              </a:ext>
            </a:extLst>
          </p:cNvPr>
          <p:cNvGrpSpPr/>
          <p:nvPr/>
        </p:nvGrpSpPr>
        <p:grpSpPr>
          <a:xfrm>
            <a:off x="1080515" y="4640933"/>
            <a:ext cx="10612772" cy="1919294"/>
            <a:chOff x="847707" y="1620499"/>
            <a:chExt cx="10612772" cy="191929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3860AED-8FE1-83F7-5BFE-BA3F348A59DC}"/>
                </a:ext>
              </a:extLst>
            </p:cNvPr>
            <p:cNvGrpSpPr/>
            <p:nvPr/>
          </p:nvGrpSpPr>
          <p:grpSpPr>
            <a:xfrm>
              <a:off x="847707" y="1620499"/>
              <a:ext cx="10612772" cy="1919294"/>
              <a:chOff x="806778" y="1685855"/>
              <a:chExt cx="10527097" cy="1919294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1AF455C-24FD-7E45-62BF-A3305F2F0D6B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1919294"/>
              </a:xfrm>
              <a:prstGeom prst="roundRect">
                <a:avLst>
                  <a:gd name="adj" fmla="val 284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该注解标识在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工程引导类上，是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</a:t>
                </a:r>
                <a:r>
                  <a:rPr lang="zh-CN" altLang="en-US" sz="12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最最最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重要的注解。该注解由三个部分组成：</a:t>
                </a:r>
                <a:endPara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54000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 b="0" i="0">
                    <a:solidFill>
                      <a:srgbClr val="B6A542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@SpringBootConfiguration</a:t>
                </a:r>
                <a:r>
                  <a:rPr lang="zh-CN" altLang="en-US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：该注解与 </a:t>
                </a:r>
                <a:r>
                  <a:rPr lang="en-US" altLang="zh-CN" sz="1200" b="0" i="0">
                    <a:solidFill>
                      <a:srgbClr val="B6A542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@Configuration </a:t>
                </a:r>
                <a:r>
                  <a:rPr lang="zh-CN" altLang="en-US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注解作用相同，用来声明当前也是一个配置类。</a:t>
                </a:r>
                <a:endParaRPr lang="en-US" altLang="zh-CN" sz="12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54000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@ComponentScan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：组件扫描，默认扫描当前引导类所在包及其子包。</a:t>
                </a:r>
                <a:endParaRPr lang="en-US" altLang="zh-CN" sz="12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540000" lvl="1" indent="-28575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 b="0" i="0">
                    <a:solidFill>
                      <a:srgbClr val="B6A542"/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@EnableAutoConfiguration</a:t>
                </a:r>
                <a:r>
                  <a:rPr lang="zh-CN" altLang="en-US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</a:t>
                </a:r>
                <a:r>
                  <a:rPr lang="zh-CN" altLang="en-US" sz="12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实现自动化配置的核心注解。</a:t>
                </a:r>
                <a:endParaRPr lang="en-US" altLang="zh-CN" sz="12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3" name="矩形: 对角圆角 12">
                <a:extLst>
                  <a:ext uri="{FF2B5EF4-FFF2-40B4-BE49-F238E27FC236}">
                    <a16:creationId xmlns:a16="http://schemas.microsoft.com/office/drawing/2014/main" id="{4D98A675-5298-452E-8FB3-962EE312222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2785326" cy="357014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@SpringBootApplication</a:t>
                </a:r>
              </a:p>
            </p:txBody>
          </p:sp>
        </p:grpSp>
        <p:sp>
          <p:nvSpPr>
            <p:cNvPr id="18" name="Shape 2434">
              <a:extLst>
                <a:ext uri="{FF2B5EF4-FFF2-40B4-BE49-F238E27FC236}">
                  <a16:creationId xmlns:a16="http://schemas.microsoft.com/office/drawing/2014/main" id="{C2CB0B47-6563-4762-62F5-C11DA2126532}"/>
                </a:ext>
              </a:extLst>
            </p:cNvPr>
            <p:cNvSpPr/>
            <p:nvPr/>
          </p:nvSpPr>
          <p:spPr>
            <a:xfrm>
              <a:off x="1006073" y="165927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76E8722-2F7B-A9D4-70DF-180F8CED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158" y="3113706"/>
            <a:ext cx="256352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selectImports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080808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79D630-5E3F-50C7-A6B1-1A39137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2EE6C8-83CE-174B-239B-8451D505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5" y="1639950"/>
            <a:ext cx="7332280" cy="1044136"/>
          </a:xfrm>
          <a:prstGeom prst="roundRect">
            <a:avLst>
              <a:gd name="adj" fmla="val 493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!!矩形 17">
            <a:extLst>
              <a:ext uri="{FF2B5EF4-FFF2-40B4-BE49-F238E27FC236}">
                <a16:creationId xmlns:a16="http://schemas.microsoft.com/office/drawing/2014/main" id="{93ED44A0-F3F9-E213-3A09-96623ECFDC8B}"/>
              </a:ext>
            </a:extLst>
          </p:cNvPr>
          <p:cNvSpPr/>
          <p:nvPr/>
        </p:nvSpPr>
        <p:spPr>
          <a:xfrm>
            <a:off x="860374" y="1836215"/>
            <a:ext cx="1827408" cy="2276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45C560-CFCD-6909-E49D-3DD5BFEA5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46"/>
          <a:stretch/>
        </p:blipFill>
        <p:spPr>
          <a:xfrm>
            <a:off x="6085679" y="2256248"/>
            <a:ext cx="5160729" cy="716258"/>
          </a:xfrm>
          <a:prstGeom prst="roundRect">
            <a:avLst>
              <a:gd name="adj" fmla="val 815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78D41F-279C-70EF-5637-FD8C62D89191}"/>
              </a:ext>
            </a:extLst>
          </p:cNvPr>
          <p:cNvSpPr/>
          <p:nvPr/>
        </p:nvSpPr>
        <p:spPr>
          <a:xfrm>
            <a:off x="6085679" y="2477455"/>
            <a:ext cx="3950766" cy="2251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F0EAB8-292A-6FD7-3B00-E507D70F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4" y="4092354"/>
            <a:ext cx="5346462" cy="2526009"/>
          </a:xfrm>
          <a:prstGeom prst="roundRect">
            <a:avLst>
              <a:gd name="adj" fmla="val 3406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35A21B7-14D0-9B1E-9C68-FB2007035C0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5102436" y="1133728"/>
            <a:ext cx="1389796" cy="4527457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1">
            <a:extLst>
              <a:ext uri="{FF2B5EF4-FFF2-40B4-BE49-F238E27FC236}">
                <a16:creationId xmlns:a16="http://schemas.microsoft.com/office/drawing/2014/main" id="{C2DC46AF-82A0-F412-AED5-A801D9A8D0BA}"/>
              </a:ext>
            </a:extLst>
          </p:cNvPr>
          <p:cNvSpPr/>
          <p:nvPr/>
        </p:nvSpPr>
        <p:spPr>
          <a:xfrm>
            <a:off x="860374" y="5826585"/>
            <a:ext cx="5346462" cy="2261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1">
            <a:extLst>
              <a:ext uri="{FF2B5EF4-FFF2-40B4-BE49-F238E27FC236}">
                <a16:creationId xmlns:a16="http://schemas.microsoft.com/office/drawing/2014/main" id="{A295D758-D95D-C29F-D737-4551E431386D}"/>
              </a:ext>
            </a:extLst>
          </p:cNvPr>
          <p:cNvSpPr/>
          <p:nvPr/>
        </p:nvSpPr>
        <p:spPr>
          <a:xfrm>
            <a:off x="860374" y="4841260"/>
            <a:ext cx="5346462" cy="2261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D39B50-C06C-570A-8DC2-3865547C1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191" y="3564341"/>
            <a:ext cx="5770565" cy="2261647"/>
          </a:xfrm>
          <a:prstGeom prst="roundRect">
            <a:avLst>
              <a:gd name="adj" fmla="val 424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0BA886-6DD9-038A-3D31-FC6ABD612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049" y="3329964"/>
            <a:ext cx="3497270" cy="1084559"/>
          </a:xfrm>
          <a:prstGeom prst="roundRect">
            <a:avLst>
              <a:gd name="adj" fmla="val 84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9620685-DDE2-AC0A-11AB-6F0F1342CED4}"/>
              </a:ext>
            </a:extLst>
          </p:cNvPr>
          <p:cNvSpPr txBox="1"/>
          <p:nvPr/>
        </p:nvSpPr>
        <p:spPr>
          <a:xfrm>
            <a:off x="6682894" y="5988526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defRPr>
            </a:lvl1pPr>
          </a:lstStyle>
          <a:p>
            <a:r>
              <a:rPr lang="zh-CN" altLang="en-US" sz="2400"/>
              <a:t>全部注册为</a:t>
            </a:r>
            <a:r>
              <a:rPr lang="en-US" altLang="zh-CN" sz="2400"/>
              <a:t>IOC</a:t>
            </a:r>
            <a:r>
              <a:rPr lang="zh-CN" altLang="en-US" sz="2400"/>
              <a:t>容器的</a:t>
            </a:r>
            <a:r>
              <a:rPr lang="en-US" altLang="zh-CN" sz="2400"/>
              <a:t>bean ???</a:t>
            </a:r>
            <a:endParaRPr lang="zh-CN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E84532-495B-8FA9-61A0-AE8D69CDB82C}"/>
              </a:ext>
            </a:extLst>
          </p:cNvPr>
          <p:cNvSpPr/>
          <p:nvPr/>
        </p:nvSpPr>
        <p:spPr>
          <a:xfrm>
            <a:off x="8321049" y="3543559"/>
            <a:ext cx="3497270" cy="248409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F5DE11-5335-B8D9-C088-4231547AE1A2}"/>
              </a:ext>
            </a:extLst>
          </p:cNvPr>
          <p:cNvSpPr txBox="1"/>
          <p:nvPr/>
        </p:nvSpPr>
        <p:spPr>
          <a:xfrm>
            <a:off x="10815751" y="599416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defRPr>
            </a:lvl1pPr>
          </a:lstStyle>
          <a:p>
            <a:r>
              <a:rPr lang="en-US" altLang="zh-CN" sz="2400"/>
              <a:t>NO!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9355B-C15E-8277-6726-D5BA462FA87F}"/>
              </a:ext>
            </a:extLst>
          </p:cNvPr>
          <p:cNvSpPr txBox="1"/>
          <p:nvPr/>
        </p:nvSpPr>
        <p:spPr>
          <a:xfrm>
            <a:off x="4624754" y="454327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  <a:ea typeface="汉仪尚巍流云体简" panose="00020600040101010101" pitchFamily="18" charset="-122"/>
              </a:rPr>
              <a:t>2.7.x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64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21" grpId="0"/>
      <p:bldP spid="22" grpId="0" animBg="1"/>
      <p:bldP spid="23" grpId="0"/>
      <p:bldP spid="2" grpId="0"/>
      <p:bldP spid="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79D630-5E3F-50C7-A6B1-1A39137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自动配置原理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EF9EDB-8FF3-434C-4CB5-61E868D7BBB5}"/>
              </a:ext>
            </a:extLst>
          </p:cNvPr>
          <p:cNvGrpSpPr/>
          <p:nvPr/>
        </p:nvGrpSpPr>
        <p:grpSpPr>
          <a:xfrm>
            <a:off x="847706" y="1799400"/>
            <a:ext cx="10612773" cy="3050746"/>
            <a:chOff x="763731" y="1670539"/>
            <a:chExt cx="10612773" cy="305074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28CE7F-92B1-B07A-910B-6EFE9F6CF1CE}"/>
                </a:ext>
              </a:extLst>
            </p:cNvPr>
            <p:cNvGrpSpPr/>
            <p:nvPr/>
          </p:nvGrpSpPr>
          <p:grpSpPr>
            <a:xfrm>
              <a:off x="763731" y="1670539"/>
              <a:ext cx="10612773" cy="3050746"/>
              <a:chOff x="806777" y="1685854"/>
              <a:chExt cx="10527098" cy="3050746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84FD0522-A5AF-A62C-EC22-DB32AC5C62A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3050745"/>
              </a:xfrm>
              <a:prstGeom prst="roundRect">
                <a:avLst>
                  <a:gd name="adj" fmla="val 284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作用：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按照一定的条件进行判断，在满足给定条件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后才会注册对应的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到</a:t>
                </a:r>
                <a:r>
                  <a:rPr lang="en-US" altLang="zh-CN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 IOC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容器中。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位置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：方法、类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@Conditional 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本身是一个父注解，派生出大量的子注解：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3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@ConditionalOnClass</a:t>
                </a:r>
                <a:r>
                  <a:rPr lang="zh-CN" altLang="en-US" sz="13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判断环境中是否有对应字节码文件，才注册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到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IOC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容器。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3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@ConditionalOnMissingBean</a:t>
                </a:r>
                <a:r>
                  <a:rPr lang="zh-CN" altLang="en-US" sz="13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判断环境中没有对应的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（类型 或 名称） ，才注册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到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IOC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容器。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3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@ConditionalOnProperty</a:t>
                </a:r>
                <a:r>
                  <a:rPr lang="zh-CN" altLang="en-US" sz="1300">
                    <a:solidFill>
                      <a:srgbClr val="B6A54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判断配置文件中有对应属性和值，才注册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bean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到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IOC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容器。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42532B6E-23F1-2194-79BB-C16856121775}"/>
                  </a:ext>
                </a:extLst>
              </p:cNvPr>
              <p:cNvSpPr/>
              <p:nvPr/>
            </p:nvSpPr>
            <p:spPr>
              <a:xfrm>
                <a:off x="806777" y="1685854"/>
                <a:ext cx="2019733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@Conditional</a:t>
                </a:r>
              </a:p>
            </p:txBody>
          </p:sp>
        </p:grpSp>
        <p:sp>
          <p:nvSpPr>
            <p:cNvPr id="6" name="Shape 2627">
              <a:extLst>
                <a:ext uri="{FF2B5EF4-FFF2-40B4-BE49-F238E27FC236}">
                  <a16:creationId xmlns:a16="http://schemas.microsoft.com/office/drawing/2014/main" id="{30F2C0EE-0965-BB74-4274-9DEE653E74B7}"/>
                </a:ext>
              </a:extLst>
            </p:cNvPr>
            <p:cNvSpPr/>
            <p:nvPr/>
          </p:nvSpPr>
          <p:spPr>
            <a:xfrm>
              <a:off x="919009" y="1742017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CE2A123-0145-A833-AEB4-3F3BC898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8" r="14404"/>
          <a:stretch/>
        </p:blipFill>
        <p:spPr>
          <a:xfrm>
            <a:off x="9414351" y="3591169"/>
            <a:ext cx="2594385" cy="2906922"/>
          </a:xfrm>
          <a:prstGeom prst="roundRect">
            <a:avLst>
              <a:gd name="adj" fmla="val 388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BC623F-D786-0651-A0F0-CB30648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96" y="5069413"/>
            <a:ext cx="4881404" cy="1513801"/>
          </a:xfrm>
          <a:prstGeom prst="roundRect">
            <a:avLst>
              <a:gd name="adj" fmla="val 84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E1DACF9-5709-E1B8-8CF3-21D5BEFCA109}"/>
              </a:ext>
            </a:extLst>
          </p:cNvPr>
          <p:cNvSpPr/>
          <p:nvPr/>
        </p:nvSpPr>
        <p:spPr>
          <a:xfrm>
            <a:off x="1214596" y="5363690"/>
            <a:ext cx="4881404" cy="346723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79D630-5E3F-50C7-A6B1-1A391372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@Conditional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857FE9-780E-4CEA-0FA0-39857E73D1B9}"/>
              </a:ext>
            </a:extLst>
          </p:cNvPr>
          <p:cNvSpPr/>
          <p:nvPr/>
        </p:nvSpPr>
        <p:spPr>
          <a:xfrm>
            <a:off x="834330" y="1601648"/>
            <a:ext cx="10510296" cy="928192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@ConditionalOnClass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(name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"io.jsonwebtoken.Jwts"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当前环境存在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指定的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这个类时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，才声明该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13883D-D763-25D0-4501-C1656C285842}"/>
              </a:ext>
            </a:extLst>
          </p:cNvPr>
          <p:cNvSpPr/>
          <p:nvPr/>
        </p:nvSpPr>
        <p:spPr>
          <a:xfrm>
            <a:off x="834330" y="3911056"/>
            <a:ext cx="10510297" cy="834209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@ConditionalOnProperty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(name = </a:t>
            </a:r>
            <a:r>
              <a:rPr lang="zh-CN" altLang="zh-CN" sz="120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,havingValue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"itheima"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配置文件中存在对应的属性和值，才注册</a:t>
            </a:r>
            <a:r>
              <a:rPr lang="en-US" altLang="zh-CN" sz="12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2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lang="zh-CN" altLang="en-US" sz="12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容器。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FCE994-3B14-5C41-B219-DA16B9094FAB}"/>
              </a:ext>
            </a:extLst>
          </p:cNvPr>
          <p:cNvSpPr/>
          <p:nvPr/>
        </p:nvSpPr>
        <p:spPr>
          <a:xfrm>
            <a:off x="838874" y="2733399"/>
            <a:ext cx="10505752" cy="928192"/>
          </a:xfrm>
          <a:prstGeom prst="roundRect">
            <a:avLst>
              <a:gd name="adj" fmla="val 4308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@ConditionalOnMissingBean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当不存在当前类型的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时，才声明该</a:t>
            </a:r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headerParser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7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3">
            <a:extLst>
              <a:ext uri="{FF2B5EF4-FFF2-40B4-BE49-F238E27FC236}">
                <a16:creationId xmlns:a16="http://schemas.microsoft.com/office/drawing/2014/main" id="{8640FF6C-A5BC-F0B3-2029-E560DD6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自动配置原理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4E33A-7D8A-3AA3-A222-1FC1DD1F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158" y="3113706"/>
            <a:ext cx="256352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selectImports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080808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2BB29C-AE37-9D18-3A32-4ADA579E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5" y="1639950"/>
            <a:ext cx="7332280" cy="1044136"/>
          </a:xfrm>
          <a:prstGeom prst="roundRect">
            <a:avLst>
              <a:gd name="adj" fmla="val 493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5" name="!!矩形 17">
            <a:extLst>
              <a:ext uri="{FF2B5EF4-FFF2-40B4-BE49-F238E27FC236}">
                <a16:creationId xmlns:a16="http://schemas.microsoft.com/office/drawing/2014/main" id="{F5A42284-2239-5FF4-0741-DA0F888FD27D}"/>
              </a:ext>
            </a:extLst>
          </p:cNvPr>
          <p:cNvSpPr/>
          <p:nvPr/>
        </p:nvSpPr>
        <p:spPr>
          <a:xfrm>
            <a:off x="860374" y="1836215"/>
            <a:ext cx="1827408" cy="2276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8AB55-37FD-F3CB-1660-2E2E8D986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46"/>
          <a:stretch/>
        </p:blipFill>
        <p:spPr>
          <a:xfrm>
            <a:off x="6085679" y="2256248"/>
            <a:ext cx="5160729" cy="716258"/>
          </a:xfrm>
          <a:prstGeom prst="roundRect">
            <a:avLst>
              <a:gd name="adj" fmla="val 815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8822AB-2597-A52F-CE8C-92FCE3686F9C}"/>
              </a:ext>
            </a:extLst>
          </p:cNvPr>
          <p:cNvSpPr/>
          <p:nvPr/>
        </p:nvSpPr>
        <p:spPr>
          <a:xfrm>
            <a:off x="6085679" y="2477455"/>
            <a:ext cx="3950766" cy="2251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6D955D-C87B-4DF6-459F-5799568D7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4" y="4092354"/>
            <a:ext cx="5346462" cy="2526009"/>
          </a:xfrm>
          <a:prstGeom prst="roundRect">
            <a:avLst>
              <a:gd name="adj" fmla="val 3406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0B0DB280-CB05-0B23-32AA-6A01F0F09A6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5102436" y="1133728"/>
            <a:ext cx="1389796" cy="4527457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1">
            <a:extLst>
              <a:ext uri="{FF2B5EF4-FFF2-40B4-BE49-F238E27FC236}">
                <a16:creationId xmlns:a16="http://schemas.microsoft.com/office/drawing/2014/main" id="{CDAD29BA-5301-EC1B-CAB7-D616A6217C4E}"/>
              </a:ext>
            </a:extLst>
          </p:cNvPr>
          <p:cNvSpPr/>
          <p:nvPr/>
        </p:nvSpPr>
        <p:spPr>
          <a:xfrm>
            <a:off x="860374" y="5826585"/>
            <a:ext cx="5346462" cy="2261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1">
            <a:extLst>
              <a:ext uri="{FF2B5EF4-FFF2-40B4-BE49-F238E27FC236}">
                <a16:creationId xmlns:a16="http://schemas.microsoft.com/office/drawing/2014/main" id="{0CB97BD4-8320-D10B-CC36-80FA331B8355}"/>
              </a:ext>
            </a:extLst>
          </p:cNvPr>
          <p:cNvSpPr/>
          <p:nvPr/>
        </p:nvSpPr>
        <p:spPr>
          <a:xfrm>
            <a:off x="860374" y="4841260"/>
            <a:ext cx="5346462" cy="2261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E74D86-DF7A-F3EE-97E7-771EDD42B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191" y="3474890"/>
            <a:ext cx="5770565" cy="2261647"/>
          </a:xfrm>
          <a:prstGeom prst="roundRect">
            <a:avLst>
              <a:gd name="adj" fmla="val 4243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D4433B-AA28-677D-1216-C7E8A1DC2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810" y="3222253"/>
            <a:ext cx="3497270" cy="1084559"/>
          </a:xfrm>
          <a:prstGeom prst="roundRect">
            <a:avLst>
              <a:gd name="adj" fmla="val 84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4401250-91E6-6F7B-B09F-E57AD714E06C}"/>
              </a:ext>
            </a:extLst>
          </p:cNvPr>
          <p:cNvSpPr txBox="1"/>
          <p:nvPr/>
        </p:nvSpPr>
        <p:spPr>
          <a:xfrm>
            <a:off x="6287102" y="5775579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defRPr>
            </a:lvl1pPr>
          </a:lstStyle>
          <a:p>
            <a:r>
              <a:rPr lang="zh-CN" altLang="en-US" sz="2400"/>
              <a:t>全部注册为</a:t>
            </a:r>
            <a:r>
              <a:rPr lang="en-US" altLang="zh-CN" sz="2400"/>
              <a:t>IOC</a:t>
            </a:r>
            <a:r>
              <a:rPr lang="zh-CN" altLang="en-US" sz="2400"/>
              <a:t>容器的</a:t>
            </a:r>
            <a:r>
              <a:rPr lang="en-US" altLang="zh-CN" sz="2400"/>
              <a:t>bean ???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0FF7D0-24B4-AC7F-FD9F-E1D01473ACFD}"/>
              </a:ext>
            </a:extLst>
          </p:cNvPr>
          <p:cNvSpPr/>
          <p:nvPr/>
        </p:nvSpPr>
        <p:spPr>
          <a:xfrm>
            <a:off x="8287810" y="3435848"/>
            <a:ext cx="3497270" cy="248409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9DEA1E-F0B6-6198-E95C-48EF67E03D3E}"/>
              </a:ext>
            </a:extLst>
          </p:cNvPr>
          <p:cNvSpPr txBox="1"/>
          <p:nvPr/>
        </p:nvSpPr>
        <p:spPr>
          <a:xfrm>
            <a:off x="10431399" y="578854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defRPr>
            </a:lvl1pPr>
          </a:lstStyle>
          <a:p>
            <a:r>
              <a:rPr lang="en-US" altLang="zh-CN" sz="2400"/>
              <a:t>NO!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4658D6-98C8-CA10-1174-F42CD64119DB}"/>
              </a:ext>
            </a:extLst>
          </p:cNvPr>
          <p:cNvSpPr txBox="1"/>
          <p:nvPr/>
        </p:nvSpPr>
        <p:spPr>
          <a:xfrm>
            <a:off x="6287102" y="6237244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defRPr>
            </a:lvl1pPr>
          </a:lstStyle>
          <a:p>
            <a:r>
              <a:rPr lang="en-US" altLang="zh-CN" sz="2400">
                <a:solidFill>
                  <a:srgbClr val="00B050"/>
                </a:solidFill>
              </a:rPr>
              <a:t>SpringBoot</a:t>
            </a:r>
            <a:r>
              <a:rPr lang="zh-CN" altLang="en-US" sz="2400">
                <a:solidFill>
                  <a:srgbClr val="00B050"/>
                </a:solidFill>
              </a:rPr>
              <a:t>会根据</a:t>
            </a:r>
            <a:r>
              <a:rPr lang="en-US" altLang="zh-CN" sz="2400">
                <a:solidFill>
                  <a:srgbClr val="00B050"/>
                </a:solidFill>
              </a:rPr>
              <a:t>@Conditional</a:t>
            </a:r>
            <a:r>
              <a:rPr lang="zh-CN" altLang="en-US" sz="2400">
                <a:solidFill>
                  <a:srgbClr val="00B050"/>
                </a:solidFill>
              </a:rPr>
              <a:t>注解条件装配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5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 animBg="1"/>
      <p:bldP spid="15" grpId="0" animBg="1"/>
      <p:bldP spid="18" grpId="0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占位符 1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586" y="2768759"/>
            <a:ext cx="546608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配置优先级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7C6D2F-42B8-8DF8-EA35-AC7B3FCB9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原理</a:t>
            </a:r>
          </a:p>
        </p:txBody>
      </p:sp>
      <p:sp>
        <p:nvSpPr>
          <p:cNvPr id="2" name="!!文本框 1">
            <a:extLst>
              <a:ext uri="{FF2B5EF4-FFF2-40B4-BE49-F238E27FC236}">
                <a16:creationId xmlns:a16="http://schemas.microsoft.com/office/drawing/2014/main" id="{B093C3C9-9005-750E-7EF7-747CDF5D71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4433668" cy="456443"/>
          </a:xfrm>
        </p:spPr>
        <p:txBody>
          <a:bodyPr/>
          <a:lstStyle/>
          <a:p>
            <a:r>
              <a:rPr lang="zh-CN" altLang="en-US"/>
              <a:t>起步依赖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81AF1E2-1F7B-D7DD-BD60-CDD322022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框 2">
            <a:extLst>
              <a:ext uri="{FF2B5EF4-FFF2-40B4-BE49-F238E27FC236}">
                <a16:creationId xmlns:a16="http://schemas.microsoft.com/office/drawing/2014/main" id="{EF190B76-5F99-D8BC-AA56-1E47931F21FE}"/>
              </a:ext>
            </a:extLst>
          </p:cNvPr>
          <p:cNvSpPr txBox="1">
            <a:spLocks/>
          </p:cNvSpPr>
          <p:nvPr/>
        </p:nvSpPr>
        <p:spPr>
          <a:xfrm>
            <a:off x="5273041" y="3648586"/>
            <a:ext cx="4433668" cy="2239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自动配置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自动配置原理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案例（                        ）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文本框 3">
            <a:extLst>
              <a:ext uri="{FF2B5EF4-FFF2-40B4-BE49-F238E27FC236}">
                <a16:creationId xmlns:a16="http://schemas.microsoft.com/office/drawing/2014/main" id="{8F4E3817-F582-C27C-0354-4536EADE8669}"/>
              </a:ext>
            </a:extLst>
          </p:cNvPr>
          <p:cNvSpPr txBox="1">
            <a:spLocks/>
          </p:cNvSpPr>
          <p:nvPr/>
        </p:nvSpPr>
        <p:spPr>
          <a:xfrm>
            <a:off x="6543441" y="4454018"/>
            <a:ext cx="1291711" cy="456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starter</a:t>
            </a:r>
          </a:p>
        </p:txBody>
      </p:sp>
    </p:spTree>
    <p:extLst>
      <p:ext uri="{BB962C8B-B14F-4D97-AF65-F5344CB8AC3E}">
        <p14:creationId xmlns:p14="http://schemas.microsoft.com/office/powerpoint/2010/main" val="2984942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3">
            <a:extLst>
              <a:ext uri="{FF2B5EF4-FFF2-40B4-BE49-F238E27FC236}">
                <a16:creationId xmlns:a16="http://schemas.microsoft.com/office/drawing/2014/main" id="{664933DB-91AC-D5BB-9886-5AB4702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starter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36360E-38D8-93CA-85D0-0C8A248937D2}"/>
              </a:ext>
            </a:extLst>
          </p:cNvPr>
          <p:cNvGrpSpPr/>
          <p:nvPr/>
        </p:nvGrpSpPr>
        <p:grpSpPr>
          <a:xfrm>
            <a:off x="886726" y="1752391"/>
            <a:ext cx="10612772" cy="1413084"/>
            <a:chOff x="710880" y="3554815"/>
            <a:chExt cx="10612772" cy="141308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C93A47-40A7-81A5-90D9-365F08E6D174}"/>
                </a:ext>
              </a:extLst>
            </p:cNvPr>
            <p:cNvGrpSpPr/>
            <p:nvPr/>
          </p:nvGrpSpPr>
          <p:grpSpPr>
            <a:xfrm>
              <a:off x="710880" y="3554815"/>
              <a:ext cx="10612772" cy="1413084"/>
              <a:chOff x="806778" y="1685854"/>
              <a:chExt cx="10527097" cy="1413084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0A5C094-39F4-0466-88F0-066ADD6C7334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1413083"/>
              </a:xfrm>
              <a:prstGeom prst="roundRect">
                <a:avLst>
                  <a:gd name="adj" fmla="val 407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在实际开发中，经常会定义一些公共组件，提供给各个项目团队使用。而在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的项目中，一般会将这些公共组件封装为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 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starter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>
                <a:extLst>
                  <a:ext uri="{FF2B5EF4-FFF2-40B4-BE49-F238E27FC236}">
                    <a16:creationId xmlns:a16="http://schemas.microsoft.com/office/drawing/2014/main" id="{0059EBE8-E2BD-E268-B9BA-A8B35FF37FDD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06038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场景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6" name="Shape 2460">
              <a:extLst>
                <a:ext uri="{FF2B5EF4-FFF2-40B4-BE49-F238E27FC236}">
                  <a16:creationId xmlns:a16="http://schemas.microsoft.com/office/drawing/2014/main" id="{AEC9FDA3-1BBA-E47F-2882-07C94EBC0965}"/>
                </a:ext>
              </a:extLst>
            </p:cNvPr>
            <p:cNvSpPr/>
            <p:nvPr/>
          </p:nvSpPr>
          <p:spPr>
            <a:xfrm>
              <a:off x="868348" y="3634937"/>
              <a:ext cx="279459" cy="22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9EA237EE-56A0-7066-5ED5-3B13B19C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27" y="5865208"/>
            <a:ext cx="6542774" cy="505491"/>
          </a:xfrm>
          <a:prstGeom prst="roundRect">
            <a:avLst>
              <a:gd name="adj" fmla="val 1041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FCAD332-B14E-1E77-5C63-4A7CCC73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26" y="4776853"/>
            <a:ext cx="6542774" cy="505491"/>
          </a:xfrm>
          <a:prstGeom prst="roundRect">
            <a:avLst>
              <a:gd name="adj" fmla="val 885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B068B0A-9BBB-27FE-79C0-DB641ACB8A7E}"/>
              </a:ext>
            </a:extLst>
          </p:cNvPr>
          <p:cNvSpPr/>
          <p:nvPr/>
        </p:nvSpPr>
        <p:spPr>
          <a:xfrm>
            <a:off x="886726" y="5863721"/>
            <a:ext cx="6542774" cy="23190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917B22-1C23-47E5-41E0-F7485642248C}"/>
              </a:ext>
            </a:extLst>
          </p:cNvPr>
          <p:cNvSpPr/>
          <p:nvPr/>
        </p:nvSpPr>
        <p:spPr>
          <a:xfrm>
            <a:off x="886726" y="4776067"/>
            <a:ext cx="6542774" cy="23190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5CD349-9EDB-01AA-83C3-A7F00A6F0005}"/>
              </a:ext>
            </a:extLst>
          </p:cNvPr>
          <p:cNvSpPr/>
          <p:nvPr/>
        </p:nvSpPr>
        <p:spPr>
          <a:xfrm>
            <a:off x="886726" y="6138797"/>
            <a:ext cx="6542774" cy="23190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484A94-28DB-05A9-6BB2-7B1647D5A65C}"/>
              </a:ext>
            </a:extLst>
          </p:cNvPr>
          <p:cNvSpPr/>
          <p:nvPr/>
        </p:nvSpPr>
        <p:spPr>
          <a:xfrm>
            <a:off x="886726" y="5050442"/>
            <a:ext cx="6542774" cy="23190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EE888C35-145A-3C7E-C955-7057F08047D0}"/>
              </a:ext>
            </a:extLst>
          </p:cNvPr>
          <p:cNvSpPr/>
          <p:nvPr/>
        </p:nvSpPr>
        <p:spPr>
          <a:xfrm>
            <a:off x="7508631" y="5762379"/>
            <a:ext cx="1485900" cy="333244"/>
          </a:xfrm>
          <a:prstGeom prst="round2DiagRect">
            <a:avLst/>
          </a:prstGeom>
          <a:solidFill>
            <a:srgbClr val="FFB2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自动配置功能</a:t>
            </a:r>
          </a:p>
        </p:txBody>
      </p:sp>
      <p:sp>
        <p:nvSpPr>
          <p:cNvPr id="28" name="矩形: 对角圆角 27">
            <a:extLst>
              <a:ext uri="{FF2B5EF4-FFF2-40B4-BE49-F238E27FC236}">
                <a16:creationId xmlns:a16="http://schemas.microsoft.com/office/drawing/2014/main" id="{D4804F92-1D6A-142F-7146-10BD21EA73FC}"/>
              </a:ext>
            </a:extLst>
          </p:cNvPr>
          <p:cNvSpPr/>
          <p:nvPr/>
        </p:nvSpPr>
        <p:spPr>
          <a:xfrm>
            <a:off x="7508631" y="6139409"/>
            <a:ext cx="1485900" cy="333244"/>
          </a:xfrm>
          <a:prstGeom prst="round2DiagRect">
            <a:avLst/>
          </a:prstGeom>
          <a:solidFill>
            <a:srgbClr val="FFFF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依赖管理功能</a:t>
            </a:r>
          </a:p>
        </p:txBody>
      </p:sp>
      <p:sp>
        <p:nvSpPr>
          <p:cNvPr id="37" name="矩形: 对角圆角 36">
            <a:extLst>
              <a:ext uri="{FF2B5EF4-FFF2-40B4-BE49-F238E27FC236}">
                <a16:creationId xmlns:a16="http://schemas.microsoft.com/office/drawing/2014/main" id="{B5CEE1BA-189F-369E-CFC1-68A877620A76}"/>
              </a:ext>
            </a:extLst>
          </p:cNvPr>
          <p:cNvSpPr/>
          <p:nvPr/>
        </p:nvSpPr>
        <p:spPr>
          <a:xfrm>
            <a:off x="7508631" y="4673412"/>
            <a:ext cx="1485900" cy="333244"/>
          </a:xfrm>
          <a:prstGeom prst="round2DiagRect">
            <a:avLst/>
          </a:prstGeom>
          <a:solidFill>
            <a:srgbClr val="FFB2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自动配置功能</a:t>
            </a: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6E6733A7-2396-AFDD-1BCC-D8AC35A502B8}"/>
              </a:ext>
            </a:extLst>
          </p:cNvPr>
          <p:cNvSpPr/>
          <p:nvPr/>
        </p:nvSpPr>
        <p:spPr>
          <a:xfrm>
            <a:off x="7508631" y="5050442"/>
            <a:ext cx="1485900" cy="333244"/>
          </a:xfrm>
          <a:prstGeom prst="round2DiagRect">
            <a:avLst/>
          </a:prstGeom>
          <a:solidFill>
            <a:srgbClr val="FFFF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依赖管理功能</a:t>
            </a: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B4F9919E-ADBA-5EEC-1074-755857665288}"/>
              </a:ext>
            </a:extLst>
          </p:cNvPr>
          <p:cNvSpPr/>
          <p:nvPr/>
        </p:nvSpPr>
        <p:spPr>
          <a:xfrm>
            <a:off x="7508631" y="3582057"/>
            <a:ext cx="1485900" cy="333244"/>
          </a:xfrm>
          <a:prstGeom prst="round2DiagRect">
            <a:avLst/>
          </a:prstGeom>
          <a:solidFill>
            <a:srgbClr val="FFB2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自动配置功能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F19F192A-B6C1-B080-64AB-4C7717F55F29}"/>
              </a:ext>
            </a:extLst>
          </p:cNvPr>
          <p:cNvSpPr/>
          <p:nvPr/>
        </p:nvSpPr>
        <p:spPr>
          <a:xfrm>
            <a:off x="7508631" y="3959087"/>
            <a:ext cx="1485900" cy="333244"/>
          </a:xfrm>
          <a:prstGeom prst="round2DiagRect">
            <a:avLst/>
          </a:prstGeom>
          <a:solidFill>
            <a:srgbClr val="FFFF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依赖管理功能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A39FF5-7F64-60FF-1FA7-22B2A9CD4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19"/>
          <a:stretch/>
        </p:blipFill>
        <p:spPr>
          <a:xfrm>
            <a:off x="886727" y="3573397"/>
            <a:ext cx="6542774" cy="609600"/>
          </a:xfrm>
          <a:prstGeom prst="roundRect">
            <a:avLst>
              <a:gd name="adj" fmla="val 6571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4522CC-4CB4-344D-27AC-9DABC26E2952}"/>
              </a:ext>
            </a:extLst>
          </p:cNvPr>
          <p:cNvSpPr/>
          <p:nvPr/>
        </p:nvSpPr>
        <p:spPr>
          <a:xfrm>
            <a:off x="886726" y="3915301"/>
            <a:ext cx="6542774" cy="265324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DD9DA-DD0E-F8F7-59E2-1CC58E2529B3}"/>
              </a:ext>
            </a:extLst>
          </p:cNvPr>
          <p:cNvSpPr/>
          <p:nvPr/>
        </p:nvSpPr>
        <p:spPr>
          <a:xfrm>
            <a:off x="886726" y="3571444"/>
            <a:ext cx="6542774" cy="30068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1C167B-4E34-408A-0F58-6A6BA73AF804}"/>
              </a:ext>
            </a:extLst>
          </p:cNvPr>
          <p:cNvSpPr txBox="1"/>
          <p:nvPr/>
        </p:nvSpPr>
        <p:spPr>
          <a:xfrm>
            <a:off x="9434146" y="3727949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SpringBoot</a:t>
            </a: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官方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C3FF0C-4591-9F85-54F2-A3DC8DA1B252}"/>
              </a:ext>
            </a:extLst>
          </p:cNvPr>
          <p:cNvSpPr txBox="1"/>
          <p:nvPr/>
        </p:nvSpPr>
        <p:spPr>
          <a:xfrm>
            <a:off x="9434146" y="53622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其它技术提供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F6A7990C-C565-8C61-69D4-36B417469ED2}"/>
              </a:ext>
            </a:extLst>
          </p:cNvPr>
          <p:cNvCxnSpPr>
            <a:cxnSpLocks/>
          </p:cNvCxnSpPr>
          <p:nvPr/>
        </p:nvCxnSpPr>
        <p:spPr>
          <a:xfrm rot="5400000">
            <a:off x="5937818" y="3798502"/>
            <a:ext cx="318271" cy="177165"/>
          </a:xfrm>
          <a:prstGeom prst="curvedConnector3">
            <a:avLst>
              <a:gd name="adj1" fmla="val 883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455CDC16-4F3C-C140-22DB-95F6D8197046}"/>
              </a:ext>
            </a:extLst>
          </p:cNvPr>
          <p:cNvCxnSpPr>
            <a:cxnSpLocks/>
          </p:cNvCxnSpPr>
          <p:nvPr/>
        </p:nvCxnSpPr>
        <p:spPr>
          <a:xfrm rot="5400000">
            <a:off x="6520524" y="6020621"/>
            <a:ext cx="318271" cy="177165"/>
          </a:xfrm>
          <a:prstGeom prst="curvedConnector3">
            <a:avLst>
              <a:gd name="adj1" fmla="val 883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B57DB3F9-DB79-B8D8-407C-EB0FD2EC3AB5}"/>
              </a:ext>
            </a:extLst>
          </p:cNvPr>
          <p:cNvCxnSpPr>
            <a:cxnSpLocks/>
          </p:cNvCxnSpPr>
          <p:nvPr/>
        </p:nvCxnSpPr>
        <p:spPr>
          <a:xfrm rot="5400000">
            <a:off x="6623679" y="4969346"/>
            <a:ext cx="318271" cy="177165"/>
          </a:xfrm>
          <a:prstGeom prst="curvedConnector3">
            <a:avLst>
              <a:gd name="adj1" fmla="val 883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8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7" grpId="0" animBg="1"/>
      <p:bldP spid="38" grpId="0" animBg="1"/>
      <p:bldP spid="6" grpId="0" animBg="1"/>
      <p:bldP spid="7" grpId="0" animBg="1"/>
      <p:bldP spid="5" grpId="0" animBg="1"/>
      <p:bldP spid="3" grpId="0" animBg="1"/>
      <p:bldP spid="12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4933DB-91AC-D5BB-9886-5AB4702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starter</a:t>
            </a: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706D64-6BBD-4E10-DBC0-97AC5D53DFF4}"/>
              </a:ext>
            </a:extLst>
          </p:cNvPr>
          <p:cNvGrpSpPr/>
          <p:nvPr/>
        </p:nvGrpSpPr>
        <p:grpSpPr>
          <a:xfrm>
            <a:off x="886619" y="1746962"/>
            <a:ext cx="10612772" cy="1453304"/>
            <a:chOff x="847707" y="1620498"/>
            <a:chExt cx="10612772" cy="145330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E7E03D-BE37-2E21-73C0-EB04D60196A9}"/>
                </a:ext>
              </a:extLst>
            </p:cNvPr>
            <p:cNvGrpSpPr/>
            <p:nvPr/>
          </p:nvGrpSpPr>
          <p:grpSpPr>
            <a:xfrm>
              <a:off x="847707" y="1620498"/>
              <a:ext cx="10612772" cy="1453304"/>
              <a:chOff x="806778" y="1685854"/>
              <a:chExt cx="10527097" cy="1453304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02AD584-97C5-1525-8596-8ED6F9619173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1453303"/>
              </a:xfrm>
              <a:prstGeom prst="roundRect">
                <a:avLst>
                  <a:gd name="adj" fmla="val 436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需求：自定义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aliyun-oss-spring-boot-starter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，完成阿里云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OSS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操作工具类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AliyunOSSUtils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的自动配置。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目标：引入起步依赖引入之后，要想使用阿里云</a:t>
                </a:r>
                <a:r>
                  <a:rPr lang="en-US" altLang="zh-CN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OSS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，注入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AliyunOSSUtils</a:t>
                </a: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直接使用即可。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C6F23CF8-D061-E24B-2DED-144D010FEDA9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06038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627">
              <a:extLst>
                <a:ext uri="{FF2B5EF4-FFF2-40B4-BE49-F238E27FC236}">
                  <a16:creationId xmlns:a16="http://schemas.microsoft.com/office/drawing/2014/main" id="{141A646C-8278-7E50-38A8-8E4A33BB2E4C}"/>
                </a:ext>
              </a:extLst>
            </p:cNvPr>
            <p:cNvSpPr/>
            <p:nvPr/>
          </p:nvSpPr>
          <p:spPr>
            <a:xfrm>
              <a:off x="962971" y="169197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54594A-0D3C-75C9-4BC7-1CDBC2452AD8}"/>
              </a:ext>
            </a:extLst>
          </p:cNvPr>
          <p:cNvGrpSpPr/>
          <p:nvPr/>
        </p:nvGrpSpPr>
        <p:grpSpPr>
          <a:xfrm>
            <a:off x="876373" y="5488383"/>
            <a:ext cx="10621564" cy="367385"/>
            <a:chOff x="886619" y="3904462"/>
            <a:chExt cx="10621564" cy="36738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6BF8118-9893-2AC2-92D7-A5CBCBB4F49F}"/>
                </a:ext>
              </a:extLst>
            </p:cNvPr>
            <p:cNvSpPr/>
            <p:nvPr/>
          </p:nvSpPr>
          <p:spPr>
            <a:xfrm>
              <a:off x="886619" y="3904462"/>
              <a:ext cx="10612772" cy="358593"/>
            </a:xfrm>
            <a:prstGeom prst="roundRect">
              <a:avLst>
                <a:gd name="adj" fmla="val 16523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ea typeface="阿里巴巴普惠体" panose="00020600040101010101" pitchFamily="18" charset="-122"/>
                  <a:cs typeface="Courier New" panose="02070309020205020404" pitchFamily="49" charset="0"/>
                </a:rPr>
                <a:t>aliyun-oss-spring-boot-starter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A306DF67-8666-5556-24A4-17345042FA69}"/>
                </a:ext>
              </a:extLst>
            </p:cNvPr>
            <p:cNvSpPr/>
            <p:nvPr/>
          </p:nvSpPr>
          <p:spPr>
            <a:xfrm>
              <a:off x="9932571" y="3904463"/>
              <a:ext cx="1575612" cy="367384"/>
            </a:xfrm>
            <a:prstGeom prst="round2DiagRect">
              <a:avLst>
                <a:gd name="adj1" fmla="val 7094"/>
                <a:gd name="adj2" fmla="val 15830"/>
              </a:avLst>
            </a:prstGeom>
            <a:solidFill>
              <a:srgbClr val="FFFFB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依赖管理功能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310D0E-4E9B-7FD2-9E02-6812E078F215}"/>
              </a:ext>
            </a:extLst>
          </p:cNvPr>
          <p:cNvGrpSpPr/>
          <p:nvPr/>
        </p:nvGrpSpPr>
        <p:grpSpPr>
          <a:xfrm>
            <a:off x="876373" y="6016099"/>
            <a:ext cx="10621564" cy="367384"/>
            <a:chOff x="886619" y="4608288"/>
            <a:chExt cx="10621564" cy="36738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9103299-4EE1-B3F6-096B-FA08A06A5FE5}"/>
                </a:ext>
              </a:extLst>
            </p:cNvPr>
            <p:cNvSpPr/>
            <p:nvPr/>
          </p:nvSpPr>
          <p:spPr>
            <a:xfrm>
              <a:off x="886619" y="4608289"/>
              <a:ext cx="10612772" cy="358593"/>
            </a:xfrm>
            <a:prstGeom prst="roundRect">
              <a:avLst>
                <a:gd name="adj" fmla="val 16523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ea typeface="阿里巴巴普惠体" panose="00020600040101010101" pitchFamily="18" charset="-122"/>
                  <a:cs typeface="Courier New" panose="02070309020205020404" pitchFamily="49" charset="0"/>
                </a:rPr>
                <a:t>aliyun-oss-spring-boot-autoconfigure</a:t>
              </a:r>
            </a:p>
          </p:txBody>
        </p:sp>
        <p:sp>
          <p:nvSpPr>
            <p:cNvPr id="14" name="矩形: 对角圆角 13">
              <a:extLst>
                <a:ext uri="{FF2B5EF4-FFF2-40B4-BE49-F238E27FC236}">
                  <a16:creationId xmlns:a16="http://schemas.microsoft.com/office/drawing/2014/main" id="{D3B1FFD1-F577-3F70-9E55-60DE68FA3A70}"/>
                </a:ext>
              </a:extLst>
            </p:cNvPr>
            <p:cNvSpPr/>
            <p:nvPr/>
          </p:nvSpPr>
          <p:spPr>
            <a:xfrm>
              <a:off x="9932571" y="4608288"/>
              <a:ext cx="1575612" cy="367384"/>
            </a:xfrm>
            <a:prstGeom prst="round2DiagRect">
              <a:avLst>
                <a:gd name="adj1" fmla="val 14274"/>
                <a:gd name="adj2" fmla="val 13192"/>
              </a:avLst>
            </a:prstGeom>
            <a:solidFill>
              <a:srgbClr val="FFB2B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自动配置功能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34D003-44DC-E0EB-DB69-60EEF5F33FAD}"/>
              </a:ext>
            </a:extLst>
          </p:cNvPr>
          <p:cNvGrpSpPr/>
          <p:nvPr/>
        </p:nvGrpSpPr>
        <p:grpSpPr>
          <a:xfrm>
            <a:off x="886619" y="3466955"/>
            <a:ext cx="10612772" cy="1852305"/>
            <a:chOff x="847707" y="1620498"/>
            <a:chExt cx="10612772" cy="185230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37D77CC-0618-1997-B695-F41C711FCCEE}"/>
                </a:ext>
              </a:extLst>
            </p:cNvPr>
            <p:cNvGrpSpPr/>
            <p:nvPr/>
          </p:nvGrpSpPr>
          <p:grpSpPr>
            <a:xfrm>
              <a:off x="847707" y="1620498"/>
              <a:ext cx="10612772" cy="1852305"/>
              <a:chOff x="806778" y="1685854"/>
              <a:chExt cx="10527097" cy="1852305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9AC62A2-3A84-42B3-3494-C4BFFFE231B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1852304"/>
              </a:xfrm>
              <a:prstGeom prst="roundRect">
                <a:avLst>
                  <a:gd name="adj" fmla="val 436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aliyun-oss-spring-boot-starter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aliyun-oss-spring-boot-autoconfigure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模块，在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starter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中引入该模块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aliyun-oss-spring-boot-autoconfigure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模块中的定义自动配置功能，并定义自动配置文件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META-INF/spring/xxxx.imports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A8901EAC-0370-4BAF-E177-15C07F2F362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06038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627">
              <a:extLst>
                <a:ext uri="{FF2B5EF4-FFF2-40B4-BE49-F238E27FC236}">
                  <a16:creationId xmlns:a16="http://schemas.microsoft.com/office/drawing/2014/main" id="{09F8AA6E-A085-C22F-DA86-388F4E055B01}"/>
                </a:ext>
              </a:extLst>
            </p:cNvPr>
            <p:cNvSpPr/>
            <p:nvPr/>
          </p:nvSpPr>
          <p:spPr>
            <a:xfrm>
              <a:off x="962971" y="169197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C73804E-DFF9-0401-9ADA-7EA0F0478A30}"/>
              </a:ext>
            </a:extLst>
          </p:cNvPr>
          <p:cNvCxnSpPr/>
          <p:nvPr/>
        </p:nvCxnSpPr>
        <p:spPr>
          <a:xfrm rot="16200000" flipV="1">
            <a:off x="4388225" y="5688106"/>
            <a:ext cx="573741" cy="493059"/>
          </a:xfrm>
          <a:prstGeom prst="curvedConnector3">
            <a:avLst>
              <a:gd name="adj1" fmla="val 10156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68A68F6-A44E-B0E1-9CD5-E81BC94C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3" y="4517987"/>
            <a:ext cx="6515665" cy="3417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57D27EC-2760-0818-867E-55ED8E5B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3" y="4891150"/>
            <a:ext cx="10407797" cy="3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配置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640C32-5BEA-909C-2AE0-7BA79E55A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632" y="1562661"/>
            <a:ext cx="9576122" cy="661796"/>
          </a:xfrm>
        </p:spPr>
        <p:txBody>
          <a:bodyPr/>
          <a:lstStyle/>
          <a:p>
            <a:pPr marL="285750" indent="-285750" defTabSz="5040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SpringBoot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中支持三种格式的配置文件：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BBBB5C-B951-1400-CCAD-70B2CD17477C}"/>
              </a:ext>
            </a:extLst>
          </p:cNvPr>
          <p:cNvGrpSpPr/>
          <p:nvPr/>
        </p:nvGrpSpPr>
        <p:grpSpPr>
          <a:xfrm>
            <a:off x="1130051" y="2259628"/>
            <a:ext cx="9771032" cy="528994"/>
            <a:chOff x="795943" y="1640503"/>
            <a:chExt cx="9771032" cy="52899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0CE5091-9213-9EC4-A4A4-A7D0F25CAD8F}"/>
                </a:ext>
              </a:extLst>
            </p:cNvPr>
            <p:cNvSpPr/>
            <p:nvPr/>
          </p:nvSpPr>
          <p:spPr>
            <a:xfrm>
              <a:off x="795943" y="1640503"/>
              <a:ext cx="9762067" cy="517191"/>
            </a:xfrm>
            <a:prstGeom prst="roundRect">
              <a:avLst>
                <a:gd name="adj" fmla="val 11325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server.port</a:t>
              </a:r>
              <a:r>
                <a:rPr lang="zh-CN" altLang="zh-CN" sz="1400">
                  <a:solidFill>
                    <a:srgbClr val="080808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</a:t>
              </a:r>
              <a:r>
                <a:rPr lang="zh-CN" altLang="zh-CN" sz="140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808</a:t>
              </a:r>
              <a:r>
                <a:rPr lang="en-US" altLang="zh-CN" sz="140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zh-CN" altLang="zh-CN" sz="2400">
                <a:latin typeface="Consolas" panose="020B0609020204030204" pitchFamily="49" charset="0"/>
              </a:endParaRPr>
            </a:p>
          </p:txBody>
        </p:sp>
        <p:sp>
          <p:nvSpPr>
            <p:cNvPr id="8" name="矩形: 对角圆角 7">
              <a:extLst>
                <a:ext uri="{FF2B5EF4-FFF2-40B4-BE49-F238E27FC236}">
                  <a16:creationId xmlns:a16="http://schemas.microsoft.com/office/drawing/2014/main" id="{87691576-1F05-EA41-9CFD-9C708C153D43}"/>
                </a:ext>
              </a:extLst>
            </p:cNvPr>
            <p:cNvSpPr/>
            <p:nvPr/>
          </p:nvSpPr>
          <p:spPr>
            <a:xfrm>
              <a:off x="8698903" y="1890133"/>
              <a:ext cx="1868072" cy="279364"/>
            </a:xfrm>
            <a:prstGeom prst="round2DiagRect">
              <a:avLst/>
            </a:prstGeom>
            <a:solidFill>
              <a:srgbClr val="FFC000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application.</a:t>
              </a:r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properties</a:t>
              </a: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CD1CC3-524D-3CCB-13CD-37693F574EAA}"/>
              </a:ext>
            </a:extLst>
          </p:cNvPr>
          <p:cNvGrpSpPr/>
          <p:nvPr/>
        </p:nvGrpSpPr>
        <p:grpSpPr>
          <a:xfrm>
            <a:off x="1130051" y="3087839"/>
            <a:ext cx="9771032" cy="918766"/>
            <a:chOff x="795943" y="1640503"/>
            <a:chExt cx="9771032" cy="91876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0C979F5-CE48-1920-6D5F-29A43B392A9D}"/>
                </a:ext>
              </a:extLst>
            </p:cNvPr>
            <p:cNvSpPr/>
            <p:nvPr/>
          </p:nvSpPr>
          <p:spPr>
            <a:xfrm>
              <a:off x="795943" y="1640503"/>
              <a:ext cx="9762067" cy="907618"/>
            </a:xfrm>
            <a:prstGeom prst="roundRect">
              <a:avLst>
                <a:gd name="adj" fmla="val 8257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r>
                <a:rPr lang="zh-CN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erver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port</a:t>
              </a:r>
              <a:r>
                <a:rPr lang="en-US" altLang="zh-CN" sz="1400">
                  <a:solidFill>
                    <a:srgbClr val="080808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zh-CN" sz="140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808</a:t>
              </a:r>
              <a:r>
                <a:rPr lang="en-US" altLang="zh-CN" sz="140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zh-CN" sz="2400">
                <a:latin typeface="Consolas" panose="020B0609020204030204" pitchFamily="49" charset="0"/>
              </a:endParaRPr>
            </a:p>
          </p:txBody>
        </p:sp>
        <p:sp>
          <p:nvSpPr>
            <p:cNvPr id="11" name="矩形: 对角圆角 10">
              <a:extLst>
                <a:ext uri="{FF2B5EF4-FFF2-40B4-BE49-F238E27FC236}">
                  <a16:creationId xmlns:a16="http://schemas.microsoft.com/office/drawing/2014/main" id="{133EAD5B-8BC2-A21D-954A-3C9BE60A9962}"/>
                </a:ext>
              </a:extLst>
            </p:cNvPr>
            <p:cNvSpPr/>
            <p:nvPr/>
          </p:nvSpPr>
          <p:spPr>
            <a:xfrm>
              <a:off x="8708428" y="2279905"/>
              <a:ext cx="1858547" cy="279364"/>
            </a:xfrm>
            <a:prstGeom prst="round2DiagRect">
              <a:avLst>
                <a:gd name="adj1" fmla="val 19580"/>
                <a:gd name="adj2" fmla="val 0"/>
              </a:avLst>
            </a:prstGeom>
            <a:solidFill>
              <a:srgbClr val="FFC000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application.yml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84AE43-801B-BCA5-653B-F230FA754ED4}"/>
              </a:ext>
            </a:extLst>
          </p:cNvPr>
          <p:cNvGrpSpPr/>
          <p:nvPr/>
        </p:nvGrpSpPr>
        <p:grpSpPr>
          <a:xfrm>
            <a:off x="1120526" y="4283122"/>
            <a:ext cx="9771592" cy="918766"/>
            <a:chOff x="795943" y="1640503"/>
            <a:chExt cx="9771592" cy="91876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BD0C32-B2FE-F5CB-C996-4F2BF6F33F34}"/>
                </a:ext>
              </a:extLst>
            </p:cNvPr>
            <p:cNvSpPr/>
            <p:nvPr/>
          </p:nvSpPr>
          <p:spPr>
            <a:xfrm>
              <a:off x="795943" y="1640503"/>
              <a:ext cx="9762067" cy="907618"/>
            </a:xfrm>
            <a:prstGeom prst="roundRect">
              <a:avLst>
                <a:gd name="adj" fmla="val 8257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r>
                <a:rPr lang="zh-CN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erver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zh-CN" sz="1400">
                  <a:solidFill>
                    <a:srgbClr val="0033B3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port</a:t>
              </a:r>
              <a:r>
                <a:rPr lang="en-US" altLang="zh-CN" sz="1400">
                  <a:solidFill>
                    <a:srgbClr val="080808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zh-CN" sz="140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808</a:t>
              </a:r>
              <a:r>
                <a:rPr lang="en-US" altLang="zh-CN" sz="140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zh-CN" altLang="zh-CN" sz="2400">
                <a:latin typeface="Consolas" panose="020B0609020204030204" pitchFamily="49" charset="0"/>
              </a:endParaRP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634A20BE-CCEA-F107-4DFA-3ADE67C53078}"/>
                </a:ext>
              </a:extLst>
            </p:cNvPr>
            <p:cNvSpPr/>
            <p:nvPr/>
          </p:nvSpPr>
          <p:spPr>
            <a:xfrm>
              <a:off x="8718512" y="2279905"/>
              <a:ext cx="1849023" cy="279364"/>
            </a:xfrm>
            <a:prstGeom prst="round2DiagRect">
              <a:avLst>
                <a:gd name="adj1" fmla="val 19375"/>
                <a:gd name="adj2" fmla="val 0"/>
              </a:avLst>
            </a:prstGeom>
            <a:solidFill>
              <a:srgbClr val="FFC000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application.yaml</a:t>
              </a:r>
              <a:endPara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FDA17F8-C112-07E5-10C2-498074D98A42}"/>
              </a:ext>
            </a:extLst>
          </p:cNvPr>
          <p:cNvGrpSpPr/>
          <p:nvPr/>
        </p:nvGrpSpPr>
        <p:grpSpPr>
          <a:xfrm>
            <a:off x="1120526" y="5583146"/>
            <a:ext cx="9762067" cy="818863"/>
            <a:chOff x="1048333" y="5423215"/>
            <a:chExt cx="9290403" cy="1279243"/>
          </a:xfrm>
        </p:grpSpPr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A08C9F63-D70B-51CD-CFBE-52A3DFF9AC5A}"/>
                </a:ext>
              </a:extLst>
            </p:cNvPr>
            <p:cNvSpPr txBox="1"/>
            <p:nvPr/>
          </p:nvSpPr>
          <p:spPr>
            <a:xfrm>
              <a:off x="1357990" y="5952209"/>
              <a:ext cx="8915979" cy="5939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虽然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springboot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支持多种格式配置文件，但是在项目开发时，推荐统一使用一种格式的配置 </a:t>
              </a:r>
              <a:r>
                <a:rPr lang="zh-CN" altLang="en-US" sz="1400">
                  <a:solidFill>
                    <a:srgbClr val="C00000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（</a:t>
              </a:r>
              <a:r>
                <a:rPr lang="en-US" altLang="zh-CN" sz="1400">
                  <a:solidFill>
                    <a:srgbClr val="C00000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yml</a:t>
              </a:r>
              <a:r>
                <a:rPr lang="zh-CN" altLang="en-US" sz="1400">
                  <a:solidFill>
                    <a:srgbClr val="C00000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是主流）</a:t>
              </a:r>
              <a:r>
                <a:rPr lang="zh-CN" altLang="en-US" sz="1400">
                  <a:solidFill>
                    <a:srgbClr val="262626"/>
                  </a:solidFill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  <a:sym typeface="Consolas" panose="020B0609020204030204" pitchFamily="49" charset="0"/>
                </a:rPr>
                <a:t>。</a:t>
              </a:r>
              <a:endParaRPr lang="en-US" altLang="zh-CN" sz="140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6083CAC-A04C-6A2C-C1DD-5231443FB2FC}"/>
                </a:ext>
              </a:extLst>
            </p:cNvPr>
            <p:cNvGrpSpPr/>
            <p:nvPr/>
          </p:nvGrpSpPr>
          <p:grpSpPr>
            <a:xfrm>
              <a:off x="1048333" y="5423215"/>
              <a:ext cx="9290403" cy="1279243"/>
              <a:chOff x="1097275" y="5517485"/>
              <a:chExt cx="9245581" cy="1279243"/>
            </a:xfrm>
          </p:grpSpPr>
          <p:sp>
            <p:nvSpPr>
              <p:cNvPr id="19" name="三角形 9">
                <a:extLst>
                  <a:ext uri="{FF2B5EF4-FFF2-40B4-BE49-F238E27FC236}">
                    <a16:creationId xmlns:a16="http://schemas.microsoft.com/office/drawing/2014/main" id="{88526717-7ED6-6FF0-F39F-F1980F71BCFA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54721CF-7A80-F7DA-04D5-B75BAE2544EC}"/>
                  </a:ext>
                </a:extLst>
              </p:cNvPr>
              <p:cNvSpPr/>
              <p:nvPr/>
            </p:nvSpPr>
            <p:spPr>
              <a:xfrm>
                <a:off x="1197203" y="5517485"/>
                <a:ext cx="9145653" cy="1279243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A3AF4C-AB5D-1D4E-4D1B-1D69189BE96F}"/>
                  </a:ext>
                </a:extLst>
              </p:cNvPr>
              <p:cNvSpPr/>
              <p:nvPr/>
            </p:nvSpPr>
            <p:spPr>
              <a:xfrm>
                <a:off x="1097275" y="5595351"/>
                <a:ext cx="1053296" cy="43371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5588820-D01C-05F8-D7C3-687B1BA4E4D7}"/>
              </a:ext>
            </a:extLst>
          </p:cNvPr>
          <p:cNvSpPr txBox="1"/>
          <p:nvPr/>
        </p:nvSpPr>
        <p:spPr>
          <a:xfrm>
            <a:off x="11061949" y="2346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2DC7CF-C5CF-FF8F-0ADA-00EBC6F21081}"/>
              </a:ext>
            </a:extLst>
          </p:cNvPr>
          <p:cNvSpPr txBox="1"/>
          <p:nvPr/>
        </p:nvSpPr>
        <p:spPr>
          <a:xfrm>
            <a:off x="11061949" y="338057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59363-F3E5-D8FB-DAA8-ADA3AA69BE03}"/>
              </a:ext>
            </a:extLst>
          </p:cNvPr>
          <p:cNvSpPr txBox="1"/>
          <p:nvPr/>
        </p:nvSpPr>
        <p:spPr>
          <a:xfrm>
            <a:off x="11061949" y="448186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0E1C0F0-5FB9-E805-0286-A75585AA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55" y="3008032"/>
            <a:ext cx="6390300" cy="3712735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配置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4D4095E-725D-DE82-E327-1AD643B01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355" y="1657298"/>
            <a:ext cx="10659290" cy="475735"/>
          </a:xfrm>
        </p:spPr>
        <p:txBody>
          <a:bodyPr/>
          <a:lstStyle/>
          <a:p>
            <a:pPr marL="285750" indent="-285750" defTabSz="504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SpringBoot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除了支持配置文件属性配置，还支持</a:t>
            </a:r>
            <a:r>
              <a:rPr lang="en-US" altLang="zh-CN">
                <a:solidFill>
                  <a:srgbClr val="C00000"/>
                </a:solidFill>
              </a:rPr>
              <a:t>Java</a:t>
            </a:r>
            <a:r>
              <a:rPr lang="zh-CN" altLang="en-US">
                <a:solidFill>
                  <a:srgbClr val="C00000"/>
                </a:solidFill>
              </a:rPr>
              <a:t>系统属性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>
                <a:solidFill>
                  <a:srgbClr val="C00000"/>
                </a:solidFill>
              </a:rPr>
              <a:t>命令行参数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的方式进行属性配置。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!!MyService">
            <a:extLst>
              <a:ext uri="{FF2B5EF4-FFF2-40B4-BE49-F238E27FC236}">
                <a16:creationId xmlns:a16="http://schemas.microsoft.com/office/drawing/2014/main" id="{EF23523D-B7DA-90EE-84A0-F7E7984B28BD}"/>
              </a:ext>
            </a:extLst>
          </p:cNvPr>
          <p:cNvSpPr txBox="1"/>
          <p:nvPr/>
        </p:nvSpPr>
        <p:spPr>
          <a:xfrm>
            <a:off x="1242484" y="2589978"/>
            <a:ext cx="3548199" cy="324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 tIns="72000" bIns="3600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</a:t>
            </a:r>
            <a:r>
              <a:rPr lang="zh-CN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zh-CN" altLang="zh-CN" sz="14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40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9000</a:t>
            </a:r>
            <a:endParaRPr lang="zh-CN" altLang="zh-CN" sz="2400">
              <a:latin typeface="Consolas" panose="020B0609020204030204" pitchFamily="49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162A002-D6D7-E094-F382-D202DB38641B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6344210" y="3383110"/>
            <a:ext cx="2468568" cy="1596015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94D3017-5F1B-6F2C-A98B-10FF2C16991F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3188342" y="2742717"/>
            <a:ext cx="2232585" cy="257610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MyService">
            <a:extLst>
              <a:ext uri="{FF2B5EF4-FFF2-40B4-BE49-F238E27FC236}">
                <a16:creationId xmlns:a16="http://schemas.microsoft.com/office/drawing/2014/main" id="{A742EDF7-6442-7C1F-1A3F-58A2FFA467FD}"/>
              </a:ext>
            </a:extLst>
          </p:cNvPr>
          <p:cNvSpPr txBox="1"/>
          <p:nvPr/>
        </p:nvSpPr>
        <p:spPr>
          <a:xfrm>
            <a:off x="6602401" y="2585983"/>
            <a:ext cx="3548199" cy="3608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 tIns="72000" bIns="7200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</a:t>
            </a:r>
            <a:r>
              <a:rPr lang="zh-CN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zh-CN" altLang="zh-CN" sz="14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40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10010</a:t>
            </a:r>
            <a:endParaRPr lang="zh-CN" altLang="zh-CN" sz="2400">
              <a:latin typeface="Consolas" panose="020B0609020204030204" pitchFamily="49" charset="0"/>
            </a:endParaRPr>
          </a:p>
        </p:txBody>
      </p:sp>
      <p:sp>
        <p:nvSpPr>
          <p:cNvPr id="16" name="矩形 6533">
            <a:extLst>
              <a:ext uri="{FF2B5EF4-FFF2-40B4-BE49-F238E27FC236}">
                <a16:creationId xmlns:a16="http://schemas.microsoft.com/office/drawing/2014/main" id="{939255E7-83AA-6B28-928A-A164D2466E41}"/>
              </a:ext>
            </a:extLst>
          </p:cNvPr>
          <p:cNvSpPr/>
          <p:nvPr/>
        </p:nvSpPr>
        <p:spPr>
          <a:xfrm>
            <a:off x="5592685" y="5038918"/>
            <a:ext cx="1187801" cy="2162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0E56B1-43EC-94F8-2D94-E3F266A15779}"/>
              </a:ext>
            </a:extLst>
          </p:cNvPr>
          <p:cNvSpPr/>
          <p:nvPr/>
        </p:nvSpPr>
        <p:spPr>
          <a:xfrm>
            <a:off x="5592685" y="5307258"/>
            <a:ext cx="1187801" cy="2162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4E73B24C-25D3-E2C0-7653-EE57A0ECFA71}"/>
              </a:ext>
            </a:extLst>
          </p:cNvPr>
          <p:cNvSpPr txBox="1">
            <a:spLocks/>
          </p:cNvSpPr>
          <p:nvPr/>
        </p:nvSpPr>
        <p:spPr>
          <a:xfrm>
            <a:off x="1085850" y="2120366"/>
            <a:ext cx="2310220" cy="3750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系统属性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9EF7F56D-FAE9-0E5C-6483-06FF617AA141}"/>
              </a:ext>
            </a:extLst>
          </p:cNvPr>
          <p:cNvSpPr txBox="1">
            <a:spLocks/>
          </p:cNvSpPr>
          <p:nvPr/>
        </p:nvSpPr>
        <p:spPr>
          <a:xfrm>
            <a:off x="6523286" y="2138427"/>
            <a:ext cx="2310220" cy="3750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命令行参数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配置</a:t>
            </a:r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E12CEFD-1850-0A06-7E63-AAECF280BF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355" y="1657298"/>
            <a:ext cx="10659290" cy="475735"/>
          </a:xfrm>
        </p:spPr>
        <p:txBody>
          <a:bodyPr/>
          <a:lstStyle/>
          <a:p>
            <a:pPr marL="285750" indent="-285750" defTabSz="504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SpringBoot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除了支持配置文件属性配置，还支持</a:t>
            </a:r>
            <a:r>
              <a:rPr lang="en-US" altLang="zh-CN">
                <a:solidFill>
                  <a:srgbClr val="C00000"/>
                </a:solidFill>
              </a:rPr>
              <a:t>Java</a:t>
            </a:r>
            <a:r>
              <a:rPr lang="zh-CN" altLang="en-US">
                <a:solidFill>
                  <a:srgbClr val="C00000"/>
                </a:solidFill>
              </a:rPr>
              <a:t>系统属性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>
                <a:solidFill>
                  <a:srgbClr val="C00000"/>
                </a:solidFill>
              </a:rPr>
              <a:t>命令行参数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的方式进行属性配置。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!!MyService">
            <a:extLst>
              <a:ext uri="{FF2B5EF4-FFF2-40B4-BE49-F238E27FC236}">
                <a16:creationId xmlns:a16="http://schemas.microsoft.com/office/drawing/2014/main" id="{13AF7530-B998-8911-2183-DC77D94B79D1}"/>
              </a:ext>
            </a:extLst>
          </p:cNvPr>
          <p:cNvSpPr txBox="1"/>
          <p:nvPr/>
        </p:nvSpPr>
        <p:spPr>
          <a:xfrm>
            <a:off x="1242484" y="2589978"/>
            <a:ext cx="3548199" cy="324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 tIns="72000" bIns="3600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-D</a:t>
            </a:r>
            <a:r>
              <a:rPr lang="zh-CN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zh-CN" altLang="zh-CN" sz="14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40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9000</a:t>
            </a:r>
            <a:endParaRPr lang="zh-CN" altLang="zh-CN" sz="2400">
              <a:latin typeface="Consolas" panose="020B0609020204030204" pitchFamily="49" charset="0"/>
            </a:endParaRPr>
          </a:p>
        </p:txBody>
      </p:sp>
      <p:sp>
        <p:nvSpPr>
          <p:cNvPr id="8" name="!!MyService">
            <a:extLst>
              <a:ext uri="{FF2B5EF4-FFF2-40B4-BE49-F238E27FC236}">
                <a16:creationId xmlns:a16="http://schemas.microsoft.com/office/drawing/2014/main" id="{C52D9786-A382-62B3-1242-162A4641EB27}"/>
              </a:ext>
            </a:extLst>
          </p:cNvPr>
          <p:cNvSpPr txBox="1"/>
          <p:nvPr/>
        </p:nvSpPr>
        <p:spPr>
          <a:xfrm>
            <a:off x="6602401" y="2585983"/>
            <a:ext cx="3548199" cy="3608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 tIns="72000" bIns="7200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</a:t>
            </a:r>
            <a:r>
              <a:rPr lang="zh-CN" altLang="zh-CN" sz="1400">
                <a:solidFill>
                  <a:srgbClr val="083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server.port</a:t>
            </a:r>
            <a:r>
              <a:rPr lang="zh-CN" altLang="zh-CN" sz="14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140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10010</a:t>
            </a:r>
            <a:endParaRPr lang="zh-CN" altLang="zh-CN" sz="2400">
              <a:latin typeface="Consolas" panose="020B0609020204030204" pitchFamily="49" charset="0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710D09B-DE13-8F88-69CE-A4B8300AB625}"/>
              </a:ext>
            </a:extLst>
          </p:cNvPr>
          <p:cNvSpPr txBox="1">
            <a:spLocks/>
          </p:cNvSpPr>
          <p:nvPr/>
        </p:nvSpPr>
        <p:spPr>
          <a:xfrm>
            <a:off x="1085850" y="2120366"/>
            <a:ext cx="2310220" cy="3750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系统属性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9CD5FC0C-4655-CE2B-DF60-E56B68B0027B}"/>
              </a:ext>
            </a:extLst>
          </p:cNvPr>
          <p:cNvSpPr txBox="1">
            <a:spLocks/>
          </p:cNvSpPr>
          <p:nvPr/>
        </p:nvSpPr>
        <p:spPr>
          <a:xfrm>
            <a:off x="6523286" y="2138427"/>
            <a:ext cx="2310220" cy="3750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0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命令行参数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!!MyService">
            <a:extLst>
              <a:ext uri="{FF2B5EF4-FFF2-40B4-BE49-F238E27FC236}">
                <a16:creationId xmlns:a16="http://schemas.microsoft.com/office/drawing/2014/main" id="{CB6F5F0B-990D-A15A-9E2B-BB265C1F643E}"/>
              </a:ext>
            </a:extLst>
          </p:cNvPr>
          <p:cNvSpPr txBox="1"/>
          <p:nvPr/>
        </p:nvSpPr>
        <p:spPr>
          <a:xfrm>
            <a:off x="1249835" y="4776851"/>
            <a:ext cx="10210644" cy="43355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 tIns="108000" bIns="10800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750EB"/>
                </a:solidFill>
                <a:latin typeface="Consolas" panose="020B0609020204030204" pitchFamily="49" charset="0"/>
              </a:rPr>
              <a:t>java -Dserver.port=9000 -jar tlias-web-management-0.0.1-SNAPSHOT.jar --server.port=10010</a:t>
            </a:r>
            <a:endParaRPr lang="zh-CN" altLang="zh-CN" sz="1400">
              <a:solidFill>
                <a:srgbClr val="1750EB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D59927-2B43-3C26-421C-4EF0F918C776}"/>
              </a:ext>
            </a:extLst>
          </p:cNvPr>
          <p:cNvSpPr txBox="1"/>
          <p:nvPr/>
        </p:nvSpPr>
        <p:spPr>
          <a:xfrm>
            <a:off x="967420" y="3483856"/>
            <a:ext cx="781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50400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maven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打包指令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B968E6-A056-2DD8-C93E-354E933C458A}"/>
              </a:ext>
            </a:extLst>
          </p:cNvPr>
          <p:cNvSpPr txBox="1"/>
          <p:nvPr/>
        </p:nvSpPr>
        <p:spPr>
          <a:xfrm>
            <a:off x="967420" y="4417732"/>
            <a:ext cx="781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50400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指令，运行</a:t>
            </a:r>
            <a:r>
              <a:rPr kumimoji="1"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CD80FF-DD28-FF09-DC87-E3BAF9E9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84" y="3875709"/>
            <a:ext cx="3686118" cy="38959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30B1436-4C76-23B6-4298-7131C44A9CB8}"/>
              </a:ext>
            </a:extLst>
          </p:cNvPr>
          <p:cNvGrpSpPr/>
          <p:nvPr/>
        </p:nvGrpSpPr>
        <p:grpSpPr>
          <a:xfrm>
            <a:off x="996284" y="5619757"/>
            <a:ext cx="10464195" cy="905692"/>
            <a:chOff x="1048333" y="5599088"/>
            <a:chExt cx="9958606" cy="905692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E3F59087-7322-F2CB-6D88-EAB6BBC338BD}"/>
                </a:ext>
              </a:extLst>
            </p:cNvPr>
            <p:cNvSpPr txBox="1"/>
            <p:nvPr/>
          </p:nvSpPr>
          <p:spPr>
            <a:xfrm>
              <a:off x="1357990" y="5952209"/>
              <a:ext cx="9600604" cy="384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Springboot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项目进行打包时，需要引入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插件 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spring-boot-maven-plugin</a:t>
              </a:r>
              <a:r>
                <a:rPr lang="en-US" altLang="zh-CN" sz="1400">
                  <a:solidFill>
                    <a:srgbClr val="C0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基于官网骨架创建项目，会自动添加该插件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1E57B56-9ECC-C3C1-0C4B-99D10940CCD6}"/>
                </a:ext>
              </a:extLst>
            </p:cNvPr>
            <p:cNvGrpSpPr/>
            <p:nvPr/>
          </p:nvGrpSpPr>
          <p:grpSpPr>
            <a:xfrm>
              <a:off x="1048333" y="5599088"/>
              <a:ext cx="9958606" cy="905692"/>
              <a:chOff x="1097275" y="5693358"/>
              <a:chExt cx="9910560" cy="905692"/>
            </a:xfrm>
          </p:grpSpPr>
          <p:sp>
            <p:nvSpPr>
              <p:cNvPr id="18" name="三角形 9">
                <a:extLst>
                  <a:ext uri="{FF2B5EF4-FFF2-40B4-BE49-F238E27FC236}">
                    <a16:creationId xmlns:a16="http://schemas.microsoft.com/office/drawing/2014/main" id="{04EB151B-B55C-E044-7B8F-E80709E9D23D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4CE2057-FB31-7C10-CADC-BD6724D5DCB8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810632" cy="90569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A49E879-D80B-0E88-5CD7-710747CC46BB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BFA2DCB-29B2-6BF3-2024-2BB2B1843E45}"/>
              </a:ext>
            </a:extLst>
          </p:cNvPr>
          <p:cNvSpPr/>
          <p:nvPr/>
        </p:nvSpPr>
        <p:spPr>
          <a:xfrm>
            <a:off x="1249836" y="2592678"/>
            <a:ext cx="3540847" cy="321798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5027F4-EC57-B7CA-740B-E02BC1439B22}"/>
              </a:ext>
            </a:extLst>
          </p:cNvPr>
          <p:cNvSpPr/>
          <p:nvPr/>
        </p:nvSpPr>
        <p:spPr>
          <a:xfrm>
            <a:off x="1784837" y="4786554"/>
            <a:ext cx="1890348" cy="423850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E1CA23-A2A4-D283-B822-2CF3A6F4D628}"/>
              </a:ext>
            </a:extLst>
          </p:cNvPr>
          <p:cNvSpPr/>
          <p:nvPr/>
        </p:nvSpPr>
        <p:spPr>
          <a:xfrm>
            <a:off x="8103798" y="4792901"/>
            <a:ext cx="2046799" cy="423850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095CD9-DD44-3524-5FEB-72DD73FCD678}"/>
              </a:ext>
            </a:extLst>
          </p:cNvPr>
          <p:cNvSpPr/>
          <p:nvPr/>
        </p:nvSpPr>
        <p:spPr>
          <a:xfrm>
            <a:off x="6602400" y="2594046"/>
            <a:ext cx="3548198" cy="354681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配置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9C7EF0-C6D4-0829-FDBA-C198D839A207}"/>
              </a:ext>
            </a:extLst>
          </p:cNvPr>
          <p:cNvGrpSpPr/>
          <p:nvPr/>
        </p:nvGrpSpPr>
        <p:grpSpPr>
          <a:xfrm>
            <a:off x="763731" y="1670539"/>
            <a:ext cx="10833323" cy="2770364"/>
            <a:chOff x="763731" y="1670539"/>
            <a:chExt cx="10833323" cy="277036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F8E166-B24C-FB39-C02C-26B25C6DD4AF}"/>
                </a:ext>
              </a:extLst>
            </p:cNvPr>
            <p:cNvGrpSpPr/>
            <p:nvPr/>
          </p:nvGrpSpPr>
          <p:grpSpPr>
            <a:xfrm>
              <a:off x="763731" y="1670539"/>
              <a:ext cx="10833323" cy="2770364"/>
              <a:chOff x="806777" y="1685854"/>
              <a:chExt cx="10745868" cy="2770364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8747F56-8956-A1DB-0880-C6B8E24AAFC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5867" cy="2770363"/>
              </a:xfrm>
              <a:prstGeom prst="roundRect">
                <a:avLst>
                  <a:gd name="adj" fmla="val 3257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32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application.yaml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（忽略）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application.yml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application.properties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java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系统属性（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-Dxxx=xxx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命令行参数（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--xxx=xxx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AD8EAAE5-0001-C373-3FFC-C1AEA748C1F1}"/>
                  </a:ext>
                </a:extLst>
              </p:cNvPr>
              <p:cNvSpPr/>
              <p:nvPr/>
            </p:nvSpPr>
            <p:spPr>
              <a:xfrm>
                <a:off x="806777" y="1685854"/>
                <a:ext cx="2024538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优先级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低→高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</a:t>
                </a:r>
              </a:p>
            </p:txBody>
          </p:sp>
        </p:grpSp>
        <p:sp>
          <p:nvSpPr>
            <p:cNvPr id="9" name="Shape 2627">
              <a:extLst>
                <a:ext uri="{FF2B5EF4-FFF2-40B4-BE49-F238E27FC236}">
                  <a16:creationId xmlns:a16="http://schemas.microsoft.com/office/drawing/2014/main" id="{64378490-146E-8E47-0719-A092118E31BE}"/>
                </a:ext>
              </a:extLst>
            </p:cNvPr>
            <p:cNvSpPr/>
            <p:nvPr/>
          </p:nvSpPr>
          <p:spPr>
            <a:xfrm>
              <a:off x="919009" y="1742017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C9082A0-63DA-04E2-CB07-6C0A767A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00" y="1729824"/>
            <a:ext cx="777307" cy="3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67665" y="1982422"/>
            <a:ext cx="6507358" cy="1531744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配置优先级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  <a:p>
            <a:r>
              <a:rPr lang="zh-CN" altLang="en-US"/>
              <a:t>自动配置原理</a:t>
            </a:r>
            <a:endParaRPr lang="en-US" altLang="zh-CN"/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DDAC7FE2-5B3F-9E74-3E08-A4265C143D4D}"/>
              </a:ext>
            </a:extLst>
          </p:cNvPr>
          <p:cNvSpPr txBox="1">
            <a:spLocks/>
          </p:cNvSpPr>
          <p:nvPr/>
        </p:nvSpPr>
        <p:spPr>
          <a:xfrm>
            <a:off x="5124865" y="2439622"/>
            <a:ext cx="1742100" cy="59941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Bean</a:t>
            </a:r>
            <a:r>
              <a:rPr lang="zh-CN" altLang="en-US">
                <a:solidFill>
                  <a:srgbClr val="C00000"/>
                </a:solidFill>
              </a:rPr>
              <a:t>管理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709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114578</TotalTime>
  <Words>1745</Words>
  <Application>Microsoft Office PowerPoint</Application>
  <PresentationFormat>宽屏</PresentationFormat>
  <Paragraphs>266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67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STKaiti</vt:lpstr>
      <vt:lpstr>STKaiti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配置优先级</vt:lpstr>
      <vt:lpstr>配置</vt:lpstr>
      <vt:lpstr>配置</vt:lpstr>
      <vt:lpstr>配置</vt:lpstr>
      <vt:lpstr>配置</vt:lpstr>
      <vt:lpstr>PowerPoint 演示文稿</vt:lpstr>
      <vt:lpstr>Bean管理</vt:lpstr>
      <vt:lpstr>Bean管理</vt:lpstr>
      <vt:lpstr>获取bean</vt:lpstr>
      <vt:lpstr>Bean管理</vt:lpstr>
      <vt:lpstr>bean作用域</vt:lpstr>
      <vt:lpstr>bean作用域</vt:lpstr>
      <vt:lpstr>Bean管理</vt:lpstr>
      <vt:lpstr>第三方bean</vt:lpstr>
      <vt:lpstr>PowerPoint 演示文稿</vt:lpstr>
      <vt:lpstr>PowerPoint 演示文稿</vt:lpstr>
      <vt:lpstr>SpringBoot原理</vt:lpstr>
      <vt:lpstr>Spring</vt:lpstr>
      <vt:lpstr>PowerPoint 演示文稿</vt:lpstr>
      <vt:lpstr>SpringBoot原理</vt:lpstr>
      <vt:lpstr>SpringBoot原理</vt:lpstr>
      <vt:lpstr>起步依赖原理</vt:lpstr>
      <vt:lpstr>起步依赖原理</vt:lpstr>
      <vt:lpstr>PowerPoint 演示文稿</vt:lpstr>
      <vt:lpstr>SpringBoot原理</vt:lpstr>
      <vt:lpstr>自动配置</vt:lpstr>
      <vt:lpstr>SpringBoot原理</vt:lpstr>
      <vt:lpstr>SpringBoot原理</vt:lpstr>
      <vt:lpstr>自动配置原理</vt:lpstr>
      <vt:lpstr>自动配置原理</vt:lpstr>
      <vt:lpstr>自动配置原理</vt:lpstr>
      <vt:lpstr>自动配置原理</vt:lpstr>
      <vt:lpstr>自动配置原理</vt:lpstr>
      <vt:lpstr>自动配置原理</vt:lpstr>
      <vt:lpstr>@Conditional</vt:lpstr>
      <vt:lpstr>自动配置原理</vt:lpstr>
      <vt:lpstr>SpringBoot原理</vt:lpstr>
      <vt:lpstr>自定义starter</vt:lpstr>
      <vt:lpstr>自定义starter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9711</cp:revision>
  <dcterms:created xsi:type="dcterms:W3CDTF">2020-03-31T02:23:27Z</dcterms:created>
  <dcterms:modified xsi:type="dcterms:W3CDTF">2023-01-11T14:51:37Z</dcterms:modified>
</cp:coreProperties>
</file>