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9"/>
  </p:notesMasterIdLst>
  <p:handoutMasterIdLst>
    <p:handoutMasterId r:id="rId50"/>
  </p:handoutMasterIdLst>
  <p:sldIdLst>
    <p:sldId id="462" r:id="rId8"/>
    <p:sldId id="1658" r:id="rId9"/>
    <p:sldId id="1611" r:id="rId10"/>
    <p:sldId id="1610" r:id="rId11"/>
    <p:sldId id="1614" r:id="rId12"/>
    <p:sldId id="1615" r:id="rId13"/>
    <p:sldId id="1616" r:id="rId14"/>
    <p:sldId id="1664" r:id="rId15"/>
    <p:sldId id="1612" r:id="rId16"/>
    <p:sldId id="1618" r:id="rId17"/>
    <p:sldId id="1666" r:id="rId18"/>
    <p:sldId id="1619" r:id="rId19"/>
    <p:sldId id="1665" r:id="rId20"/>
    <p:sldId id="1620" r:id="rId21"/>
    <p:sldId id="1659" r:id="rId22"/>
    <p:sldId id="1660" r:id="rId23"/>
    <p:sldId id="1661" r:id="rId24"/>
    <p:sldId id="1669" r:id="rId25"/>
    <p:sldId id="1667" r:id="rId26"/>
    <p:sldId id="1625" r:id="rId27"/>
    <p:sldId id="1668" r:id="rId28"/>
    <p:sldId id="1626" r:id="rId29"/>
    <p:sldId id="1629" r:id="rId30"/>
    <p:sldId id="1627" r:id="rId31"/>
    <p:sldId id="1628" r:id="rId32"/>
    <p:sldId id="1630" r:id="rId33"/>
    <p:sldId id="1657" r:id="rId34"/>
    <p:sldId id="1631" r:id="rId35"/>
    <p:sldId id="1634" r:id="rId36"/>
    <p:sldId id="1635" r:id="rId37"/>
    <p:sldId id="1637" r:id="rId38"/>
    <p:sldId id="1638" r:id="rId39"/>
    <p:sldId id="1639" r:id="rId40"/>
    <p:sldId id="1662" r:id="rId41"/>
    <p:sldId id="1647" r:id="rId42"/>
    <p:sldId id="1649" r:id="rId43"/>
    <p:sldId id="1653" r:id="rId44"/>
    <p:sldId id="1652" r:id="rId45"/>
    <p:sldId id="1654" r:id="rId46"/>
    <p:sldId id="1663" r:id="rId47"/>
    <p:sldId id="156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CD5B5"/>
    <a:srgbClr val="0AECA6"/>
    <a:srgbClr val="B6DF89"/>
    <a:srgbClr val="FDEADA"/>
    <a:srgbClr val="E46C0A"/>
    <a:srgbClr val="00B0F0"/>
    <a:srgbClr val="0033B3"/>
    <a:srgbClr val="56F8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62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877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1.png"/><Relationship Id="rId1" Type="http://schemas.openxmlformats.org/officeDocument/2006/relationships/tags" Target="../tags/tag1.xml"/><Relationship Id="rId6" Type="http://schemas.openxmlformats.org/officeDocument/2006/relationships/image" Target="../media/image22.svg"/><Relationship Id="rId11" Type="http://schemas.openxmlformats.org/officeDocument/2006/relationships/image" Target="../media/image27.emf"/><Relationship Id="rId5" Type="http://schemas.openxmlformats.org/officeDocument/2006/relationships/image" Target="../media/image21.png"/><Relationship Id="rId15" Type="http://schemas.openxmlformats.org/officeDocument/2006/relationships/image" Target="../media/image8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svg"/><Relationship Id="rId3" Type="http://schemas.openxmlformats.org/officeDocument/2006/relationships/image" Target="../media/image27.emf"/><Relationship Id="rId7" Type="http://schemas.openxmlformats.org/officeDocument/2006/relationships/image" Target="../media/image22.sv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1.png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2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sv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Maven</a:t>
            </a:r>
            <a:r>
              <a:rPr kumimoji="1" lang="zh-CN" altLang="en-US" sz="5400"/>
              <a:t>高级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继承与聚合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032948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继承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聚合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继承与聚合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032948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继承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</a:rPr>
              <a:t>继承关系</a:t>
            </a:r>
            <a:endParaRPr lang="en-US" altLang="zh-CN" sz="140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版本锁定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/>
              <a:t>聚合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9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D78A05-EA1D-4635-E20A-BB1C3557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FE625B-0A83-2349-0AD1-E2CA06F8B18D}"/>
              </a:ext>
            </a:extLst>
          </p:cNvPr>
          <p:cNvSpPr/>
          <p:nvPr/>
        </p:nvSpPr>
        <p:spPr>
          <a:xfrm>
            <a:off x="1212833" y="3090950"/>
            <a:ext cx="3249996" cy="2518542"/>
          </a:xfrm>
          <a:prstGeom prst="roundRect">
            <a:avLst>
              <a:gd name="adj" fmla="val 26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endParaRPr kumimoji="0" lang="en-US" altLang="zh-CN" sz="105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&gt;org.projectlombok&lt;/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&gt;lombok&lt;/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&gt;1.18.24&lt;/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endParaRPr lang="en-US" altLang="zh-CN" sz="1050">
              <a:solidFill>
                <a:srgbClr val="080808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!!组合 10">
            <a:extLst>
              <a:ext uri="{FF2B5EF4-FFF2-40B4-BE49-F238E27FC236}">
                <a16:creationId xmlns:a16="http://schemas.microsoft.com/office/drawing/2014/main" id="{07F683CB-4846-B1B0-93B0-484A4BF053D9}"/>
              </a:ext>
            </a:extLst>
          </p:cNvPr>
          <p:cNvGrpSpPr/>
          <p:nvPr/>
        </p:nvGrpSpPr>
        <p:grpSpPr>
          <a:xfrm>
            <a:off x="2247023" y="2614509"/>
            <a:ext cx="1288256" cy="841662"/>
            <a:chOff x="5742482" y="2230923"/>
            <a:chExt cx="1288256" cy="84166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6B5A4A5-5EF4-7125-5549-075F4686D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0107" y="2230923"/>
              <a:ext cx="1161109" cy="84166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F713134-72D9-0E0C-301B-53FA22C1A73E}"/>
                </a:ext>
              </a:extLst>
            </p:cNvPr>
            <p:cNvSpPr txBox="1"/>
            <p:nvPr/>
          </p:nvSpPr>
          <p:spPr>
            <a:xfrm>
              <a:off x="5742482" y="2579254"/>
              <a:ext cx="12882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tlias-pojo</a:t>
              </a:r>
              <a:endParaRPr lang="zh-CN" altLang="en-US" sz="1200"/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2ABF471-0AEA-4B01-022A-28046F289E98}"/>
              </a:ext>
            </a:extLst>
          </p:cNvPr>
          <p:cNvSpPr/>
          <p:nvPr/>
        </p:nvSpPr>
        <p:spPr>
          <a:xfrm>
            <a:off x="4573027" y="3088343"/>
            <a:ext cx="3249996" cy="2518542"/>
          </a:xfrm>
          <a:prstGeom prst="roundRect">
            <a:avLst>
              <a:gd name="adj" fmla="val 26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endParaRPr kumimoji="0" lang="en-US" altLang="zh-CN" sz="105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&gt;org.projectlombok&lt;/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&gt;lombok&lt;/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&gt;1.18.24&lt;/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endParaRPr lang="en-US" altLang="zh-CN" sz="1050">
              <a:solidFill>
                <a:srgbClr val="080808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lang="en-US" altLang="zh-CN" sz="105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9" name="!!组合 18">
            <a:extLst>
              <a:ext uri="{FF2B5EF4-FFF2-40B4-BE49-F238E27FC236}">
                <a16:creationId xmlns:a16="http://schemas.microsoft.com/office/drawing/2014/main" id="{7C98BF4A-1844-1D66-5C1A-B3925BCE3C26}"/>
              </a:ext>
            </a:extLst>
          </p:cNvPr>
          <p:cNvGrpSpPr/>
          <p:nvPr/>
        </p:nvGrpSpPr>
        <p:grpSpPr>
          <a:xfrm>
            <a:off x="5553897" y="2547446"/>
            <a:ext cx="1288256" cy="841662"/>
            <a:chOff x="9304084" y="2230923"/>
            <a:chExt cx="1583038" cy="82879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940BB0A-34EE-495F-0765-9C255271D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3383" y="2230923"/>
              <a:ext cx="1533739" cy="82879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C489B0C-6F22-5538-F5E2-20C9E3182C7C}"/>
                </a:ext>
              </a:extLst>
            </p:cNvPr>
            <p:cNvSpPr txBox="1"/>
            <p:nvPr/>
          </p:nvSpPr>
          <p:spPr>
            <a:xfrm>
              <a:off x="9304084" y="2572857"/>
              <a:ext cx="14020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latin typeface="Consolas" panose="020B0609020204030204" pitchFamily="49" charset="0"/>
                </a:rPr>
                <a:t>tlias-utils</a:t>
              </a:r>
              <a:endParaRPr lang="zh-CN" altLang="en-US" sz="1200">
                <a:latin typeface="Consolas" panose="020B0609020204030204" pitchFamily="49" charset="0"/>
              </a:endParaRPr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F70BA7F-8F8F-0724-F823-E93C248F3748}"/>
              </a:ext>
            </a:extLst>
          </p:cNvPr>
          <p:cNvSpPr/>
          <p:nvPr/>
        </p:nvSpPr>
        <p:spPr>
          <a:xfrm>
            <a:off x="7933221" y="3088343"/>
            <a:ext cx="3249996" cy="2518542"/>
          </a:xfrm>
          <a:prstGeom prst="roundRect">
            <a:avLst>
              <a:gd name="adj" fmla="val 26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endParaRPr kumimoji="0" lang="en-US" altLang="zh-CN" sz="105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&gt;org.projectlombok&lt;/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&gt;lombok&lt;/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&gt;1.18.24&lt;/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endParaRPr lang="en-US" altLang="zh-CN" sz="1050">
              <a:solidFill>
                <a:srgbClr val="080808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lang="en-US" altLang="zh-CN" sz="105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1" name="!!组合 30">
            <a:extLst>
              <a:ext uri="{FF2B5EF4-FFF2-40B4-BE49-F238E27FC236}">
                <a16:creationId xmlns:a16="http://schemas.microsoft.com/office/drawing/2014/main" id="{F9366DE1-5647-E6C7-FFDA-2D6A6A257635}"/>
              </a:ext>
            </a:extLst>
          </p:cNvPr>
          <p:cNvGrpSpPr/>
          <p:nvPr/>
        </p:nvGrpSpPr>
        <p:grpSpPr>
          <a:xfrm>
            <a:off x="8857213" y="2547446"/>
            <a:ext cx="1288256" cy="841662"/>
            <a:chOff x="9304084" y="2230923"/>
            <a:chExt cx="1583038" cy="828791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09818F3-89AA-8136-847C-6425749A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3383" y="2230923"/>
              <a:ext cx="1533739" cy="828791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EFD5060-C7F6-021C-EF18-2A66390F6B90}"/>
                </a:ext>
              </a:extLst>
            </p:cNvPr>
            <p:cNvSpPr txBox="1"/>
            <p:nvPr/>
          </p:nvSpPr>
          <p:spPr>
            <a:xfrm>
              <a:off x="9304084" y="2572857"/>
              <a:ext cx="1402015" cy="454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latin typeface="Consolas" panose="020B0609020204030204" pitchFamily="49" charset="0"/>
                </a:rPr>
                <a:t>tlias-web-management</a:t>
              </a:r>
              <a:endParaRPr lang="zh-CN" altLang="en-US" sz="1200">
                <a:latin typeface="Consolas" panose="020B0609020204030204" pitchFamily="49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B12E5E5-E67F-2523-D52B-93D0C32D2558}"/>
              </a:ext>
            </a:extLst>
          </p:cNvPr>
          <p:cNvSpPr txBox="1"/>
          <p:nvPr/>
        </p:nvSpPr>
        <p:spPr>
          <a:xfrm>
            <a:off x="5797061" y="53782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繁琐</a:t>
            </a:r>
            <a:endParaRPr lang="zh-CN" altLang="en-US" sz="36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41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9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D78A05-EA1D-4635-E20A-BB1C3557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B2D21-26B5-DF0A-40C6-52565608C8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698930"/>
          </a:xfrm>
        </p:spPr>
        <p:txBody>
          <a:bodyPr/>
          <a:lstStyle/>
          <a:p>
            <a:pPr marL="285750" indent="-285750" defTabSz="360000">
              <a:buFont typeface="Wingdings" panose="05000000000000000000" pitchFamily="2" charset="2"/>
              <a:buChar char="l"/>
            </a:pPr>
            <a:r>
              <a:rPr kumimoji="1"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概念：</a:t>
            </a:r>
            <a:r>
              <a:rPr kumimoji="1" lang="zh-CN" altLang="en-US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继承</a:t>
            </a:r>
            <a:r>
              <a:rPr kumimoji="1"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描述的是两个工程间的关系，与</a:t>
            </a:r>
            <a:r>
              <a:rPr kumimoji="1" lang="en-US" altLang="zh-CN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java</a:t>
            </a:r>
            <a:r>
              <a:rPr kumimoji="1"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中的继承相似，子工程可以继承父工程中的配置信息，常见于依赖关系的继承</a:t>
            </a:r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。</a:t>
            </a:r>
            <a:endParaRPr kumimoji="1" lang="en-US" altLang="zh-CN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 defTabSz="360000">
              <a:buFont typeface="Wingdings" panose="05000000000000000000" pitchFamily="2" charset="2"/>
              <a:buChar char="l"/>
            </a:pPr>
            <a:r>
              <a:rPr kumimoji="1"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作用：</a:t>
            </a:r>
            <a:r>
              <a:rPr kumimoji="1"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简化依赖配置</a:t>
            </a:r>
            <a:r>
              <a:rPr kumimoji="1" lang="zh-CN" altLang="en-US">
                <a:sym typeface="Consolas" panose="020B0609020204030204" pitchFamily="49" charset="0"/>
              </a:rPr>
              <a:t>、</a:t>
            </a:r>
            <a:r>
              <a:rPr kumimoji="1"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统一管理依赖</a:t>
            </a:r>
            <a:endParaRPr kumimoji="1"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 defTabSz="360000">
              <a:buFont typeface="Wingdings" panose="05000000000000000000" pitchFamily="2" charset="2"/>
              <a:buChar char="l"/>
            </a:pPr>
            <a:r>
              <a:rPr kumimoji="1" lang="zh-CN" altLang="en-US">
                <a:sym typeface="Consolas" panose="020B0609020204030204" pitchFamily="49" charset="0"/>
              </a:rPr>
              <a:t>实现：</a:t>
            </a:r>
            <a:r>
              <a:rPr kumimoji="1" lang="en-US" altLang="zh-CN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&lt;parent&gt; … &lt;/parent&gt;</a:t>
            </a:r>
            <a:endParaRPr kumimoji="1" lang="en-US" altLang="zh-CN" sz="1600" b="0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547DC65-38DE-DDD0-6DDC-63266E8CC95A}"/>
              </a:ext>
            </a:extLst>
          </p:cNvPr>
          <p:cNvSpPr txBox="1"/>
          <p:nvPr/>
        </p:nvSpPr>
        <p:spPr>
          <a:xfrm>
            <a:off x="1112408" y="435454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父工程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DBF07A-731F-0A4D-CC0D-A0019A1F17ED}"/>
              </a:ext>
            </a:extLst>
          </p:cNvPr>
          <p:cNvSpPr txBox="1"/>
          <p:nvPr/>
        </p:nvSpPr>
        <p:spPr>
          <a:xfrm>
            <a:off x="1055623" y="538353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子工程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8" name="!!组合 67">
            <a:extLst>
              <a:ext uri="{FF2B5EF4-FFF2-40B4-BE49-F238E27FC236}">
                <a16:creationId xmlns:a16="http://schemas.microsoft.com/office/drawing/2014/main" id="{D7685EFE-9AD2-5F5E-43E1-275264EAB2F9}"/>
              </a:ext>
            </a:extLst>
          </p:cNvPr>
          <p:cNvGrpSpPr/>
          <p:nvPr/>
        </p:nvGrpSpPr>
        <p:grpSpPr>
          <a:xfrm>
            <a:off x="4755372" y="4229085"/>
            <a:ext cx="1947660" cy="553944"/>
            <a:chOff x="5003677" y="4899664"/>
            <a:chExt cx="1947660" cy="55394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4F0A080-5C63-029A-DC75-0AB6AF684427}"/>
                </a:ext>
              </a:extLst>
            </p:cNvPr>
            <p:cNvSpPr txBox="1"/>
            <p:nvPr/>
          </p:nvSpPr>
          <p:spPr>
            <a:xfrm>
              <a:off x="5754945" y="5018789"/>
              <a:ext cx="1196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tlias-parent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1F9B747-5425-58EB-3241-66659C28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677" y="4899664"/>
              <a:ext cx="751268" cy="553944"/>
            </a:xfrm>
            <a:prstGeom prst="rect">
              <a:avLst/>
            </a:prstGeom>
          </p:spPr>
        </p:pic>
      </p:grpSp>
      <p:cxnSp>
        <p:nvCxnSpPr>
          <p:cNvPr id="54" name="!!连接符: 曲线 53">
            <a:extLst>
              <a:ext uri="{FF2B5EF4-FFF2-40B4-BE49-F238E27FC236}">
                <a16:creationId xmlns:a16="http://schemas.microsoft.com/office/drawing/2014/main" id="{D025BD2D-A446-62F3-2FB3-936D7AF83AA7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3485609" y="3661943"/>
            <a:ext cx="524311" cy="2766484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!!连接符: 曲线 58">
            <a:extLst>
              <a:ext uri="{FF2B5EF4-FFF2-40B4-BE49-F238E27FC236}">
                <a16:creationId xmlns:a16="http://schemas.microsoft.com/office/drawing/2014/main" id="{4A09A41B-837F-0BE1-CE60-4C0C11183E17}"/>
              </a:ext>
            </a:extLst>
          </p:cNvPr>
          <p:cNvCxnSpPr>
            <a:cxnSpLocks/>
            <a:endCxn id="51" idx="2"/>
          </p:cNvCxnSpPr>
          <p:nvPr/>
        </p:nvCxnSpPr>
        <p:spPr>
          <a:xfrm rot="16200000" flipV="1">
            <a:off x="6270638" y="3643398"/>
            <a:ext cx="536733" cy="28159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!!组合 10">
            <a:extLst>
              <a:ext uri="{FF2B5EF4-FFF2-40B4-BE49-F238E27FC236}">
                <a16:creationId xmlns:a16="http://schemas.microsoft.com/office/drawing/2014/main" id="{8D295F42-3EE6-3122-E1DE-D6D9F70CBF45}"/>
              </a:ext>
            </a:extLst>
          </p:cNvPr>
          <p:cNvGrpSpPr/>
          <p:nvPr/>
        </p:nvGrpSpPr>
        <p:grpSpPr>
          <a:xfrm>
            <a:off x="1978938" y="5330109"/>
            <a:ext cx="786544" cy="746683"/>
            <a:chOff x="5856780" y="2572094"/>
            <a:chExt cx="964609" cy="7609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34D8726-3D06-AD13-39BD-1F605DB6D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6780" y="2572094"/>
              <a:ext cx="964609" cy="56520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8F2413-FA9B-8F22-50AC-53C13CF74564}"/>
                </a:ext>
              </a:extLst>
            </p:cNvPr>
            <p:cNvSpPr txBox="1"/>
            <p:nvPr/>
          </p:nvSpPr>
          <p:spPr>
            <a:xfrm>
              <a:off x="5856780" y="3160503"/>
              <a:ext cx="964609" cy="17250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tlias-pojo</a:t>
              </a:r>
              <a:endParaRPr lang="zh-CN" altLang="en-US" sz="1100"/>
            </a:p>
          </p:txBody>
        </p:sp>
      </p:grpSp>
      <p:grpSp>
        <p:nvGrpSpPr>
          <p:cNvPr id="9" name="!!组合 18">
            <a:extLst>
              <a:ext uri="{FF2B5EF4-FFF2-40B4-BE49-F238E27FC236}">
                <a16:creationId xmlns:a16="http://schemas.microsoft.com/office/drawing/2014/main" id="{AA1CB39B-3695-ECBB-F6D1-DD283F03BACD}"/>
              </a:ext>
            </a:extLst>
          </p:cNvPr>
          <p:cNvGrpSpPr/>
          <p:nvPr/>
        </p:nvGrpSpPr>
        <p:grpSpPr>
          <a:xfrm>
            <a:off x="4700635" y="5342304"/>
            <a:ext cx="907735" cy="754608"/>
            <a:chOff x="9353384" y="2347308"/>
            <a:chExt cx="1115445" cy="74306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962EEBE-F6A8-61A2-EC60-AE5ADE70F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3384" y="2347308"/>
              <a:ext cx="1025559" cy="5541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07971BB-22DB-E49A-5E48-B52F4DAA117C}"/>
                </a:ext>
              </a:extLst>
            </p:cNvPr>
            <p:cNvSpPr txBox="1"/>
            <p:nvPr/>
          </p:nvSpPr>
          <p:spPr>
            <a:xfrm>
              <a:off x="9353384" y="2923687"/>
              <a:ext cx="1115445" cy="1666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</a:lstStyle>
            <a:p>
              <a:r>
                <a:rPr lang="en-US" altLang="zh-CN" sz="1100"/>
                <a:t>tlias-utils</a:t>
              </a:r>
              <a:endParaRPr lang="zh-CN" altLang="en-US" sz="1100"/>
            </a:p>
          </p:txBody>
        </p:sp>
      </p:grpSp>
      <p:grpSp>
        <p:nvGrpSpPr>
          <p:cNvPr id="13" name="!!组合 30">
            <a:extLst>
              <a:ext uri="{FF2B5EF4-FFF2-40B4-BE49-F238E27FC236}">
                <a16:creationId xmlns:a16="http://schemas.microsoft.com/office/drawing/2014/main" id="{B914AD38-EA95-8BFC-38CC-8EBBF965693F}"/>
              </a:ext>
            </a:extLst>
          </p:cNvPr>
          <p:cNvGrpSpPr/>
          <p:nvPr/>
        </p:nvGrpSpPr>
        <p:grpSpPr>
          <a:xfrm>
            <a:off x="7130740" y="5350880"/>
            <a:ext cx="1632526" cy="746030"/>
            <a:chOff x="9145449" y="2547212"/>
            <a:chExt cx="2006085" cy="73462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B200E42-0D85-0C77-E09B-E264C1834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3281" y="2547212"/>
              <a:ext cx="1025557" cy="55418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E5710EC-2A66-9212-F4D1-73E1B86510E2}"/>
                </a:ext>
              </a:extLst>
            </p:cNvPr>
            <p:cNvSpPr txBox="1"/>
            <p:nvPr/>
          </p:nvSpPr>
          <p:spPr>
            <a:xfrm>
              <a:off x="9145449" y="3115144"/>
              <a:ext cx="2006085" cy="1666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</a:lstStyle>
            <a:p>
              <a:r>
                <a:rPr lang="en-US" altLang="zh-CN" sz="1100"/>
                <a:t>tlias-web-management</a:t>
              </a:r>
              <a:endParaRPr lang="zh-CN" altLang="en-US" sz="1100"/>
            </a:p>
          </p:txBody>
        </p:sp>
      </p:grpSp>
      <p:cxnSp>
        <p:nvCxnSpPr>
          <p:cNvPr id="25" name="!!直接箭头连接符 67">
            <a:extLst>
              <a:ext uri="{FF2B5EF4-FFF2-40B4-BE49-F238E27FC236}">
                <a16:creationId xmlns:a16="http://schemas.microsoft.com/office/drawing/2014/main" id="{AD255171-B9B5-AE36-B8E2-F26F1F0F12F2}"/>
              </a:ext>
            </a:extLst>
          </p:cNvPr>
          <p:cNvCxnSpPr/>
          <p:nvPr/>
        </p:nvCxnSpPr>
        <p:spPr>
          <a:xfrm flipV="1">
            <a:off x="5131006" y="4838365"/>
            <a:ext cx="0" cy="545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0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0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FBCE5-4ED6-233F-C64A-DB79423B6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继承关系实现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0E173D-3A09-17E3-34D2-D1DB242D6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7197" y="1859139"/>
            <a:ext cx="9214230" cy="143264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400"/>
              <a:t>①</a:t>
            </a:r>
            <a:r>
              <a:rPr lang="en-US" altLang="zh-CN" sz="1400"/>
              <a:t>. </a:t>
            </a:r>
            <a:r>
              <a:rPr lang="zh-CN" altLang="en-US" sz="1400"/>
              <a:t>创建</a:t>
            </a:r>
            <a:r>
              <a:rPr lang="en-US" altLang="zh-CN" sz="1400"/>
              <a:t>maven</a:t>
            </a:r>
            <a:r>
              <a:rPr lang="zh-CN" altLang="en-US" sz="1400"/>
              <a:t>模块</a:t>
            </a:r>
            <a:r>
              <a:rPr lang="en-US" altLang="zh-CN" sz="1400"/>
              <a:t> tlias-parent </a:t>
            </a:r>
            <a:r>
              <a:rPr lang="zh-CN" altLang="en-US" sz="1400"/>
              <a:t>，该工程为</a:t>
            </a:r>
            <a:r>
              <a:rPr lang="zh-CN" altLang="en-US" sz="1400">
                <a:solidFill>
                  <a:srgbClr val="C00000"/>
                </a:solidFill>
              </a:rPr>
              <a:t>父工程</a:t>
            </a:r>
            <a:r>
              <a:rPr lang="zh-CN" altLang="en-US" sz="1400"/>
              <a:t>，设置</a:t>
            </a:r>
            <a:r>
              <a:rPr lang="zh-CN" altLang="en-US" sz="1400">
                <a:solidFill>
                  <a:srgbClr val="C00000"/>
                </a:solidFill>
              </a:rPr>
              <a:t>打包方式</a:t>
            </a:r>
            <a:r>
              <a:rPr lang="en-US" altLang="zh-CN" sz="1400">
                <a:solidFill>
                  <a:srgbClr val="C00000"/>
                </a:solidFill>
              </a:rPr>
              <a:t>pom</a:t>
            </a:r>
            <a:r>
              <a:rPr lang="en-US" altLang="zh-CN" sz="1400"/>
              <a:t>(</a:t>
            </a:r>
            <a:r>
              <a:rPr lang="zh-CN" altLang="en-US" sz="1400"/>
              <a:t>默认</a:t>
            </a:r>
            <a:r>
              <a:rPr lang="en-US" altLang="zh-CN" sz="1400"/>
              <a:t>jar)</a:t>
            </a:r>
            <a:r>
              <a:rPr lang="zh-CN" altLang="en-US" sz="1400"/>
              <a:t>。</a:t>
            </a:r>
            <a:endParaRPr lang="en-US" altLang="zh-CN" sz="1400"/>
          </a:p>
          <a:p>
            <a:pPr>
              <a:lnSpc>
                <a:spcPct val="200000"/>
              </a:lnSpc>
            </a:pPr>
            <a:r>
              <a:rPr lang="zh-CN" altLang="en-US" sz="1400"/>
              <a:t>②</a:t>
            </a:r>
            <a:r>
              <a:rPr lang="en-US" altLang="zh-CN" sz="1400"/>
              <a:t>. </a:t>
            </a:r>
            <a:r>
              <a:rPr lang="zh-CN" altLang="en-US" sz="1400"/>
              <a:t>在</a:t>
            </a:r>
            <a:r>
              <a:rPr lang="zh-CN" altLang="en-US" sz="1400">
                <a:solidFill>
                  <a:srgbClr val="C00000"/>
                </a:solidFill>
              </a:rPr>
              <a:t>子工程</a:t>
            </a:r>
            <a:r>
              <a:rPr lang="zh-CN" altLang="en-US" sz="1400"/>
              <a:t>的</a:t>
            </a:r>
            <a:r>
              <a:rPr lang="en-US" altLang="zh-CN" sz="1400"/>
              <a:t>pom.xml</a:t>
            </a:r>
            <a:r>
              <a:rPr lang="zh-CN" altLang="en-US" sz="1400"/>
              <a:t>文件中，配置继承关系。</a:t>
            </a:r>
          </a:p>
          <a:p>
            <a:pPr>
              <a:lnSpc>
                <a:spcPct val="200000"/>
              </a:lnSpc>
            </a:pPr>
            <a:r>
              <a:rPr lang="zh-CN" altLang="en-US" sz="1400"/>
              <a:t>③</a:t>
            </a:r>
            <a:r>
              <a:rPr lang="en-US" altLang="zh-CN" sz="1400"/>
              <a:t>. </a:t>
            </a:r>
            <a:r>
              <a:rPr lang="zh-CN" altLang="en-US" sz="1400"/>
              <a:t>在</a:t>
            </a:r>
            <a:r>
              <a:rPr lang="zh-CN" altLang="en-US" sz="1400">
                <a:solidFill>
                  <a:srgbClr val="C00000"/>
                </a:solidFill>
              </a:rPr>
              <a:t>父工程</a:t>
            </a:r>
            <a:r>
              <a:rPr lang="zh-CN" altLang="en-US" sz="1400"/>
              <a:t>中配置各个工程共有的依赖（子工程会自动继承父工程的依赖）。</a:t>
            </a:r>
          </a:p>
          <a:p>
            <a:pPr>
              <a:lnSpc>
                <a:spcPct val="200000"/>
              </a:lnSpc>
            </a:pP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0F7A61-F662-803C-D5DF-2C31ACE80F1A}"/>
              </a:ext>
            </a:extLst>
          </p:cNvPr>
          <p:cNvSpPr/>
          <p:nvPr/>
        </p:nvSpPr>
        <p:spPr>
          <a:xfrm>
            <a:off x="7389645" y="1948871"/>
            <a:ext cx="4535031" cy="2764509"/>
          </a:xfrm>
          <a:prstGeom prst="roundRect">
            <a:avLst>
              <a:gd name="adj" fmla="val 935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&gt;2.7.5&lt;/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relativePath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</a:pPr>
            <a:endParaRPr lang="en-US" altLang="zh-CN" sz="11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&gt;com.itheima&lt;/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tlias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&gt;1.0-SNAPSHOT&lt;/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packaging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&gt;pom&lt;/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packaging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10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!!矩形: 圆角 222">
            <a:extLst>
              <a:ext uri="{FF2B5EF4-FFF2-40B4-BE49-F238E27FC236}">
                <a16:creationId xmlns:a16="http://schemas.microsoft.com/office/drawing/2014/main" id="{1A005E14-67BC-43D5-6E35-832E7B4F0944}"/>
              </a:ext>
            </a:extLst>
          </p:cNvPr>
          <p:cNvSpPr/>
          <p:nvPr/>
        </p:nvSpPr>
        <p:spPr>
          <a:xfrm>
            <a:off x="7389642" y="4440068"/>
            <a:ext cx="4535031" cy="262923"/>
          </a:xfrm>
          <a:prstGeom prst="roundRect">
            <a:avLst>
              <a:gd name="adj" fmla="val 1474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7DC8434-515B-6525-3A9D-CCC12E8E203F}"/>
              </a:ext>
            </a:extLst>
          </p:cNvPr>
          <p:cNvSpPr/>
          <p:nvPr/>
        </p:nvSpPr>
        <p:spPr>
          <a:xfrm>
            <a:off x="7389643" y="4886039"/>
            <a:ext cx="4535033" cy="1408584"/>
          </a:xfrm>
          <a:prstGeom prst="roundRect">
            <a:avLst>
              <a:gd name="adj" fmla="val 2599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&gt;com.itheima&lt;/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tlias-parent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&gt;1.0-SNAPSHOT&lt;/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relativePath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&gt;../</a:t>
            </a: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tlias-parent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/pom.xml&lt;/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relativePath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223">
            <a:extLst>
              <a:ext uri="{FF2B5EF4-FFF2-40B4-BE49-F238E27FC236}">
                <a16:creationId xmlns:a16="http://schemas.microsoft.com/office/drawing/2014/main" id="{BD46ABA2-1FED-A12E-0AEF-DCB915BB91BF}"/>
              </a:ext>
            </a:extLst>
          </p:cNvPr>
          <p:cNvSpPr/>
          <p:nvPr/>
        </p:nvSpPr>
        <p:spPr>
          <a:xfrm>
            <a:off x="7390312" y="5818845"/>
            <a:ext cx="4535030" cy="270044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FF493018-8BB0-DE18-286B-9EE71BA6ACA5}"/>
              </a:ext>
            </a:extLst>
          </p:cNvPr>
          <p:cNvSpPr/>
          <p:nvPr/>
        </p:nvSpPr>
        <p:spPr>
          <a:xfrm>
            <a:off x="1037153" y="3995906"/>
            <a:ext cx="6080268" cy="2527442"/>
          </a:xfrm>
          <a:prstGeom prst="roundRect">
            <a:avLst>
              <a:gd name="adj" fmla="val 2712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C3F632-5F8D-DFE6-B650-0BAE2384C8B5}"/>
              </a:ext>
            </a:extLst>
          </p:cNvPr>
          <p:cNvSpPr txBox="1"/>
          <p:nvPr/>
        </p:nvSpPr>
        <p:spPr>
          <a:xfrm>
            <a:off x="1080588" y="5046756"/>
            <a:ext cx="461280" cy="20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父工程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6873BE-4F00-E6C8-5928-2E8723079044}"/>
              </a:ext>
            </a:extLst>
          </p:cNvPr>
          <p:cNvSpPr txBox="1"/>
          <p:nvPr/>
        </p:nvSpPr>
        <p:spPr>
          <a:xfrm>
            <a:off x="1037153" y="5850086"/>
            <a:ext cx="461280" cy="20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子工程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2" name="!!组合 67">
            <a:extLst>
              <a:ext uri="{FF2B5EF4-FFF2-40B4-BE49-F238E27FC236}">
                <a16:creationId xmlns:a16="http://schemas.microsoft.com/office/drawing/2014/main" id="{57C69C80-4B1B-7906-1471-41D82932DDC5}"/>
              </a:ext>
            </a:extLst>
          </p:cNvPr>
          <p:cNvGrpSpPr/>
          <p:nvPr/>
        </p:nvGrpSpPr>
        <p:grpSpPr>
          <a:xfrm>
            <a:off x="3867133" y="4948810"/>
            <a:ext cx="1638121" cy="432463"/>
            <a:chOff x="5003677" y="4899664"/>
            <a:chExt cx="2141583" cy="55394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E435B73-F0BF-56A7-20FA-2764F0718D01}"/>
                </a:ext>
              </a:extLst>
            </p:cNvPr>
            <p:cNvSpPr txBox="1"/>
            <p:nvPr/>
          </p:nvSpPr>
          <p:spPr>
            <a:xfrm>
              <a:off x="5754943" y="5018789"/>
              <a:ext cx="1390317" cy="32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tlias-parent</a:t>
              </a:r>
              <a:endPara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3571548-1E01-8C6F-820B-829335B9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677" y="4899664"/>
              <a:ext cx="751268" cy="553944"/>
            </a:xfrm>
            <a:prstGeom prst="rect">
              <a:avLst/>
            </a:prstGeom>
          </p:spPr>
        </p:pic>
      </p:grpSp>
      <p:grpSp>
        <p:nvGrpSpPr>
          <p:cNvPr id="25" name="!!组合 68">
            <a:extLst>
              <a:ext uri="{FF2B5EF4-FFF2-40B4-BE49-F238E27FC236}">
                <a16:creationId xmlns:a16="http://schemas.microsoft.com/office/drawing/2014/main" id="{5BF9D698-9ECF-2C03-39FC-C7E357E0E0A8}"/>
              </a:ext>
            </a:extLst>
          </p:cNvPr>
          <p:cNvGrpSpPr/>
          <p:nvPr/>
        </p:nvGrpSpPr>
        <p:grpSpPr>
          <a:xfrm>
            <a:off x="3867133" y="4090734"/>
            <a:ext cx="2646788" cy="432464"/>
            <a:chOff x="5003677" y="3800551"/>
            <a:chExt cx="3460254" cy="55394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8047A47-776F-2F60-11CF-172B8716192E}"/>
                </a:ext>
              </a:extLst>
            </p:cNvPr>
            <p:cNvGrpSpPr/>
            <p:nvPr/>
          </p:nvGrpSpPr>
          <p:grpSpPr>
            <a:xfrm>
              <a:off x="5003677" y="3800551"/>
              <a:ext cx="751268" cy="553945"/>
              <a:chOff x="7098251" y="4427774"/>
              <a:chExt cx="2158082" cy="1415026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C050BC85-5A19-DEA7-2969-D318E71CF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251" y="4427774"/>
                <a:ext cx="2158082" cy="1415026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361EE61-15E1-8666-6435-C97C02B2E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475" y="4770094"/>
                <a:ext cx="589392" cy="841471"/>
              </a:xfrm>
              <a:prstGeom prst="rect">
                <a:avLst/>
              </a:prstGeom>
            </p:spPr>
          </p:pic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169802C-7726-DB28-EEE1-3748D7D5C488}"/>
                </a:ext>
              </a:extLst>
            </p:cNvPr>
            <p:cNvSpPr txBox="1"/>
            <p:nvPr/>
          </p:nvSpPr>
          <p:spPr>
            <a:xfrm>
              <a:off x="5754944" y="3965523"/>
              <a:ext cx="2708987" cy="32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spring-boot-stater-parent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30" name="!!连接符: 曲线 53">
            <a:extLst>
              <a:ext uri="{FF2B5EF4-FFF2-40B4-BE49-F238E27FC236}">
                <a16:creationId xmlns:a16="http://schemas.microsoft.com/office/drawing/2014/main" id="{59348FB0-5742-A0CE-027C-D3C7051288D8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2891738" y="4527881"/>
            <a:ext cx="409329" cy="2116115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!!连接符: 曲线 58">
            <a:extLst>
              <a:ext uri="{FF2B5EF4-FFF2-40B4-BE49-F238E27FC236}">
                <a16:creationId xmlns:a16="http://schemas.microsoft.com/office/drawing/2014/main" id="{96C215BB-E213-FCCE-1A0B-6D87535607CE}"/>
              </a:ext>
            </a:extLst>
          </p:cNvPr>
          <p:cNvCxnSpPr>
            <a:cxnSpLocks/>
            <a:endCxn id="24" idx="2"/>
          </p:cNvCxnSpPr>
          <p:nvPr/>
        </p:nvCxnSpPr>
        <p:spPr>
          <a:xfrm rot="16200000" flipV="1">
            <a:off x="5021941" y="4513794"/>
            <a:ext cx="419027" cy="215398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!!直接箭头连接符 66">
            <a:extLst>
              <a:ext uri="{FF2B5EF4-FFF2-40B4-BE49-F238E27FC236}">
                <a16:creationId xmlns:a16="http://schemas.microsoft.com/office/drawing/2014/main" id="{71243D72-A5A2-93ED-2007-B6E85BCB4104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154460" y="4523198"/>
            <a:ext cx="2153989" cy="12274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!!组合 10">
            <a:extLst>
              <a:ext uri="{FF2B5EF4-FFF2-40B4-BE49-F238E27FC236}">
                <a16:creationId xmlns:a16="http://schemas.microsoft.com/office/drawing/2014/main" id="{F99CB4ED-A507-1A64-CC8B-FB3C75C4D926}"/>
              </a:ext>
            </a:extLst>
          </p:cNvPr>
          <p:cNvGrpSpPr/>
          <p:nvPr/>
        </p:nvGrpSpPr>
        <p:grpSpPr>
          <a:xfrm>
            <a:off x="1743407" y="5808378"/>
            <a:ext cx="601637" cy="546893"/>
            <a:chOff x="5856780" y="2572094"/>
            <a:chExt cx="964609" cy="713866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744E100-A3E9-624F-7CCF-2FC88079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6780" y="2572094"/>
              <a:ext cx="964609" cy="565206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007266A-B6B8-3F40-3131-BB0E1169F387}"/>
                </a:ext>
              </a:extLst>
            </p:cNvPr>
            <p:cNvSpPr txBox="1"/>
            <p:nvPr/>
          </p:nvSpPr>
          <p:spPr>
            <a:xfrm>
              <a:off x="5856780" y="3160503"/>
              <a:ext cx="964609" cy="12545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tlias-pojo</a:t>
              </a:r>
              <a:endParaRPr lang="zh-CN" altLang="en-US" sz="800"/>
            </a:p>
          </p:txBody>
        </p:sp>
      </p:grpSp>
      <p:grpSp>
        <p:nvGrpSpPr>
          <p:cNvPr id="36" name="!!组合 18">
            <a:extLst>
              <a:ext uri="{FF2B5EF4-FFF2-40B4-BE49-F238E27FC236}">
                <a16:creationId xmlns:a16="http://schemas.microsoft.com/office/drawing/2014/main" id="{5E52D3E9-072B-1413-25D3-8CDD786998EF}"/>
              </a:ext>
            </a:extLst>
          </p:cNvPr>
          <p:cNvGrpSpPr/>
          <p:nvPr/>
        </p:nvGrpSpPr>
        <p:grpSpPr>
          <a:xfrm>
            <a:off x="3825265" y="5817898"/>
            <a:ext cx="753144" cy="535483"/>
            <a:chOff x="9353384" y="2347308"/>
            <a:chExt cx="1209918" cy="675412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DD3B564-B0AA-8901-E956-F2831797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3384" y="2347308"/>
              <a:ext cx="1025559" cy="554184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7A351-DF85-E85A-CC02-E0D06923F9CF}"/>
                </a:ext>
              </a:extLst>
            </p:cNvPr>
            <p:cNvSpPr txBox="1"/>
            <p:nvPr/>
          </p:nvSpPr>
          <p:spPr>
            <a:xfrm>
              <a:off x="9447857" y="2901492"/>
              <a:ext cx="1115445" cy="1212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</a:lstStyle>
            <a:p>
              <a:r>
                <a:rPr lang="en-US" altLang="zh-CN" sz="800"/>
                <a:t>tlias-utils</a:t>
              </a:r>
              <a:endParaRPr lang="zh-CN" altLang="en-US" sz="800"/>
            </a:p>
          </p:txBody>
        </p:sp>
      </p:grpSp>
      <p:grpSp>
        <p:nvGrpSpPr>
          <p:cNvPr id="39" name="!!组合 30">
            <a:extLst>
              <a:ext uri="{FF2B5EF4-FFF2-40B4-BE49-F238E27FC236}">
                <a16:creationId xmlns:a16="http://schemas.microsoft.com/office/drawing/2014/main" id="{516ACD6A-08FE-3D89-FA6E-433252D84DCE}"/>
              </a:ext>
            </a:extLst>
          </p:cNvPr>
          <p:cNvGrpSpPr/>
          <p:nvPr/>
        </p:nvGrpSpPr>
        <p:grpSpPr>
          <a:xfrm>
            <a:off x="5749227" y="5824595"/>
            <a:ext cx="1118442" cy="535853"/>
            <a:chOff x="9250108" y="2547212"/>
            <a:chExt cx="1796766" cy="675878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A3C1C43-4F66-4AFA-6BAE-03D2A75F1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73281" y="2547212"/>
              <a:ext cx="1025557" cy="554184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278CEA7-8576-44DB-F419-2422749367E2}"/>
                </a:ext>
              </a:extLst>
            </p:cNvPr>
            <p:cNvSpPr txBox="1"/>
            <p:nvPr/>
          </p:nvSpPr>
          <p:spPr>
            <a:xfrm>
              <a:off x="9250108" y="3101862"/>
              <a:ext cx="1796766" cy="1212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</a:lstStyle>
            <a:p>
              <a:r>
                <a:rPr lang="en-US" altLang="zh-CN" sz="800"/>
                <a:t>tlias-web-management</a:t>
              </a:r>
              <a:endParaRPr lang="zh-CN" altLang="en-US" sz="800"/>
            </a:p>
          </p:txBody>
        </p:sp>
      </p:grpSp>
      <p:cxnSp>
        <p:nvCxnSpPr>
          <p:cNvPr id="42" name="!!直接箭头连接符 67">
            <a:extLst>
              <a:ext uri="{FF2B5EF4-FFF2-40B4-BE49-F238E27FC236}">
                <a16:creationId xmlns:a16="http://schemas.microsoft.com/office/drawing/2014/main" id="{C4180D58-6DC2-AD76-DDB5-C90A7A9E1D42}"/>
              </a:ext>
            </a:extLst>
          </p:cNvPr>
          <p:cNvCxnSpPr/>
          <p:nvPr/>
        </p:nvCxnSpPr>
        <p:spPr>
          <a:xfrm flipV="1">
            <a:off x="4154460" y="5424474"/>
            <a:ext cx="0" cy="42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!!直接箭头连接符 66">
            <a:extLst>
              <a:ext uri="{FF2B5EF4-FFF2-40B4-BE49-F238E27FC236}">
                <a16:creationId xmlns:a16="http://schemas.microsoft.com/office/drawing/2014/main" id="{2B7B044C-D9A4-8E58-E5A4-1A6552D2A251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V="1">
            <a:off x="4154460" y="4523198"/>
            <a:ext cx="0" cy="42561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9A491B6-FC1F-55F9-47C6-DA2E8C13E4CB}"/>
              </a:ext>
            </a:extLst>
          </p:cNvPr>
          <p:cNvSpPr txBox="1"/>
          <p:nvPr/>
        </p:nvSpPr>
        <p:spPr>
          <a:xfrm>
            <a:off x="5857099" y="907893"/>
            <a:ext cx="6074099" cy="1030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：普通模块打包，</a:t>
            </a:r>
            <a:r>
              <a:rPr lang="en-US" altLang="zh-CN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项目基本都是</a:t>
            </a:r>
            <a:r>
              <a:rPr lang="en-US" altLang="zh-CN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包（内嵌</a:t>
            </a:r>
            <a:r>
              <a:rPr lang="en-US" altLang="zh-CN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</a:t>
            </a:r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运行）</a:t>
            </a:r>
            <a:endParaRPr lang="en-US" altLang="zh-CN" sz="140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</a:t>
            </a:r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：普通</a:t>
            </a:r>
            <a:r>
              <a:rPr lang="en-US" altLang="zh-CN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程序打包，需要部署在外部的</a:t>
            </a:r>
            <a:r>
              <a:rPr lang="en-US" altLang="zh-CN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</a:t>
            </a:r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服务器中运行</a:t>
            </a:r>
            <a:endParaRPr lang="en-US" altLang="zh-CN" sz="140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：父工程或聚合工程，该模块不写代码，仅进行依赖管理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30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animBg="1"/>
      <p:bldP spid="10" grpId="0" uiExpand="1" animBg="1"/>
      <p:bldP spid="45" grpId="0" uiExpand="1" animBg="1"/>
      <p:bldP spid="76" grpId="0" uiExpand="1" animBg="1"/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FBCE5-4ED6-233F-C64A-DB79423B6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继承关系实现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0E173D-3A09-17E3-34D2-D1DB242D6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7197" y="1859139"/>
            <a:ext cx="9214230" cy="517191"/>
          </a:xfrm>
        </p:spPr>
        <p:txBody>
          <a:bodyPr/>
          <a:lstStyle/>
          <a:p>
            <a:r>
              <a:rPr lang="zh-CN" altLang="en-US"/>
              <a:t>①</a:t>
            </a:r>
            <a:r>
              <a:rPr lang="en-US" altLang="zh-CN"/>
              <a:t>. </a:t>
            </a:r>
            <a:r>
              <a:rPr lang="zh-CN" altLang="en-US"/>
              <a:t>创建</a:t>
            </a:r>
            <a:r>
              <a:rPr lang="en-US" altLang="zh-CN"/>
              <a:t>maven</a:t>
            </a:r>
            <a:r>
              <a:rPr lang="zh-CN" altLang="en-US"/>
              <a:t>模块</a:t>
            </a:r>
            <a:r>
              <a:rPr lang="en-US" altLang="zh-CN"/>
              <a:t> tlias-parent </a:t>
            </a:r>
            <a:r>
              <a:rPr lang="zh-CN" altLang="en-US"/>
              <a:t>，该工程为</a:t>
            </a:r>
            <a:r>
              <a:rPr lang="zh-CN" altLang="en-US">
                <a:solidFill>
                  <a:srgbClr val="C00000"/>
                </a:solidFill>
              </a:rPr>
              <a:t>父工程</a:t>
            </a:r>
            <a:r>
              <a:rPr lang="zh-CN" altLang="en-US"/>
              <a:t>，设置</a:t>
            </a:r>
            <a:r>
              <a:rPr lang="zh-CN" altLang="en-US">
                <a:solidFill>
                  <a:srgbClr val="C00000"/>
                </a:solidFill>
              </a:rPr>
              <a:t>打包方式</a:t>
            </a:r>
            <a:r>
              <a:rPr lang="en-US" altLang="zh-CN">
                <a:solidFill>
                  <a:srgbClr val="C00000"/>
                </a:solidFill>
              </a:rPr>
              <a:t>pom</a:t>
            </a:r>
            <a:r>
              <a:rPr lang="zh-CN" altLang="en-US"/>
              <a:t>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E5B9A3-CDA9-537F-149B-0166A39C8B05}"/>
              </a:ext>
            </a:extLst>
          </p:cNvPr>
          <p:cNvSpPr/>
          <p:nvPr/>
        </p:nvSpPr>
        <p:spPr>
          <a:xfrm>
            <a:off x="1157520" y="2482600"/>
            <a:ext cx="5893911" cy="3042637"/>
          </a:xfrm>
          <a:prstGeom prst="roundRect">
            <a:avLst>
              <a:gd name="adj" fmla="val 935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&gt;2.7.5&lt;/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relativePath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</a:pPr>
            <a:endParaRPr lang="en-US" altLang="zh-CN" sz="11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&gt;com.itheima&lt;/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tlias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&gt;1.0-SNAPSHOT&lt;/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packaging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&gt;pom&lt;/</a:t>
            </a:r>
            <a:r>
              <a:rPr lang="zh-CN" altLang="zh-CN" sz="11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packaging</a:t>
            </a:r>
            <a:r>
              <a:rPr lang="zh-CN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10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!!矩形: 圆角 222">
            <a:extLst>
              <a:ext uri="{FF2B5EF4-FFF2-40B4-BE49-F238E27FC236}">
                <a16:creationId xmlns:a16="http://schemas.microsoft.com/office/drawing/2014/main" id="{2BD7DA87-BA44-5C5C-2A55-275F235AF244}"/>
              </a:ext>
            </a:extLst>
          </p:cNvPr>
          <p:cNvSpPr/>
          <p:nvPr/>
        </p:nvSpPr>
        <p:spPr>
          <a:xfrm>
            <a:off x="1157520" y="5127362"/>
            <a:ext cx="5893911" cy="292365"/>
          </a:xfrm>
          <a:prstGeom prst="roundRect">
            <a:avLst>
              <a:gd name="adj" fmla="val 1474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A752663-1975-07C2-1CC1-382FFDC6275D}"/>
              </a:ext>
            </a:extLst>
          </p:cNvPr>
          <p:cNvGrpSpPr/>
          <p:nvPr/>
        </p:nvGrpSpPr>
        <p:grpSpPr>
          <a:xfrm>
            <a:off x="9480667" y="2833587"/>
            <a:ext cx="637373" cy="535430"/>
            <a:chOff x="3670889" y="3717876"/>
            <a:chExt cx="842481" cy="65893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014A3D1-9962-D939-3FF0-6A31E317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2982" y="3717876"/>
              <a:ext cx="590388" cy="43532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B0CB10F-3451-9AF6-0780-023361FF860A}"/>
                </a:ext>
              </a:extLst>
            </p:cNvPr>
            <p:cNvSpPr txBox="1"/>
            <p:nvPr/>
          </p:nvSpPr>
          <p:spPr>
            <a:xfrm>
              <a:off x="3670889" y="4145976"/>
              <a:ext cx="781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tlias-pojo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9C6E29-37AE-F749-AE67-79CCB219B3FF}"/>
              </a:ext>
            </a:extLst>
          </p:cNvPr>
          <p:cNvGrpSpPr/>
          <p:nvPr/>
        </p:nvGrpSpPr>
        <p:grpSpPr>
          <a:xfrm>
            <a:off x="8123907" y="2815086"/>
            <a:ext cx="1128661" cy="551391"/>
            <a:chOff x="3613345" y="4477436"/>
            <a:chExt cx="1576071" cy="678574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8BF87FA-241E-5990-1CE9-22B7B86FC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402" y="4477436"/>
              <a:ext cx="590388" cy="43532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3584E7F-7414-1255-A30A-D9048CBF6D5A}"/>
                </a:ext>
              </a:extLst>
            </p:cNvPr>
            <p:cNvSpPr txBox="1"/>
            <p:nvPr/>
          </p:nvSpPr>
          <p:spPr>
            <a:xfrm>
              <a:off x="3613345" y="4925178"/>
              <a:ext cx="1576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tlias-utils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D1DC52-D0DD-AA9D-8C7D-432F75CDC8F0}"/>
              </a:ext>
            </a:extLst>
          </p:cNvPr>
          <p:cNvGrpSpPr/>
          <p:nvPr/>
        </p:nvGrpSpPr>
        <p:grpSpPr>
          <a:xfrm>
            <a:off x="10460806" y="2833587"/>
            <a:ext cx="1050602" cy="545758"/>
            <a:chOff x="3138401" y="5266436"/>
            <a:chExt cx="1467068" cy="671642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BC93E6E-6550-58D0-58A6-7B1891C0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402" y="5266436"/>
              <a:ext cx="590388" cy="43532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D023BBC-05E1-069B-0EAA-87320663C796}"/>
                </a:ext>
              </a:extLst>
            </p:cNvPr>
            <p:cNvSpPr txBox="1"/>
            <p:nvPr/>
          </p:nvSpPr>
          <p:spPr>
            <a:xfrm>
              <a:off x="3138401" y="5707246"/>
              <a:ext cx="14670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tlias-web-management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5D546B-4ED7-F3CB-683C-206A310F70F3}"/>
              </a:ext>
            </a:extLst>
          </p:cNvPr>
          <p:cNvSpPr/>
          <p:nvPr/>
        </p:nvSpPr>
        <p:spPr>
          <a:xfrm>
            <a:off x="7585031" y="1007338"/>
            <a:ext cx="4346093" cy="2421662"/>
          </a:xfrm>
          <a:prstGeom prst="roundRect">
            <a:avLst>
              <a:gd name="adj" fmla="val 2712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D9C384B-8531-D329-A5EB-AC98FA2F2CC6}"/>
              </a:ext>
            </a:extLst>
          </p:cNvPr>
          <p:cNvSpPr txBox="1"/>
          <p:nvPr/>
        </p:nvSpPr>
        <p:spPr>
          <a:xfrm>
            <a:off x="7585031" y="2037467"/>
            <a:ext cx="376757" cy="18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父工程</a:t>
            </a:r>
            <a:endParaRPr lang="zh-CN" altLang="en-US" sz="9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2B054C-9376-C72F-0707-21078A2C4AF2}"/>
              </a:ext>
            </a:extLst>
          </p:cNvPr>
          <p:cNvSpPr txBox="1"/>
          <p:nvPr/>
        </p:nvSpPr>
        <p:spPr>
          <a:xfrm>
            <a:off x="7544366" y="2873595"/>
            <a:ext cx="376757" cy="18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子工程</a:t>
            </a:r>
            <a:endParaRPr lang="zh-CN" altLang="en-US" sz="9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1" name="!!连接符: 曲线 53">
            <a:extLst>
              <a:ext uri="{FF2B5EF4-FFF2-40B4-BE49-F238E27FC236}">
                <a16:creationId xmlns:a16="http://schemas.microsoft.com/office/drawing/2014/main" id="{7E4074FF-69DF-CD1F-2F0D-51953559EE69}"/>
              </a:ext>
            </a:extLst>
          </p:cNvPr>
          <p:cNvCxnSpPr>
            <a:cxnSpLocks/>
            <a:stCxn id="33" idx="0"/>
            <a:endCxn id="52" idx="2"/>
          </p:cNvCxnSpPr>
          <p:nvPr/>
        </p:nvCxnSpPr>
        <p:spPr>
          <a:xfrm rot="5400000" flipH="1" flipV="1">
            <a:off x="9002203" y="1919260"/>
            <a:ext cx="455263" cy="1336391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!!连接符: 曲线 55">
            <a:extLst>
              <a:ext uri="{FF2B5EF4-FFF2-40B4-BE49-F238E27FC236}">
                <a16:creationId xmlns:a16="http://schemas.microsoft.com/office/drawing/2014/main" id="{A652C58C-78C9-BB22-11DC-67FB64F1E86C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9696599" y="2635475"/>
            <a:ext cx="396225" cy="1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!!连接符: 曲线 58">
            <a:extLst>
              <a:ext uri="{FF2B5EF4-FFF2-40B4-BE49-F238E27FC236}">
                <a16:creationId xmlns:a16="http://schemas.microsoft.com/office/drawing/2014/main" id="{4774A02D-761C-74C4-F506-9BD7E5127C0F}"/>
              </a:ext>
            </a:extLst>
          </p:cNvPr>
          <p:cNvCxnSpPr>
            <a:cxnSpLocks/>
            <a:stCxn id="36" idx="0"/>
            <a:endCxn id="52" idx="2"/>
          </p:cNvCxnSpPr>
          <p:nvPr/>
        </p:nvCxnSpPr>
        <p:spPr>
          <a:xfrm rot="16200000" flipV="1">
            <a:off x="10331461" y="1926392"/>
            <a:ext cx="473764" cy="134062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2256B35-674F-2C24-630E-4B460D7924A5}"/>
              </a:ext>
            </a:extLst>
          </p:cNvPr>
          <p:cNvGrpSpPr/>
          <p:nvPr/>
        </p:nvGrpSpPr>
        <p:grpSpPr>
          <a:xfrm>
            <a:off x="9649739" y="1949153"/>
            <a:ext cx="1385600" cy="410670"/>
            <a:chOff x="5003677" y="4899664"/>
            <a:chExt cx="2096244" cy="55394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E5BA99D-1A80-1E0A-6FEF-600A610F30AA}"/>
                </a:ext>
              </a:extLst>
            </p:cNvPr>
            <p:cNvSpPr txBox="1"/>
            <p:nvPr/>
          </p:nvSpPr>
          <p:spPr>
            <a:xfrm>
              <a:off x="5754945" y="5018789"/>
              <a:ext cx="1344976" cy="29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tlias-parent</a:t>
              </a:r>
              <a:endParaRPr lang="zh-CN" altLang="en-US" sz="8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FEE1057B-359B-CF9B-7A94-F59973C0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677" y="4899664"/>
              <a:ext cx="751268" cy="553944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843CBDD-6332-9DA8-BB4C-0BA8978024A7}"/>
              </a:ext>
            </a:extLst>
          </p:cNvPr>
          <p:cNvGrpSpPr/>
          <p:nvPr/>
        </p:nvGrpSpPr>
        <p:grpSpPr>
          <a:xfrm>
            <a:off x="9648833" y="1052964"/>
            <a:ext cx="2219248" cy="410671"/>
            <a:chOff x="5003677" y="3800551"/>
            <a:chExt cx="3357453" cy="553945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1977C13-180A-5D39-3483-7D3109ACEBFA}"/>
                </a:ext>
              </a:extLst>
            </p:cNvPr>
            <p:cNvGrpSpPr/>
            <p:nvPr/>
          </p:nvGrpSpPr>
          <p:grpSpPr>
            <a:xfrm>
              <a:off x="5003677" y="3800551"/>
              <a:ext cx="751268" cy="553945"/>
              <a:chOff x="7098251" y="4427774"/>
              <a:chExt cx="2158082" cy="1415026"/>
            </a:xfrm>
          </p:grpSpPr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D581BB79-1D07-5D9E-13B1-76A93F347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251" y="4427774"/>
                <a:ext cx="2158082" cy="1415026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B9305230-F457-B07C-6240-E4C25AE23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475" y="4770094"/>
                <a:ext cx="589392" cy="841471"/>
              </a:xfrm>
              <a:prstGeom prst="rect">
                <a:avLst/>
              </a:prstGeom>
            </p:spPr>
          </p:pic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B839052-52AC-69D4-15CD-B77192309813}"/>
                </a:ext>
              </a:extLst>
            </p:cNvPr>
            <p:cNvSpPr txBox="1"/>
            <p:nvPr/>
          </p:nvSpPr>
          <p:spPr>
            <a:xfrm>
              <a:off x="5754944" y="3965521"/>
              <a:ext cx="2606186" cy="29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spring-boot-stater-parent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578D52B-6046-BDE0-F9B2-093E8A7F63FD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H="1" flipV="1">
            <a:off x="9897124" y="1463635"/>
            <a:ext cx="906" cy="485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7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FBCE5-4ED6-233F-C64A-DB79423B6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继承关系实现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0E173D-3A09-17E3-34D2-D1DB242D6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7197" y="1859139"/>
            <a:ext cx="9214230" cy="517191"/>
          </a:xfrm>
        </p:spPr>
        <p:txBody>
          <a:bodyPr/>
          <a:lstStyle/>
          <a:p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/>
              <a:t>在</a:t>
            </a:r>
            <a:r>
              <a:rPr lang="zh-CN" altLang="en-US">
                <a:solidFill>
                  <a:srgbClr val="C00000"/>
                </a:solidFill>
              </a:rPr>
              <a:t>子工程</a:t>
            </a:r>
            <a:r>
              <a:rPr lang="zh-CN" altLang="en-US"/>
              <a:t>的</a:t>
            </a:r>
            <a:r>
              <a:rPr lang="en-US" altLang="zh-CN"/>
              <a:t>pom.xml</a:t>
            </a:r>
            <a:r>
              <a:rPr lang="zh-CN" altLang="en-US"/>
              <a:t>文件中，配置继承关系。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A752663-1975-07C2-1CC1-382FFDC6275D}"/>
              </a:ext>
            </a:extLst>
          </p:cNvPr>
          <p:cNvGrpSpPr/>
          <p:nvPr/>
        </p:nvGrpSpPr>
        <p:grpSpPr>
          <a:xfrm>
            <a:off x="9480667" y="2833587"/>
            <a:ext cx="637373" cy="535430"/>
            <a:chOff x="3670889" y="3717876"/>
            <a:chExt cx="842481" cy="65893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014A3D1-9962-D939-3FF0-6A31E317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2982" y="3717876"/>
              <a:ext cx="590388" cy="43532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B0CB10F-3451-9AF6-0780-023361FF860A}"/>
                </a:ext>
              </a:extLst>
            </p:cNvPr>
            <p:cNvSpPr txBox="1"/>
            <p:nvPr/>
          </p:nvSpPr>
          <p:spPr>
            <a:xfrm>
              <a:off x="3670889" y="4145976"/>
              <a:ext cx="781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tlias-pojo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9C6E29-37AE-F749-AE67-79CCB219B3FF}"/>
              </a:ext>
            </a:extLst>
          </p:cNvPr>
          <p:cNvGrpSpPr/>
          <p:nvPr/>
        </p:nvGrpSpPr>
        <p:grpSpPr>
          <a:xfrm>
            <a:off x="8123907" y="2815086"/>
            <a:ext cx="1128661" cy="551391"/>
            <a:chOff x="3613345" y="4477436"/>
            <a:chExt cx="1576071" cy="678574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8BF87FA-241E-5990-1CE9-22B7B86FC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402" y="4477436"/>
              <a:ext cx="590388" cy="43532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3584E7F-7414-1255-A30A-D9048CBF6D5A}"/>
                </a:ext>
              </a:extLst>
            </p:cNvPr>
            <p:cNvSpPr txBox="1"/>
            <p:nvPr/>
          </p:nvSpPr>
          <p:spPr>
            <a:xfrm>
              <a:off x="3613345" y="4925178"/>
              <a:ext cx="1576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tlias-utils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D1DC52-D0DD-AA9D-8C7D-432F75CDC8F0}"/>
              </a:ext>
            </a:extLst>
          </p:cNvPr>
          <p:cNvGrpSpPr/>
          <p:nvPr/>
        </p:nvGrpSpPr>
        <p:grpSpPr>
          <a:xfrm>
            <a:off x="10460806" y="2833587"/>
            <a:ext cx="1050602" cy="545758"/>
            <a:chOff x="3138401" y="5266436"/>
            <a:chExt cx="1467068" cy="671642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BC93E6E-6550-58D0-58A6-7B1891C0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402" y="5266436"/>
              <a:ext cx="590388" cy="43532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D023BBC-05E1-069B-0EAA-87320663C796}"/>
                </a:ext>
              </a:extLst>
            </p:cNvPr>
            <p:cNvSpPr txBox="1"/>
            <p:nvPr/>
          </p:nvSpPr>
          <p:spPr>
            <a:xfrm>
              <a:off x="3138401" y="5707246"/>
              <a:ext cx="14670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tlias-web-management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5D546B-4ED7-F3CB-683C-206A310F70F3}"/>
              </a:ext>
            </a:extLst>
          </p:cNvPr>
          <p:cNvSpPr/>
          <p:nvPr/>
        </p:nvSpPr>
        <p:spPr>
          <a:xfrm>
            <a:off x="7585031" y="1007338"/>
            <a:ext cx="4346093" cy="2421662"/>
          </a:xfrm>
          <a:prstGeom prst="roundRect">
            <a:avLst>
              <a:gd name="adj" fmla="val 2712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D9C384B-8531-D329-A5EB-AC98FA2F2CC6}"/>
              </a:ext>
            </a:extLst>
          </p:cNvPr>
          <p:cNvSpPr txBox="1"/>
          <p:nvPr/>
        </p:nvSpPr>
        <p:spPr>
          <a:xfrm>
            <a:off x="7585031" y="2037467"/>
            <a:ext cx="376757" cy="18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父工程</a:t>
            </a:r>
            <a:endParaRPr lang="zh-CN" altLang="en-US" sz="9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2B054C-9376-C72F-0707-21078A2C4AF2}"/>
              </a:ext>
            </a:extLst>
          </p:cNvPr>
          <p:cNvSpPr txBox="1"/>
          <p:nvPr/>
        </p:nvSpPr>
        <p:spPr>
          <a:xfrm>
            <a:off x="7544366" y="2873595"/>
            <a:ext cx="376757" cy="18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子工程</a:t>
            </a:r>
            <a:endParaRPr lang="zh-CN" altLang="en-US" sz="9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1" name="!!连接符: 曲线 109">
            <a:extLst>
              <a:ext uri="{FF2B5EF4-FFF2-40B4-BE49-F238E27FC236}">
                <a16:creationId xmlns:a16="http://schemas.microsoft.com/office/drawing/2014/main" id="{7E4074FF-69DF-CD1F-2F0D-51953559EE69}"/>
              </a:ext>
            </a:extLst>
          </p:cNvPr>
          <p:cNvCxnSpPr>
            <a:cxnSpLocks/>
            <a:stCxn id="33" idx="0"/>
            <a:endCxn id="52" idx="2"/>
          </p:cNvCxnSpPr>
          <p:nvPr/>
        </p:nvCxnSpPr>
        <p:spPr>
          <a:xfrm rot="5400000" flipH="1" flipV="1">
            <a:off x="9002203" y="1919260"/>
            <a:ext cx="455263" cy="1336391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!!连接符: 曲线 110">
            <a:extLst>
              <a:ext uri="{FF2B5EF4-FFF2-40B4-BE49-F238E27FC236}">
                <a16:creationId xmlns:a16="http://schemas.microsoft.com/office/drawing/2014/main" id="{A652C58C-78C9-BB22-11DC-67FB64F1E86C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9696599" y="2635475"/>
            <a:ext cx="396225" cy="1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!!连接符: 曲线 111">
            <a:extLst>
              <a:ext uri="{FF2B5EF4-FFF2-40B4-BE49-F238E27FC236}">
                <a16:creationId xmlns:a16="http://schemas.microsoft.com/office/drawing/2014/main" id="{4774A02D-761C-74C4-F506-9BD7E5127C0F}"/>
              </a:ext>
            </a:extLst>
          </p:cNvPr>
          <p:cNvCxnSpPr>
            <a:cxnSpLocks/>
            <a:stCxn id="36" idx="0"/>
            <a:endCxn id="52" idx="2"/>
          </p:cNvCxnSpPr>
          <p:nvPr/>
        </p:nvCxnSpPr>
        <p:spPr>
          <a:xfrm rot="16200000" flipV="1">
            <a:off x="10331461" y="1926392"/>
            <a:ext cx="473764" cy="134062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2256B35-674F-2C24-630E-4B460D7924A5}"/>
              </a:ext>
            </a:extLst>
          </p:cNvPr>
          <p:cNvGrpSpPr/>
          <p:nvPr/>
        </p:nvGrpSpPr>
        <p:grpSpPr>
          <a:xfrm>
            <a:off x="9649739" y="1949153"/>
            <a:ext cx="1385600" cy="410670"/>
            <a:chOff x="5003677" y="4899664"/>
            <a:chExt cx="2096244" cy="55394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E5BA99D-1A80-1E0A-6FEF-600A610F30AA}"/>
                </a:ext>
              </a:extLst>
            </p:cNvPr>
            <p:cNvSpPr txBox="1"/>
            <p:nvPr/>
          </p:nvSpPr>
          <p:spPr>
            <a:xfrm>
              <a:off x="5754945" y="5018789"/>
              <a:ext cx="1344976" cy="29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tlias-parent</a:t>
              </a:r>
              <a:endParaRPr lang="zh-CN" altLang="en-US" sz="8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FEE1057B-359B-CF9B-7A94-F59973C0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677" y="4899664"/>
              <a:ext cx="751268" cy="553944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843CBDD-6332-9DA8-BB4C-0BA8978024A7}"/>
              </a:ext>
            </a:extLst>
          </p:cNvPr>
          <p:cNvGrpSpPr/>
          <p:nvPr/>
        </p:nvGrpSpPr>
        <p:grpSpPr>
          <a:xfrm>
            <a:off x="9648833" y="1052964"/>
            <a:ext cx="2219248" cy="410671"/>
            <a:chOff x="5003677" y="3800551"/>
            <a:chExt cx="3357453" cy="553945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1977C13-180A-5D39-3483-7D3109ACEBFA}"/>
                </a:ext>
              </a:extLst>
            </p:cNvPr>
            <p:cNvGrpSpPr/>
            <p:nvPr/>
          </p:nvGrpSpPr>
          <p:grpSpPr>
            <a:xfrm>
              <a:off x="5003677" y="3800551"/>
              <a:ext cx="751268" cy="553945"/>
              <a:chOff x="7098251" y="4427774"/>
              <a:chExt cx="2158082" cy="1415026"/>
            </a:xfrm>
          </p:grpSpPr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D581BB79-1D07-5D9E-13B1-76A93F347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251" y="4427774"/>
                <a:ext cx="2158082" cy="1415026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B9305230-F457-B07C-6240-E4C25AE23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475" y="4770094"/>
                <a:ext cx="589392" cy="841471"/>
              </a:xfrm>
              <a:prstGeom prst="rect">
                <a:avLst/>
              </a:prstGeom>
            </p:spPr>
          </p:pic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B839052-52AC-69D4-15CD-B77192309813}"/>
                </a:ext>
              </a:extLst>
            </p:cNvPr>
            <p:cNvSpPr txBox="1"/>
            <p:nvPr/>
          </p:nvSpPr>
          <p:spPr>
            <a:xfrm>
              <a:off x="5754944" y="3965521"/>
              <a:ext cx="2606186" cy="29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spring-boot-stater-parent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578D52B-6046-BDE0-F9B2-093E8A7F63FD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H="1" flipV="1">
            <a:off x="9897124" y="1463635"/>
            <a:ext cx="906" cy="485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DBF6AE9-E702-1C76-49D0-6989CEA31408}"/>
              </a:ext>
            </a:extLst>
          </p:cNvPr>
          <p:cNvSpPr/>
          <p:nvPr/>
        </p:nvSpPr>
        <p:spPr>
          <a:xfrm>
            <a:off x="1271592" y="2438396"/>
            <a:ext cx="5730638" cy="2502881"/>
          </a:xfrm>
          <a:prstGeom prst="roundRect">
            <a:avLst>
              <a:gd name="adj" fmla="val 2599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&gt;com.itheima&lt;/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tlias-pojo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&gt;1.0-SNAPSHOT&lt;/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&gt;com.itheima&lt;/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tlias-parent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&gt;1.0-SNAPSHOT&lt;/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relativePath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&gt;../</a:t>
            </a: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tlias-parent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/pom.xml&lt;/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relativePath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FF9D30-26F7-2FD3-B1CE-A9BCE835E775}"/>
              </a:ext>
            </a:extLst>
          </p:cNvPr>
          <p:cNvCxnSpPr>
            <a:cxnSpLocks/>
          </p:cNvCxnSpPr>
          <p:nvPr/>
        </p:nvCxnSpPr>
        <p:spPr>
          <a:xfrm flipV="1">
            <a:off x="1271592" y="2634793"/>
            <a:ext cx="2976772" cy="93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: 圆角 222">
            <a:extLst>
              <a:ext uri="{FF2B5EF4-FFF2-40B4-BE49-F238E27FC236}">
                <a16:creationId xmlns:a16="http://schemas.microsoft.com/office/drawing/2014/main" id="{62BA877B-C5B0-BEB7-61BB-1780EE083636}"/>
              </a:ext>
            </a:extLst>
          </p:cNvPr>
          <p:cNvSpPr/>
          <p:nvPr/>
        </p:nvSpPr>
        <p:spPr>
          <a:xfrm>
            <a:off x="1265874" y="3584592"/>
            <a:ext cx="4749588" cy="298581"/>
          </a:xfrm>
          <a:prstGeom prst="roundRect">
            <a:avLst>
              <a:gd name="adj" fmla="val 1474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A87BDA9-F39D-8D58-27E1-EE4BD1F433DA}"/>
              </a:ext>
            </a:extLst>
          </p:cNvPr>
          <p:cNvGrpSpPr/>
          <p:nvPr/>
        </p:nvGrpSpPr>
        <p:grpSpPr>
          <a:xfrm>
            <a:off x="4325815" y="2634793"/>
            <a:ext cx="2419041" cy="1099090"/>
            <a:chOff x="4325815" y="2634793"/>
            <a:chExt cx="2419041" cy="1099090"/>
          </a:xfrm>
        </p:grpSpPr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0E9CE122-51EB-01A4-F1D5-ED7D093012D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 flipV="1">
              <a:off x="4325815" y="2634793"/>
              <a:ext cx="1689647" cy="1099090"/>
            </a:xfrm>
            <a:prstGeom prst="curvedConnector3">
              <a:avLst>
                <a:gd name="adj1" fmla="val -13529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4AAA5B-9456-BB93-5D65-888B45675360}"/>
                </a:ext>
              </a:extLst>
            </p:cNvPr>
            <p:cNvSpPr txBox="1"/>
            <p:nvPr/>
          </p:nvSpPr>
          <p:spPr>
            <a:xfrm>
              <a:off x="6258826" y="3229218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继承</a:t>
              </a:r>
              <a:endPara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" name="矩形: 圆角 222">
            <a:extLst>
              <a:ext uri="{FF2B5EF4-FFF2-40B4-BE49-F238E27FC236}">
                <a16:creationId xmlns:a16="http://schemas.microsoft.com/office/drawing/2014/main" id="{9E1324A6-7148-EB7F-6EC0-2127161CE3DB}"/>
              </a:ext>
            </a:extLst>
          </p:cNvPr>
          <p:cNvSpPr/>
          <p:nvPr/>
        </p:nvSpPr>
        <p:spPr>
          <a:xfrm>
            <a:off x="1265874" y="4402307"/>
            <a:ext cx="5730638" cy="281375"/>
          </a:xfrm>
          <a:prstGeom prst="roundRect">
            <a:avLst>
              <a:gd name="adj" fmla="val 1474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C40E46-1063-B622-A2EC-CB7A9DD32115}"/>
              </a:ext>
            </a:extLst>
          </p:cNvPr>
          <p:cNvGrpSpPr/>
          <p:nvPr/>
        </p:nvGrpSpPr>
        <p:grpSpPr>
          <a:xfrm>
            <a:off x="1159122" y="5332341"/>
            <a:ext cx="10114489" cy="1183457"/>
            <a:chOff x="1048333" y="5599086"/>
            <a:chExt cx="10100773" cy="1183457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FDF6D13E-7DD6-B006-FB6D-27E2E169A4D5}"/>
                </a:ext>
              </a:extLst>
            </p:cNvPr>
            <p:cNvSpPr txBox="1"/>
            <p:nvPr/>
          </p:nvSpPr>
          <p:spPr>
            <a:xfrm>
              <a:off x="1314488" y="5903518"/>
              <a:ext cx="9834618" cy="7775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在子工程中，配置了继承关系之后，坐标中的</a:t>
              </a:r>
              <a:r>
                <a:rPr lang="en-US" altLang="zh-CN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groupId</a:t>
              </a: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是可以省略的，因为会自动继承父工程的 。</a:t>
              </a:r>
              <a:endParaRPr lang="en-US" altLang="zh-CN" sz="120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endParaRPr>
            </a:p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relativePath</a:t>
              </a: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指定</a:t>
              </a:r>
              <a:r>
                <a:rPr lang="zh-CN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Courier New" panose="02070309020205020404" pitchFamily="49" charset="0"/>
                  <a:sym typeface="Consolas" panose="020B0609020204030204" pitchFamily="49" charset="0"/>
                </a:rPr>
                <a:t>父工程的pom文件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Courier New" panose="02070309020205020404" pitchFamily="49" charset="0"/>
                  <a:sym typeface="Consolas" panose="020B0609020204030204" pitchFamily="49" charset="0"/>
                </a:rPr>
                <a:t>的相对位置（如果不指定，将从本地仓库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Courier New" panose="02070309020205020404" pitchFamily="49" charset="0"/>
                  <a:sym typeface="Consolas" panose="020B0609020204030204" pitchFamily="49" charset="0"/>
                </a:rPr>
                <a:t>/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Courier New" panose="02070309020205020404" pitchFamily="49" charset="0"/>
                  <a:sym typeface="Consolas" panose="020B0609020204030204" pitchFamily="49" charset="0"/>
                </a:rPr>
                <a:t>远程仓库查找该工程）。</a:t>
              </a: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E5BCA77-3AB7-1BFE-82A5-6F75336BD4C0}"/>
                </a:ext>
              </a:extLst>
            </p:cNvPr>
            <p:cNvGrpSpPr/>
            <p:nvPr/>
          </p:nvGrpSpPr>
          <p:grpSpPr>
            <a:xfrm>
              <a:off x="1048333" y="5599086"/>
              <a:ext cx="10100772" cy="1183457"/>
              <a:chOff x="1097275" y="5693356"/>
              <a:chExt cx="10052039" cy="1183457"/>
            </a:xfrm>
          </p:grpSpPr>
          <p:sp>
            <p:nvSpPr>
              <p:cNvPr id="16" name="三角形 9">
                <a:extLst>
                  <a:ext uri="{FF2B5EF4-FFF2-40B4-BE49-F238E27FC236}">
                    <a16:creationId xmlns:a16="http://schemas.microsoft.com/office/drawing/2014/main" id="{AD2635DB-3BA7-A958-8CDB-DD2C16957F1B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D859706-ED0B-953A-47FF-078B6C8DD6A2}"/>
                  </a:ext>
                </a:extLst>
              </p:cNvPr>
              <p:cNvSpPr/>
              <p:nvPr/>
            </p:nvSpPr>
            <p:spPr>
              <a:xfrm>
                <a:off x="1197203" y="5693356"/>
                <a:ext cx="9952111" cy="1183457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9F75F5-89DE-CF40-5A66-D7276896C984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41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FBCE5-4ED6-233F-C64A-DB79423B6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继承关系实现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0E173D-3A09-17E3-34D2-D1DB242D6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7197" y="1859139"/>
            <a:ext cx="9214230" cy="517191"/>
          </a:xfrm>
        </p:spPr>
        <p:txBody>
          <a:bodyPr/>
          <a:lstStyle/>
          <a:p>
            <a:r>
              <a:rPr lang="zh-CN" altLang="en-US"/>
              <a:t>③</a:t>
            </a:r>
            <a:r>
              <a:rPr lang="en-US" altLang="zh-CN"/>
              <a:t>. </a:t>
            </a:r>
            <a:r>
              <a:rPr lang="zh-CN" altLang="en-US"/>
              <a:t>在</a:t>
            </a:r>
            <a:r>
              <a:rPr lang="zh-CN" altLang="en-US">
                <a:solidFill>
                  <a:srgbClr val="C00000"/>
                </a:solidFill>
              </a:rPr>
              <a:t>父工程</a:t>
            </a:r>
            <a:r>
              <a:rPr lang="zh-CN" altLang="en-US"/>
              <a:t>中配置各个工程共有的依赖（子工程会自动继承父工程的依赖）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A752663-1975-07C2-1CC1-382FFDC6275D}"/>
              </a:ext>
            </a:extLst>
          </p:cNvPr>
          <p:cNvGrpSpPr/>
          <p:nvPr/>
        </p:nvGrpSpPr>
        <p:grpSpPr>
          <a:xfrm>
            <a:off x="9480667" y="2833587"/>
            <a:ext cx="637373" cy="535430"/>
            <a:chOff x="3670889" y="3717876"/>
            <a:chExt cx="842481" cy="65893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014A3D1-9962-D939-3FF0-6A31E317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2982" y="3717876"/>
              <a:ext cx="590388" cy="43532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B0CB10F-3451-9AF6-0780-023361FF860A}"/>
                </a:ext>
              </a:extLst>
            </p:cNvPr>
            <p:cNvSpPr txBox="1"/>
            <p:nvPr/>
          </p:nvSpPr>
          <p:spPr>
            <a:xfrm>
              <a:off x="3670889" y="4145976"/>
              <a:ext cx="781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tlias-pojo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9C6E29-37AE-F749-AE67-79CCB219B3FF}"/>
              </a:ext>
            </a:extLst>
          </p:cNvPr>
          <p:cNvGrpSpPr/>
          <p:nvPr/>
        </p:nvGrpSpPr>
        <p:grpSpPr>
          <a:xfrm>
            <a:off x="8123907" y="2815086"/>
            <a:ext cx="1128661" cy="551391"/>
            <a:chOff x="3613345" y="4477436"/>
            <a:chExt cx="1576071" cy="678574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8BF87FA-241E-5990-1CE9-22B7B86FC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402" y="4477436"/>
              <a:ext cx="590388" cy="43532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3584E7F-7414-1255-A30A-D9048CBF6D5A}"/>
                </a:ext>
              </a:extLst>
            </p:cNvPr>
            <p:cNvSpPr txBox="1"/>
            <p:nvPr/>
          </p:nvSpPr>
          <p:spPr>
            <a:xfrm>
              <a:off x="3613345" y="4925178"/>
              <a:ext cx="1576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tlias-utils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D1DC52-D0DD-AA9D-8C7D-432F75CDC8F0}"/>
              </a:ext>
            </a:extLst>
          </p:cNvPr>
          <p:cNvGrpSpPr/>
          <p:nvPr/>
        </p:nvGrpSpPr>
        <p:grpSpPr>
          <a:xfrm>
            <a:off x="10460806" y="2833587"/>
            <a:ext cx="1050602" cy="545758"/>
            <a:chOff x="3138401" y="5266436"/>
            <a:chExt cx="1467068" cy="671642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BC93E6E-6550-58D0-58A6-7B1891C0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402" y="5266436"/>
              <a:ext cx="590388" cy="43532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D023BBC-05E1-069B-0EAA-87320663C796}"/>
                </a:ext>
              </a:extLst>
            </p:cNvPr>
            <p:cNvSpPr txBox="1"/>
            <p:nvPr/>
          </p:nvSpPr>
          <p:spPr>
            <a:xfrm>
              <a:off x="3138401" y="5707246"/>
              <a:ext cx="14670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tlias-web-management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5D546B-4ED7-F3CB-683C-206A310F70F3}"/>
              </a:ext>
            </a:extLst>
          </p:cNvPr>
          <p:cNvSpPr/>
          <p:nvPr/>
        </p:nvSpPr>
        <p:spPr>
          <a:xfrm>
            <a:off x="7585031" y="1007338"/>
            <a:ext cx="4346093" cy="2421662"/>
          </a:xfrm>
          <a:prstGeom prst="roundRect">
            <a:avLst>
              <a:gd name="adj" fmla="val 2712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D9C384B-8531-D329-A5EB-AC98FA2F2CC6}"/>
              </a:ext>
            </a:extLst>
          </p:cNvPr>
          <p:cNvSpPr txBox="1"/>
          <p:nvPr/>
        </p:nvSpPr>
        <p:spPr>
          <a:xfrm>
            <a:off x="7585031" y="2037467"/>
            <a:ext cx="376757" cy="18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父工程</a:t>
            </a:r>
            <a:endParaRPr lang="zh-CN" altLang="en-US" sz="9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2B054C-9376-C72F-0707-21078A2C4AF2}"/>
              </a:ext>
            </a:extLst>
          </p:cNvPr>
          <p:cNvSpPr txBox="1"/>
          <p:nvPr/>
        </p:nvSpPr>
        <p:spPr>
          <a:xfrm>
            <a:off x="7544366" y="2873595"/>
            <a:ext cx="376757" cy="18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子工程</a:t>
            </a:r>
            <a:endParaRPr lang="zh-CN" altLang="en-US" sz="9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1" name="!!连接符: 曲线 109">
            <a:extLst>
              <a:ext uri="{FF2B5EF4-FFF2-40B4-BE49-F238E27FC236}">
                <a16:creationId xmlns:a16="http://schemas.microsoft.com/office/drawing/2014/main" id="{7E4074FF-69DF-CD1F-2F0D-51953559EE69}"/>
              </a:ext>
            </a:extLst>
          </p:cNvPr>
          <p:cNvCxnSpPr>
            <a:cxnSpLocks/>
            <a:stCxn id="33" idx="0"/>
            <a:endCxn id="52" idx="2"/>
          </p:cNvCxnSpPr>
          <p:nvPr/>
        </p:nvCxnSpPr>
        <p:spPr>
          <a:xfrm rot="5400000" flipH="1" flipV="1">
            <a:off x="9002203" y="1919260"/>
            <a:ext cx="455263" cy="1336391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!!连接符: 曲线 110">
            <a:extLst>
              <a:ext uri="{FF2B5EF4-FFF2-40B4-BE49-F238E27FC236}">
                <a16:creationId xmlns:a16="http://schemas.microsoft.com/office/drawing/2014/main" id="{A652C58C-78C9-BB22-11DC-67FB64F1E86C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9696599" y="2635475"/>
            <a:ext cx="396225" cy="1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!!连接符: 曲线 111">
            <a:extLst>
              <a:ext uri="{FF2B5EF4-FFF2-40B4-BE49-F238E27FC236}">
                <a16:creationId xmlns:a16="http://schemas.microsoft.com/office/drawing/2014/main" id="{4774A02D-761C-74C4-F506-9BD7E5127C0F}"/>
              </a:ext>
            </a:extLst>
          </p:cNvPr>
          <p:cNvCxnSpPr>
            <a:cxnSpLocks/>
            <a:stCxn id="36" idx="0"/>
            <a:endCxn id="52" idx="2"/>
          </p:cNvCxnSpPr>
          <p:nvPr/>
        </p:nvCxnSpPr>
        <p:spPr>
          <a:xfrm rot="16200000" flipV="1">
            <a:off x="10331461" y="1926392"/>
            <a:ext cx="473764" cy="134062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2256B35-674F-2C24-630E-4B460D7924A5}"/>
              </a:ext>
            </a:extLst>
          </p:cNvPr>
          <p:cNvGrpSpPr/>
          <p:nvPr/>
        </p:nvGrpSpPr>
        <p:grpSpPr>
          <a:xfrm>
            <a:off x="9649739" y="1949153"/>
            <a:ext cx="1385600" cy="410670"/>
            <a:chOff x="5003677" y="4899664"/>
            <a:chExt cx="2096244" cy="55394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E5BA99D-1A80-1E0A-6FEF-600A610F30AA}"/>
                </a:ext>
              </a:extLst>
            </p:cNvPr>
            <p:cNvSpPr txBox="1"/>
            <p:nvPr/>
          </p:nvSpPr>
          <p:spPr>
            <a:xfrm>
              <a:off x="5754945" y="5018789"/>
              <a:ext cx="1344976" cy="29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tlias-parent</a:t>
              </a:r>
              <a:endParaRPr lang="zh-CN" altLang="en-US" sz="8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FEE1057B-359B-CF9B-7A94-F59973C0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677" y="4899664"/>
              <a:ext cx="751268" cy="553944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843CBDD-6332-9DA8-BB4C-0BA8978024A7}"/>
              </a:ext>
            </a:extLst>
          </p:cNvPr>
          <p:cNvGrpSpPr/>
          <p:nvPr/>
        </p:nvGrpSpPr>
        <p:grpSpPr>
          <a:xfrm>
            <a:off x="9648833" y="1052964"/>
            <a:ext cx="2219248" cy="410671"/>
            <a:chOff x="5003677" y="3800551"/>
            <a:chExt cx="3357453" cy="553945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1977C13-180A-5D39-3483-7D3109ACEBFA}"/>
                </a:ext>
              </a:extLst>
            </p:cNvPr>
            <p:cNvGrpSpPr/>
            <p:nvPr/>
          </p:nvGrpSpPr>
          <p:grpSpPr>
            <a:xfrm>
              <a:off x="5003677" y="3800551"/>
              <a:ext cx="751268" cy="553945"/>
              <a:chOff x="7098251" y="4427774"/>
              <a:chExt cx="2158082" cy="1415026"/>
            </a:xfrm>
          </p:grpSpPr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D581BB79-1D07-5D9E-13B1-76A93F347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251" y="4427774"/>
                <a:ext cx="2158082" cy="1415026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B9305230-F457-B07C-6240-E4C25AE23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475" y="4770094"/>
                <a:ext cx="589392" cy="841471"/>
              </a:xfrm>
              <a:prstGeom prst="rect">
                <a:avLst/>
              </a:prstGeom>
            </p:spPr>
          </p:pic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B839052-52AC-69D4-15CD-B77192309813}"/>
                </a:ext>
              </a:extLst>
            </p:cNvPr>
            <p:cNvSpPr txBox="1"/>
            <p:nvPr/>
          </p:nvSpPr>
          <p:spPr>
            <a:xfrm>
              <a:off x="5754944" y="3965521"/>
              <a:ext cx="2606186" cy="29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spring-boot-stater-parent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578D52B-6046-BDE0-F9B2-093E8A7F63FD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H="1" flipV="1">
            <a:off x="9897124" y="1463635"/>
            <a:ext cx="906" cy="485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7B016D-DEC3-6228-8508-5E578D7B78D5}"/>
              </a:ext>
            </a:extLst>
          </p:cNvPr>
          <p:cNvSpPr/>
          <p:nvPr/>
        </p:nvSpPr>
        <p:spPr>
          <a:xfrm>
            <a:off x="1165088" y="2463221"/>
            <a:ext cx="6077177" cy="1922347"/>
          </a:xfrm>
          <a:prstGeom prst="roundRect">
            <a:avLst>
              <a:gd name="adj" fmla="val 2599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&gt;org.projectlombok&lt;/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&gt;lombok&lt;/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&gt;1.18.24&lt;/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zh-CN" altLang="zh-CN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C1130A8-7965-9124-CCE7-C6EF66A2BC35}"/>
              </a:ext>
            </a:extLst>
          </p:cNvPr>
          <p:cNvGrpSpPr/>
          <p:nvPr/>
        </p:nvGrpSpPr>
        <p:grpSpPr>
          <a:xfrm>
            <a:off x="1038755" y="5698788"/>
            <a:ext cx="10559194" cy="761277"/>
            <a:chOff x="1048333" y="5599087"/>
            <a:chExt cx="10544875" cy="761277"/>
          </a:xfrm>
        </p:grpSpPr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5ED776F6-8B78-5B52-A7A5-63AFC4CE7853}"/>
                </a:ext>
              </a:extLst>
            </p:cNvPr>
            <p:cNvSpPr txBox="1"/>
            <p:nvPr/>
          </p:nvSpPr>
          <p:spPr>
            <a:xfrm>
              <a:off x="1314488" y="5903518"/>
              <a:ext cx="6495631" cy="408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若父子工程都配置了同一个依赖的不同版本，以子工程的为准。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EA657D9-899F-0D32-902D-EC7C1C8D436B}"/>
                </a:ext>
              </a:extLst>
            </p:cNvPr>
            <p:cNvGrpSpPr/>
            <p:nvPr/>
          </p:nvGrpSpPr>
          <p:grpSpPr>
            <a:xfrm>
              <a:off x="1048333" y="5599087"/>
              <a:ext cx="10544875" cy="761277"/>
              <a:chOff x="1097275" y="5693357"/>
              <a:chExt cx="10493999" cy="761277"/>
            </a:xfrm>
          </p:grpSpPr>
          <p:sp>
            <p:nvSpPr>
              <p:cNvPr id="22" name="三角形 9">
                <a:extLst>
                  <a:ext uri="{FF2B5EF4-FFF2-40B4-BE49-F238E27FC236}">
                    <a16:creationId xmlns:a16="http://schemas.microsoft.com/office/drawing/2014/main" id="{3343EA61-C08F-A1E8-37E5-97AD3A8A1653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AC1A0A2-EE1D-042D-0D2A-842CF94ED790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394071" cy="761277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20C5FB-F127-0FBD-E7F2-4F817077370F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80C27-59D7-7B15-04EB-9A1926D12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254" y="2405848"/>
            <a:ext cx="5760538" cy="630315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项目父子工程结构说明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36E705-F60F-EFF8-975F-E92515E6C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89"/>
          <a:stretch/>
        </p:blipFill>
        <p:spPr>
          <a:xfrm>
            <a:off x="8434312" y="3170603"/>
            <a:ext cx="3236875" cy="1321500"/>
          </a:xfrm>
          <a:prstGeom prst="roundRect">
            <a:avLst>
              <a:gd name="adj" fmla="val 313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7392C2-9AFF-854A-A6E1-C2BC256A5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08"/>
          <a:stretch/>
        </p:blipFill>
        <p:spPr>
          <a:xfrm>
            <a:off x="5170973" y="3170602"/>
            <a:ext cx="3152775" cy="1321500"/>
          </a:xfrm>
          <a:prstGeom prst="roundRect">
            <a:avLst>
              <a:gd name="adj" fmla="val 315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0264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继承与聚合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032948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继承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继承关系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</a:rPr>
              <a:t>版本锁定</a:t>
            </a:r>
            <a:endParaRPr lang="en-US" altLang="zh-CN" sz="1400">
              <a:solidFill>
                <a:srgbClr val="C00000"/>
              </a:solidFill>
            </a:endParaRPr>
          </a:p>
          <a:p>
            <a:r>
              <a:rPr lang="zh-CN" altLang="en-US"/>
              <a:t>聚合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7C8D5-1FAF-222B-4BDB-EE320F36F1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3609487"/>
          </a:xfrm>
        </p:spPr>
        <p:txBody>
          <a:bodyPr/>
          <a:lstStyle/>
          <a:p>
            <a:r>
              <a:rPr lang="zh-CN" altLang="en-US"/>
              <a:t> </a:t>
            </a:r>
            <a:endParaRPr lang="en-US" altLang="zh-CN"/>
          </a:p>
          <a:p>
            <a:r>
              <a:rPr lang="zh-CN" altLang="en-US"/>
              <a:t>继承与聚合</a:t>
            </a:r>
            <a:endParaRPr lang="en-US" altLang="zh-CN"/>
          </a:p>
          <a:p>
            <a:r>
              <a:rPr lang="zh-CN" altLang="en-US"/>
              <a:t>私服</a:t>
            </a:r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54205358-77F9-EEEA-4DBD-8B99FF3BB017}"/>
              </a:ext>
            </a:extLst>
          </p:cNvPr>
          <p:cNvSpPr txBox="1"/>
          <p:nvPr/>
        </p:nvSpPr>
        <p:spPr>
          <a:xfrm>
            <a:off x="5484202" y="2048580"/>
            <a:ext cx="3246559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分模块设计与开发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8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98CFD666-63E9-2F4B-5F68-F5EB6ECB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99" y="2389367"/>
            <a:ext cx="3236875" cy="1949345"/>
          </a:xfrm>
          <a:prstGeom prst="roundRect">
            <a:avLst>
              <a:gd name="adj" fmla="val 3136"/>
            </a:avLst>
          </a:prstGeom>
          <a:ln w="6350">
            <a:noFill/>
            <a:prstDash val="dash"/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18868B9D-BE47-F0A7-B52D-2862FF79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版本锁定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EB9EB-4E1F-9A21-15A0-0F1FA3DFC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826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</a:t>
            </a:r>
            <a:r>
              <a:rPr lang="en-US" altLang="zh-CN"/>
              <a:t>maven</a:t>
            </a:r>
            <a:r>
              <a:rPr lang="zh-CN" altLang="en-US"/>
              <a:t>中，可以在父工程的</a:t>
            </a:r>
            <a:r>
              <a:rPr lang="en-US" altLang="zh-CN"/>
              <a:t>pom</a:t>
            </a:r>
            <a:r>
              <a:rPr lang="zh-CN" altLang="en-US"/>
              <a:t>文件中通过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</a:rPr>
              <a:t>dependencyManagement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来统一管理依赖版本</a:t>
            </a:r>
            <a:r>
              <a:rPr lang="zh-CN" altLang="en-US">
                <a:solidFill>
                  <a:srgbClr val="080808"/>
                </a:solidFill>
              </a:rPr>
              <a:t>。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146429F-4522-97B1-51EF-C8998AAC31FC}"/>
              </a:ext>
            </a:extLst>
          </p:cNvPr>
          <p:cNvSpPr/>
          <p:nvPr/>
        </p:nvSpPr>
        <p:spPr>
          <a:xfrm>
            <a:off x="1137399" y="3929777"/>
            <a:ext cx="3236875" cy="255271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F379B9-915D-D8DE-84F5-CFF32890DA5F}"/>
              </a:ext>
            </a:extLst>
          </p:cNvPr>
          <p:cNvSpPr/>
          <p:nvPr/>
        </p:nvSpPr>
        <p:spPr>
          <a:xfrm>
            <a:off x="1137399" y="3669030"/>
            <a:ext cx="3236875" cy="228600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253C31-3494-CAE2-8D57-CD9BCAAF2974}"/>
              </a:ext>
            </a:extLst>
          </p:cNvPr>
          <p:cNvSpPr/>
          <p:nvPr/>
        </p:nvSpPr>
        <p:spPr>
          <a:xfrm>
            <a:off x="1137399" y="3381480"/>
            <a:ext cx="3236875" cy="255403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DBD2EE4-09DE-6CEA-13C1-529E03A0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58" y="3381480"/>
            <a:ext cx="1889924" cy="21337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3DB58C9-DF6D-C51A-23A7-79EAD0B5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58" y="3684252"/>
            <a:ext cx="1889924" cy="21337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352CD23-4CEC-C1BA-C292-3394D939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58" y="3962383"/>
            <a:ext cx="1889924" cy="21337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8419A79-76AB-A388-05CE-5678F6841206}"/>
              </a:ext>
            </a:extLst>
          </p:cNvPr>
          <p:cNvSpPr txBox="1"/>
          <p:nvPr/>
        </p:nvSpPr>
        <p:spPr>
          <a:xfrm>
            <a:off x="6507480" y="3594858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如何统一管理各个依赖的版本呢 </a:t>
            </a: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?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30A8C7-6B13-A91F-F80F-422085963DC2}"/>
              </a:ext>
            </a:extLst>
          </p:cNvPr>
          <p:cNvSpPr txBox="1"/>
          <p:nvPr/>
        </p:nvSpPr>
        <p:spPr>
          <a:xfrm>
            <a:off x="5638800" y="3119404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0.9.2</a:t>
            </a:r>
            <a:endParaRPr lang="zh-CN" altLang="en-US" sz="16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5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0" grpId="0" animBg="1"/>
      <p:bldP spid="12" grpId="0" animBg="1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868B9D-BE47-F0A7-B52D-2862FF79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版本锁定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EB9EB-4E1F-9A21-15A0-0F1FA3DFC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826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</a:t>
            </a:r>
            <a:r>
              <a:rPr lang="en-US" altLang="zh-CN"/>
              <a:t>maven</a:t>
            </a:r>
            <a:r>
              <a:rPr lang="zh-CN" altLang="en-US"/>
              <a:t>中，可以在父工程的</a:t>
            </a:r>
            <a:r>
              <a:rPr lang="en-US" altLang="zh-CN"/>
              <a:t>pom</a:t>
            </a:r>
            <a:r>
              <a:rPr lang="zh-CN" altLang="en-US"/>
              <a:t>文件中通过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</a:rPr>
              <a:t>dependencyManagement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来统一管理依赖版本</a:t>
            </a:r>
            <a:r>
              <a:rPr lang="zh-CN" altLang="en-US">
                <a:solidFill>
                  <a:srgbClr val="080808"/>
                </a:solidFill>
              </a:rPr>
              <a:t>。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54A374-8C5D-DDE1-BC88-7272F4F54A2B}"/>
              </a:ext>
            </a:extLst>
          </p:cNvPr>
          <p:cNvGrpSpPr/>
          <p:nvPr/>
        </p:nvGrpSpPr>
        <p:grpSpPr>
          <a:xfrm>
            <a:off x="1177302" y="2155652"/>
            <a:ext cx="4555283" cy="3078144"/>
            <a:chOff x="1177302" y="2155652"/>
            <a:chExt cx="4555283" cy="30781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5CD95B3-AF29-7D19-EEBC-358924657628}"/>
                </a:ext>
              </a:extLst>
            </p:cNvPr>
            <p:cNvSpPr/>
            <p:nvPr/>
          </p:nvSpPr>
          <p:spPr>
            <a:xfrm>
              <a:off x="1177302" y="2367137"/>
              <a:ext cx="4555283" cy="2866659"/>
            </a:xfrm>
            <a:prstGeom prst="roundRect">
              <a:avLst>
                <a:gd name="adj" fmla="val 2502"/>
              </a:avLst>
            </a:prstGeom>
            <a:solidFill>
              <a:srgbClr val="FFFFE4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dependencyManagement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dependencies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&lt;!--JWT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令牌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    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&gt;io.jsonwebtoken&lt;/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    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&gt;jjwt&lt;/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    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0.9.1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    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dependencies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dependencyManagement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矩形: 对角圆角 10">
              <a:extLst>
                <a:ext uri="{FF2B5EF4-FFF2-40B4-BE49-F238E27FC236}">
                  <a16:creationId xmlns:a16="http://schemas.microsoft.com/office/drawing/2014/main" id="{3CD205C4-4DFD-01EE-4F7B-DBAD3885AE76}"/>
                </a:ext>
              </a:extLst>
            </p:cNvPr>
            <p:cNvSpPr/>
            <p:nvPr/>
          </p:nvSpPr>
          <p:spPr>
            <a:xfrm>
              <a:off x="2935980" y="2155652"/>
              <a:ext cx="1037926" cy="387802"/>
            </a:xfrm>
            <a:prstGeom prst="round2DiagRect">
              <a:avLst/>
            </a:prstGeom>
            <a:gradFill flip="none" rotWithShape="1">
              <a:gsLst>
                <a:gs pos="0">
                  <a:srgbClr val="56F8C5">
                    <a:tint val="66000"/>
                    <a:satMod val="160000"/>
                  </a:srgbClr>
                </a:gs>
                <a:gs pos="50000">
                  <a:srgbClr val="56F8C5">
                    <a:tint val="44500"/>
                    <a:satMod val="160000"/>
                  </a:srgbClr>
                </a:gs>
                <a:gs pos="100000">
                  <a:srgbClr val="56F8C5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父工程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39720D-F7FF-103B-8062-377982D6C381}"/>
              </a:ext>
            </a:extLst>
          </p:cNvPr>
          <p:cNvGrpSpPr/>
          <p:nvPr/>
        </p:nvGrpSpPr>
        <p:grpSpPr>
          <a:xfrm>
            <a:off x="6096000" y="2155652"/>
            <a:ext cx="4555283" cy="3047912"/>
            <a:chOff x="6096000" y="2155652"/>
            <a:chExt cx="4555283" cy="304791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8D26C50-F60F-D0D5-9D0E-3B6A10023222}"/>
                </a:ext>
              </a:extLst>
            </p:cNvPr>
            <p:cNvSpPr/>
            <p:nvPr/>
          </p:nvSpPr>
          <p:spPr>
            <a:xfrm>
              <a:off x="6096000" y="2336905"/>
              <a:ext cx="4555283" cy="2866659"/>
            </a:xfrm>
            <a:prstGeom prst="roundRect">
              <a:avLst>
                <a:gd name="adj" fmla="val 2502"/>
              </a:avLst>
            </a:prstGeom>
            <a:solidFill>
              <a:srgbClr val="FFFFE4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dependencies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&gt;io.jsonwebtoken&lt;/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&gt;jjwt&lt;/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    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dependencies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  <a:cs typeface="Courier New" panose="02070309020205020404" pitchFamily="49" charset="0"/>
                </a:rPr>
                <a:t>&gt;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3A53C8C9-BCD5-19F3-CC84-741211BE1D82}"/>
                </a:ext>
              </a:extLst>
            </p:cNvPr>
            <p:cNvSpPr/>
            <p:nvPr/>
          </p:nvSpPr>
          <p:spPr>
            <a:xfrm>
              <a:off x="7854679" y="2155652"/>
              <a:ext cx="1037926" cy="387802"/>
            </a:xfrm>
            <a:prstGeom prst="round2DiagRect">
              <a:avLst/>
            </a:prstGeom>
            <a:gradFill flip="none" rotWithShape="1">
              <a:gsLst>
                <a:gs pos="0">
                  <a:srgbClr val="56F8C5">
                    <a:tint val="66000"/>
                    <a:satMod val="160000"/>
                  </a:srgbClr>
                </a:gs>
                <a:gs pos="50000">
                  <a:srgbClr val="56F8C5">
                    <a:tint val="44500"/>
                    <a:satMod val="160000"/>
                  </a:srgbClr>
                </a:gs>
                <a:gs pos="100000">
                  <a:srgbClr val="56F8C5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子工程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BF8DB3C-F3B4-6062-6292-27B04C3FC6ED}"/>
              </a:ext>
            </a:extLst>
          </p:cNvPr>
          <p:cNvGrpSpPr/>
          <p:nvPr/>
        </p:nvGrpSpPr>
        <p:grpSpPr>
          <a:xfrm>
            <a:off x="1162686" y="5685145"/>
            <a:ext cx="10114489" cy="863682"/>
            <a:chOff x="1048333" y="5599087"/>
            <a:chExt cx="10100773" cy="863682"/>
          </a:xfrm>
        </p:grpSpPr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5BB4D8F3-F38E-5E13-389C-7B133A8B57FE}"/>
                </a:ext>
              </a:extLst>
            </p:cNvPr>
            <p:cNvSpPr txBox="1"/>
            <p:nvPr/>
          </p:nvSpPr>
          <p:spPr>
            <a:xfrm>
              <a:off x="1314488" y="5903518"/>
              <a:ext cx="9834618" cy="408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子工程引入依赖时，无需指定 </a:t>
              </a:r>
              <a:r>
                <a:rPr lang="en-US" altLang="zh-CN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&lt;</a:t>
              </a:r>
              <a:r>
                <a:rPr lang="en-US" altLang="zh-CN" sz="1200">
                  <a:solidFill>
                    <a:srgbClr val="0033B3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version</a:t>
              </a:r>
              <a:r>
                <a:rPr lang="en-US" altLang="zh-CN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&gt; </a:t>
              </a: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版本号，父工程统一管理。变更依赖版本，只需在父工程中统一变更。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B61664E-7DED-3C42-891B-5BF6F16C1F90}"/>
                </a:ext>
              </a:extLst>
            </p:cNvPr>
            <p:cNvGrpSpPr/>
            <p:nvPr/>
          </p:nvGrpSpPr>
          <p:grpSpPr>
            <a:xfrm>
              <a:off x="1048333" y="5599087"/>
              <a:ext cx="9475730" cy="863682"/>
              <a:chOff x="1097275" y="5693357"/>
              <a:chExt cx="9430013" cy="863682"/>
            </a:xfrm>
          </p:grpSpPr>
          <p:sp>
            <p:nvSpPr>
              <p:cNvPr id="19" name="三角形 9">
                <a:extLst>
                  <a:ext uri="{FF2B5EF4-FFF2-40B4-BE49-F238E27FC236}">
                    <a16:creationId xmlns:a16="http://schemas.microsoft.com/office/drawing/2014/main" id="{6AE0A0F6-D7F7-A878-2953-2B819B71E912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7BADDB-C11B-15EC-7455-EC88359AEF26}"/>
                  </a:ext>
                </a:extLst>
              </p:cNvPr>
              <p:cNvSpPr/>
              <p:nvPr/>
            </p:nvSpPr>
            <p:spPr>
              <a:xfrm>
                <a:off x="1197204" y="5693357"/>
                <a:ext cx="9330084" cy="86368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525A833-61E7-6E2B-42F1-0485EF9DC014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0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868B9D-BE47-F0A7-B52D-2862FF79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版本锁定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EB9EB-4E1F-9A21-15A0-0F1FA3DFC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826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自定义属性</a:t>
            </a:r>
            <a:r>
              <a:rPr lang="en-US" altLang="zh-CN"/>
              <a:t>/</a:t>
            </a:r>
            <a:r>
              <a:rPr lang="zh-CN" altLang="en-US"/>
              <a:t>引用属性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5CD95B3-AF29-7D19-EEBC-358924657628}"/>
              </a:ext>
            </a:extLst>
          </p:cNvPr>
          <p:cNvSpPr/>
          <p:nvPr/>
        </p:nvSpPr>
        <p:spPr>
          <a:xfrm>
            <a:off x="1071795" y="2208876"/>
            <a:ext cx="4722336" cy="1081486"/>
          </a:xfrm>
          <a:prstGeom prst="roundRect">
            <a:avLst>
              <a:gd name="adj" fmla="val 6567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properties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lombok.version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&gt;1.18.24&lt;/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lombok.version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jjwt.version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&gt;0.9.0&lt;/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jjwt.version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properties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zh-CN" altLang="zh-CN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7F94DC3-40E3-8220-B0DC-9E138E466D87}"/>
              </a:ext>
            </a:extLst>
          </p:cNvPr>
          <p:cNvSpPr/>
          <p:nvPr/>
        </p:nvSpPr>
        <p:spPr>
          <a:xfrm>
            <a:off x="6397869" y="2206869"/>
            <a:ext cx="4416669" cy="2074985"/>
          </a:xfrm>
          <a:prstGeom prst="roundRect">
            <a:avLst>
              <a:gd name="adj" fmla="val 25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&gt;org.projectlombok&lt;/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&gt;lombok&lt;/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&gt;${lombok.version}&lt;/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zh-CN" altLang="zh-CN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6554F67-DB0D-F529-4922-9AB38690D0F6}"/>
              </a:ext>
            </a:extLst>
          </p:cNvPr>
          <p:cNvSpPr/>
          <p:nvPr/>
        </p:nvSpPr>
        <p:spPr>
          <a:xfrm>
            <a:off x="1071795" y="3855967"/>
            <a:ext cx="4722336" cy="2747056"/>
          </a:xfrm>
          <a:prstGeom prst="roundRect">
            <a:avLst>
              <a:gd name="adj" fmla="val 25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dependencyManagement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&lt;!--JWT</a:t>
            </a:r>
            <a: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令牌</a:t>
            </a:r>
            <a: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--&gt;</a:t>
            </a:r>
            <a:b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&gt;io.jsonwebtoken&lt;/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&gt;jjwt&lt;/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${jjwt.version}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dependencyManagement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zh-CN" altLang="zh-CN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8EA19F-36A6-75FB-EB2C-6EDCFC30BD31}"/>
              </a:ext>
            </a:extLst>
          </p:cNvPr>
          <p:cNvSpPr/>
          <p:nvPr/>
        </p:nvSpPr>
        <p:spPr>
          <a:xfrm>
            <a:off x="1482774" y="2468682"/>
            <a:ext cx="3467295" cy="248142"/>
          </a:xfrm>
          <a:prstGeom prst="roundRect">
            <a:avLst/>
          </a:prstGeom>
          <a:solidFill>
            <a:srgbClr val="56F8C5">
              <a:alpha val="34902"/>
            </a:srgbClr>
          </a:solidFill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FB8C210-0A75-B392-FE57-5E5591528A64}"/>
              </a:ext>
            </a:extLst>
          </p:cNvPr>
          <p:cNvSpPr/>
          <p:nvPr/>
        </p:nvSpPr>
        <p:spPr>
          <a:xfrm>
            <a:off x="7159869" y="3429356"/>
            <a:ext cx="3083169" cy="245829"/>
          </a:xfrm>
          <a:prstGeom prst="roundRect">
            <a:avLst/>
          </a:prstGeom>
          <a:solidFill>
            <a:srgbClr val="56F8C5">
              <a:alpha val="34902"/>
            </a:srgbClr>
          </a:solidFill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8760CE-B3CE-5FFF-D97A-878D1910932E}"/>
              </a:ext>
            </a:extLst>
          </p:cNvPr>
          <p:cNvSpPr/>
          <p:nvPr/>
        </p:nvSpPr>
        <p:spPr>
          <a:xfrm>
            <a:off x="1482773" y="2755894"/>
            <a:ext cx="3467295" cy="220736"/>
          </a:xfrm>
          <a:prstGeom prst="roundRect">
            <a:avLst/>
          </a:prstGeom>
          <a:solidFill>
            <a:srgbClr val="FF0000">
              <a:alpha val="34902"/>
            </a:srgb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67BDC48-EDAD-DEB2-A5A8-2FC0FD684D7A}"/>
              </a:ext>
            </a:extLst>
          </p:cNvPr>
          <p:cNvSpPr/>
          <p:nvPr/>
        </p:nvSpPr>
        <p:spPr>
          <a:xfrm>
            <a:off x="2120313" y="5574504"/>
            <a:ext cx="2961641" cy="246003"/>
          </a:xfrm>
          <a:prstGeom prst="roundRect">
            <a:avLst/>
          </a:prstGeom>
          <a:solidFill>
            <a:srgbClr val="FF0000">
              <a:alpha val="34902"/>
            </a:srgb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1B452B2F-15F4-58D0-4854-85924929803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950069" y="2592753"/>
            <a:ext cx="2209800" cy="959518"/>
          </a:xfrm>
          <a:prstGeom prst="curvedConnector3">
            <a:avLst>
              <a:gd name="adj1" fmla="val 5716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73847AE9-565F-CE97-28D3-AE042B897F7C}"/>
              </a:ext>
            </a:extLst>
          </p:cNvPr>
          <p:cNvCxnSpPr>
            <a:cxnSpLocks/>
            <a:stCxn id="26" idx="3"/>
            <a:endCxn id="27" idx="3"/>
          </p:cNvCxnSpPr>
          <p:nvPr/>
        </p:nvCxnSpPr>
        <p:spPr>
          <a:xfrm>
            <a:off x="4950068" y="2866262"/>
            <a:ext cx="131886" cy="2831244"/>
          </a:xfrm>
          <a:prstGeom prst="curvedConnector3">
            <a:avLst>
              <a:gd name="adj1" fmla="val 53333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5E398-E7DF-4F76-8DA0-276BE7C1C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2722" y="1445348"/>
            <a:ext cx="7332785" cy="3777101"/>
          </a:xfrm>
        </p:spPr>
        <p:txBody>
          <a:bodyPr/>
          <a:lstStyle/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dependencyManagement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与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ies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的区别是什么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是直接依赖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在父工程配置了依赖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子工程会直接继承下来</a:t>
            </a:r>
            <a:r>
              <a:rPr lang="zh-CN" altLang="en-US" sz="1400" b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dependencyManagement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是统一管理依赖版本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不会直接依赖，</a:t>
            </a:r>
            <a:r>
              <a:rPr lang="zh-CN" altLang="en-US" sz="1400" b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还需要在子工程中引入所需依赖</a:t>
            </a:r>
            <a:r>
              <a:rPr lang="en-US" altLang="zh-CN" sz="1400" b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无需指定版本</a:t>
            </a:r>
            <a:r>
              <a:rPr lang="en-US" altLang="zh-CN" sz="1400" b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继承与聚合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032948"/>
          </a:xfrm>
        </p:spPr>
        <p:txBody>
          <a:bodyPr/>
          <a:lstStyle/>
          <a:p>
            <a:r>
              <a:rPr lang="zh-CN" altLang="en-US"/>
              <a:t>继承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聚合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878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0AC176E5-C85F-7317-BAC3-44BD0FE151F0}"/>
              </a:ext>
            </a:extLst>
          </p:cNvPr>
          <p:cNvSpPr/>
          <p:nvPr/>
        </p:nvSpPr>
        <p:spPr>
          <a:xfrm>
            <a:off x="707994" y="2623875"/>
            <a:ext cx="4867183" cy="3563861"/>
          </a:xfrm>
          <a:prstGeom prst="roundRect">
            <a:avLst>
              <a:gd name="adj" fmla="val 3513"/>
            </a:avLst>
          </a:prstGeom>
          <a:solidFill>
            <a:srgbClr val="56F8C5">
              <a:alpha val="20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BA6682-3E49-78FA-07A6-8CD68409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C5117F1-3511-12C5-3032-25969798ACC4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1253386" y="2549386"/>
            <a:ext cx="802421" cy="557450"/>
          </a:xfrm>
          <a:prstGeom prst="bentConnector3">
            <a:avLst>
              <a:gd name="adj1" fmla="val -4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A9EEAA4-DFD5-627C-2DC6-9E0AA89F1B9B}"/>
              </a:ext>
            </a:extLst>
          </p:cNvPr>
          <p:cNvCxnSpPr>
            <a:cxnSpLocks/>
            <a:endCxn id="58" idx="2"/>
          </p:cNvCxnSpPr>
          <p:nvPr/>
        </p:nvCxnSpPr>
        <p:spPr>
          <a:xfrm rot="16200000" flipH="1">
            <a:off x="1000690" y="3387911"/>
            <a:ext cx="1307812" cy="80242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5AF4E12-86CC-09BF-DE3F-5443001F2D05}"/>
              </a:ext>
            </a:extLst>
          </p:cNvPr>
          <p:cNvCxnSpPr>
            <a:cxnSpLocks/>
            <a:endCxn id="60" idx="2"/>
          </p:cNvCxnSpPr>
          <p:nvPr/>
        </p:nvCxnSpPr>
        <p:spPr>
          <a:xfrm rot="16200000" flipH="1">
            <a:off x="1007427" y="4656236"/>
            <a:ext cx="1294338" cy="80242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DECF267-EAA8-EEF7-15CF-50D8C3EA6E89}"/>
              </a:ext>
            </a:extLst>
          </p:cNvPr>
          <p:cNvGrpSpPr/>
          <p:nvPr/>
        </p:nvGrpSpPr>
        <p:grpSpPr>
          <a:xfrm>
            <a:off x="2055807" y="2718904"/>
            <a:ext cx="2621700" cy="775864"/>
            <a:chOff x="2427244" y="2734408"/>
            <a:chExt cx="2621700" cy="77586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43B9570-FB2D-6F63-2431-444A56828DEA}"/>
                </a:ext>
              </a:extLst>
            </p:cNvPr>
            <p:cNvGrpSpPr/>
            <p:nvPr/>
          </p:nvGrpSpPr>
          <p:grpSpPr>
            <a:xfrm>
              <a:off x="2472398" y="2828254"/>
              <a:ext cx="1857315" cy="644934"/>
              <a:chOff x="3963019" y="5996556"/>
              <a:chExt cx="2367174" cy="43532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BE0830E-CB6F-3B8A-9DE3-AF271785E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3019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B60D46-E401-86DC-4666-0948B7193796}"/>
                  </a:ext>
                </a:extLst>
              </p:cNvPr>
              <p:cNvSpPr txBox="1"/>
              <p:nvPr/>
            </p:nvSpPr>
            <p:spPr>
              <a:xfrm>
                <a:off x="5012018" y="6120731"/>
                <a:ext cx="1318175" cy="18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tlias-pojo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6" name="矩形: 对角圆角 55">
              <a:extLst>
                <a:ext uri="{FF2B5EF4-FFF2-40B4-BE49-F238E27FC236}">
                  <a16:creationId xmlns:a16="http://schemas.microsoft.com/office/drawing/2014/main" id="{41B5AE01-23E8-39CC-537D-2B9F682BA963}"/>
                </a:ext>
              </a:extLst>
            </p:cNvPr>
            <p:cNvSpPr/>
            <p:nvPr/>
          </p:nvSpPr>
          <p:spPr>
            <a:xfrm>
              <a:off x="2427244" y="2734408"/>
              <a:ext cx="2621700" cy="775864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AADDAF4-F228-837A-B272-0D0DA13AA4E5}"/>
              </a:ext>
            </a:extLst>
          </p:cNvPr>
          <p:cNvGrpSpPr/>
          <p:nvPr/>
        </p:nvGrpSpPr>
        <p:grpSpPr>
          <a:xfrm>
            <a:off x="2055807" y="4055096"/>
            <a:ext cx="2621700" cy="775864"/>
            <a:chOff x="2427244" y="3720640"/>
            <a:chExt cx="2621700" cy="77586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673A748-EE99-8DA9-20A8-F9E37D78489E}"/>
                </a:ext>
              </a:extLst>
            </p:cNvPr>
            <p:cNvGrpSpPr/>
            <p:nvPr/>
          </p:nvGrpSpPr>
          <p:grpSpPr>
            <a:xfrm>
              <a:off x="2472400" y="3777845"/>
              <a:ext cx="1942277" cy="644934"/>
              <a:chOff x="3963019" y="5996556"/>
              <a:chExt cx="2475460" cy="435320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FE824D7C-204E-88ED-8CEA-05C3924A4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3019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F2B41A-08D1-F658-FEF1-34157C5E60BA}"/>
                  </a:ext>
                </a:extLst>
              </p:cNvPr>
              <p:cNvSpPr txBox="1"/>
              <p:nvPr/>
            </p:nvSpPr>
            <p:spPr>
              <a:xfrm>
                <a:off x="5012020" y="6120731"/>
                <a:ext cx="1426459" cy="18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tlias-utils</a:t>
                </a:r>
                <a:endPara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8" name="矩形: 对角圆角 57">
              <a:extLst>
                <a:ext uri="{FF2B5EF4-FFF2-40B4-BE49-F238E27FC236}">
                  <a16:creationId xmlns:a16="http://schemas.microsoft.com/office/drawing/2014/main" id="{87D42843-12D7-1957-E81E-339A1551F1A0}"/>
                </a:ext>
              </a:extLst>
            </p:cNvPr>
            <p:cNvSpPr/>
            <p:nvPr/>
          </p:nvSpPr>
          <p:spPr>
            <a:xfrm>
              <a:off x="2427244" y="3720640"/>
              <a:ext cx="2621700" cy="775864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1D2C60E-1896-F156-F67A-0C96AD5B3C97}"/>
              </a:ext>
            </a:extLst>
          </p:cNvPr>
          <p:cNvGrpSpPr/>
          <p:nvPr/>
        </p:nvGrpSpPr>
        <p:grpSpPr>
          <a:xfrm>
            <a:off x="2055806" y="5316683"/>
            <a:ext cx="2666858" cy="775864"/>
            <a:chOff x="2427242" y="4648468"/>
            <a:chExt cx="2666858" cy="77586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B0DCD7D-657F-1013-07CA-8F15DB71DFDB}"/>
                </a:ext>
              </a:extLst>
            </p:cNvPr>
            <p:cNvGrpSpPr/>
            <p:nvPr/>
          </p:nvGrpSpPr>
          <p:grpSpPr>
            <a:xfrm>
              <a:off x="2472399" y="4721130"/>
              <a:ext cx="2621701" cy="644934"/>
              <a:chOff x="3963017" y="5996556"/>
              <a:chExt cx="3341396" cy="43532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92DE050A-5217-CD4A-E47E-E06EC46CC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3017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397DB4-7C6F-7136-E644-A8768D5E4D4C}"/>
                  </a:ext>
                </a:extLst>
              </p:cNvPr>
              <p:cNvSpPr txBox="1"/>
              <p:nvPr/>
            </p:nvSpPr>
            <p:spPr>
              <a:xfrm>
                <a:off x="4903420" y="6124414"/>
                <a:ext cx="2400993" cy="18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tlias-web-management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60" name="矩形: 对角圆角 59">
              <a:extLst>
                <a:ext uri="{FF2B5EF4-FFF2-40B4-BE49-F238E27FC236}">
                  <a16:creationId xmlns:a16="http://schemas.microsoft.com/office/drawing/2014/main" id="{D191BD93-1AB3-81D1-431C-F4EC9178FDA6}"/>
                </a:ext>
              </a:extLst>
            </p:cNvPr>
            <p:cNvSpPr/>
            <p:nvPr/>
          </p:nvSpPr>
          <p:spPr>
            <a:xfrm>
              <a:off x="2427242" y="4648468"/>
              <a:ext cx="2621701" cy="775864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FA0D60-2A20-DE02-80D4-E59CD0D155BC}"/>
              </a:ext>
            </a:extLst>
          </p:cNvPr>
          <p:cNvGrpSpPr/>
          <p:nvPr/>
        </p:nvGrpSpPr>
        <p:grpSpPr>
          <a:xfrm>
            <a:off x="757104" y="1843858"/>
            <a:ext cx="3197016" cy="710225"/>
            <a:chOff x="994496" y="1773522"/>
            <a:chExt cx="3197016" cy="71022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64CD7B6-09F9-E210-E418-2F060CEF53C4}"/>
                </a:ext>
              </a:extLst>
            </p:cNvPr>
            <p:cNvGrpSpPr/>
            <p:nvPr/>
          </p:nvGrpSpPr>
          <p:grpSpPr>
            <a:xfrm>
              <a:off x="994496" y="1773522"/>
              <a:ext cx="992566" cy="710225"/>
              <a:chOff x="7098251" y="4357706"/>
              <a:chExt cx="2158082" cy="1415026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CC43E50-5675-69F3-A449-B63DF1EF3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251" y="4357706"/>
                <a:ext cx="2158082" cy="141502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D006AB01-EC8D-64D1-5083-52240EDB7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476" y="4700026"/>
                <a:ext cx="589392" cy="841471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B3F3F17-FB8E-8C75-6BA2-9E317C278750}"/>
                </a:ext>
              </a:extLst>
            </p:cNvPr>
            <p:cNvSpPr txBox="1"/>
            <p:nvPr/>
          </p:nvSpPr>
          <p:spPr>
            <a:xfrm>
              <a:off x="1987062" y="2068041"/>
              <a:ext cx="2204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tlias-parent </a:t>
              </a:r>
              <a:r>
                <a:rPr lang="en-US" altLang="zh-CN" sz="14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4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父工程</a:t>
              </a:r>
              <a:r>
                <a:rPr lang="en-US" altLang="zh-CN" sz="14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endPara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E8E95264-FE79-75FA-2BA3-7A3DD3244759}"/>
              </a:ext>
            </a:extLst>
          </p:cNvPr>
          <p:cNvCxnSpPr>
            <a:cxnSpLocks/>
            <a:stCxn id="56" idx="0"/>
            <a:endCxn id="60" idx="0"/>
          </p:cNvCxnSpPr>
          <p:nvPr/>
        </p:nvCxnSpPr>
        <p:spPr>
          <a:xfrm>
            <a:off x="4677507" y="3106836"/>
            <a:ext cx="12700" cy="2597779"/>
          </a:xfrm>
          <a:prstGeom prst="curvedConnector3">
            <a:avLst>
              <a:gd name="adj1" fmla="val 528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16559625-3028-F02B-0B43-00BD925F73C8}"/>
              </a:ext>
            </a:extLst>
          </p:cNvPr>
          <p:cNvCxnSpPr>
            <a:cxnSpLocks/>
            <a:stCxn id="58" idx="0"/>
            <a:endCxn id="60" idx="0"/>
          </p:cNvCxnSpPr>
          <p:nvPr/>
        </p:nvCxnSpPr>
        <p:spPr>
          <a:xfrm>
            <a:off x="4677507" y="4443028"/>
            <a:ext cx="12700" cy="1261587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占位符 4">
            <a:extLst>
              <a:ext uri="{FF2B5EF4-FFF2-40B4-BE49-F238E27FC236}">
                <a16:creationId xmlns:a16="http://schemas.microsoft.com/office/drawing/2014/main" id="{FF2E5533-6181-AFE2-477F-31EE4F66E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7480" y="2623874"/>
            <a:ext cx="6315130" cy="387690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>
                <a:sym typeface="Consolas" panose="020B0609020204030204" pitchFamily="49" charset="0"/>
              </a:rPr>
              <a:t>聚合</a:t>
            </a:r>
            <a:endParaRPr kumimoji="1" lang="en-US" altLang="zh-CN" sz="1400">
              <a:sym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400">
                <a:sym typeface="Consolas" panose="020B0609020204030204" pitchFamily="49" charset="0"/>
              </a:rPr>
              <a:t>      </a:t>
            </a:r>
            <a:r>
              <a:rPr kumimoji="1" lang="zh-CN" altLang="en-US" sz="1400">
                <a:sym typeface="Consolas" panose="020B0609020204030204" pitchFamily="49" charset="0"/>
              </a:rPr>
              <a:t>将多个模块组织成一个整体，同时进行项目的构建。</a:t>
            </a:r>
            <a:endParaRPr kumimoji="1" lang="en-US" altLang="zh-CN" sz="1400">
              <a:sym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>
                <a:sym typeface="Consolas" panose="020B0609020204030204" pitchFamily="49" charset="0"/>
              </a:rPr>
              <a:t>聚合工程</a:t>
            </a:r>
            <a:endParaRPr kumimoji="1" lang="en-US" altLang="zh-CN" sz="1400">
              <a:sym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400">
                <a:sym typeface="Consolas" panose="020B0609020204030204" pitchFamily="49" charset="0"/>
              </a:rPr>
              <a:t>      </a:t>
            </a:r>
            <a:r>
              <a:rPr kumimoji="1" lang="zh-CN" altLang="en-US" sz="1400">
                <a:sym typeface="Consolas" panose="020B0609020204030204" pitchFamily="49" charset="0"/>
              </a:rPr>
              <a:t>一个不具有业务功能的</a:t>
            </a:r>
            <a:r>
              <a:rPr kumimoji="1" lang="en-US" altLang="zh-CN" sz="1400">
                <a:sym typeface="Consolas" panose="020B0609020204030204" pitchFamily="49" charset="0"/>
              </a:rPr>
              <a:t>“</a:t>
            </a:r>
            <a:r>
              <a:rPr kumimoji="1" lang="zh-CN" altLang="en-US" sz="1400">
                <a:sym typeface="Consolas" panose="020B0609020204030204" pitchFamily="49" charset="0"/>
              </a:rPr>
              <a:t>空</a:t>
            </a:r>
            <a:r>
              <a:rPr kumimoji="1" lang="en-US" altLang="zh-CN" sz="1400">
                <a:sym typeface="Consolas" panose="020B0609020204030204" pitchFamily="49" charset="0"/>
              </a:rPr>
              <a:t>”</a:t>
            </a:r>
            <a:r>
              <a:rPr kumimoji="1" lang="zh-CN" altLang="en-US" sz="1400">
                <a:sym typeface="Consolas" panose="020B0609020204030204" pitchFamily="49" charset="0"/>
              </a:rPr>
              <a:t>工程（有且仅有一个</a:t>
            </a:r>
            <a:r>
              <a:rPr kumimoji="1" lang="en-US" altLang="zh-CN" sz="1400">
                <a:sym typeface="Consolas" panose="020B0609020204030204" pitchFamily="49" charset="0"/>
              </a:rPr>
              <a:t>pom</a:t>
            </a:r>
            <a:r>
              <a:rPr kumimoji="1" lang="zh-CN" altLang="en-US" sz="1400">
                <a:sym typeface="Consolas" panose="020B0609020204030204" pitchFamily="49" charset="0"/>
              </a:rPr>
              <a:t>文件）</a:t>
            </a:r>
            <a:endParaRPr kumimoji="1" lang="en-US" altLang="zh-CN" sz="1400">
              <a:sym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>
                <a:sym typeface="Consolas" panose="020B0609020204030204" pitchFamily="49" charset="0"/>
              </a:rPr>
              <a:t>作用</a:t>
            </a:r>
            <a:endParaRPr kumimoji="1" lang="en-US" altLang="zh-CN" sz="1400">
              <a:sym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400">
                <a:sym typeface="Consolas" panose="020B0609020204030204" pitchFamily="49" charset="0"/>
              </a:rPr>
              <a:t>      </a:t>
            </a:r>
            <a:r>
              <a:rPr kumimoji="1" lang="zh-CN" altLang="en-US" sz="1400">
                <a:sym typeface="Consolas" panose="020B0609020204030204" pitchFamily="49" charset="0"/>
              </a:rPr>
              <a:t>快速构建项目（无需根据依赖关系手动构建，直接在聚合工程上构建即可）</a:t>
            </a:r>
            <a:endParaRPr kumimoji="1" lang="en-US" altLang="zh-CN" sz="1400">
              <a:sym typeface="Consolas" panose="020B06090202040302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6C31A4-6BEB-5803-BE59-EA4393213519}"/>
              </a:ext>
            </a:extLst>
          </p:cNvPr>
          <p:cNvSpPr txBox="1"/>
          <p:nvPr/>
        </p:nvSpPr>
        <p:spPr>
          <a:xfrm>
            <a:off x="3846106" y="2137857"/>
            <a:ext cx="1109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聚合工程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06419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3" grpId="0" uiExpand="1" build="p"/>
      <p:bldP spid="1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BA6682-3E49-78FA-07A6-8CD68409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939F2A98-4FBA-82F3-CECA-F69805694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中可以通过 </a:t>
            </a:r>
            <a:r>
              <a:rPr lang="zh-CN" altLang="zh-CN" sz="160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Consolas" panose="020B0609020204030204" pitchFamily="49" charset="0"/>
              </a:rPr>
              <a:t>modules</a:t>
            </a:r>
            <a:r>
              <a:rPr lang="zh-CN" altLang="zh-CN" sz="160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设置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当前聚合工程所包含的子模块名称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4635AF9-0454-F3C5-AD0D-365B8AFAF5D9}"/>
              </a:ext>
            </a:extLst>
          </p:cNvPr>
          <p:cNvSpPr/>
          <p:nvPr/>
        </p:nvSpPr>
        <p:spPr>
          <a:xfrm>
            <a:off x="909822" y="2684791"/>
            <a:ext cx="6128304" cy="1856199"/>
          </a:xfrm>
          <a:prstGeom prst="roundRect">
            <a:avLst>
              <a:gd name="adj" fmla="val 25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&lt;!--</a:t>
            </a:r>
            <a: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聚合</a:t>
            </a:r>
            <a: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--&gt;</a:t>
            </a:r>
            <a:br>
              <a:rPr lang="zh-CN" altLang="zh-CN" sz="1200" i="1">
                <a:solidFill>
                  <a:srgbClr val="8C8C8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&gt;../tlias-pojo&lt;/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&gt;../tlias-utils&lt;/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&gt;../tlias-web-management&lt;/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modules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zh-CN" altLang="zh-CN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矩形: 对角圆角 51">
            <a:extLst>
              <a:ext uri="{FF2B5EF4-FFF2-40B4-BE49-F238E27FC236}">
                <a16:creationId xmlns:a16="http://schemas.microsoft.com/office/drawing/2014/main" id="{3D167A2F-0348-831E-B62B-35539BA6AF1B}"/>
              </a:ext>
            </a:extLst>
          </p:cNvPr>
          <p:cNvSpPr/>
          <p:nvPr/>
        </p:nvSpPr>
        <p:spPr>
          <a:xfrm>
            <a:off x="3139150" y="2495733"/>
            <a:ext cx="1669648" cy="387802"/>
          </a:xfrm>
          <a:prstGeom prst="round2DiagRect">
            <a:avLst/>
          </a:prstGeom>
          <a:gradFill flip="none" rotWithShape="1">
            <a:gsLst>
              <a:gs pos="0">
                <a:srgbClr val="56F8C5">
                  <a:tint val="66000"/>
                  <a:satMod val="160000"/>
                </a:srgbClr>
              </a:gs>
              <a:gs pos="50000">
                <a:srgbClr val="56F8C5">
                  <a:tint val="44500"/>
                  <a:satMod val="160000"/>
                </a:srgbClr>
              </a:gs>
              <a:gs pos="100000">
                <a:srgbClr val="56F8C5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父工程（聚合工程）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BD03230-E9F7-154B-F75F-DE1FBBBBBE85}"/>
              </a:ext>
            </a:extLst>
          </p:cNvPr>
          <p:cNvGrpSpPr/>
          <p:nvPr/>
        </p:nvGrpSpPr>
        <p:grpSpPr>
          <a:xfrm>
            <a:off x="909822" y="5546559"/>
            <a:ext cx="10673514" cy="956143"/>
            <a:chOff x="1048333" y="5599086"/>
            <a:chExt cx="10659040" cy="956143"/>
          </a:xfrm>
        </p:grpSpPr>
        <p:sp>
          <p:nvSpPr>
            <p:cNvPr id="55" name="TextBox 6">
              <a:extLst>
                <a:ext uri="{FF2B5EF4-FFF2-40B4-BE49-F238E27FC236}">
                  <a16:creationId xmlns:a16="http://schemas.microsoft.com/office/drawing/2014/main" id="{77050E25-F079-A688-A758-D317517F6426}"/>
                </a:ext>
              </a:extLst>
            </p:cNvPr>
            <p:cNvSpPr txBox="1"/>
            <p:nvPr/>
          </p:nvSpPr>
          <p:spPr>
            <a:xfrm>
              <a:off x="1310168" y="6083161"/>
              <a:ext cx="10397205" cy="339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聚合工程中所包含的模块，在构建时，会自动根据模块间的依赖关系设置构建顺序，与聚合工程中模块的配置书写位置无关。</a:t>
              </a:r>
              <a:endParaRPr lang="en-US" altLang="zh-CN" sz="120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F855F29-F110-B3C7-6F39-8D316D00AEEB}"/>
                </a:ext>
              </a:extLst>
            </p:cNvPr>
            <p:cNvGrpSpPr/>
            <p:nvPr/>
          </p:nvGrpSpPr>
          <p:grpSpPr>
            <a:xfrm>
              <a:off x="1048333" y="5599086"/>
              <a:ext cx="10659040" cy="956143"/>
              <a:chOff x="1097275" y="5693356"/>
              <a:chExt cx="10607614" cy="956143"/>
            </a:xfrm>
          </p:grpSpPr>
          <p:sp>
            <p:nvSpPr>
              <p:cNvPr id="57" name="三角形 9">
                <a:extLst>
                  <a:ext uri="{FF2B5EF4-FFF2-40B4-BE49-F238E27FC236}">
                    <a16:creationId xmlns:a16="http://schemas.microsoft.com/office/drawing/2014/main" id="{983C5A81-D31F-FD61-B0C5-F948B75A1C5D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553B082-DF42-B6AE-1BB5-852F4DC3D5E9}"/>
                  </a:ext>
                </a:extLst>
              </p:cNvPr>
              <p:cNvSpPr/>
              <p:nvPr/>
            </p:nvSpPr>
            <p:spPr>
              <a:xfrm>
                <a:off x="1197204" y="5693356"/>
                <a:ext cx="10507685" cy="956143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20E68DF-51A0-AABA-687A-8089A0618611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ABABC0A-96D2-AE7D-01FB-887AF9A6172D}"/>
              </a:ext>
            </a:extLst>
          </p:cNvPr>
          <p:cNvSpPr/>
          <p:nvPr/>
        </p:nvSpPr>
        <p:spPr>
          <a:xfrm>
            <a:off x="8036561" y="1877346"/>
            <a:ext cx="3546776" cy="2663644"/>
          </a:xfrm>
          <a:prstGeom prst="roundRect">
            <a:avLst>
              <a:gd name="adj" fmla="val 3513"/>
            </a:avLst>
          </a:prstGeom>
          <a:solidFill>
            <a:srgbClr val="56F8C5">
              <a:alpha val="20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89" name="直接连接符 25">
            <a:extLst>
              <a:ext uri="{FF2B5EF4-FFF2-40B4-BE49-F238E27FC236}">
                <a16:creationId xmlns:a16="http://schemas.microsoft.com/office/drawing/2014/main" id="{3FD278FD-9645-2F87-6EBE-249B1458E7C9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8433995" y="1821672"/>
            <a:ext cx="584734" cy="416640"/>
          </a:xfrm>
          <a:prstGeom prst="bentConnector3">
            <a:avLst>
              <a:gd name="adj1" fmla="val -4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27">
            <a:extLst>
              <a:ext uri="{FF2B5EF4-FFF2-40B4-BE49-F238E27FC236}">
                <a16:creationId xmlns:a16="http://schemas.microsoft.com/office/drawing/2014/main" id="{A1F497A5-A50B-69ED-35C5-10C7044AC24B}"/>
              </a:ext>
            </a:extLst>
          </p:cNvPr>
          <p:cNvCxnSpPr>
            <a:cxnSpLocks/>
            <a:endCxn id="99" idx="2"/>
          </p:cNvCxnSpPr>
          <p:nvPr/>
        </p:nvCxnSpPr>
        <p:spPr>
          <a:xfrm rot="16200000" flipH="1">
            <a:off x="8237630" y="2455889"/>
            <a:ext cx="977464" cy="58473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29">
            <a:extLst>
              <a:ext uri="{FF2B5EF4-FFF2-40B4-BE49-F238E27FC236}">
                <a16:creationId xmlns:a16="http://schemas.microsoft.com/office/drawing/2014/main" id="{1E4DC89D-54F9-5291-A15E-ECD5E6C655FD}"/>
              </a:ext>
            </a:extLst>
          </p:cNvPr>
          <p:cNvCxnSpPr>
            <a:cxnSpLocks/>
            <a:endCxn id="104" idx="2"/>
          </p:cNvCxnSpPr>
          <p:nvPr/>
        </p:nvCxnSpPr>
        <p:spPr>
          <a:xfrm rot="16200000" flipH="1">
            <a:off x="8242665" y="3403840"/>
            <a:ext cx="967393" cy="58473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C6EF7D2-1CE9-0FA9-34AD-3F59EABCC6ED}"/>
              </a:ext>
            </a:extLst>
          </p:cNvPr>
          <p:cNvGrpSpPr/>
          <p:nvPr/>
        </p:nvGrpSpPr>
        <p:grpSpPr>
          <a:xfrm>
            <a:off x="9018729" y="1948371"/>
            <a:ext cx="1910465" cy="579884"/>
            <a:chOff x="2427244" y="2734408"/>
            <a:chExt cx="2621700" cy="775864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AC46FAC-5627-7C88-7386-761F7D5DCA4B}"/>
                </a:ext>
              </a:extLst>
            </p:cNvPr>
            <p:cNvGrpSpPr/>
            <p:nvPr/>
          </p:nvGrpSpPr>
          <p:grpSpPr>
            <a:xfrm>
              <a:off x="2472398" y="2828254"/>
              <a:ext cx="1648925" cy="644934"/>
              <a:chOff x="3963019" y="5996556"/>
              <a:chExt cx="2101578" cy="435320"/>
            </a:xfrm>
          </p:grpSpPr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B864E7CC-8154-96EF-BCD8-1E592BE31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3019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ED27505-C19F-8E5C-27EB-88992080F8C4}"/>
                  </a:ext>
                </a:extLst>
              </p:cNvPr>
              <p:cNvSpPr txBox="1"/>
              <p:nvPr/>
            </p:nvSpPr>
            <p:spPr>
              <a:xfrm>
                <a:off x="5012018" y="6120731"/>
                <a:ext cx="1052579" cy="155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tlias-pojo</a:t>
                </a:r>
                <a:endPara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4" name="矩形: 对角圆角 93">
              <a:extLst>
                <a:ext uri="{FF2B5EF4-FFF2-40B4-BE49-F238E27FC236}">
                  <a16:creationId xmlns:a16="http://schemas.microsoft.com/office/drawing/2014/main" id="{E8387050-A49B-FDBE-7E73-650FBF660FF4}"/>
                </a:ext>
              </a:extLst>
            </p:cNvPr>
            <p:cNvSpPr/>
            <p:nvPr/>
          </p:nvSpPr>
          <p:spPr>
            <a:xfrm>
              <a:off x="2427244" y="2734408"/>
              <a:ext cx="2621700" cy="775864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C148027-8871-6411-7A26-E6A7A65B353C}"/>
              </a:ext>
            </a:extLst>
          </p:cNvPr>
          <p:cNvGrpSpPr/>
          <p:nvPr/>
        </p:nvGrpSpPr>
        <p:grpSpPr>
          <a:xfrm>
            <a:off x="9018729" y="2947046"/>
            <a:ext cx="1910465" cy="579884"/>
            <a:chOff x="2427244" y="3720640"/>
            <a:chExt cx="2621700" cy="775864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2DB6B65-9559-1527-089A-2B45EE96F518}"/>
                </a:ext>
              </a:extLst>
            </p:cNvPr>
            <p:cNvGrpSpPr/>
            <p:nvPr/>
          </p:nvGrpSpPr>
          <p:grpSpPr>
            <a:xfrm>
              <a:off x="2472401" y="3777845"/>
              <a:ext cx="1713047" cy="644934"/>
              <a:chOff x="3963019" y="5996556"/>
              <a:chExt cx="2183303" cy="435320"/>
            </a:xfrm>
          </p:grpSpPr>
          <p:pic>
            <p:nvPicPr>
              <p:cNvPr id="100" name="图片 99">
                <a:extLst>
                  <a:ext uri="{FF2B5EF4-FFF2-40B4-BE49-F238E27FC236}">
                    <a16:creationId xmlns:a16="http://schemas.microsoft.com/office/drawing/2014/main" id="{EAEBA0CA-9D2D-2906-9C6B-8F94436FD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3019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1AB1684E-5C00-8B83-F839-E8465F9535FF}"/>
                  </a:ext>
                </a:extLst>
              </p:cNvPr>
              <p:cNvSpPr txBox="1"/>
              <p:nvPr/>
            </p:nvSpPr>
            <p:spPr>
              <a:xfrm>
                <a:off x="5012020" y="6120731"/>
                <a:ext cx="1134302" cy="155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tlias-utils</a:t>
                </a:r>
                <a:endPara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9" name="矩形: 对角圆角 98">
              <a:extLst>
                <a:ext uri="{FF2B5EF4-FFF2-40B4-BE49-F238E27FC236}">
                  <a16:creationId xmlns:a16="http://schemas.microsoft.com/office/drawing/2014/main" id="{D8DFCF0B-4E7B-1E3D-0E78-25685A3F7F92}"/>
                </a:ext>
              </a:extLst>
            </p:cNvPr>
            <p:cNvSpPr/>
            <p:nvPr/>
          </p:nvSpPr>
          <p:spPr>
            <a:xfrm>
              <a:off x="2427244" y="3720640"/>
              <a:ext cx="2621700" cy="775864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0E9DA27-0F0E-E8F3-1A3A-5AF568C2BF11}"/>
              </a:ext>
            </a:extLst>
          </p:cNvPr>
          <p:cNvGrpSpPr/>
          <p:nvPr/>
        </p:nvGrpSpPr>
        <p:grpSpPr>
          <a:xfrm>
            <a:off x="9018728" y="3889961"/>
            <a:ext cx="2027772" cy="579884"/>
            <a:chOff x="2427242" y="4648468"/>
            <a:chExt cx="2782679" cy="775864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6A95F788-5F99-B451-BDB1-CF2462C7A03D}"/>
                </a:ext>
              </a:extLst>
            </p:cNvPr>
            <p:cNvGrpSpPr/>
            <p:nvPr/>
          </p:nvGrpSpPr>
          <p:grpSpPr>
            <a:xfrm>
              <a:off x="2472396" y="4721130"/>
              <a:ext cx="2737525" cy="644934"/>
              <a:chOff x="3963017" y="5996556"/>
              <a:chExt cx="3489016" cy="435320"/>
            </a:xfrm>
          </p:grpSpPr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0D5872BA-4E6A-ECF8-2936-020AE3832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3017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8D914DE-36A6-840A-3712-E50FDE26C7FB}"/>
                  </a:ext>
                </a:extLst>
              </p:cNvPr>
              <p:cNvSpPr txBox="1"/>
              <p:nvPr/>
            </p:nvSpPr>
            <p:spPr>
              <a:xfrm>
                <a:off x="4849554" y="6124414"/>
                <a:ext cx="2602479" cy="20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tlias-web-management</a:t>
                </a:r>
                <a:endPara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04" name="矩形: 对角圆角 103">
              <a:extLst>
                <a:ext uri="{FF2B5EF4-FFF2-40B4-BE49-F238E27FC236}">
                  <a16:creationId xmlns:a16="http://schemas.microsoft.com/office/drawing/2014/main" id="{C991971F-3807-89A2-9C0D-DB5297BBBC3E}"/>
                </a:ext>
              </a:extLst>
            </p:cNvPr>
            <p:cNvSpPr/>
            <p:nvPr/>
          </p:nvSpPr>
          <p:spPr>
            <a:xfrm>
              <a:off x="2427242" y="4648468"/>
              <a:ext cx="2621701" cy="775864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703D5B2-3F82-9147-74F9-30C06A81791C}"/>
              </a:ext>
            </a:extLst>
          </p:cNvPr>
          <p:cNvGrpSpPr/>
          <p:nvPr/>
        </p:nvGrpSpPr>
        <p:grpSpPr>
          <a:xfrm>
            <a:off x="8072348" y="1294358"/>
            <a:ext cx="1905674" cy="530825"/>
            <a:chOff x="994496" y="1773522"/>
            <a:chExt cx="2615126" cy="710225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42B5E08E-5F43-FF10-3CA5-80F3665CDEEC}"/>
                </a:ext>
              </a:extLst>
            </p:cNvPr>
            <p:cNvGrpSpPr/>
            <p:nvPr/>
          </p:nvGrpSpPr>
          <p:grpSpPr>
            <a:xfrm>
              <a:off x="994496" y="1773522"/>
              <a:ext cx="992566" cy="710225"/>
              <a:chOff x="7098251" y="4357706"/>
              <a:chExt cx="2158082" cy="1415026"/>
            </a:xfrm>
          </p:grpSpPr>
          <p:pic>
            <p:nvPicPr>
              <p:cNvPr id="110" name="图片 109">
                <a:extLst>
                  <a:ext uri="{FF2B5EF4-FFF2-40B4-BE49-F238E27FC236}">
                    <a16:creationId xmlns:a16="http://schemas.microsoft.com/office/drawing/2014/main" id="{2D5AB239-0442-BDE3-93C2-05861893A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251" y="4357706"/>
                <a:ext cx="2158082" cy="1415026"/>
              </a:xfrm>
              <a:prstGeom prst="rect">
                <a:avLst/>
              </a:prstGeom>
            </p:spPr>
          </p:pic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30EF3384-2201-63B3-17BE-210A453C8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476" y="4700026"/>
                <a:ext cx="589392" cy="841471"/>
              </a:xfrm>
              <a:prstGeom prst="rect">
                <a:avLst/>
              </a:prstGeom>
            </p:spPr>
          </p:pic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37F257D-3305-36CA-5049-CCEF7C9CB3F3}"/>
                </a:ext>
              </a:extLst>
            </p:cNvPr>
            <p:cNvSpPr txBox="1"/>
            <p:nvPr/>
          </p:nvSpPr>
          <p:spPr>
            <a:xfrm>
              <a:off x="1987062" y="2068041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tlias-parent </a:t>
              </a:r>
              <a:r>
                <a:rPr lang="en-US" altLang="zh-CN" sz="10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0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父工程</a:t>
              </a:r>
              <a:r>
                <a:rPr lang="en-US" altLang="zh-CN" sz="10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endParaRPr lang="zh-CN" altLang="en-US" sz="10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F6C8B6A1-0409-DCA9-0341-1144BC004047}"/>
              </a:ext>
            </a:extLst>
          </p:cNvPr>
          <p:cNvCxnSpPr>
            <a:cxnSpLocks/>
            <a:stCxn id="94" idx="0"/>
            <a:endCxn id="104" idx="0"/>
          </p:cNvCxnSpPr>
          <p:nvPr/>
        </p:nvCxnSpPr>
        <p:spPr>
          <a:xfrm>
            <a:off x="10929194" y="2238313"/>
            <a:ext cx="9255" cy="1941591"/>
          </a:xfrm>
          <a:prstGeom prst="curvedConnector3">
            <a:avLst>
              <a:gd name="adj1" fmla="val 528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37706D0A-DB2C-D28B-8B93-83B611DD91ED}"/>
              </a:ext>
            </a:extLst>
          </p:cNvPr>
          <p:cNvCxnSpPr>
            <a:cxnSpLocks/>
            <a:stCxn id="99" idx="0"/>
            <a:endCxn id="104" idx="0"/>
          </p:cNvCxnSpPr>
          <p:nvPr/>
        </p:nvCxnSpPr>
        <p:spPr>
          <a:xfrm>
            <a:off x="10929194" y="3236988"/>
            <a:ext cx="9255" cy="942915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55C4B02-D27A-7F68-5D56-96A90B99B8E9}"/>
              </a:ext>
            </a:extLst>
          </p:cNvPr>
          <p:cNvSpPr txBox="1"/>
          <p:nvPr/>
        </p:nvSpPr>
        <p:spPr>
          <a:xfrm>
            <a:off x="10323342" y="1514094"/>
            <a:ext cx="808296" cy="18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0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聚合工程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0030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B2535B-BAAA-25AA-2C04-DC5B27A259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作用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聚合用于快速构建项目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继承用于简化依赖配置、统一管理依赖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相同点：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聚合与继承的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pom.xml</a:t>
            </a: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文件打包方式均为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pom</a:t>
            </a: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，可以将两种关系制作到同一个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pom</a:t>
            </a: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文件中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聚合与继承均属于设计型模块，并无实际的模块内容</a:t>
            </a: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不同点：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聚合是在聚合工程中配置关系，聚合可以感知到参与聚合的模块有哪些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继承是在子模块中配置关系，父模块无法感知哪些子模块继承了自己</a:t>
            </a: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B2BF9C-FBA6-0AAB-1CE1-6B790677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继承与聚合</a:t>
            </a:r>
          </a:p>
        </p:txBody>
      </p:sp>
    </p:spTree>
    <p:extLst>
      <p:ext uri="{BB962C8B-B14F-4D97-AF65-F5344CB8AC3E}">
        <p14:creationId xmlns:p14="http://schemas.microsoft.com/office/powerpoint/2010/main" val="588821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A58DF-856F-C746-355F-ACDC4113E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分模块设计</a:t>
            </a:r>
            <a:endParaRPr lang="en-US" altLang="zh-CN"/>
          </a:p>
          <a:p>
            <a:r>
              <a:rPr lang="zh-CN" altLang="en-US"/>
              <a:t>继承</a:t>
            </a:r>
            <a:endParaRPr lang="en-US" altLang="zh-CN"/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聚合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8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6F5E33-8B12-6CA0-48BF-33A48199B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私服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96FE3-8EFC-EB5C-CA97-D035E0BE252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资源上传与下载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C845449-59A5-E1AA-D85C-434877EDB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2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2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454577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分模块设计与开发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7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6F5E33-8B12-6CA0-48BF-33A48199B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私服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96FE3-8EFC-EB5C-CA97-D035E0BE252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介绍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资源上传与下载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C845449-59A5-E1AA-D85C-434877EDB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9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B855067F-78E6-61DD-64B4-7EFEC84DB69C}"/>
              </a:ext>
            </a:extLst>
          </p:cNvPr>
          <p:cNvGrpSpPr/>
          <p:nvPr/>
        </p:nvGrpSpPr>
        <p:grpSpPr>
          <a:xfrm>
            <a:off x="1461304" y="4312165"/>
            <a:ext cx="2488552" cy="1419036"/>
            <a:chOff x="1461304" y="4312165"/>
            <a:chExt cx="2488552" cy="141903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B57F616-97CD-8BF3-B92A-B3F3056EAAA2}"/>
                </a:ext>
              </a:extLst>
            </p:cNvPr>
            <p:cNvGrpSpPr/>
            <p:nvPr/>
          </p:nvGrpSpPr>
          <p:grpSpPr>
            <a:xfrm>
              <a:off x="1746155" y="4312165"/>
              <a:ext cx="2203701" cy="1419036"/>
              <a:chOff x="1112855" y="4687985"/>
              <a:chExt cx="1957754" cy="1238119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2B983050-76A4-54F1-9D42-DEDBBF8BD502}"/>
                  </a:ext>
                </a:extLst>
              </p:cNvPr>
              <p:cNvSpPr/>
              <p:nvPr/>
            </p:nvSpPr>
            <p:spPr>
              <a:xfrm>
                <a:off x="1112855" y="4876970"/>
                <a:ext cx="1957754" cy="1049134"/>
              </a:xfrm>
              <a:prstGeom prst="roundRect">
                <a:avLst>
                  <a:gd name="adj" fmla="val 9005"/>
                </a:avLst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形 25" descr="便携式计算机 轮廓">
                <a:extLst>
                  <a:ext uri="{FF2B5EF4-FFF2-40B4-BE49-F238E27FC236}">
                    <a16:creationId xmlns:a16="http://schemas.microsoft.com/office/drawing/2014/main" id="{FAF79F24-3438-CA9C-ECF6-6E8D52E42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31100" y="4687985"/>
                <a:ext cx="1221792" cy="1221792"/>
              </a:xfrm>
              <a:prstGeom prst="rect">
                <a:avLst/>
              </a:prstGeom>
            </p:spPr>
          </p:pic>
        </p:grpSp>
        <p:pic>
          <p:nvPicPr>
            <p:cNvPr id="44" name="图形 43" descr="用户 轮廓">
              <a:extLst>
                <a:ext uri="{FF2B5EF4-FFF2-40B4-BE49-F238E27FC236}">
                  <a16:creationId xmlns:a16="http://schemas.microsoft.com/office/drawing/2014/main" id="{F3178D55-2972-D54E-D5CA-41048DC82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62265" y="4681816"/>
              <a:ext cx="664504" cy="711326"/>
            </a:xfrm>
            <a:prstGeom prst="rect">
              <a:avLst/>
            </a:prstGeom>
          </p:spPr>
        </p:pic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C9CC8F16-4ADF-CBB2-CCE9-3BCF5B843EDC}"/>
                </a:ext>
              </a:extLst>
            </p:cNvPr>
            <p:cNvSpPr/>
            <p:nvPr/>
          </p:nvSpPr>
          <p:spPr>
            <a:xfrm>
              <a:off x="1461304" y="4805564"/>
              <a:ext cx="553044" cy="553044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C00000"/>
                  </a:solidFill>
                </a:rPr>
                <a:t>B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C4828B4-743E-1F2E-FCED-9F8241A4F21C}"/>
              </a:ext>
            </a:extLst>
          </p:cNvPr>
          <p:cNvGrpSpPr/>
          <p:nvPr/>
        </p:nvGrpSpPr>
        <p:grpSpPr>
          <a:xfrm>
            <a:off x="1469633" y="1763086"/>
            <a:ext cx="2485873" cy="1419036"/>
            <a:chOff x="1469633" y="1732942"/>
            <a:chExt cx="2485873" cy="141903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0363C1F-68DD-13FF-415C-3408A7415D81}"/>
                </a:ext>
              </a:extLst>
            </p:cNvPr>
            <p:cNvGrpSpPr/>
            <p:nvPr/>
          </p:nvGrpSpPr>
          <p:grpSpPr>
            <a:xfrm>
              <a:off x="1752405" y="1732942"/>
              <a:ext cx="2203101" cy="1419036"/>
              <a:chOff x="1112855" y="1766291"/>
              <a:chExt cx="1957754" cy="1225894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191DA067-7228-D370-8552-7E167D480A3B}"/>
                  </a:ext>
                </a:extLst>
              </p:cNvPr>
              <p:cNvSpPr/>
              <p:nvPr/>
            </p:nvSpPr>
            <p:spPr>
              <a:xfrm>
                <a:off x="1112855" y="1939791"/>
                <a:ext cx="1957754" cy="1049134"/>
              </a:xfrm>
              <a:prstGeom prst="roundRect">
                <a:avLst>
                  <a:gd name="adj" fmla="val 9005"/>
                </a:avLst>
              </a:prstGeom>
              <a:solidFill>
                <a:srgbClr val="56F8C5">
                  <a:alpha val="20000"/>
                </a:srgb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形 10" descr="便携式计算机 轮廓">
                <a:extLst>
                  <a:ext uri="{FF2B5EF4-FFF2-40B4-BE49-F238E27FC236}">
                    <a16:creationId xmlns:a16="http://schemas.microsoft.com/office/drawing/2014/main" id="{A120AE9A-3FBA-C20F-AA83-36E778A05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39694" y="1766291"/>
                <a:ext cx="1225894" cy="1225894"/>
              </a:xfrm>
              <a:prstGeom prst="rect">
                <a:avLst/>
              </a:prstGeom>
            </p:spPr>
          </p:pic>
        </p:grpSp>
        <p:pic>
          <p:nvPicPr>
            <p:cNvPr id="43" name="图形 42" descr="用户 轮廓">
              <a:extLst>
                <a:ext uri="{FF2B5EF4-FFF2-40B4-BE49-F238E27FC236}">
                  <a16:creationId xmlns:a16="http://schemas.microsoft.com/office/drawing/2014/main" id="{CEEC2A91-D382-CEC4-0B31-A17D7AFBF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3137" y="2174090"/>
              <a:ext cx="664323" cy="718420"/>
            </a:xfrm>
            <a:prstGeom prst="rect">
              <a:avLst/>
            </a:prstGeom>
          </p:spPr>
        </p:pic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E6247E9F-5A1D-689D-5F72-F0CF48E32478}"/>
                </a:ext>
              </a:extLst>
            </p:cNvPr>
            <p:cNvSpPr/>
            <p:nvPr/>
          </p:nvSpPr>
          <p:spPr>
            <a:xfrm>
              <a:off x="1469633" y="2264468"/>
              <a:ext cx="553044" cy="553044"/>
            </a:xfrm>
            <a:prstGeom prst="flowChartConnector">
              <a:avLst/>
            </a:prstGeom>
            <a:solidFill>
              <a:srgbClr val="56F8C5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C00000"/>
                  </a:solidFill>
                </a:rPr>
                <a:t>A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BF553547-3CBE-CFAF-5929-918A0C8D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grpSp>
        <p:nvGrpSpPr>
          <p:cNvPr id="55" name="!!组合 54">
            <a:extLst>
              <a:ext uri="{FF2B5EF4-FFF2-40B4-BE49-F238E27FC236}">
                <a16:creationId xmlns:a16="http://schemas.microsoft.com/office/drawing/2014/main" id="{867B9937-7249-054A-B523-FE6438320657}"/>
              </a:ext>
            </a:extLst>
          </p:cNvPr>
          <p:cNvGrpSpPr/>
          <p:nvPr/>
        </p:nvGrpSpPr>
        <p:grpSpPr>
          <a:xfrm>
            <a:off x="9091770" y="3000268"/>
            <a:ext cx="1727805" cy="1698205"/>
            <a:chOff x="9194752" y="3181505"/>
            <a:chExt cx="1727805" cy="1698205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DFECB2E8-FAF3-48EB-05C7-9D53F856430B}"/>
                </a:ext>
              </a:extLst>
            </p:cNvPr>
            <p:cNvSpPr/>
            <p:nvPr/>
          </p:nvSpPr>
          <p:spPr>
            <a:xfrm>
              <a:off x="9194752" y="3181505"/>
              <a:ext cx="1727805" cy="1698205"/>
            </a:xfrm>
            <a:prstGeom prst="roundRect">
              <a:avLst>
                <a:gd name="adj" fmla="val 7230"/>
              </a:avLst>
            </a:prstGeom>
            <a:solidFill>
              <a:srgbClr val="0033B3">
                <a:alpha val="20000"/>
              </a:srgb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9C2BDEA-41B2-A2AD-EF9C-90181A50ABCA}"/>
                </a:ext>
              </a:extLst>
            </p:cNvPr>
            <p:cNvGrpSpPr/>
            <p:nvPr/>
          </p:nvGrpSpPr>
          <p:grpSpPr>
            <a:xfrm>
              <a:off x="9592933" y="3250790"/>
              <a:ext cx="943757" cy="1585752"/>
              <a:chOff x="9592933" y="3250790"/>
              <a:chExt cx="943757" cy="1585752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FA5AC-F520-CBDE-B45B-2EE70F73B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2290" y="3250790"/>
                <a:ext cx="914400" cy="1277975"/>
              </a:xfrm>
              <a:prstGeom prst="rect">
                <a:avLst/>
              </a:prstGeom>
            </p:spPr>
          </p:pic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4621EB-B070-E249-BDE0-338A8589CFD9}"/>
                  </a:ext>
                </a:extLst>
              </p:cNvPr>
              <p:cNvSpPr txBox="1"/>
              <p:nvPr/>
            </p:nvSpPr>
            <p:spPr>
              <a:xfrm>
                <a:off x="9592933" y="4528765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中央仓库</a:t>
                </a:r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46" name="图形 45" descr="数据库 纯色填充">
            <a:extLst>
              <a:ext uri="{FF2B5EF4-FFF2-40B4-BE49-F238E27FC236}">
                <a16:creationId xmlns:a16="http://schemas.microsoft.com/office/drawing/2014/main" id="{4650D613-63A4-88EA-07FA-9B6380E539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6936" y="2180972"/>
            <a:ext cx="484701" cy="498584"/>
          </a:xfrm>
          <a:prstGeom prst="rect">
            <a:avLst/>
          </a:prstGeom>
        </p:spPr>
      </p:pic>
      <p:pic>
        <p:nvPicPr>
          <p:cNvPr id="13" name="图形 12" descr="数据库 纯色填充">
            <a:extLst>
              <a:ext uri="{FF2B5EF4-FFF2-40B4-BE49-F238E27FC236}">
                <a16:creationId xmlns:a16="http://schemas.microsoft.com/office/drawing/2014/main" id="{B5534A50-2ADA-F2AA-4E48-27F14342A4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93088" y="4735598"/>
            <a:ext cx="484833" cy="493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91E24FA4-BA34-049A-7AF7-3DEDF82039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1608" y="5795480"/>
            <a:ext cx="1031812" cy="924399"/>
          </a:xfrm>
          <a:prstGeom prst="rect">
            <a:avLst/>
          </a:prstGeom>
        </p:spPr>
      </p:pic>
      <p:sp>
        <p:nvSpPr>
          <p:cNvPr id="66" name="jar-file-format-symbol_29604">
            <a:extLst>
              <a:ext uri="{FF2B5EF4-FFF2-40B4-BE49-F238E27FC236}">
                <a16:creationId xmlns:a16="http://schemas.microsoft.com/office/drawing/2014/main" id="{B9F8A73F-01D8-A99F-AAEB-F57104D65392}"/>
              </a:ext>
            </a:extLst>
          </p:cNvPr>
          <p:cNvSpPr/>
          <p:nvPr/>
        </p:nvSpPr>
        <p:spPr>
          <a:xfrm>
            <a:off x="3363420" y="6020571"/>
            <a:ext cx="434740" cy="47421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2934A925-003B-0921-380C-222B5EDCFCBC}"/>
              </a:ext>
            </a:extLst>
          </p:cNvPr>
          <p:cNvCxnSpPr>
            <a:cxnSpLocks/>
            <a:stCxn id="11" idx="3"/>
            <a:endCxn id="54" idx="0"/>
          </p:cNvCxnSpPr>
          <p:nvPr/>
        </p:nvCxnSpPr>
        <p:spPr>
          <a:xfrm>
            <a:off x="3949856" y="2472604"/>
            <a:ext cx="6005817" cy="527664"/>
          </a:xfrm>
          <a:prstGeom prst="curvedConnector2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D54BDD8A-2B0C-1967-BE9F-982B91F67EB2}"/>
              </a:ext>
            </a:extLst>
          </p:cNvPr>
          <p:cNvCxnSpPr>
            <a:stCxn id="33" idx="3"/>
            <a:endCxn id="54" idx="2"/>
          </p:cNvCxnSpPr>
          <p:nvPr/>
        </p:nvCxnSpPr>
        <p:spPr>
          <a:xfrm flipV="1">
            <a:off x="3949856" y="4698473"/>
            <a:ext cx="6005817" cy="431510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jar-file-format-symbol_29604">
            <a:extLst>
              <a:ext uri="{FF2B5EF4-FFF2-40B4-BE49-F238E27FC236}">
                <a16:creationId xmlns:a16="http://schemas.microsoft.com/office/drawing/2014/main" id="{F4B0ED79-403D-1623-31C1-0635370EB228}"/>
              </a:ext>
            </a:extLst>
          </p:cNvPr>
          <p:cNvSpPr/>
          <p:nvPr/>
        </p:nvSpPr>
        <p:spPr>
          <a:xfrm>
            <a:off x="3378201" y="2316142"/>
            <a:ext cx="234225" cy="30044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jar-file-format-symbol_29604">
            <a:extLst>
              <a:ext uri="{FF2B5EF4-FFF2-40B4-BE49-F238E27FC236}">
                <a16:creationId xmlns:a16="http://schemas.microsoft.com/office/drawing/2014/main" id="{DC6EEB60-5F61-50F1-18DC-2A6F8824EC4D}"/>
              </a:ext>
            </a:extLst>
          </p:cNvPr>
          <p:cNvSpPr/>
          <p:nvPr/>
        </p:nvSpPr>
        <p:spPr>
          <a:xfrm>
            <a:off x="9934945" y="3349526"/>
            <a:ext cx="234225" cy="30044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293C0F-8F98-95EE-7B78-989D5F928C37}"/>
              </a:ext>
            </a:extLst>
          </p:cNvPr>
          <p:cNvSpPr txBox="1"/>
          <p:nvPr/>
        </p:nvSpPr>
        <p:spPr>
          <a:xfrm>
            <a:off x="6232188" y="218458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X</a:t>
            </a:r>
            <a:endParaRPr lang="zh-CN" altLang="en-US" sz="4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8C5F2D-0213-8381-12BE-187A2ACE8A54}"/>
              </a:ext>
            </a:extLst>
          </p:cNvPr>
          <p:cNvGrpSpPr/>
          <p:nvPr/>
        </p:nvGrpSpPr>
        <p:grpSpPr>
          <a:xfrm>
            <a:off x="2853955" y="2233782"/>
            <a:ext cx="473586" cy="368143"/>
            <a:chOff x="6528757" y="1439430"/>
            <a:chExt cx="473586" cy="368143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227182C6-8EB7-F408-3FCD-27FD1C24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528757" y="1439430"/>
              <a:ext cx="473586" cy="368143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1E90177-B2DB-FD4F-EC88-D1A0ACBD1BDB}"/>
                </a:ext>
              </a:extLst>
            </p:cNvPr>
            <p:cNvSpPr txBox="1"/>
            <p:nvPr/>
          </p:nvSpPr>
          <p:spPr>
            <a:xfrm>
              <a:off x="6528757" y="1577392"/>
              <a:ext cx="458459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tlias-utils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9" name="jar-file-format-symbol_29604">
            <a:extLst>
              <a:ext uri="{FF2B5EF4-FFF2-40B4-BE49-F238E27FC236}">
                <a16:creationId xmlns:a16="http://schemas.microsoft.com/office/drawing/2014/main" id="{C68D1A7F-5E61-134E-5AD9-3957C80E2052}"/>
              </a:ext>
            </a:extLst>
          </p:cNvPr>
          <p:cNvSpPr/>
          <p:nvPr/>
        </p:nvSpPr>
        <p:spPr>
          <a:xfrm>
            <a:off x="2970332" y="2238081"/>
            <a:ext cx="234225" cy="30044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01BCEC-0F54-1750-ECFA-B4F93043A3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9874" y="5416890"/>
            <a:ext cx="2203701" cy="714958"/>
          </a:xfrm>
          <a:prstGeom prst="rect">
            <a:avLst/>
          </a:prstGeom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80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03281 0.0118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118 L 0.575 0.1620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750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 0.16204 L 0.02851 0.3870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31" y="1125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2" grpId="0" animBg="1"/>
      <p:bldP spid="45" grpId="1" animBg="1"/>
      <p:bldP spid="3" grpId="0"/>
      <p:bldP spid="59" grpId="0" animBg="1"/>
      <p:bldP spid="59" grpId="1" animBg="1"/>
      <p:bldP spid="59" grpId="2" animBg="1"/>
      <p:bldP spid="59" grpId="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E8A1496F-B2D0-0AFB-EA29-2A9988B0D3F3}"/>
              </a:ext>
            </a:extLst>
          </p:cNvPr>
          <p:cNvGrpSpPr/>
          <p:nvPr/>
        </p:nvGrpSpPr>
        <p:grpSpPr>
          <a:xfrm>
            <a:off x="5848793" y="3031512"/>
            <a:ext cx="1375282" cy="1635716"/>
            <a:chOff x="5828044" y="3243995"/>
            <a:chExt cx="1375282" cy="1635716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E10B1DB6-E6A2-9CCD-8D32-B51258CD140D}"/>
                </a:ext>
              </a:extLst>
            </p:cNvPr>
            <p:cNvSpPr/>
            <p:nvPr/>
          </p:nvSpPr>
          <p:spPr>
            <a:xfrm>
              <a:off x="5828044" y="3243995"/>
              <a:ext cx="1375282" cy="1635715"/>
            </a:xfrm>
            <a:prstGeom prst="roundRect">
              <a:avLst>
                <a:gd name="adj" fmla="val 9005"/>
              </a:avLst>
            </a:prstGeom>
            <a:solidFill>
              <a:srgbClr val="FF0000">
                <a:alpha val="20000"/>
              </a:srgb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41A7D35-58C7-B0A2-7BB5-93175F8C44AE}"/>
                </a:ext>
              </a:extLst>
            </p:cNvPr>
            <p:cNvGrpSpPr/>
            <p:nvPr/>
          </p:nvGrpSpPr>
          <p:grpSpPr>
            <a:xfrm>
              <a:off x="6060280" y="3293959"/>
              <a:ext cx="914400" cy="1585752"/>
              <a:chOff x="6060280" y="3293959"/>
              <a:chExt cx="914400" cy="1585752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0D8EFC27-E0C4-0CA2-70A9-6ABC79E91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0280" y="3293959"/>
                <a:ext cx="914400" cy="1277975"/>
              </a:xfrm>
              <a:prstGeom prst="rect">
                <a:avLst/>
              </a:prstGeom>
            </p:spPr>
          </p:pic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3BD0D3C-0D37-5346-F62E-7EC84A36B95C}"/>
                  </a:ext>
                </a:extLst>
              </p:cNvPr>
              <p:cNvSpPr txBox="1"/>
              <p:nvPr/>
            </p:nvSpPr>
            <p:spPr>
              <a:xfrm>
                <a:off x="6248816" y="4571934"/>
                <a:ext cx="53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私服</a:t>
                </a:r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855067F-78E6-61DD-64B4-7EFEC84DB69C}"/>
              </a:ext>
            </a:extLst>
          </p:cNvPr>
          <p:cNvGrpSpPr/>
          <p:nvPr/>
        </p:nvGrpSpPr>
        <p:grpSpPr>
          <a:xfrm>
            <a:off x="1461304" y="4312165"/>
            <a:ext cx="2488552" cy="1419036"/>
            <a:chOff x="1461304" y="4312165"/>
            <a:chExt cx="2488552" cy="141903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B57F616-97CD-8BF3-B92A-B3F3056EAAA2}"/>
                </a:ext>
              </a:extLst>
            </p:cNvPr>
            <p:cNvGrpSpPr/>
            <p:nvPr/>
          </p:nvGrpSpPr>
          <p:grpSpPr>
            <a:xfrm>
              <a:off x="1746155" y="4312165"/>
              <a:ext cx="2203701" cy="1419036"/>
              <a:chOff x="1112855" y="4687985"/>
              <a:chExt cx="1957754" cy="1238119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2B983050-76A4-54F1-9D42-DEDBBF8BD502}"/>
                  </a:ext>
                </a:extLst>
              </p:cNvPr>
              <p:cNvSpPr/>
              <p:nvPr/>
            </p:nvSpPr>
            <p:spPr>
              <a:xfrm>
                <a:off x="1112855" y="4876970"/>
                <a:ext cx="1957754" cy="1049134"/>
              </a:xfrm>
              <a:prstGeom prst="roundRect">
                <a:avLst>
                  <a:gd name="adj" fmla="val 9005"/>
                </a:avLst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形 25" descr="便携式计算机 轮廓">
                <a:extLst>
                  <a:ext uri="{FF2B5EF4-FFF2-40B4-BE49-F238E27FC236}">
                    <a16:creationId xmlns:a16="http://schemas.microsoft.com/office/drawing/2014/main" id="{FAF79F24-3438-CA9C-ECF6-6E8D52E42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31100" y="4687985"/>
                <a:ext cx="1221792" cy="1221792"/>
              </a:xfrm>
              <a:prstGeom prst="rect">
                <a:avLst/>
              </a:prstGeom>
            </p:spPr>
          </p:pic>
        </p:grpSp>
        <p:pic>
          <p:nvPicPr>
            <p:cNvPr id="44" name="图形 43" descr="用户 轮廓">
              <a:extLst>
                <a:ext uri="{FF2B5EF4-FFF2-40B4-BE49-F238E27FC236}">
                  <a16:creationId xmlns:a16="http://schemas.microsoft.com/office/drawing/2014/main" id="{F3178D55-2972-D54E-D5CA-41048DC82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62265" y="4681816"/>
              <a:ext cx="664504" cy="711326"/>
            </a:xfrm>
            <a:prstGeom prst="rect">
              <a:avLst/>
            </a:prstGeom>
          </p:spPr>
        </p:pic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C9CC8F16-4ADF-CBB2-CCE9-3BCF5B843EDC}"/>
                </a:ext>
              </a:extLst>
            </p:cNvPr>
            <p:cNvSpPr/>
            <p:nvPr/>
          </p:nvSpPr>
          <p:spPr>
            <a:xfrm>
              <a:off x="1461304" y="4805564"/>
              <a:ext cx="553044" cy="553044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C00000"/>
                  </a:solidFill>
                </a:rPr>
                <a:t>B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C4828B4-743E-1F2E-FCED-9F8241A4F21C}"/>
              </a:ext>
            </a:extLst>
          </p:cNvPr>
          <p:cNvGrpSpPr/>
          <p:nvPr/>
        </p:nvGrpSpPr>
        <p:grpSpPr>
          <a:xfrm>
            <a:off x="1469633" y="1763086"/>
            <a:ext cx="2485873" cy="1419036"/>
            <a:chOff x="1469633" y="1732942"/>
            <a:chExt cx="2485873" cy="141903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0363C1F-68DD-13FF-415C-3408A7415D81}"/>
                </a:ext>
              </a:extLst>
            </p:cNvPr>
            <p:cNvGrpSpPr/>
            <p:nvPr/>
          </p:nvGrpSpPr>
          <p:grpSpPr>
            <a:xfrm>
              <a:off x="1752405" y="1732942"/>
              <a:ext cx="2203101" cy="1419036"/>
              <a:chOff x="1112855" y="1766291"/>
              <a:chExt cx="1957754" cy="1225894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191DA067-7228-D370-8552-7E167D480A3B}"/>
                  </a:ext>
                </a:extLst>
              </p:cNvPr>
              <p:cNvSpPr/>
              <p:nvPr/>
            </p:nvSpPr>
            <p:spPr>
              <a:xfrm>
                <a:off x="1112855" y="1939791"/>
                <a:ext cx="1957754" cy="1049134"/>
              </a:xfrm>
              <a:prstGeom prst="roundRect">
                <a:avLst>
                  <a:gd name="adj" fmla="val 9005"/>
                </a:avLst>
              </a:prstGeom>
              <a:solidFill>
                <a:srgbClr val="56F8C5">
                  <a:alpha val="20000"/>
                </a:srgb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形 10" descr="便携式计算机 轮廓">
                <a:extLst>
                  <a:ext uri="{FF2B5EF4-FFF2-40B4-BE49-F238E27FC236}">
                    <a16:creationId xmlns:a16="http://schemas.microsoft.com/office/drawing/2014/main" id="{A120AE9A-3FBA-C20F-AA83-36E778A05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39694" y="1766291"/>
                <a:ext cx="1225894" cy="1225894"/>
              </a:xfrm>
              <a:prstGeom prst="rect">
                <a:avLst/>
              </a:prstGeom>
            </p:spPr>
          </p:pic>
        </p:grpSp>
        <p:pic>
          <p:nvPicPr>
            <p:cNvPr id="43" name="图形 42" descr="用户 轮廓">
              <a:extLst>
                <a:ext uri="{FF2B5EF4-FFF2-40B4-BE49-F238E27FC236}">
                  <a16:creationId xmlns:a16="http://schemas.microsoft.com/office/drawing/2014/main" id="{CEEC2A91-D382-CEC4-0B31-A17D7AFBF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43137" y="2174090"/>
              <a:ext cx="664323" cy="718420"/>
            </a:xfrm>
            <a:prstGeom prst="rect">
              <a:avLst/>
            </a:prstGeom>
          </p:spPr>
        </p:pic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E6247E9F-5A1D-689D-5F72-F0CF48E32478}"/>
                </a:ext>
              </a:extLst>
            </p:cNvPr>
            <p:cNvSpPr/>
            <p:nvPr/>
          </p:nvSpPr>
          <p:spPr>
            <a:xfrm>
              <a:off x="1469633" y="2264468"/>
              <a:ext cx="553044" cy="553044"/>
            </a:xfrm>
            <a:prstGeom prst="flowChartConnector">
              <a:avLst/>
            </a:prstGeom>
            <a:solidFill>
              <a:srgbClr val="56F8C5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C00000"/>
                  </a:solidFill>
                </a:rPr>
                <a:t>A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BF553547-3CBE-CFAF-5929-918A0C8D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pic>
        <p:nvPicPr>
          <p:cNvPr id="46" name="图形 45" descr="数据库 纯色填充">
            <a:extLst>
              <a:ext uri="{FF2B5EF4-FFF2-40B4-BE49-F238E27FC236}">
                <a16:creationId xmlns:a16="http://schemas.microsoft.com/office/drawing/2014/main" id="{4650D613-63A4-88EA-07FA-9B6380E539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6936" y="2180972"/>
            <a:ext cx="484701" cy="498584"/>
          </a:xfrm>
          <a:prstGeom prst="rect">
            <a:avLst/>
          </a:prstGeom>
        </p:spPr>
      </p:pic>
      <p:pic>
        <p:nvPicPr>
          <p:cNvPr id="13" name="图形 12" descr="数据库 纯色填充">
            <a:extLst>
              <a:ext uri="{FF2B5EF4-FFF2-40B4-BE49-F238E27FC236}">
                <a16:creationId xmlns:a16="http://schemas.microsoft.com/office/drawing/2014/main" id="{B5534A50-2ADA-F2AA-4E48-27F14342A4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93088" y="4735598"/>
            <a:ext cx="484833" cy="493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91E24FA4-BA34-049A-7AF7-3DEDF82039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1608" y="5795480"/>
            <a:ext cx="1031812" cy="924399"/>
          </a:xfrm>
          <a:prstGeom prst="rect">
            <a:avLst/>
          </a:prstGeom>
        </p:spPr>
      </p:pic>
      <p:sp>
        <p:nvSpPr>
          <p:cNvPr id="66" name="jar-file-format-symbol_29604">
            <a:extLst>
              <a:ext uri="{FF2B5EF4-FFF2-40B4-BE49-F238E27FC236}">
                <a16:creationId xmlns:a16="http://schemas.microsoft.com/office/drawing/2014/main" id="{B9F8A73F-01D8-A99F-AAEB-F57104D65392}"/>
              </a:ext>
            </a:extLst>
          </p:cNvPr>
          <p:cNvSpPr/>
          <p:nvPr/>
        </p:nvSpPr>
        <p:spPr>
          <a:xfrm>
            <a:off x="3363420" y="6020571"/>
            <a:ext cx="434740" cy="47421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jar-file-format-symbol_29604">
            <a:extLst>
              <a:ext uri="{FF2B5EF4-FFF2-40B4-BE49-F238E27FC236}">
                <a16:creationId xmlns:a16="http://schemas.microsoft.com/office/drawing/2014/main" id="{F4B0ED79-403D-1623-31C1-0635370EB228}"/>
              </a:ext>
            </a:extLst>
          </p:cNvPr>
          <p:cNvSpPr/>
          <p:nvPr/>
        </p:nvSpPr>
        <p:spPr>
          <a:xfrm>
            <a:off x="3378201" y="2316142"/>
            <a:ext cx="234225" cy="30044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BCFCB2A-566C-3E4F-F05D-039EB2651202}"/>
              </a:ext>
            </a:extLst>
          </p:cNvPr>
          <p:cNvCxnSpPr>
            <a:cxnSpLocks/>
            <a:stCxn id="32" idx="3"/>
            <a:endCxn id="40" idx="0"/>
          </p:cNvCxnSpPr>
          <p:nvPr/>
        </p:nvCxnSpPr>
        <p:spPr>
          <a:xfrm>
            <a:off x="3955506" y="2571135"/>
            <a:ext cx="2580928" cy="460377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!!连接符: 曲线 13">
            <a:extLst>
              <a:ext uri="{FF2B5EF4-FFF2-40B4-BE49-F238E27FC236}">
                <a16:creationId xmlns:a16="http://schemas.microsoft.com/office/drawing/2014/main" id="{67DB9E56-BEA5-E06A-94FC-9C8742CE8065}"/>
              </a:ext>
            </a:extLst>
          </p:cNvPr>
          <p:cNvCxnSpPr>
            <a:cxnSpLocks/>
            <a:stCxn id="50" idx="2"/>
            <a:endCxn id="33" idx="3"/>
          </p:cNvCxnSpPr>
          <p:nvPr/>
        </p:nvCxnSpPr>
        <p:spPr>
          <a:xfrm rot="5400000">
            <a:off x="5012666" y="3604419"/>
            <a:ext cx="462755" cy="2588373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188501-5192-F7F7-28CE-C68C9CC51D5C}"/>
              </a:ext>
            </a:extLst>
          </p:cNvPr>
          <p:cNvCxnSpPr>
            <a:stCxn id="40" idx="3"/>
          </p:cNvCxnSpPr>
          <p:nvPr/>
        </p:nvCxnSpPr>
        <p:spPr>
          <a:xfrm flipV="1">
            <a:off x="7224075" y="3849369"/>
            <a:ext cx="1811872" cy="1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jar-file-format-symbol_29604">
            <a:extLst>
              <a:ext uri="{FF2B5EF4-FFF2-40B4-BE49-F238E27FC236}">
                <a16:creationId xmlns:a16="http://schemas.microsoft.com/office/drawing/2014/main" id="{DEBEEA66-5815-0C12-AF06-0E6CAAEF9847}"/>
              </a:ext>
            </a:extLst>
          </p:cNvPr>
          <p:cNvSpPr/>
          <p:nvPr/>
        </p:nvSpPr>
        <p:spPr>
          <a:xfrm>
            <a:off x="2953677" y="2281161"/>
            <a:ext cx="231112" cy="301930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jar-file-format-symbol_29604">
            <a:extLst>
              <a:ext uri="{FF2B5EF4-FFF2-40B4-BE49-F238E27FC236}">
                <a16:creationId xmlns:a16="http://schemas.microsoft.com/office/drawing/2014/main" id="{63A41FCD-7A1E-E80C-7F8A-372024AD0419}"/>
              </a:ext>
            </a:extLst>
          </p:cNvPr>
          <p:cNvSpPr/>
          <p:nvPr/>
        </p:nvSpPr>
        <p:spPr>
          <a:xfrm>
            <a:off x="6526386" y="3570239"/>
            <a:ext cx="234225" cy="30044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jar-file-format-symbol_29604">
            <a:extLst>
              <a:ext uri="{FF2B5EF4-FFF2-40B4-BE49-F238E27FC236}">
                <a16:creationId xmlns:a16="http://schemas.microsoft.com/office/drawing/2014/main" id="{1E4CB8BF-861A-BC51-B541-4163E4109692}"/>
              </a:ext>
            </a:extLst>
          </p:cNvPr>
          <p:cNvSpPr/>
          <p:nvPr/>
        </p:nvSpPr>
        <p:spPr>
          <a:xfrm>
            <a:off x="3383851" y="2316142"/>
            <a:ext cx="234225" cy="30044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4CC6E14-C6EE-F12B-42F0-CEA11FBE07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31607" y="5728100"/>
            <a:ext cx="1011870" cy="1043739"/>
          </a:xfrm>
          <a:prstGeom prst="rect">
            <a:avLst/>
          </a:prstGeom>
        </p:spPr>
      </p:pic>
      <p:grpSp>
        <p:nvGrpSpPr>
          <p:cNvPr id="2" name="!!组合 54">
            <a:extLst>
              <a:ext uri="{FF2B5EF4-FFF2-40B4-BE49-F238E27FC236}">
                <a16:creationId xmlns:a16="http://schemas.microsoft.com/office/drawing/2014/main" id="{5CCF08ED-F5E8-EEC4-A49B-B5138C52F18C}"/>
              </a:ext>
            </a:extLst>
          </p:cNvPr>
          <p:cNvGrpSpPr/>
          <p:nvPr/>
        </p:nvGrpSpPr>
        <p:grpSpPr>
          <a:xfrm>
            <a:off x="9091770" y="3000268"/>
            <a:ext cx="1727805" cy="1698205"/>
            <a:chOff x="9194752" y="3181505"/>
            <a:chExt cx="1727805" cy="169820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C9BCB9-7040-36B8-1D7D-203356AAF065}"/>
                </a:ext>
              </a:extLst>
            </p:cNvPr>
            <p:cNvSpPr/>
            <p:nvPr/>
          </p:nvSpPr>
          <p:spPr>
            <a:xfrm>
              <a:off x="9194752" y="3181505"/>
              <a:ext cx="1727805" cy="1698205"/>
            </a:xfrm>
            <a:prstGeom prst="roundRect">
              <a:avLst>
                <a:gd name="adj" fmla="val 7230"/>
              </a:avLst>
            </a:prstGeom>
            <a:solidFill>
              <a:srgbClr val="0033B3">
                <a:alpha val="20000"/>
              </a:srgb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084FFD-0753-086C-3511-958EAF81FBE1}"/>
                </a:ext>
              </a:extLst>
            </p:cNvPr>
            <p:cNvGrpSpPr/>
            <p:nvPr/>
          </p:nvGrpSpPr>
          <p:grpSpPr>
            <a:xfrm>
              <a:off x="9592933" y="3250790"/>
              <a:ext cx="943757" cy="1585752"/>
              <a:chOff x="9592933" y="3250790"/>
              <a:chExt cx="943757" cy="158575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6F87D66-881D-917C-34CC-E2966AF46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290" y="3250790"/>
                <a:ext cx="914400" cy="1277975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FF7A6C-5357-6EAB-4823-D42ACEA2AD74}"/>
                  </a:ext>
                </a:extLst>
              </p:cNvPr>
              <p:cNvSpPr txBox="1"/>
              <p:nvPr/>
            </p:nvSpPr>
            <p:spPr>
              <a:xfrm>
                <a:off x="9592933" y="4528765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中央仓库</a:t>
                </a:r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1B629EC-19AB-53D9-B096-2EEFF4527E3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9874" y="5416890"/>
            <a:ext cx="2203701" cy="714958"/>
          </a:xfrm>
          <a:prstGeom prst="rect">
            <a:avLst/>
          </a:prstGeom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52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25885 0.1842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43" y="921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85 0.18426 L -0.00495 0.370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93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2" grpId="0" animBg="1"/>
      <p:bldP spid="42" grpId="1" animBg="1"/>
      <p:bldP spid="51" grpId="0" animBg="1"/>
      <p:bldP spid="52" grpId="0" animBg="1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83EBECB-D0DE-6DAD-7FED-19D6501C59F4}"/>
              </a:ext>
            </a:extLst>
          </p:cNvPr>
          <p:cNvSpPr/>
          <p:nvPr/>
        </p:nvSpPr>
        <p:spPr>
          <a:xfrm>
            <a:off x="1221683" y="2546588"/>
            <a:ext cx="4660371" cy="2866208"/>
          </a:xfrm>
          <a:prstGeom prst="roundRect">
            <a:avLst>
              <a:gd name="adj" fmla="val 3200"/>
            </a:avLst>
          </a:prstGeom>
          <a:solidFill>
            <a:schemeClr val="bg1">
              <a:lumMod val="75000"/>
              <a:alpha val="2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689A84-5ED8-2A3B-0FFF-319A5219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C8A4119-B820-3398-CFAD-DE54511FC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921342" cy="852419"/>
          </a:xfrm>
        </p:spPr>
        <p:txBody>
          <a:bodyPr anchor="t" anchorCtr="0"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私服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是一种特殊的远程仓库，它是架设在局域网内的仓库服务，用来代理位于外部的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中央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用于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解决团队内部的资源共享与资源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同步问题。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AD96E20-8D5C-83EA-7D0D-11943E6AA41C}"/>
              </a:ext>
            </a:extLst>
          </p:cNvPr>
          <p:cNvGrpSpPr/>
          <p:nvPr/>
        </p:nvGrpSpPr>
        <p:grpSpPr>
          <a:xfrm>
            <a:off x="4369172" y="3366538"/>
            <a:ext cx="978418" cy="1148526"/>
            <a:chOff x="5828044" y="3243995"/>
            <a:chExt cx="1375282" cy="163571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6ADF447-7085-70D1-8A23-84E784896C6D}"/>
                </a:ext>
              </a:extLst>
            </p:cNvPr>
            <p:cNvSpPr/>
            <p:nvPr/>
          </p:nvSpPr>
          <p:spPr>
            <a:xfrm>
              <a:off x="5828044" y="3243995"/>
              <a:ext cx="1375282" cy="1635715"/>
            </a:xfrm>
            <a:prstGeom prst="roundRect">
              <a:avLst>
                <a:gd name="adj" fmla="val 9005"/>
              </a:avLst>
            </a:prstGeom>
            <a:solidFill>
              <a:srgbClr val="FF0000">
                <a:alpha val="20000"/>
              </a:srgb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8EBACB7-65AC-8ABF-75FA-7D477B5A9BB3}"/>
                </a:ext>
              </a:extLst>
            </p:cNvPr>
            <p:cNvGrpSpPr/>
            <p:nvPr/>
          </p:nvGrpSpPr>
          <p:grpSpPr>
            <a:xfrm>
              <a:off x="6060280" y="3293959"/>
              <a:ext cx="914400" cy="1524196"/>
              <a:chOff x="6060280" y="3293959"/>
              <a:chExt cx="914400" cy="152419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E865988-CD2C-E2D9-F514-C46586021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60280" y="3293959"/>
                <a:ext cx="914400" cy="1277975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B2C285-785C-6756-EBB4-27A7163A9ED4}"/>
                  </a:ext>
                </a:extLst>
              </p:cNvPr>
              <p:cNvSpPr txBox="1"/>
              <p:nvPr/>
            </p:nvSpPr>
            <p:spPr>
              <a:xfrm>
                <a:off x="6248816" y="4571934"/>
                <a:ext cx="437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私服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3108C3-4B8E-CBF5-9DE1-9505558D5C1D}"/>
              </a:ext>
            </a:extLst>
          </p:cNvPr>
          <p:cNvGrpSpPr/>
          <p:nvPr/>
        </p:nvGrpSpPr>
        <p:grpSpPr>
          <a:xfrm>
            <a:off x="1247776" y="4265755"/>
            <a:ext cx="1770433" cy="996384"/>
            <a:chOff x="1461304" y="4312165"/>
            <a:chExt cx="2488552" cy="141903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6AC288D-8B3C-C238-23D9-B959933DA8FE}"/>
                </a:ext>
              </a:extLst>
            </p:cNvPr>
            <p:cNvGrpSpPr/>
            <p:nvPr/>
          </p:nvGrpSpPr>
          <p:grpSpPr>
            <a:xfrm>
              <a:off x="1746155" y="4312165"/>
              <a:ext cx="2203701" cy="1419036"/>
              <a:chOff x="1112855" y="4687985"/>
              <a:chExt cx="1957754" cy="1238119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6E3A5D9-7D6B-C40E-4EDF-C9161A6E1FD9}"/>
                  </a:ext>
                </a:extLst>
              </p:cNvPr>
              <p:cNvSpPr/>
              <p:nvPr/>
            </p:nvSpPr>
            <p:spPr>
              <a:xfrm>
                <a:off x="1112855" y="4876970"/>
                <a:ext cx="1957754" cy="1049134"/>
              </a:xfrm>
              <a:prstGeom prst="roundRect">
                <a:avLst>
                  <a:gd name="adj" fmla="val 9005"/>
                </a:avLst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pic>
            <p:nvPicPr>
              <p:cNvPr id="15" name="图形 14" descr="便携式计算机 轮廓">
                <a:extLst>
                  <a:ext uri="{FF2B5EF4-FFF2-40B4-BE49-F238E27FC236}">
                    <a16:creationId xmlns:a16="http://schemas.microsoft.com/office/drawing/2014/main" id="{F6AA57DC-6FF4-F24E-738A-0D6BCD564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31100" y="4687985"/>
                <a:ext cx="1221792" cy="1221792"/>
              </a:xfrm>
              <a:prstGeom prst="rect">
                <a:avLst/>
              </a:prstGeom>
            </p:spPr>
          </p:pic>
        </p:grpSp>
        <p:pic>
          <p:nvPicPr>
            <p:cNvPr id="12" name="图形 11" descr="用户 轮廓">
              <a:extLst>
                <a:ext uri="{FF2B5EF4-FFF2-40B4-BE49-F238E27FC236}">
                  <a16:creationId xmlns:a16="http://schemas.microsoft.com/office/drawing/2014/main" id="{6A2CDA63-6032-75A9-B13D-BDF6BF6CF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62265" y="4681816"/>
              <a:ext cx="664504" cy="711326"/>
            </a:xfrm>
            <a:prstGeom prst="rect">
              <a:avLst/>
            </a:prstGeom>
          </p:spPr>
        </p:pic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432CA91B-9A22-7216-7CC3-2F7D6D22265E}"/>
                </a:ext>
              </a:extLst>
            </p:cNvPr>
            <p:cNvSpPr/>
            <p:nvPr/>
          </p:nvSpPr>
          <p:spPr>
            <a:xfrm>
              <a:off x="1461304" y="4805564"/>
              <a:ext cx="553044" cy="553044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rgbClr val="C00000"/>
                  </a:solidFill>
                </a:rPr>
                <a:t>B</a:t>
              </a:r>
              <a:endParaRPr lang="zh-CN" altLang="en-US" sz="110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5804F89-4270-E905-79EE-91E29F375755}"/>
              </a:ext>
            </a:extLst>
          </p:cNvPr>
          <p:cNvGrpSpPr/>
          <p:nvPr/>
        </p:nvGrpSpPr>
        <p:grpSpPr>
          <a:xfrm>
            <a:off x="1253702" y="2475906"/>
            <a:ext cx="1768527" cy="996384"/>
            <a:chOff x="1469633" y="1732942"/>
            <a:chExt cx="2485873" cy="141903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BD0C7FA-0B50-064E-15D2-4EDBE7059741}"/>
                </a:ext>
              </a:extLst>
            </p:cNvPr>
            <p:cNvGrpSpPr/>
            <p:nvPr/>
          </p:nvGrpSpPr>
          <p:grpSpPr>
            <a:xfrm>
              <a:off x="1752405" y="1732942"/>
              <a:ext cx="2203101" cy="1419036"/>
              <a:chOff x="1112855" y="1766291"/>
              <a:chExt cx="1957754" cy="122589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2DEECA9-CEF6-777E-CF3F-948E3F91E5BA}"/>
                  </a:ext>
                </a:extLst>
              </p:cNvPr>
              <p:cNvSpPr/>
              <p:nvPr/>
            </p:nvSpPr>
            <p:spPr>
              <a:xfrm>
                <a:off x="1112855" y="1939791"/>
                <a:ext cx="1957754" cy="1049134"/>
              </a:xfrm>
              <a:prstGeom prst="roundRect">
                <a:avLst>
                  <a:gd name="adj" fmla="val 9005"/>
                </a:avLst>
              </a:prstGeom>
              <a:solidFill>
                <a:srgbClr val="56F8C5">
                  <a:alpha val="20000"/>
                </a:srgb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pic>
            <p:nvPicPr>
              <p:cNvPr id="21" name="图形 20" descr="便携式计算机 轮廓">
                <a:extLst>
                  <a:ext uri="{FF2B5EF4-FFF2-40B4-BE49-F238E27FC236}">
                    <a16:creationId xmlns:a16="http://schemas.microsoft.com/office/drawing/2014/main" id="{ABA50188-12D0-4297-540C-B7DE91350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39694" y="1766291"/>
                <a:ext cx="1225894" cy="1225894"/>
              </a:xfrm>
              <a:prstGeom prst="rect">
                <a:avLst/>
              </a:prstGeom>
            </p:spPr>
          </p:pic>
        </p:grpSp>
        <p:pic>
          <p:nvPicPr>
            <p:cNvPr id="18" name="图形 17" descr="用户 轮廓">
              <a:extLst>
                <a:ext uri="{FF2B5EF4-FFF2-40B4-BE49-F238E27FC236}">
                  <a16:creationId xmlns:a16="http://schemas.microsoft.com/office/drawing/2014/main" id="{F36ADDA5-604F-E270-2E5B-03F8FCD53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3137" y="2174090"/>
              <a:ext cx="664323" cy="718420"/>
            </a:xfrm>
            <a:prstGeom prst="rect">
              <a:avLst/>
            </a:prstGeom>
          </p:spPr>
        </p:pic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6DD3A07B-DE70-CB18-8552-001DB0A725D9}"/>
                </a:ext>
              </a:extLst>
            </p:cNvPr>
            <p:cNvSpPr/>
            <p:nvPr/>
          </p:nvSpPr>
          <p:spPr>
            <a:xfrm>
              <a:off x="1469633" y="2264468"/>
              <a:ext cx="553044" cy="553044"/>
            </a:xfrm>
            <a:prstGeom prst="flowChartConnector">
              <a:avLst/>
            </a:prstGeom>
            <a:solidFill>
              <a:srgbClr val="56F8C5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rgbClr val="C00000"/>
                  </a:solidFill>
                </a:rPr>
                <a:t>A</a:t>
              </a:r>
              <a:endParaRPr lang="zh-CN" altLang="en-US" sz="110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!!组合 54">
            <a:extLst>
              <a:ext uri="{FF2B5EF4-FFF2-40B4-BE49-F238E27FC236}">
                <a16:creationId xmlns:a16="http://schemas.microsoft.com/office/drawing/2014/main" id="{2958DD48-F39D-62E6-3F66-5D3071F9C980}"/>
              </a:ext>
            </a:extLst>
          </p:cNvPr>
          <p:cNvGrpSpPr/>
          <p:nvPr/>
        </p:nvGrpSpPr>
        <p:grpSpPr>
          <a:xfrm>
            <a:off x="6676327" y="3344599"/>
            <a:ext cx="1229214" cy="1200579"/>
            <a:chOff x="9194752" y="3181505"/>
            <a:chExt cx="1727805" cy="170985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D54E31D-C13C-14F9-DFB4-24DD78DEA512}"/>
                </a:ext>
              </a:extLst>
            </p:cNvPr>
            <p:cNvSpPr/>
            <p:nvPr/>
          </p:nvSpPr>
          <p:spPr>
            <a:xfrm>
              <a:off x="9194752" y="3181505"/>
              <a:ext cx="1727805" cy="1698205"/>
            </a:xfrm>
            <a:prstGeom prst="roundRect">
              <a:avLst>
                <a:gd name="adj" fmla="val 7230"/>
              </a:avLst>
            </a:prstGeom>
            <a:solidFill>
              <a:srgbClr val="0033B3">
                <a:alpha val="20000"/>
              </a:srgb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09B35B4-C7D2-CA94-8635-9C8EA1473DB5}"/>
                </a:ext>
              </a:extLst>
            </p:cNvPr>
            <p:cNvGrpSpPr/>
            <p:nvPr/>
          </p:nvGrpSpPr>
          <p:grpSpPr>
            <a:xfrm>
              <a:off x="9593697" y="3250790"/>
              <a:ext cx="971585" cy="1640565"/>
              <a:chOff x="9593697" y="3250790"/>
              <a:chExt cx="971585" cy="1640565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C501F2EC-F079-133C-0288-9738459DC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22290" y="3250790"/>
                <a:ext cx="914400" cy="1277975"/>
              </a:xfrm>
              <a:prstGeom prst="rect">
                <a:avLst/>
              </a:prstGeom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324242-693E-43D7-EFD5-F35E0107808D}"/>
                  </a:ext>
                </a:extLst>
              </p:cNvPr>
              <p:cNvSpPr txBox="1"/>
              <p:nvPr/>
            </p:nvSpPr>
            <p:spPr>
              <a:xfrm>
                <a:off x="9593697" y="4540690"/>
                <a:ext cx="971585" cy="350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中央仓库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27" name="图形 26" descr="数据库 纯色填充">
            <a:extLst>
              <a:ext uri="{FF2B5EF4-FFF2-40B4-BE49-F238E27FC236}">
                <a16:creationId xmlns:a16="http://schemas.microsoft.com/office/drawing/2014/main" id="{3FCAC243-FB9D-C84A-450B-81C501BB2A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11016" y="2769327"/>
            <a:ext cx="344831" cy="350083"/>
          </a:xfrm>
          <a:prstGeom prst="rect">
            <a:avLst/>
          </a:prstGeom>
        </p:spPr>
      </p:pic>
      <p:pic>
        <p:nvPicPr>
          <p:cNvPr id="28" name="图形 27" descr="数据库 纯色填充">
            <a:extLst>
              <a:ext uri="{FF2B5EF4-FFF2-40B4-BE49-F238E27FC236}">
                <a16:creationId xmlns:a16="http://schemas.microsoft.com/office/drawing/2014/main" id="{86DF8EE2-814C-7E28-0199-F118274945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79821" y="4563071"/>
            <a:ext cx="344925" cy="346627"/>
          </a:xfrm>
          <a:prstGeom prst="rect">
            <a:avLst/>
          </a:prstGeom>
        </p:spPr>
      </p:pic>
      <p:sp>
        <p:nvSpPr>
          <p:cNvPr id="31" name="jar-file-format-symbol_29604">
            <a:extLst>
              <a:ext uri="{FF2B5EF4-FFF2-40B4-BE49-F238E27FC236}">
                <a16:creationId xmlns:a16="http://schemas.microsoft.com/office/drawing/2014/main" id="{A91A9678-171B-F9E6-A0FA-0A15EA443779}"/>
              </a:ext>
            </a:extLst>
          </p:cNvPr>
          <p:cNvSpPr/>
          <p:nvPr/>
        </p:nvSpPr>
        <p:spPr>
          <a:xfrm>
            <a:off x="2587848" y="2855103"/>
            <a:ext cx="166635" cy="210961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AED17576-3727-E4CF-5719-8FEAA7FA0A82}"/>
              </a:ext>
            </a:extLst>
          </p:cNvPr>
          <p:cNvCxnSpPr>
            <a:cxnSpLocks/>
            <a:stCxn id="20" idx="3"/>
            <a:endCxn id="6" idx="0"/>
          </p:cNvCxnSpPr>
          <p:nvPr/>
        </p:nvCxnSpPr>
        <p:spPr>
          <a:xfrm>
            <a:off x="3022229" y="3043282"/>
            <a:ext cx="1836152" cy="323256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!!连接符: 曲线 13">
            <a:extLst>
              <a:ext uri="{FF2B5EF4-FFF2-40B4-BE49-F238E27FC236}">
                <a16:creationId xmlns:a16="http://schemas.microsoft.com/office/drawing/2014/main" id="{2FE5405B-04D9-2DE8-B2CC-FCA552460C29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5400000">
            <a:off x="3775832" y="3757441"/>
            <a:ext cx="324927" cy="1840172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686DA9-753A-126E-6AEA-DB633E02F61C}"/>
              </a:ext>
            </a:extLst>
          </p:cNvPr>
          <p:cNvCxnSpPr>
            <a:stCxn id="6" idx="3"/>
          </p:cNvCxnSpPr>
          <p:nvPr/>
        </p:nvCxnSpPr>
        <p:spPr>
          <a:xfrm flipV="1">
            <a:off x="5347590" y="3940800"/>
            <a:ext cx="1289022" cy="1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jar-file-format-symbol_29604">
            <a:extLst>
              <a:ext uri="{FF2B5EF4-FFF2-40B4-BE49-F238E27FC236}">
                <a16:creationId xmlns:a16="http://schemas.microsoft.com/office/drawing/2014/main" id="{A63C727B-B6BB-5390-8FAC-0A3DD46E9823}"/>
              </a:ext>
            </a:extLst>
          </p:cNvPr>
          <p:cNvSpPr/>
          <p:nvPr/>
        </p:nvSpPr>
        <p:spPr>
          <a:xfrm>
            <a:off x="4851232" y="3744808"/>
            <a:ext cx="166635" cy="210961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jar-file-format-symbol_29604">
            <a:extLst>
              <a:ext uri="{FF2B5EF4-FFF2-40B4-BE49-F238E27FC236}">
                <a16:creationId xmlns:a16="http://schemas.microsoft.com/office/drawing/2014/main" id="{B7B34724-A6F6-26C3-3F91-54E401741171}"/>
              </a:ext>
            </a:extLst>
          </p:cNvPr>
          <p:cNvSpPr/>
          <p:nvPr/>
        </p:nvSpPr>
        <p:spPr>
          <a:xfrm>
            <a:off x="2568781" y="4638098"/>
            <a:ext cx="166635" cy="210961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jar-file-format-symbol_29604">
            <a:extLst>
              <a:ext uri="{FF2B5EF4-FFF2-40B4-BE49-F238E27FC236}">
                <a16:creationId xmlns:a16="http://schemas.microsoft.com/office/drawing/2014/main" id="{E13275AA-2F48-FA2A-648B-B192645FF45F}"/>
              </a:ext>
            </a:extLst>
          </p:cNvPr>
          <p:cNvSpPr/>
          <p:nvPr/>
        </p:nvSpPr>
        <p:spPr>
          <a:xfrm>
            <a:off x="2308038" y="2818805"/>
            <a:ext cx="201927" cy="247259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38061" h="606651">
                <a:moveTo>
                  <a:pt x="72469" y="461844"/>
                </a:moveTo>
                <a:lnTo>
                  <a:pt x="72469" y="576418"/>
                </a:lnTo>
                <a:lnTo>
                  <a:pt x="465592" y="576418"/>
                </a:lnTo>
                <a:lnTo>
                  <a:pt x="465592" y="461844"/>
                </a:lnTo>
                <a:close/>
                <a:moveTo>
                  <a:pt x="244164" y="278381"/>
                </a:moveTo>
                <a:lnTo>
                  <a:pt x="244660" y="278381"/>
                </a:lnTo>
                <a:cubicBezTo>
                  <a:pt x="247307" y="288959"/>
                  <a:pt x="250451" y="302098"/>
                  <a:pt x="253677" y="312675"/>
                </a:cubicBezTo>
                <a:lnTo>
                  <a:pt x="264761" y="350358"/>
                </a:lnTo>
                <a:lnTo>
                  <a:pt x="225386" y="350358"/>
                </a:lnTo>
                <a:lnTo>
                  <a:pt x="235974" y="312675"/>
                </a:lnTo>
                <a:cubicBezTo>
                  <a:pt x="238870" y="302346"/>
                  <a:pt x="241517" y="288959"/>
                  <a:pt x="244164" y="278381"/>
                </a:cubicBezTo>
                <a:close/>
                <a:moveTo>
                  <a:pt x="409354" y="276828"/>
                </a:moveTo>
                <a:cubicBezTo>
                  <a:pt x="427896" y="277076"/>
                  <a:pt x="438987" y="285255"/>
                  <a:pt x="438987" y="301613"/>
                </a:cubicBezTo>
                <a:cubicBezTo>
                  <a:pt x="438987" y="317145"/>
                  <a:pt x="427068" y="327141"/>
                  <a:pt x="406954" y="327141"/>
                </a:cubicBezTo>
                <a:lnTo>
                  <a:pt x="391144" y="327141"/>
                </a:lnTo>
                <a:lnTo>
                  <a:pt x="391144" y="278150"/>
                </a:lnTo>
                <a:cubicBezTo>
                  <a:pt x="394041" y="277654"/>
                  <a:pt x="399587" y="276828"/>
                  <a:pt x="409354" y="276828"/>
                </a:cubicBezTo>
                <a:close/>
                <a:moveTo>
                  <a:pt x="219559" y="248311"/>
                </a:moveTo>
                <a:lnTo>
                  <a:pt x="165207" y="425994"/>
                </a:lnTo>
                <a:lnTo>
                  <a:pt x="206902" y="425994"/>
                </a:lnTo>
                <a:lnTo>
                  <a:pt x="219559" y="380396"/>
                </a:lnTo>
                <a:lnTo>
                  <a:pt x="270520" y="380396"/>
                </a:lnTo>
                <a:lnTo>
                  <a:pt x="284253" y="425994"/>
                </a:lnTo>
                <a:lnTo>
                  <a:pt x="327519" y="425994"/>
                </a:lnTo>
                <a:lnTo>
                  <a:pt x="272340" y="248311"/>
                </a:lnTo>
                <a:close/>
                <a:moveTo>
                  <a:pt x="104485" y="248311"/>
                </a:moveTo>
                <a:lnTo>
                  <a:pt x="104485" y="360075"/>
                </a:lnTo>
                <a:cubicBezTo>
                  <a:pt x="104485" y="387748"/>
                  <a:pt x="93896" y="395430"/>
                  <a:pt x="77019" y="395430"/>
                </a:cubicBezTo>
                <a:cubicBezTo>
                  <a:pt x="69077" y="395430"/>
                  <a:pt x="61963" y="394108"/>
                  <a:pt x="56420" y="392291"/>
                </a:cubicBezTo>
                <a:lnTo>
                  <a:pt x="51953" y="424672"/>
                </a:lnTo>
                <a:cubicBezTo>
                  <a:pt x="59895" y="427316"/>
                  <a:pt x="72056" y="428885"/>
                  <a:pt x="81238" y="428885"/>
                </a:cubicBezTo>
                <a:cubicBezTo>
                  <a:pt x="120286" y="428885"/>
                  <a:pt x="144608" y="411208"/>
                  <a:pt x="144608" y="360653"/>
                </a:cubicBezTo>
                <a:lnTo>
                  <a:pt x="144608" y="248311"/>
                </a:lnTo>
                <a:close/>
                <a:moveTo>
                  <a:pt x="404870" y="246989"/>
                </a:moveTo>
                <a:cubicBezTo>
                  <a:pt x="383526" y="246989"/>
                  <a:pt x="364250" y="248641"/>
                  <a:pt x="351345" y="250706"/>
                </a:cubicBezTo>
                <a:lnTo>
                  <a:pt x="351345" y="425994"/>
                </a:lnTo>
                <a:lnTo>
                  <a:pt x="391137" y="425994"/>
                </a:lnTo>
                <a:lnTo>
                  <a:pt x="391137" y="356110"/>
                </a:lnTo>
                <a:lnTo>
                  <a:pt x="403298" y="356110"/>
                </a:lnTo>
                <a:cubicBezTo>
                  <a:pt x="419678" y="356441"/>
                  <a:pt x="427289" y="362471"/>
                  <a:pt x="432087" y="384609"/>
                </a:cubicBezTo>
                <a:cubicBezTo>
                  <a:pt x="437382" y="406499"/>
                  <a:pt x="441601" y="420955"/>
                  <a:pt x="444496" y="425994"/>
                </a:cubicBezTo>
                <a:lnTo>
                  <a:pt x="485612" y="425994"/>
                </a:lnTo>
                <a:cubicBezTo>
                  <a:pt x="482220" y="419138"/>
                  <a:pt x="476677" y="395926"/>
                  <a:pt x="471135" y="375935"/>
                </a:cubicBezTo>
                <a:cubicBezTo>
                  <a:pt x="466667" y="359580"/>
                  <a:pt x="459801" y="347684"/>
                  <a:pt x="447392" y="342728"/>
                </a:cubicBezTo>
                <a:lnTo>
                  <a:pt x="447392" y="341902"/>
                </a:lnTo>
                <a:cubicBezTo>
                  <a:pt x="462696" y="336368"/>
                  <a:pt x="478745" y="320838"/>
                  <a:pt x="478745" y="298121"/>
                </a:cubicBezTo>
                <a:cubicBezTo>
                  <a:pt x="478745" y="281848"/>
                  <a:pt x="472955" y="269457"/>
                  <a:pt x="462448" y="261032"/>
                </a:cubicBezTo>
                <a:cubicBezTo>
                  <a:pt x="449708" y="250954"/>
                  <a:pt x="431260" y="246989"/>
                  <a:pt x="404870" y="246989"/>
                </a:cubicBezTo>
                <a:close/>
                <a:moveTo>
                  <a:pt x="72469" y="23790"/>
                </a:moveTo>
                <a:lnTo>
                  <a:pt x="72469" y="217003"/>
                </a:lnTo>
                <a:lnTo>
                  <a:pt x="465592" y="217003"/>
                </a:lnTo>
                <a:lnTo>
                  <a:pt x="465592" y="157445"/>
                </a:lnTo>
                <a:lnTo>
                  <a:pt x="360362" y="157445"/>
                </a:lnTo>
                <a:cubicBezTo>
                  <a:pt x="353744" y="157445"/>
                  <a:pt x="348449" y="152076"/>
                  <a:pt x="348449" y="145550"/>
                </a:cubicBezTo>
                <a:lnTo>
                  <a:pt x="348449" y="23790"/>
                </a:lnTo>
                <a:close/>
                <a:moveTo>
                  <a:pt x="72469" y="0"/>
                </a:moveTo>
                <a:lnTo>
                  <a:pt x="360362" y="0"/>
                </a:lnTo>
                <a:cubicBezTo>
                  <a:pt x="361272" y="0"/>
                  <a:pt x="362182" y="165"/>
                  <a:pt x="363092" y="330"/>
                </a:cubicBezTo>
                <a:cubicBezTo>
                  <a:pt x="363340" y="413"/>
                  <a:pt x="363506" y="496"/>
                  <a:pt x="363754" y="578"/>
                </a:cubicBezTo>
                <a:cubicBezTo>
                  <a:pt x="364581" y="826"/>
                  <a:pt x="365326" y="1156"/>
                  <a:pt x="366070" y="1569"/>
                </a:cubicBezTo>
                <a:cubicBezTo>
                  <a:pt x="366319" y="1652"/>
                  <a:pt x="366567" y="1817"/>
                  <a:pt x="366898" y="1983"/>
                </a:cubicBezTo>
                <a:cubicBezTo>
                  <a:pt x="367725" y="2561"/>
                  <a:pt x="368552" y="3222"/>
                  <a:pt x="369214" y="3965"/>
                </a:cubicBezTo>
                <a:cubicBezTo>
                  <a:pt x="369214" y="4048"/>
                  <a:pt x="369297" y="4048"/>
                  <a:pt x="369297" y="4048"/>
                </a:cubicBezTo>
                <a:lnTo>
                  <a:pt x="486439" y="137703"/>
                </a:lnTo>
                <a:cubicBezTo>
                  <a:pt x="488342" y="139850"/>
                  <a:pt x="489252" y="142576"/>
                  <a:pt x="489252" y="145385"/>
                </a:cubicBezTo>
                <a:cubicBezTo>
                  <a:pt x="489335" y="145798"/>
                  <a:pt x="489417" y="146293"/>
                  <a:pt x="489417" y="146706"/>
                </a:cubicBezTo>
                <a:lnTo>
                  <a:pt x="489417" y="217003"/>
                </a:lnTo>
                <a:lnTo>
                  <a:pt x="503977" y="217003"/>
                </a:lnTo>
                <a:cubicBezTo>
                  <a:pt x="522839" y="217003"/>
                  <a:pt x="538061" y="232203"/>
                  <a:pt x="538061" y="251037"/>
                </a:cubicBezTo>
                <a:lnTo>
                  <a:pt x="538061" y="427811"/>
                </a:lnTo>
                <a:cubicBezTo>
                  <a:pt x="538061" y="446563"/>
                  <a:pt x="522839" y="461844"/>
                  <a:pt x="503977" y="461844"/>
                </a:cubicBezTo>
                <a:lnTo>
                  <a:pt x="489417" y="461844"/>
                </a:lnTo>
                <a:lnTo>
                  <a:pt x="489417" y="582861"/>
                </a:lnTo>
                <a:cubicBezTo>
                  <a:pt x="489417" y="595995"/>
                  <a:pt x="478745" y="606651"/>
                  <a:pt x="465592" y="606651"/>
                </a:cubicBezTo>
                <a:lnTo>
                  <a:pt x="72469" y="606651"/>
                </a:lnTo>
                <a:cubicBezTo>
                  <a:pt x="59316" y="606651"/>
                  <a:pt x="48644" y="595995"/>
                  <a:pt x="48644" y="582861"/>
                </a:cubicBezTo>
                <a:lnTo>
                  <a:pt x="48644" y="461844"/>
                </a:lnTo>
                <a:lnTo>
                  <a:pt x="34084" y="461844"/>
                </a:lnTo>
                <a:cubicBezTo>
                  <a:pt x="15222" y="461844"/>
                  <a:pt x="0" y="446563"/>
                  <a:pt x="0" y="427811"/>
                </a:cubicBezTo>
                <a:lnTo>
                  <a:pt x="0" y="250954"/>
                </a:lnTo>
                <a:cubicBezTo>
                  <a:pt x="0" y="232203"/>
                  <a:pt x="15222" y="217003"/>
                  <a:pt x="34084" y="217003"/>
                </a:cubicBezTo>
                <a:lnTo>
                  <a:pt x="48644" y="217003"/>
                </a:lnTo>
                <a:lnTo>
                  <a:pt x="48644" y="23790"/>
                </a:lnTo>
                <a:cubicBezTo>
                  <a:pt x="48644" y="10656"/>
                  <a:pt x="59316" y="0"/>
                  <a:pt x="72469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7E0BD4-3797-9FAB-9D91-6D1B4FF8C111}"/>
              </a:ext>
            </a:extLst>
          </p:cNvPr>
          <p:cNvSpPr/>
          <p:nvPr/>
        </p:nvSpPr>
        <p:spPr>
          <a:xfrm>
            <a:off x="1151346" y="2475906"/>
            <a:ext cx="7385539" cy="3007227"/>
          </a:xfrm>
          <a:prstGeom prst="roundRect">
            <a:avLst>
              <a:gd name="adj" fmla="val 3989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1E30A1-2C51-0A4A-01AC-5712A0C58C8D}"/>
              </a:ext>
            </a:extLst>
          </p:cNvPr>
          <p:cNvSpPr txBox="1">
            <a:spLocks/>
          </p:cNvSpPr>
          <p:nvPr/>
        </p:nvSpPr>
        <p:spPr>
          <a:xfrm>
            <a:off x="9307642" y="2917034"/>
            <a:ext cx="2324581" cy="1588522"/>
          </a:xfrm>
          <a:prstGeom prst="rect">
            <a:avLst/>
          </a:prstGeom>
        </p:spPr>
        <p:txBody>
          <a:bodyPr anchor="t" anchorCtr="0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依赖查找顺序：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本地仓库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私服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中央仓库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7272B7E-5671-2C50-1AD9-D3957C3B1CFD}"/>
              </a:ext>
            </a:extLst>
          </p:cNvPr>
          <p:cNvGrpSpPr/>
          <p:nvPr/>
        </p:nvGrpSpPr>
        <p:grpSpPr>
          <a:xfrm>
            <a:off x="958709" y="5705063"/>
            <a:ext cx="10673514" cy="865789"/>
            <a:chOff x="1048333" y="5599086"/>
            <a:chExt cx="10659040" cy="865789"/>
          </a:xfrm>
        </p:grpSpPr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A6A22DA1-E1D4-B2DD-9CC7-1160353825DC}"/>
                </a:ext>
              </a:extLst>
            </p:cNvPr>
            <p:cNvSpPr txBox="1"/>
            <p:nvPr/>
          </p:nvSpPr>
          <p:spPr>
            <a:xfrm>
              <a:off x="1289529" y="6023656"/>
              <a:ext cx="10397205" cy="339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私服在企业项目开发中，一个项目</a:t>
              </a:r>
              <a:r>
                <a:rPr lang="en-US" altLang="zh-CN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/</a:t>
              </a: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公司，只需要一台即可（无需我们自己搭建，会使用即可）。</a:t>
              </a:r>
              <a:endParaRPr lang="en-US" altLang="zh-CN" sz="120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2B0A8BF-80AC-4982-24E9-EEEC1D5DBEC0}"/>
                </a:ext>
              </a:extLst>
            </p:cNvPr>
            <p:cNvGrpSpPr/>
            <p:nvPr/>
          </p:nvGrpSpPr>
          <p:grpSpPr>
            <a:xfrm>
              <a:off x="1048333" y="5599086"/>
              <a:ext cx="10659040" cy="865789"/>
              <a:chOff x="1097275" y="5693356"/>
              <a:chExt cx="10607614" cy="865789"/>
            </a:xfrm>
          </p:grpSpPr>
          <p:sp>
            <p:nvSpPr>
              <p:cNvPr id="39" name="三角形 9">
                <a:extLst>
                  <a:ext uri="{FF2B5EF4-FFF2-40B4-BE49-F238E27FC236}">
                    <a16:creationId xmlns:a16="http://schemas.microsoft.com/office/drawing/2014/main" id="{9B9F3EB9-8F8E-CA3D-6873-682612B360D1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BF50734-AE5B-8152-4D84-CE188666B3EB}"/>
                  </a:ext>
                </a:extLst>
              </p:cNvPr>
              <p:cNvSpPr/>
              <p:nvPr/>
            </p:nvSpPr>
            <p:spPr>
              <a:xfrm>
                <a:off x="1197204" y="5693356"/>
                <a:ext cx="10507685" cy="865789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841872A-0828-97EC-86FB-C13F20309AB8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13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6F5E33-8B12-6CA0-48BF-33A48199B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私服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96FE3-8EFC-EB5C-CA97-D035E0BE252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036736"/>
          </a:xfrm>
        </p:spPr>
        <p:txBody>
          <a:bodyPr/>
          <a:lstStyle/>
          <a:p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资源上传与下载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C845449-59A5-E1AA-D85C-434877EDB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3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461514-DEF7-0186-F5CB-2708A0D5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资源上传与下载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DEBC736-9638-D799-7308-F66B86227613}"/>
              </a:ext>
            </a:extLst>
          </p:cNvPr>
          <p:cNvGrpSpPr/>
          <p:nvPr/>
        </p:nvGrpSpPr>
        <p:grpSpPr>
          <a:xfrm>
            <a:off x="9056532" y="1797028"/>
            <a:ext cx="2305873" cy="3175034"/>
            <a:chOff x="8517272" y="2276424"/>
            <a:chExt cx="2305873" cy="317503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8656027-8F4D-EB9A-5C13-95C70D4C239C}"/>
                </a:ext>
              </a:extLst>
            </p:cNvPr>
            <p:cNvGrpSpPr/>
            <p:nvPr/>
          </p:nvGrpSpPr>
          <p:grpSpPr>
            <a:xfrm>
              <a:off x="8517272" y="2276424"/>
              <a:ext cx="2305873" cy="3175034"/>
              <a:chOff x="5189385" y="1812031"/>
              <a:chExt cx="2305873" cy="3175034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7DECEC38-E853-7864-229A-E54253E876D1}"/>
                  </a:ext>
                </a:extLst>
              </p:cNvPr>
              <p:cNvSpPr/>
              <p:nvPr/>
            </p:nvSpPr>
            <p:spPr>
              <a:xfrm>
                <a:off x="5189385" y="1812031"/>
                <a:ext cx="2305873" cy="3175034"/>
              </a:xfrm>
              <a:prstGeom prst="roundRect">
                <a:avLst>
                  <a:gd name="adj" fmla="val 4009"/>
                </a:avLst>
              </a:prstGeom>
              <a:solidFill>
                <a:srgbClr val="E46C0A">
                  <a:alpha val="14118"/>
                </a:srgb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FDD789-4CA2-1FE4-EFBF-528B9CE057AA}"/>
                  </a:ext>
                </a:extLst>
              </p:cNvPr>
              <p:cNvSpPr txBox="1"/>
              <p:nvPr/>
            </p:nvSpPr>
            <p:spPr>
              <a:xfrm>
                <a:off x="6079964" y="4679288"/>
                <a:ext cx="567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私服</a:t>
                </a:r>
                <a:endPara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2FD4D110-332A-1429-A65F-270BB215A170}"/>
                </a:ext>
              </a:extLst>
            </p:cNvPr>
            <p:cNvSpPr/>
            <p:nvPr/>
          </p:nvSpPr>
          <p:spPr>
            <a:xfrm>
              <a:off x="9858895" y="2532838"/>
              <a:ext cx="692213" cy="897070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(snapshot)</a:t>
              </a:r>
              <a:endPara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E377E4FA-27AD-E998-FC13-EE64138777F3}"/>
                </a:ext>
              </a:extLst>
            </p:cNvPr>
            <p:cNvSpPr/>
            <p:nvPr/>
          </p:nvSpPr>
          <p:spPr>
            <a:xfrm>
              <a:off x="8888681" y="2543846"/>
              <a:ext cx="692212" cy="897177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(release)</a:t>
              </a:r>
              <a:endPara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圆柱体 13">
              <a:extLst>
                <a:ext uri="{FF2B5EF4-FFF2-40B4-BE49-F238E27FC236}">
                  <a16:creationId xmlns:a16="http://schemas.microsoft.com/office/drawing/2014/main" id="{575CBBCD-E240-230A-38F6-4A233A98D329}"/>
                </a:ext>
              </a:extLst>
            </p:cNvPr>
            <p:cNvSpPr/>
            <p:nvPr/>
          </p:nvSpPr>
          <p:spPr>
            <a:xfrm>
              <a:off x="9276091" y="3765457"/>
              <a:ext cx="884255" cy="1180399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(central)</a:t>
              </a:r>
              <a:endPara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B75397-AB61-C99F-7EEA-81304373DEFB}"/>
              </a:ext>
            </a:extLst>
          </p:cNvPr>
          <p:cNvCxnSpPr>
            <a:cxnSpLocks/>
          </p:cNvCxnSpPr>
          <p:nvPr/>
        </p:nvCxnSpPr>
        <p:spPr>
          <a:xfrm>
            <a:off x="3235569" y="3263710"/>
            <a:ext cx="238937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6A1682BD-C8FC-530D-0EF7-178E3D54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22" y="2749079"/>
            <a:ext cx="1073965" cy="1073965"/>
          </a:xfrm>
          <a:prstGeom prst="rect">
            <a:avLst/>
          </a:prstGeom>
        </p:spPr>
      </p:pic>
      <p:sp>
        <p:nvSpPr>
          <p:cNvPr id="57" name="圆柱体 56">
            <a:extLst>
              <a:ext uri="{FF2B5EF4-FFF2-40B4-BE49-F238E27FC236}">
                <a16:creationId xmlns:a16="http://schemas.microsoft.com/office/drawing/2014/main" id="{44529DB4-4AC8-1154-74C5-36D01CE58F30}"/>
              </a:ext>
            </a:extLst>
          </p:cNvPr>
          <p:cNvSpPr/>
          <p:nvPr/>
        </p:nvSpPr>
        <p:spPr>
          <a:xfrm>
            <a:off x="5624943" y="2847562"/>
            <a:ext cx="856929" cy="1073966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2293F6-C000-F64F-8972-BB927B71434A}"/>
              </a:ext>
            </a:extLst>
          </p:cNvPr>
          <p:cNvCxnSpPr>
            <a:cxnSpLocks/>
          </p:cNvCxnSpPr>
          <p:nvPr/>
        </p:nvCxnSpPr>
        <p:spPr>
          <a:xfrm>
            <a:off x="6500160" y="3284377"/>
            <a:ext cx="250364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5313735-8257-EEFA-F284-CC7E036E997F}"/>
              </a:ext>
            </a:extLst>
          </p:cNvPr>
          <p:cNvCxnSpPr>
            <a:cxnSpLocks/>
          </p:cNvCxnSpPr>
          <p:nvPr/>
        </p:nvCxnSpPr>
        <p:spPr>
          <a:xfrm flipH="1">
            <a:off x="6481872" y="3503519"/>
            <a:ext cx="2503649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02EE675-52A7-99EC-916F-1CE16B2BFB07}"/>
              </a:ext>
            </a:extLst>
          </p:cNvPr>
          <p:cNvSpPr txBox="1"/>
          <p:nvPr/>
        </p:nvSpPr>
        <p:spPr>
          <a:xfrm>
            <a:off x="5310690" y="4090307"/>
            <a:ext cx="212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连接私服的地址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0A35BC-6297-541F-2748-4A7ECAB3D989}"/>
              </a:ext>
            </a:extLst>
          </p:cNvPr>
          <p:cNvSpPr txBox="1"/>
          <p:nvPr/>
        </p:nvSpPr>
        <p:spPr>
          <a:xfrm>
            <a:off x="5075629" y="2369146"/>
            <a:ext cx="2031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访问私服的用户名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B859A90-A3E3-20E1-7966-0AA1512FB535}"/>
              </a:ext>
            </a:extLst>
          </p:cNvPr>
          <p:cNvSpPr txBox="1"/>
          <p:nvPr/>
        </p:nvSpPr>
        <p:spPr>
          <a:xfrm>
            <a:off x="1694074" y="2369146"/>
            <a:ext cx="2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上传资源的位置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71FBAC8-B2C8-4FA2-7539-E881B2B1F905}"/>
              </a:ext>
            </a:extLst>
          </p:cNvPr>
          <p:cNvGrpSpPr/>
          <p:nvPr/>
        </p:nvGrpSpPr>
        <p:grpSpPr>
          <a:xfrm>
            <a:off x="1956023" y="3956744"/>
            <a:ext cx="1631244" cy="465065"/>
            <a:chOff x="2427243" y="5592828"/>
            <a:chExt cx="2254906" cy="775864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BE3B7B9-4922-3D78-825A-EBA2B2FDEAA6}"/>
                </a:ext>
              </a:extLst>
            </p:cNvPr>
            <p:cNvGrpSpPr/>
            <p:nvPr/>
          </p:nvGrpSpPr>
          <p:grpSpPr>
            <a:xfrm>
              <a:off x="2472453" y="5662125"/>
              <a:ext cx="2209696" cy="644934"/>
              <a:chOff x="3963017" y="5996556"/>
              <a:chExt cx="2816290" cy="435320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E109A646-7005-0E44-15E3-7E77F8CB5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017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AF972EF-902A-C075-6745-DB828BC2A72F}"/>
                  </a:ext>
                </a:extLst>
              </p:cNvPr>
              <p:cNvSpPr txBox="1"/>
              <p:nvPr/>
            </p:nvSpPr>
            <p:spPr>
              <a:xfrm>
                <a:off x="4950064" y="6091030"/>
                <a:ext cx="1829243" cy="277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tlias-utils</a:t>
                </a:r>
                <a:endPara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70" name="矩形: 对角圆角 69">
              <a:extLst>
                <a:ext uri="{FF2B5EF4-FFF2-40B4-BE49-F238E27FC236}">
                  <a16:creationId xmlns:a16="http://schemas.microsoft.com/office/drawing/2014/main" id="{946D6F6E-5BA6-ECE2-F729-E922B6F2A75E}"/>
                </a:ext>
              </a:extLst>
            </p:cNvPr>
            <p:cNvSpPr/>
            <p:nvPr/>
          </p:nvSpPr>
          <p:spPr>
            <a:xfrm>
              <a:off x="2427243" y="5592828"/>
              <a:ext cx="2157668" cy="775864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7B31E9E-9D4A-B197-887C-90FEB5252D6E}"/>
              </a:ext>
            </a:extLst>
          </p:cNvPr>
          <p:cNvGrpSpPr/>
          <p:nvPr/>
        </p:nvGrpSpPr>
        <p:grpSpPr>
          <a:xfrm>
            <a:off x="779533" y="3154618"/>
            <a:ext cx="999120" cy="348901"/>
            <a:chOff x="1376249" y="1758321"/>
            <a:chExt cx="1131645" cy="39813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850199-E8E0-C4E7-2EED-D93BE1962E56}"/>
                </a:ext>
              </a:extLst>
            </p:cNvPr>
            <p:cNvGrpSpPr/>
            <p:nvPr/>
          </p:nvGrpSpPr>
          <p:grpSpPr>
            <a:xfrm>
              <a:off x="1430937" y="1784697"/>
              <a:ext cx="1076957" cy="346797"/>
              <a:chOff x="1432844" y="1780796"/>
              <a:chExt cx="1076957" cy="346797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27F4F152-25D3-91E0-5F3A-EF05F5D6EF65}"/>
                  </a:ext>
                </a:extLst>
              </p:cNvPr>
              <p:cNvSpPr txBox="1"/>
              <p:nvPr/>
            </p:nvSpPr>
            <p:spPr>
              <a:xfrm>
                <a:off x="1682547" y="1818953"/>
                <a:ext cx="827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libaba PuHuiTi R"/>
                  </a:rPr>
                  <a:t>logback</a:t>
                </a:r>
                <a:endPara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/>
                </a:endParaRPr>
              </a:p>
            </p:txBody>
          </p:sp>
          <p:sp>
            <p:nvSpPr>
              <p:cNvPr id="78" name="jar-file-format-symbol_29604">
                <a:extLst>
                  <a:ext uri="{FF2B5EF4-FFF2-40B4-BE49-F238E27FC236}">
                    <a16:creationId xmlns:a16="http://schemas.microsoft.com/office/drawing/2014/main" id="{C0A4E50C-9EBB-C813-0808-7F541C0B0F55}"/>
                  </a:ext>
                </a:extLst>
              </p:cNvPr>
              <p:cNvSpPr/>
              <p:nvPr/>
            </p:nvSpPr>
            <p:spPr>
              <a:xfrm>
                <a:off x="1432844" y="1780796"/>
                <a:ext cx="296028" cy="346797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  <a:gd name="connsiteX39" fmla="*/ 121763 h 600884"/>
                  <a:gd name="connsiteY39" fmla="*/ 121763 h 600884"/>
                  <a:gd name="connsiteX40" fmla="*/ 121763 h 600884"/>
                  <a:gd name="connsiteY40" fmla="*/ 121763 h 600884"/>
                  <a:gd name="connsiteX41" fmla="*/ 121763 h 600884"/>
                  <a:gd name="connsiteY41" fmla="*/ 121763 h 600884"/>
                  <a:gd name="connsiteX42" fmla="*/ 121763 h 600884"/>
                  <a:gd name="connsiteY42" fmla="*/ 121763 h 600884"/>
                  <a:gd name="connsiteX43" fmla="*/ 121763 h 600884"/>
                  <a:gd name="connsiteY43" fmla="*/ 121763 h 600884"/>
                  <a:gd name="connsiteX44" fmla="*/ 121763 h 600884"/>
                  <a:gd name="connsiteY44" fmla="*/ 121763 h 600884"/>
                  <a:gd name="connsiteX45" fmla="*/ 121763 h 600884"/>
                  <a:gd name="connsiteY45" fmla="*/ 121763 h 600884"/>
                  <a:gd name="connsiteX46" fmla="*/ 121763 h 600884"/>
                  <a:gd name="connsiteY46" fmla="*/ 121763 h 600884"/>
                  <a:gd name="connsiteX47" fmla="*/ 121763 h 600884"/>
                  <a:gd name="connsiteY47" fmla="*/ 121763 h 600884"/>
                  <a:gd name="connsiteX48" fmla="*/ 121763 h 600884"/>
                  <a:gd name="connsiteY48" fmla="*/ 121763 h 600884"/>
                  <a:gd name="connsiteX49" fmla="*/ 121763 h 600884"/>
                  <a:gd name="connsiteY49" fmla="*/ 121763 h 600884"/>
                  <a:gd name="connsiteX50" fmla="*/ 121763 h 600884"/>
                  <a:gd name="connsiteY50" fmla="*/ 121763 h 600884"/>
                  <a:gd name="connsiteX51" fmla="*/ 121763 h 600884"/>
                  <a:gd name="connsiteY51" fmla="*/ 121763 h 600884"/>
                  <a:gd name="connsiteX52" fmla="*/ 121763 h 600884"/>
                  <a:gd name="connsiteY52" fmla="*/ 121763 h 600884"/>
                  <a:gd name="connsiteX53" fmla="*/ 121763 h 600884"/>
                  <a:gd name="connsiteY53" fmla="*/ 121763 h 600884"/>
                  <a:gd name="connsiteX54" fmla="*/ 121763 h 600884"/>
                  <a:gd name="connsiteY54" fmla="*/ 121763 h 600884"/>
                  <a:gd name="connsiteX55" fmla="*/ 121763 h 600884"/>
                  <a:gd name="connsiteY55" fmla="*/ 121763 h 600884"/>
                  <a:gd name="connsiteX56" fmla="*/ 121763 h 600884"/>
                  <a:gd name="connsiteY56" fmla="*/ 121763 h 600884"/>
                  <a:gd name="connsiteX57" fmla="*/ 121763 h 600884"/>
                  <a:gd name="connsiteY57" fmla="*/ 121763 h 600884"/>
                  <a:gd name="connsiteX58" fmla="*/ 121763 h 600884"/>
                  <a:gd name="connsiteY58" fmla="*/ 121763 h 600884"/>
                  <a:gd name="connsiteX59" fmla="*/ 121763 h 600884"/>
                  <a:gd name="connsiteY59" fmla="*/ 121763 h 600884"/>
                  <a:gd name="connsiteX60" fmla="*/ 121763 h 600884"/>
                  <a:gd name="connsiteY60" fmla="*/ 121763 h 600884"/>
                  <a:gd name="connsiteX61" fmla="*/ 121763 h 600884"/>
                  <a:gd name="connsiteY61" fmla="*/ 121763 h 600884"/>
                  <a:gd name="connsiteX62" fmla="*/ 121763 h 600884"/>
                  <a:gd name="connsiteY62" fmla="*/ 121763 h 600884"/>
                  <a:gd name="connsiteX63" fmla="*/ 121763 h 600884"/>
                  <a:gd name="connsiteY63" fmla="*/ 121763 h 600884"/>
                  <a:gd name="connsiteX64" fmla="*/ 121763 h 600884"/>
                  <a:gd name="connsiteY64" fmla="*/ 121763 h 600884"/>
                  <a:gd name="connsiteX65" fmla="*/ 121763 h 600884"/>
                  <a:gd name="connsiteY65" fmla="*/ 121763 h 600884"/>
                  <a:gd name="connsiteX66" fmla="*/ 121763 h 600884"/>
                  <a:gd name="connsiteY66" fmla="*/ 121763 h 600884"/>
                  <a:gd name="connsiteX67" fmla="*/ 121763 h 600884"/>
                  <a:gd name="connsiteY67" fmla="*/ 121763 h 600884"/>
                  <a:gd name="connsiteX68" fmla="*/ 121763 h 600884"/>
                  <a:gd name="connsiteY68" fmla="*/ 121763 h 600884"/>
                  <a:gd name="connsiteX69" fmla="*/ 121763 h 600884"/>
                  <a:gd name="connsiteY69" fmla="*/ 121763 h 600884"/>
                  <a:gd name="connsiteX70" fmla="*/ 121763 h 600884"/>
                  <a:gd name="connsiteY70" fmla="*/ 121763 h 600884"/>
                  <a:gd name="connsiteX71" fmla="*/ 121763 h 600884"/>
                  <a:gd name="connsiteY71" fmla="*/ 121763 h 600884"/>
                  <a:gd name="connsiteX72" fmla="*/ 121763 h 600884"/>
                  <a:gd name="connsiteY72" fmla="*/ 121763 h 600884"/>
                  <a:gd name="connsiteX73" fmla="*/ 121763 h 600884"/>
                  <a:gd name="connsiteY73" fmla="*/ 121763 h 600884"/>
                  <a:gd name="connsiteX74" fmla="*/ 121763 h 600884"/>
                  <a:gd name="connsiteY74" fmla="*/ 121763 h 600884"/>
                  <a:gd name="connsiteX75" fmla="*/ 121763 h 600884"/>
                  <a:gd name="connsiteY75" fmla="*/ 121763 h 600884"/>
                  <a:gd name="connsiteX76" fmla="*/ 121763 h 600884"/>
                  <a:gd name="connsiteY76" fmla="*/ 121763 h 600884"/>
                  <a:gd name="connsiteX77" fmla="*/ 121763 h 600884"/>
                  <a:gd name="connsiteY77" fmla="*/ 121763 h 600884"/>
                  <a:gd name="connsiteX78" fmla="*/ 121763 h 600884"/>
                  <a:gd name="connsiteY78" fmla="*/ 121763 h 600884"/>
                  <a:gd name="connsiteX79" fmla="*/ 121763 h 600884"/>
                  <a:gd name="connsiteY79" fmla="*/ 121763 h 600884"/>
                  <a:gd name="connsiteX80" fmla="*/ 121763 h 600884"/>
                  <a:gd name="connsiteY80" fmla="*/ 121763 h 600884"/>
                  <a:gd name="connsiteX81" fmla="*/ 121763 h 600884"/>
                  <a:gd name="connsiteY81" fmla="*/ 121763 h 600884"/>
                  <a:gd name="connsiteX82" fmla="*/ 121763 h 600884"/>
                  <a:gd name="connsiteY82" fmla="*/ 121763 h 600884"/>
                  <a:gd name="connsiteX83" fmla="*/ 121763 h 600884"/>
                  <a:gd name="connsiteY83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38061" h="606651">
                    <a:moveTo>
                      <a:pt x="72469" y="461844"/>
                    </a:moveTo>
                    <a:lnTo>
                      <a:pt x="72469" y="576418"/>
                    </a:lnTo>
                    <a:lnTo>
                      <a:pt x="465592" y="576418"/>
                    </a:lnTo>
                    <a:lnTo>
                      <a:pt x="465592" y="461844"/>
                    </a:lnTo>
                    <a:close/>
                    <a:moveTo>
                      <a:pt x="244164" y="278381"/>
                    </a:moveTo>
                    <a:lnTo>
                      <a:pt x="244660" y="278381"/>
                    </a:lnTo>
                    <a:cubicBezTo>
                      <a:pt x="247307" y="288959"/>
                      <a:pt x="250451" y="302098"/>
                      <a:pt x="253677" y="312675"/>
                    </a:cubicBezTo>
                    <a:lnTo>
                      <a:pt x="264761" y="350358"/>
                    </a:lnTo>
                    <a:lnTo>
                      <a:pt x="225386" y="350358"/>
                    </a:lnTo>
                    <a:lnTo>
                      <a:pt x="235974" y="312675"/>
                    </a:lnTo>
                    <a:cubicBezTo>
                      <a:pt x="238870" y="302346"/>
                      <a:pt x="241517" y="288959"/>
                      <a:pt x="244164" y="278381"/>
                    </a:cubicBezTo>
                    <a:close/>
                    <a:moveTo>
                      <a:pt x="409354" y="276828"/>
                    </a:moveTo>
                    <a:cubicBezTo>
                      <a:pt x="427896" y="277076"/>
                      <a:pt x="438987" y="285255"/>
                      <a:pt x="438987" y="301613"/>
                    </a:cubicBezTo>
                    <a:cubicBezTo>
                      <a:pt x="438987" y="317145"/>
                      <a:pt x="427068" y="327141"/>
                      <a:pt x="406954" y="327141"/>
                    </a:cubicBezTo>
                    <a:lnTo>
                      <a:pt x="391144" y="327141"/>
                    </a:lnTo>
                    <a:lnTo>
                      <a:pt x="391144" y="278150"/>
                    </a:lnTo>
                    <a:cubicBezTo>
                      <a:pt x="394041" y="277654"/>
                      <a:pt x="399587" y="276828"/>
                      <a:pt x="409354" y="276828"/>
                    </a:cubicBezTo>
                    <a:close/>
                    <a:moveTo>
                      <a:pt x="219559" y="248311"/>
                    </a:moveTo>
                    <a:lnTo>
                      <a:pt x="165207" y="425994"/>
                    </a:lnTo>
                    <a:lnTo>
                      <a:pt x="206902" y="425994"/>
                    </a:lnTo>
                    <a:lnTo>
                      <a:pt x="219559" y="380396"/>
                    </a:lnTo>
                    <a:lnTo>
                      <a:pt x="270520" y="380396"/>
                    </a:lnTo>
                    <a:lnTo>
                      <a:pt x="284253" y="425994"/>
                    </a:lnTo>
                    <a:lnTo>
                      <a:pt x="327519" y="425994"/>
                    </a:lnTo>
                    <a:lnTo>
                      <a:pt x="272340" y="248311"/>
                    </a:lnTo>
                    <a:close/>
                    <a:moveTo>
                      <a:pt x="104485" y="248311"/>
                    </a:moveTo>
                    <a:lnTo>
                      <a:pt x="104485" y="360075"/>
                    </a:lnTo>
                    <a:cubicBezTo>
                      <a:pt x="104485" y="387748"/>
                      <a:pt x="93896" y="395430"/>
                      <a:pt x="77019" y="395430"/>
                    </a:cubicBezTo>
                    <a:cubicBezTo>
                      <a:pt x="69077" y="395430"/>
                      <a:pt x="61963" y="394108"/>
                      <a:pt x="56420" y="392291"/>
                    </a:cubicBezTo>
                    <a:lnTo>
                      <a:pt x="51953" y="424672"/>
                    </a:lnTo>
                    <a:cubicBezTo>
                      <a:pt x="59895" y="427316"/>
                      <a:pt x="72056" y="428885"/>
                      <a:pt x="81238" y="428885"/>
                    </a:cubicBezTo>
                    <a:cubicBezTo>
                      <a:pt x="120286" y="428885"/>
                      <a:pt x="144608" y="411208"/>
                      <a:pt x="144608" y="360653"/>
                    </a:cubicBezTo>
                    <a:lnTo>
                      <a:pt x="144608" y="248311"/>
                    </a:lnTo>
                    <a:close/>
                    <a:moveTo>
                      <a:pt x="404870" y="246989"/>
                    </a:moveTo>
                    <a:cubicBezTo>
                      <a:pt x="383526" y="246989"/>
                      <a:pt x="364250" y="248641"/>
                      <a:pt x="351345" y="250706"/>
                    </a:cubicBezTo>
                    <a:lnTo>
                      <a:pt x="351345" y="425994"/>
                    </a:lnTo>
                    <a:lnTo>
                      <a:pt x="391137" y="425994"/>
                    </a:lnTo>
                    <a:lnTo>
                      <a:pt x="391137" y="356110"/>
                    </a:lnTo>
                    <a:lnTo>
                      <a:pt x="403298" y="356110"/>
                    </a:lnTo>
                    <a:cubicBezTo>
                      <a:pt x="419678" y="356441"/>
                      <a:pt x="427289" y="362471"/>
                      <a:pt x="432087" y="384609"/>
                    </a:cubicBezTo>
                    <a:cubicBezTo>
                      <a:pt x="437382" y="406499"/>
                      <a:pt x="441601" y="420955"/>
                      <a:pt x="444496" y="425994"/>
                    </a:cubicBezTo>
                    <a:lnTo>
                      <a:pt x="485612" y="425994"/>
                    </a:lnTo>
                    <a:cubicBezTo>
                      <a:pt x="482220" y="419138"/>
                      <a:pt x="476677" y="395926"/>
                      <a:pt x="471135" y="375935"/>
                    </a:cubicBezTo>
                    <a:cubicBezTo>
                      <a:pt x="466667" y="359580"/>
                      <a:pt x="459801" y="347684"/>
                      <a:pt x="447392" y="342728"/>
                    </a:cubicBezTo>
                    <a:lnTo>
                      <a:pt x="447392" y="341902"/>
                    </a:lnTo>
                    <a:cubicBezTo>
                      <a:pt x="462696" y="336368"/>
                      <a:pt x="478745" y="320838"/>
                      <a:pt x="478745" y="298121"/>
                    </a:cubicBezTo>
                    <a:cubicBezTo>
                      <a:pt x="478745" y="281848"/>
                      <a:pt x="472955" y="269457"/>
                      <a:pt x="462448" y="261032"/>
                    </a:cubicBezTo>
                    <a:cubicBezTo>
                      <a:pt x="449708" y="250954"/>
                      <a:pt x="431260" y="246989"/>
                      <a:pt x="404870" y="246989"/>
                    </a:cubicBezTo>
                    <a:close/>
                    <a:moveTo>
                      <a:pt x="72469" y="23790"/>
                    </a:moveTo>
                    <a:lnTo>
                      <a:pt x="72469" y="217003"/>
                    </a:lnTo>
                    <a:lnTo>
                      <a:pt x="465592" y="217003"/>
                    </a:lnTo>
                    <a:lnTo>
                      <a:pt x="465592" y="157445"/>
                    </a:lnTo>
                    <a:lnTo>
                      <a:pt x="360362" y="157445"/>
                    </a:lnTo>
                    <a:cubicBezTo>
                      <a:pt x="353744" y="157445"/>
                      <a:pt x="348449" y="152076"/>
                      <a:pt x="348449" y="145550"/>
                    </a:cubicBezTo>
                    <a:lnTo>
                      <a:pt x="348449" y="23790"/>
                    </a:lnTo>
                    <a:close/>
                    <a:moveTo>
                      <a:pt x="72469" y="0"/>
                    </a:moveTo>
                    <a:lnTo>
                      <a:pt x="360362" y="0"/>
                    </a:lnTo>
                    <a:cubicBezTo>
                      <a:pt x="361272" y="0"/>
                      <a:pt x="362182" y="165"/>
                      <a:pt x="363092" y="330"/>
                    </a:cubicBezTo>
                    <a:cubicBezTo>
                      <a:pt x="363340" y="413"/>
                      <a:pt x="363506" y="496"/>
                      <a:pt x="363754" y="578"/>
                    </a:cubicBezTo>
                    <a:cubicBezTo>
                      <a:pt x="364581" y="826"/>
                      <a:pt x="365326" y="1156"/>
                      <a:pt x="366070" y="1569"/>
                    </a:cubicBezTo>
                    <a:cubicBezTo>
                      <a:pt x="366319" y="1652"/>
                      <a:pt x="366567" y="1817"/>
                      <a:pt x="366898" y="1983"/>
                    </a:cubicBezTo>
                    <a:cubicBezTo>
                      <a:pt x="367725" y="2561"/>
                      <a:pt x="368552" y="3222"/>
                      <a:pt x="369214" y="3965"/>
                    </a:cubicBezTo>
                    <a:cubicBezTo>
                      <a:pt x="369214" y="4048"/>
                      <a:pt x="369297" y="4048"/>
                      <a:pt x="369297" y="4048"/>
                    </a:cubicBezTo>
                    <a:lnTo>
                      <a:pt x="486439" y="137703"/>
                    </a:lnTo>
                    <a:cubicBezTo>
                      <a:pt x="488342" y="139850"/>
                      <a:pt x="489252" y="142576"/>
                      <a:pt x="489252" y="145385"/>
                    </a:cubicBezTo>
                    <a:cubicBezTo>
                      <a:pt x="489335" y="145798"/>
                      <a:pt x="489417" y="146293"/>
                      <a:pt x="489417" y="146706"/>
                    </a:cubicBezTo>
                    <a:lnTo>
                      <a:pt x="489417" y="217003"/>
                    </a:lnTo>
                    <a:lnTo>
                      <a:pt x="503977" y="217003"/>
                    </a:lnTo>
                    <a:cubicBezTo>
                      <a:pt x="522839" y="217003"/>
                      <a:pt x="538061" y="232203"/>
                      <a:pt x="538061" y="251037"/>
                    </a:cubicBezTo>
                    <a:lnTo>
                      <a:pt x="538061" y="427811"/>
                    </a:lnTo>
                    <a:cubicBezTo>
                      <a:pt x="538061" y="446563"/>
                      <a:pt x="522839" y="461844"/>
                      <a:pt x="503977" y="461844"/>
                    </a:cubicBezTo>
                    <a:lnTo>
                      <a:pt x="489417" y="461844"/>
                    </a:lnTo>
                    <a:lnTo>
                      <a:pt x="489417" y="582861"/>
                    </a:lnTo>
                    <a:cubicBezTo>
                      <a:pt x="489417" y="595995"/>
                      <a:pt x="478745" y="606651"/>
                      <a:pt x="465592" y="606651"/>
                    </a:cubicBezTo>
                    <a:lnTo>
                      <a:pt x="72469" y="606651"/>
                    </a:lnTo>
                    <a:cubicBezTo>
                      <a:pt x="59316" y="606651"/>
                      <a:pt x="48644" y="595995"/>
                      <a:pt x="48644" y="582861"/>
                    </a:cubicBezTo>
                    <a:lnTo>
                      <a:pt x="48644" y="461844"/>
                    </a:lnTo>
                    <a:lnTo>
                      <a:pt x="34084" y="461844"/>
                    </a:lnTo>
                    <a:cubicBezTo>
                      <a:pt x="15222" y="461844"/>
                      <a:pt x="0" y="446563"/>
                      <a:pt x="0" y="427811"/>
                    </a:cubicBezTo>
                    <a:lnTo>
                      <a:pt x="0" y="250954"/>
                    </a:lnTo>
                    <a:cubicBezTo>
                      <a:pt x="0" y="232203"/>
                      <a:pt x="15222" y="217003"/>
                      <a:pt x="34084" y="217003"/>
                    </a:cubicBezTo>
                    <a:lnTo>
                      <a:pt x="48644" y="217003"/>
                    </a:lnTo>
                    <a:lnTo>
                      <a:pt x="48644" y="23790"/>
                    </a:lnTo>
                    <a:cubicBezTo>
                      <a:pt x="48644" y="10656"/>
                      <a:pt x="59316" y="0"/>
                      <a:pt x="7246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D0D4831-BE43-E50E-2A6C-4423D8A30671}"/>
                </a:ext>
              </a:extLst>
            </p:cNvPr>
            <p:cNvSpPr/>
            <p:nvPr/>
          </p:nvSpPr>
          <p:spPr>
            <a:xfrm>
              <a:off x="1376249" y="1758321"/>
              <a:ext cx="1034928" cy="398136"/>
            </a:xfrm>
            <a:prstGeom prst="roundRect">
              <a:avLst>
                <a:gd name="adj" fmla="val 1728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81F4229-4282-909B-01BB-D9907F249452}"/>
              </a:ext>
            </a:extLst>
          </p:cNvPr>
          <p:cNvCxnSpPr>
            <a:cxnSpLocks/>
          </p:cNvCxnSpPr>
          <p:nvPr/>
        </p:nvCxnSpPr>
        <p:spPr>
          <a:xfrm flipH="1">
            <a:off x="3208020" y="3497577"/>
            <a:ext cx="2348718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B7215627-5C54-4D40-5167-99E708393DBC}"/>
              </a:ext>
            </a:extLst>
          </p:cNvPr>
          <p:cNvSpPr/>
          <p:nvPr/>
        </p:nvSpPr>
        <p:spPr>
          <a:xfrm>
            <a:off x="827817" y="5268474"/>
            <a:ext cx="10534588" cy="1268112"/>
          </a:xfrm>
          <a:prstGeom prst="round2Diag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>
              <a:lnSpc>
                <a:spcPct val="200000"/>
              </a:lnSpc>
            </a:pP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项目版本：</a:t>
            </a:r>
            <a:endParaRPr lang="en-US" altLang="zh-CN" sz="12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RELEASE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（发行版本）：功能趋于稳定、当前更新停止，可以用于发行的版本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，存储在私服中的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RELEASE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仓库中。</a:t>
            </a:r>
            <a:endParaRPr lang="en-US" altLang="zh-CN" sz="12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SNAPSHOT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（快照版本）：功能不稳定、尚处于开发中的版本，即快照版本，存储在私服的</a:t>
            </a:r>
            <a:r>
              <a:rPr lang="en-US" altLang="zh-CN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SNAPSHOT</a:t>
            </a:r>
            <a:r>
              <a:rPr lang="zh-CN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仓库中。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6B8D6D-9176-8FD2-7F40-16CA09A852A4}"/>
              </a:ext>
            </a:extLst>
          </p:cNvPr>
          <p:cNvSpPr txBox="1"/>
          <p:nvPr/>
        </p:nvSpPr>
        <p:spPr>
          <a:xfrm>
            <a:off x="4039948" y="302766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Consolas" panose="020B0609020204030204" pitchFamily="49" charset="0"/>
              </a:rPr>
              <a:t>install</a:t>
            </a:r>
            <a:endParaRPr lang="zh-CN" altLang="en-US" sz="11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974F71-B97C-6479-63EF-1D0A2203FDF4}"/>
              </a:ext>
            </a:extLst>
          </p:cNvPr>
          <p:cNvSpPr txBox="1"/>
          <p:nvPr/>
        </p:nvSpPr>
        <p:spPr>
          <a:xfrm>
            <a:off x="7254361" y="30360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Consolas" panose="020B0609020204030204" pitchFamily="49" charset="0"/>
              </a:rPr>
              <a:t>deploy</a:t>
            </a:r>
            <a:endParaRPr lang="zh-CN" altLang="en-US" sz="11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5" grpId="0"/>
      <p:bldP spid="66" grpId="0"/>
      <p:bldP spid="67" grpId="0"/>
      <p:bldP spid="20" grpId="0" animBg="1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461514-DEF7-0186-F5CB-2708A0D5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资源上传与下载</a:t>
            </a:r>
          </a:p>
        </p:txBody>
      </p:sp>
      <p:sp>
        <p:nvSpPr>
          <p:cNvPr id="34" name="文本占位符 1">
            <a:extLst>
              <a:ext uri="{FF2B5EF4-FFF2-40B4-BE49-F238E27FC236}">
                <a16:creationId xmlns:a16="http://schemas.microsoft.com/office/drawing/2014/main" id="{D7234627-C17E-751D-005C-80F9C44C0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401220"/>
            <a:ext cx="10698800" cy="444355"/>
          </a:xfrm>
        </p:spPr>
        <p:txBody>
          <a:bodyPr anchor="t" anchorCtr="0"/>
          <a:lstStyle/>
          <a:p>
            <a:pPr defTabSz="432000"/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1.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设置私服的访问用户名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/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密码（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settings.xml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中的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servers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中配置）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B75397-AB61-C99F-7EEA-81304373DEFB}"/>
              </a:ext>
            </a:extLst>
          </p:cNvPr>
          <p:cNvCxnSpPr>
            <a:cxnSpLocks/>
          </p:cNvCxnSpPr>
          <p:nvPr/>
        </p:nvCxnSpPr>
        <p:spPr>
          <a:xfrm>
            <a:off x="2277647" y="2350997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6A1682BD-C8FC-530D-0EF7-178E3D54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02" y="2068970"/>
            <a:ext cx="758946" cy="588551"/>
          </a:xfrm>
          <a:prstGeom prst="rect">
            <a:avLst/>
          </a:prstGeom>
        </p:spPr>
      </p:pic>
      <p:sp>
        <p:nvSpPr>
          <p:cNvPr id="57" name="圆柱体 56">
            <a:extLst>
              <a:ext uri="{FF2B5EF4-FFF2-40B4-BE49-F238E27FC236}">
                <a16:creationId xmlns:a16="http://schemas.microsoft.com/office/drawing/2014/main" id="{44529DB4-4AC8-1154-74C5-36D01CE58F30}"/>
              </a:ext>
            </a:extLst>
          </p:cNvPr>
          <p:cNvSpPr/>
          <p:nvPr/>
        </p:nvSpPr>
        <p:spPr>
          <a:xfrm>
            <a:off x="4046918" y="2122940"/>
            <a:ext cx="605572" cy="588552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2293F6-C000-F64F-8972-BB927B71434A}"/>
              </a:ext>
            </a:extLst>
          </p:cNvPr>
          <p:cNvCxnSpPr>
            <a:cxnSpLocks/>
          </p:cNvCxnSpPr>
          <p:nvPr/>
        </p:nvCxnSpPr>
        <p:spPr>
          <a:xfrm>
            <a:off x="4652490" y="2362322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5313735-8257-EEFA-F284-CC7E036E997F}"/>
              </a:ext>
            </a:extLst>
          </p:cNvPr>
          <p:cNvCxnSpPr>
            <a:cxnSpLocks/>
          </p:cNvCxnSpPr>
          <p:nvPr/>
        </p:nvCxnSpPr>
        <p:spPr>
          <a:xfrm flipH="1">
            <a:off x="4652490" y="2482416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02EE675-52A7-99EC-916F-1CE16B2BFB07}"/>
              </a:ext>
            </a:extLst>
          </p:cNvPr>
          <p:cNvSpPr txBox="1"/>
          <p:nvPr/>
        </p:nvSpPr>
        <p:spPr>
          <a:xfrm>
            <a:off x="3642937" y="2767940"/>
            <a:ext cx="1469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连接私服的地址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0A35BC-6297-541F-2748-4A7ECAB3D989}"/>
              </a:ext>
            </a:extLst>
          </p:cNvPr>
          <p:cNvSpPr txBox="1"/>
          <p:nvPr/>
        </p:nvSpPr>
        <p:spPr>
          <a:xfrm>
            <a:off x="3658731" y="1860760"/>
            <a:ext cx="1538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访问私服的用户名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B859A90-A3E3-20E1-7966-0AA1512FB535}"/>
              </a:ext>
            </a:extLst>
          </p:cNvPr>
          <p:cNvSpPr txBox="1"/>
          <p:nvPr/>
        </p:nvSpPr>
        <p:spPr>
          <a:xfrm>
            <a:off x="1269064" y="1860760"/>
            <a:ext cx="1830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上传资源的位置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71FBAC8-B2C8-4FA2-7539-E881B2B1F905}"/>
              </a:ext>
            </a:extLst>
          </p:cNvPr>
          <p:cNvGrpSpPr/>
          <p:nvPr/>
        </p:nvGrpSpPr>
        <p:grpSpPr>
          <a:xfrm>
            <a:off x="1454178" y="2697067"/>
            <a:ext cx="1016472" cy="252471"/>
            <a:chOff x="2427245" y="5592828"/>
            <a:chExt cx="1988311" cy="76857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BE3B7B9-4922-3D78-825A-EBA2B2FDEAA6}"/>
                </a:ext>
              </a:extLst>
            </p:cNvPr>
            <p:cNvGrpSpPr/>
            <p:nvPr/>
          </p:nvGrpSpPr>
          <p:grpSpPr>
            <a:xfrm>
              <a:off x="2472446" y="5662120"/>
              <a:ext cx="1943108" cy="699286"/>
              <a:chOff x="3963017" y="5996556"/>
              <a:chExt cx="2476521" cy="472007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E109A646-7005-0E44-15E3-7E77F8CB5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017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AF972EF-902A-C075-6745-DB828BC2A72F}"/>
                  </a:ext>
                </a:extLst>
              </p:cNvPr>
              <p:cNvSpPr txBox="1"/>
              <p:nvPr/>
            </p:nvSpPr>
            <p:spPr>
              <a:xfrm>
                <a:off x="5012025" y="6120732"/>
                <a:ext cx="1427513" cy="34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5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tlias-utils</a:t>
                </a:r>
                <a:endParaRPr lang="zh-CN" altLang="en-US" sz="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70" name="矩形: 对角圆角 69">
              <a:extLst>
                <a:ext uri="{FF2B5EF4-FFF2-40B4-BE49-F238E27FC236}">
                  <a16:creationId xmlns:a16="http://schemas.microsoft.com/office/drawing/2014/main" id="{946D6F6E-5BA6-ECE2-F729-E922B6F2A75E}"/>
                </a:ext>
              </a:extLst>
            </p:cNvPr>
            <p:cNvSpPr/>
            <p:nvPr/>
          </p:nvSpPr>
          <p:spPr>
            <a:xfrm>
              <a:off x="2427245" y="5592828"/>
              <a:ext cx="1988311" cy="768552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7B31E9E-9D4A-B197-887C-90FEB5252D6E}"/>
              </a:ext>
            </a:extLst>
          </p:cNvPr>
          <p:cNvGrpSpPr/>
          <p:nvPr/>
        </p:nvGrpSpPr>
        <p:grpSpPr>
          <a:xfrm>
            <a:off x="826336" y="2291211"/>
            <a:ext cx="706055" cy="200269"/>
            <a:chOff x="1376249" y="1758321"/>
            <a:chExt cx="1131645" cy="41701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850199-E8E0-C4E7-2EED-D93BE1962E56}"/>
                </a:ext>
              </a:extLst>
            </p:cNvPr>
            <p:cNvGrpSpPr/>
            <p:nvPr/>
          </p:nvGrpSpPr>
          <p:grpSpPr>
            <a:xfrm>
              <a:off x="1430937" y="1784697"/>
              <a:ext cx="1076957" cy="390637"/>
              <a:chOff x="1432844" y="1780796"/>
              <a:chExt cx="1076957" cy="390637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27F4F152-25D3-91E0-5F3A-EF05F5D6EF65}"/>
                  </a:ext>
                </a:extLst>
              </p:cNvPr>
              <p:cNvSpPr txBox="1"/>
              <p:nvPr/>
            </p:nvSpPr>
            <p:spPr>
              <a:xfrm>
                <a:off x="1682546" y="1818952"/>
                <a:ext cx="827255" cy="352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libaba PuHuiTi R"/>
                  </a:rPr>
                  <a:t>logback</a:t>
                </a:r>
                <a:endParaRPr lang="zh-CN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/>
                </a:endParaRPr>
              </a:p>
            </p:txBody>
          </p:sp>
          <p:sp>
            <p:nvSpPr>
              <p:cNvPr id="78" name="jar-file-format-symbol_29604">
                <a:extLst>
                  <a:ext uri="{FF2B5EF4-FFF2-40B4-BE49-F238E27FC236}">
                    <a16:creationId xmlns:a16="http://schemas.microsoft.com/office/drawing/2014/main" id="{C0A4E50C-9EBB-C813-0808-7F541C0B0F55}"/>
                  </a:ext>
                </a:extLst>
              </p:cNvPr>
              <p:cNvSpPr/>
              <p:nvPr/>
            </p:nvSpPr>
            <p:spPr>
              <a:xfrm>
                <a:off x="1432844" y="1780796"/>
                <a:ext cx="296028" cy="346797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  <a:gd name="connsiteX39" fmla="*/ 121763 h 600884"/>
                  <a:gd name="connsiteY39" fmla="*/ 121763 h 600884"/>
                  <a:gd name="connsiteX40" fmla="*/ 121763 h 600884"/>
                  <a:gd name="connsiteY40" fmla="*/ 121763 h 600884"/>
                  <a:gd name="connsiteX41" fmla="*/ 121763 h 600884"/>
                  <a:gd name="connsiteY41" fmla="*/ 121763 h 600884"/>
                  <a:gd name="connsiteX42" fmla="*/ 121763 h 600884"/>
                  <a:gd name="connsiteY42" fmla="*/ 121763 h 600884"/>
                  <a:gd name="connsiteX43" fmla="*/ 121763 h 600884"/>
                  <a:gd name="connsiteY43" fmla="*/ 121763 h 600884"/>
                  <a:gd name="connsiteX44" fmla="*/ 121763 h 600884"/>
                  <a:gd name="connsiteY44" fmla="*/ 121763 h 600884"/>
                  <a:gd name="connsiteX45" fmla="*/ 121763 h 600884"/>
                  <a:gd name="connsiteY45" fmla="*/ 121763 h 600884"/>
                  <a:gd name="connsiteX46" fmla="*/ 121763 h 600884"/>
                  <a:gd name="connsiteY46" fmla="*/ 121763 h 600884"/>
                  <a:gd name="connsiteX47" fmla="*/ 121763 h 600884"/>
                  <a:gd name="connsiteY47" fmla="*/ 121763 h 600884"/>
                  <a:gd name="connsiteX48" fmla="*/ 121763 h 600884"/>
                  <a:gd name="connsiteY48" fmla="*/ 121763 h 600884"/>
                  <a:gd name="connsiteX49" fmla="*/ 121763 h 600884"/>
                  <a:gd name="connsiteY49" fmla="*/ 121763 h 600884"/>
                  <a:gd name="connsiteX50" fmla="*/ 121763 h 600884"/>
                  <a:gd name="connsiteY50" fmla="*/ 121763 h 600884"/>
                  <a:gd name="connsiteX51" fmla="*/ 121763 h 600884"/>
                  <a:gd name="connsiteY51" fmla="*/ 121763 h 600884"/>
                  <a:gd name="connsiteX52" fmla="*/ 121763 h 600884"/>
                  <a:gd name="connsiteY52" fmla="*/ 121763 h 600884"/>
                  <a:gd name="connsiteX53" fmla="*/ 121763 h 600884"/>
                  <a:gd name="connsiteY53" fmla="*/ 121763 h 600884"/>
                  <a:gd name="connsiteX54" fmla="*/ 121763 h 600884"/>
                  <a:gd name="connsiteY54" fmla="*/ 121763 h 600884"/>
                  <a:gd name="connsiteX55" fmla="*/ 121763 h 600884"/>
                  <a:gd name="connsiteY55" fmla="*/ 121763 h 600884"/>
                  <a:gd name="connsiteX56" fmla="*/ 121763 h 600884"/>
                  <a:gd name="connsiteY56" fmla="*/ 121763 h 600884"/>
                  <a:gd name="connsiteX57" fmla="*/ 121763 h 600884"/>
                  <a:gd name="connsiteY57" fmla="*/ 121763 h 600884"/>
                  <a:gd name="connsiteX58" fmla="*/ 121763 h 600884"/>
                  <a:gd name="connsiteY58" fmla="*/ 121763 h 600884"/>
                  <a:gd name="connsiteX59" fmla="*/ 121763 h 600884"/>
                  <a:gd name="connsiteY59" fmla="*/ 121763 h 600884"/>
                  <a:gd name="connsiteX60" fmla="*/ 121763 h 600884"/>
                  <a:gd name="connsiteY60" fmla="*/ 121763 h 600884"/>
                  <a:gd name="connsiteX61" fmla="*/ 121763 h 600884"/>
                  <a:gd name="connsiteY61" fmla="*/ 121763 h 600884"/>
                  <a:gd name="connsiteX62" fmla="*/ 121763 h 600884"/>
                  <a:gd name="connsiteY62" fmla="*/ 121763 h 600884"/>
                  <a:gd name="connsiteX63" fmla="*/ 121763 h 600884"/>
                  <a:gd name="connsiteY63" fmla="*/ 121763 h 600884"/>
                  <a:gd name="connsiteX64" fmla="*/ 121763 h 600884"/>
                  <a:gd name="connsiteY64" fmla="*/ 121763 h 600884"/>
                  <a:gd name="connsiteX65" fmla="*/ 121763 h 600884"/>
                  <a:gd name="connsiteY65" fmla="*/ 121763 h 600884"/>
                  <a:gd name="connsiteX66" fmla="*/ 121763 h 600884"/>
                  <a:gd name="connsiteY66" fmla="*/ 121763 h 600884"/>
                  <a:gd name="connsiteX67" fmla="*/ 121763 h 600884"/>
                  <a:gd name="connsiteY67" fmla="*/ 121763 h 600884"/>
                  <a:gd name="connsiteX68" fmla="*/ 121763 h 600884"/>
                  <a:gd name="connsiteY68" fmla="*/ 121763 h 600884"/>
                  <a:gd name="connsiteX69" fmla="*/ 121763 h 600884"/>
                  <a:gd name="connsiteY69" fmla="*/ 121763 h 600884"/>
                  <a:gd name="connsiteX70" fmla="*/ 121763 h 600884"/>
                  <a:gd name="connsiteY70" fmla="*/ 121763 h 600884"/>
                  <a:gd name="connsiteX71" fmla="*/ 121763 h 600884"/>
                  <a:gd name="connsiteY71" fmla="*/ 121763 h 600884"/>
                  <a:gd name="connsiteX72" fmla="*/ 121763 h 600884"/>
                  <a:gd name="connsiteY72" fmla="*/ 121763 h 600884"/>
                  <a:gd name="connsiteX73" fmla="*/ 121763 h 600884"/>
                  <a:gd name="connsiteY73" fmla="*/ 121763 h 600884"/>
                  <a:gd name="connsiteX74" fmla="*/ 121763 h 600884"/>
                  <a:gd name="connsiteY74" fmla="*/ 121763 h 600884"/>
                  <a:gd name="connsiteX75" fmla="*/ 121763 h 600884"/>
                  <a:gd name="connsiteY75" fmla="*/ 121763 h 600884"/>
                  <a:gd name="connsiteX76" fmla="*/ 121763 h 600884"/>
                  <a:gd name="connsiteY76" fmla="*/ 121763 h 600884"/>
                  <a:gd name="connsiteX77" fmla="*/ 121763 h 600884"/>
                  <a:gd name="connsiteY77" fmla="*/ 121763 h 600884"/>
                  <a:gd name="connsiteX78" fmla="*/ 121763 h 600884"/>
                  <a:gd name="connsiteY78" fmla="*/ 121763 h 600884"/>
                  <a:gd name="connsiteX79" fmla="*/ 121763 h 600884"/>
                  <a:gd name="connsiteY79" fmla="*/ 121763 h 600884"/>
                  <a:gd name="connsiteX80" fmla="*/ 121763 h 600884"/>
                  <a:gd name="connsiteY80" fmla="*/ 121763 h 600884"/>
                  <a:gd name="connsiteX81" fmla="*/ 121763 h 600884"/>
                  <a:gd name="connsiteY81" fmla="*/ 121763 h 600884"/>
                  <a:gd name="connsiteX82" fmla="*/ 121763 h 600884"/>
                  <a:gd name="connsiteY82" fmla="*/ 121763 h 600884"/>
                  <a:gd name="connsiteX83" fmla="*/ 121763 h 600884"/>
                  <a:gd name="connsiteY83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38061" h="606651">
                    <a:moveTo>
                      <a:pt x="72469" y="461844"/>
                    </a:moveTo>
                    <a:lnTo>
                      <a:pt x="72469" y="576418"/>
                    </a:lnTo>
                    <a:lnTo>
                      <a:pt x="465592" y="576418"/>
                    </a:lnTo>
                    <a:lnTo>
                      <a:pt x="465592" y="461844"/>
                    </a:lnTo>
                    <a:close/>
                    <a:moveTo>
                      <a:pt x="244164" y="278381"/>
                    </a:moveTo>
                    <a:lnTo>
                      <a:pt x="244660" y="278381"/>
                    </a:lnTo>
                    <a:cubicBezTo>
                      <a:pt x="247307" y="288959"/>
                      <a:pt x="250451" y="302098"/>
                      <a:pt x="253677" y="312675"/>
                    </a:cubicBezTo>
                    <a:lnTo>
                      <a:pt x="264761" y="350358"/>
                    </a:lnTo>
                    <a:lnTo>
                      <a:pt x="225386" y="350358"/>
                    </a:lnTo>
                    <a:lnTo>
                      <a:pt x="235974" y="312675"/>
                    </a:lnTo>
                    <a:cubicBezTo>
                      <a:pt x="238870" y="302346"/>
                      <a:pt x="241517" y="288959"/>
                      <a:pt x="244164" y="278381"/>
                    </a:cubicBezTo>
                    <a:close/>
                    <a:moveTo>
                      <a:pt x="409354" y="276828"/>
                    </a:moveTo>
                    <a:cubicBezTo>
                      <a:pt x="427896" y="277076"/>
                      <a:pt x="438987" y="285255"/>
                      <a:pt x="438987" y="301613"/>
                    </a:cubicBezTo>
                    <a:cubicBezTo>
                      <a:pt x="438987" y="317145"/>
                      <a:pt x="427068" y="327141"/>
                      <a:pt x="406954" y="327141"/>
                    </a:cubicBezTo>
                    <a:lnTo>
                      <a:pt x="391144" y="327141"/>
                    </a:lnTo>
                    <a:lnTo>
                      <a:pt x="391144" y="278150"/>
                    </a:lnTo>
                    <a:cubicBezTo>
                      <a:pt x="394041" y="277654"/>
                      <a:pt x="399587" y="276828"/>
                      <a:pt x="409354" y="276828"/>
                    </a:cubicBezTo>
                    <a:close/>
                    <a:moveTo>
                      <a:pt x="219559" y="248311"/>
                    </a:moveTo>
                    <a:lnTo>
                      <a:pt x="165207" y="425994"/>
                    </a:lnTo>
                    <a:lnTo>
                      <a:pt x="206902" y="425994"/>
                    </a:lnTo>
                    <a:lnTo>
                      <a:pt x="219559" y="380396"/>
                    </a:lnTo>
                    <a:lnTo>
                      <a:pt x="270520" y="380396"/>
                    </a:lnTo>
                    <a:lnTo>
                      <a:pt x="284253" y="425994"/>
                    </a:lnTo>
                    <a:lnTo>
                      <a:pt x="327519" y="425994"/>
                    </a:lnTo>
                    <a:lnTo>
                      <a:pt x="272340" y="248311"/>
                    </a:lnTo>
                    <a:close/>
                    <a:moveTo>
                      <a:pt x="104485" y="248311"/>
                    </a:moveTo>
                    <a:lnTo>
                      <a:pt x="104485" y="360075"/>
                    </a:lnTo>
                    <a:cubicBezTo>
                      <a:pt x="104485" y="387748"/>
                      <a:pt x="93896" y="395430"/>
                      <a:pt x="77019" y="395430"/>
                    </a:cubicBezTo>
                    <a:cubicBezTo>
                      <a:pt x="69077" y="395430"/>
                      <a:pt x="61963" y="394108"/>
                      <a:pt x="56420" y="392291"/>
                    </a:cubicBezTo>
                    <a:lnTo>
                      <a:pt x="51953" y="424672"/>
                    </a:lnTo>
                    <a:cubicBezTo>
                      <a:pt x="59895" y="427316"/>
                      <a:pt x="72056" y="428885"/>
                      <a:pt x="81238" y="428885"/>
                    </a:cubicBezTo>
                    <a:cubicBezTo>
                      <a:pt x="120286" y="428885"/>
                      <a:pt x="144608" y="411208"/>
                      <a:pt x="144608" y="360653"/>
                    </a:cubicBezTo>
                    <a:lnTo>
                      <a:pt x="144608" y="248311"/>
                    </a:lnTo>
                    <a:close/>
                    <a:moveTo>
                      <a:pt x="404870" y="246989"/>
                    </a:moveTo>
                    <a:cubicBezTo>
                      <a:pt x="383526" y="246989"/>
                      <a:pt x="364250" y="248641"/>
                      <a:pt x="351345" y="250706"/>
                    </a:cubicBezTo>
                    <a:lnTo>
                      <a:pt x="351345" y="425994"/>
                    </a:lnTo>
                    <a:lnTo>
                      <a:pt x="391137" y="425994"/>
                    </a:lnTo>
                    <a:lnTo>
                      <a:pt x="391137" y="356110"/>
                    </a:lnTo>
                    <a:lnTo>
                      <a:pt x="403298" y="356110"/>
                    </a:lnTo>
                    <a:cubicBezTo>
                      <a:pt x="419678" y="356441"/>
                      <a:pt x="427289" y="362471"/>
                      <a:pt x="432087" y="384609"/>
                    </a:cubicBezTo>
                    <a:cubicBezTo>
                      <a:pt x="437382" y="406499"/>
                      <a:pt x="441601" y="420955"/>
                      <a:pt x="444496" y="425994"/>
                    </a:cubicBezTo>
                    <a:lnTo>
                      <a:pt x="485612" y="425994"/>
                    </a:lnTo>
                    <a:cubicBezTo>
                      <a:pt x="482220" y="419138"/>
                      <a:pt x="476677" y="395926"/>
                      <a:pt x="471135" y="375935"/>
                    </a:cubicBezTo>
                    <a:cubicBezTo>
                      <a:pt x="466667" y="359580"/>
                      <a:pt x="459801" y="347684"/>
                      <a:pt x="447392" y="342728"/>
                    </a:cubicBezTo>
                    <a:lnTo>
                      <a:pt x="447392" y="341902"/>
                    </a:lnTo>
                    <a:cubicBezTo>
                      <a:pt x="462696" y="336368"/>
                      <a:pt x="478745" y="320838"/>
                      <a:pt x="478745" y="298121"/>
                    </a:cubicBezTo>
                    <a:cubicBezTo>
                      <a:pt x="478745" y="281848"/>
                      <a:pt x="472955" y="269457"/>
                      <a:pt x="462448" y="261032"/>
                    </a:cubicBezTo>
                    <a:cubicBezTo>
                      <a:pt x="449708" y="250954"/>
                      <a:pt x="431260" y="246989"/>
                      <a:pt x="404870" y="246989"/>
                    </a:cubicBezTo>
                    <a:close/>
                    <a:moveTo>
                      <a:pt x="72469" y="23790"/>
                    </a:moveTo>
                    <a:lnTo>
                      <a:pt x="72469" y="217003"/>
                    </a:lnTo>
                    <a:lnTo>
                      <a:pt x="465592" y="217003"/>
                    </a:lnTo>
                    <a:lnTo>
                      <a:pt x="465592" y="157445"/>
                    </a:lnTo>
                    <a:lnTo>
                      <a:pt x="360362" y="157445"/>
                    </a:lnTo>
                    <a:cubicBezTo>
                      <a:pt x="353744" y="157445"/>
                      <a:pt x="348449" y="152076"/>
                      <a:pt x="348449" y="145550"/>
                    </a:cubicBezTo>
                    <a:lnTo>
                      <a:pt x="348449" y="23790"/>
                    </a:lnTo>
                    <a:close/>
                    <a:moveTo>
                      <a:pt x="72469" y="0"/>
                    </a:moveTo>
                    <a:lnTo>
                      <a:pt x="360362" y="0"/>
                    </a:lnTo>
                    <a:cubicBezTo>
                      <a:pt x="361272" y="0"/>
                      <a:pt x="362182" y="165"/>
                      <a:pt x="363092" y="330"/>
                    </a:cubicBezTo>
                    <a:cubicBezTo>
                      <a:pt x="363340" y="413"/>
                      <a:pt x="363506" y="496"/>
                      <a:pt x="363754" y="578"/>
                    </a:cubicBezTo>
                    <a:cubicBezTo>
                      <a:pt x="364581" y="826"/>
                      <a:pt x="365326" y="1156"/>
                      <a:pt x="366070" y="1569"/>
                    </a:cubicBezTo>
                    <a:cubicBezTo>
                      <a:pt x="366319" y="1652"/>
                      <a:pt x="366567" y="1817"/>
                      <a:pt x="366898" y="1983"/>
                    </a:cubicBezTo>
                    <a:cubicBezTo>
                      <a:pt x="367725" y="2561"/>
                      <a:pt x="368552" y="3222"/>
                      <a:pt x="369214" y="3965"/>
                    </a:cubicBezTo>
                    <a:cubicBezTo>
                      <a:pt x="369214" y="4048"/>
                      <a:pt x="369297" y="4048"/>
                      <a:pt x="369297" y="4048"/>
                    </a:cubicBezTo>
                    <a:lnTo>
                      <a:pt x="486439" y="137703"/>
                    </a:lnTo>
                    <a:cubicBezTo>
                      <a:pt x="488342" y="139850"/>
                      <a:pt x="489252" y="142576"/>
                      <a:pt x="489252" y="145385"/>
                    </a:cubicBezTo>
                    <a:cubicBezTo>
                      <a:pt x="489335" y="145798"/>
                      <a:pt x="489417" y="146293"/>
                      <a:pt x="489417" y="146706"/>
                    </a:cubicBezTo>
                    <a:lnTo>
                      <a:pt x="489417" y="217003"/>
                    </a:lnTo>
                    <a:lnTo>
                      <a:pt x="503977" y="217003"/>
                    </a:lnTo>
                    <a:cubicBezTo>
                      <a:pt x="522839" y="217003"/>
                      <a:pt x="538061" y="232203"/>
                      <a:pt x="538061" y="251037"/>
                    </a:cubicBezTo>
                    <a:lnTo>
                      <a:pt x="538061" y="427811"/>
                    </a:lnTo>
                    <a:cubicBezTo>
                      <a:pt x="538061" y="446563"/>
                      <a:pt x="522839" y="461844"/>
                      <a:pt x="503977" y="461844"/>
                    </a:cubicBezTo>
                    <a:lnTo>
                      <a:pt x="489417" y="461844"/>
                    </a:lnTo>
                    <a:lnTo>
                      <a:pt x="489417" y="582861"/>
                    </a:lnTo>
                    <a:cubicBezTo>
                      <a:pt x="489417" y="595995"/>
                      <a:pt x="478745" y="606651"/>
                      <a:pt x="465592" y="606651"/>
                    </a:cubicBezTo>
                    <a:lnTo>
                      <a:pt x="72469" y="606651"/>
                    </a:lnTo>
                    <a:cubicBezTo>
                      <a:pt x="59316" y="606651"/>
                      <a:pt x="48644" y="595995"/>
                      <a:pt x="48644" y="582861"/>
                    </a:cubicBezTo>
                    <a:lnTo>
                      <a:pt x="48644" y="461844"/>
                    </a:lnTo>
                    <a:lnTo>
                      <a:pt x="34084" y="461844"/>
                    </a:lnTo>
                    <a:cubicBezTo>
                      <a:pt x="15222" y="461844"/>
                      <a:pt x="0" y="446563"/>
                      <a:pt x="0" y="427811"/>
                    </a:cubicBezTo>
                    <a:lnTo>
                      <a:pt x="0" y="250954"/>
                    </a:lnTo>
                    <a:cubicBezTo>
                      <a:pt x="0" y="232203"/>
                      <a:pt x="15222" y="217003"/>
                      <a:pt x="34084" y="217003"/>
                    </a:cubicBezTo>
                    <a:lnTo>
                      <a:pt x="48644" y="217003"/>
                    </a:lnTo>
                    <a:lnTo>
                      <a:pt x="48644" y="23790"/>
                    </a:lnTo>
                    <a:cubicBezTo>
                      <a:pt x="48644" y="10656"/>
                      <a:pt x="59316" y="0"/>
                      <a:pt x="7246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D0D4831-BE43-E50E-2A6C-4423D8A30671}"/>
                </a:ext>
              </a:extLst>
            </p:cNvPr>
            <p:cNvSpPr/>
            <p:nvPr/>
          </p:nvSpPr>
          <p:spPr>
            <a:xfrm>
              <a:off x="1376249" y="1758321"/>
              <a:ext cx="1034928" cy="398136"/>
            </a:xfrm>
            <a:prstGeom prst="roundRect">
              <a:avLst>
                <a:gd name="adj" fmla="val 3492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81F4229-4282-909B-01BB-D9907F249452}"/>
              </a:ext>
            </a:extLst>
          </p:cNvPr>
          <p:cNvCxnSpPr>
            <a:cxnSpLocks/>
          </p:cNvCxnSpPr>
          <p:nvPr/>
        </p:nvCxnSpPr>
        <p:spPr>
          <a:xfrm flipH="1">
            <a:off x="2277647" y="2469523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1592831-2CD8-5D11-1C36-F29DB756E647}"/>
              </a:ext>
            </a:extLst>
          </p:cNvPr>
          <p:cNvSpPr/>
          <p:nvPr/>
        </p:nvSpPr>
        <p:spPr>
          <a:xfrm>
            <a:off x="790575" y="1516582"/>
            <a:ext cx="7419975" cy="1807643"/>
          </a:xfrm>
          <a:prstGeom prst="roundRect">
            <a:avLst>
              <a:gd name="adj" fmla="val 4009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DB739AE-C6BD-C6DD-9B75-BB16410835DD}"/>
              </a:ext>
            </a:extLst>
          </p:cNvPr>
          <p:cNvSpPr/>
          <p:nvPr/>
        </p:nvSpPr>
        <p:spPr>
          <a:xfrm>
            <a:off x="1149191" y="3910637"/>
            <a:ext cx="7061359" cy="2551709"/>
          </a:xfrm>
          <a:prstGeom prst="roundRect">
            <a:avLst>
              <a:gd name="adj" fmla="val 3384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&gt;maven-releases&lt;/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&gt;admin&lt;/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&gt;admin&lt;/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&gt;maven-snapshots&lt;/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&gt;admin&lt;/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&gt;admin&lt;/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9115658-8012-E5F1-5BBE-FF8E5BA485A2}"/>
              </a:ext>
            </a:extLst>
          </p:cNvPr>
          <p:cNvSpPr/>
          <p:nvPr/>
        </p:nvSpPr>
        <p:spPr>
          <a:xfrm>
            <a:off x="1149191" y="4218467"/>
            <a:ext cx="7061359" cy="235410"/>
          </a:xfrm>
          <a:prstGeom prst="roundRect">
            <a:avLst>
              <a:gd name="adj" fmla="val 50000"/>
            </a:avLst>
          </a:prstGeom>
          <a:solidFill>
            <a:srgbClr val="FF0000">
              <a:alpha val="14118"/>
            </a:srgb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E520ED5-EEE5-1CB4-D811-3DC8CF7DBA39}"/>
              </a:ext>
            </a:extLst>
          </p:cNvPr>
          <p:cNvSpPr/>
          <p:nvPr/>
        </p:nvSpPr>
        <p:spPr>
          <a:xfrm>
            <a:off x="1149191" y="5458803"/>
            <a:ext cx="7061359" cy="235410"/>
          </a:xfrm>
          <a:prstGeom prst="roundRect">
            <a:avLst>
              <a:gd name="adj" fmla="val 50000"/>
            </a:avLst>
          </a:prstGeom>
          <a:solidFill>
            <a:srgbClr val="FF0000">
              <a:alpha val="14118"/>
            </a:srgb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FC4015-AC63-5E7D-76AD-5737D5B19622}"/>
              </a:ext>
            </a:extLst>
          </p:cNvPr>
          <p:cNvSpPr txBox="1"/>
          <p:nvPr/>
        </p:nvSpPr>
        <p:spPr>
          <a:xfrm>
            <a:off x="4197165" y="1615703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1204A0-B86F-955A-9557-1DC3B151799F}"/>
              </a:ext>
            </a:extLst>
          </p:cNvPr>
          <p:cNvGrpSpPr/>
          <p:nvPr/>
        </p:nvGrpSpPr>
        <p:grpSpPr>
          <a:xfrm>
            <a:off x="6421761" y="1555025"/>
            <a:ext cx="1755212" cy="1703631"/>
            <a:chOff x="8602891" y="2437169"/>
            <a:chExt cx="2168499" cy="255917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1CD5F08-A03D-1583-77C0-C3B4E8226F7D}"/>
                </a:ext>
              </a:extLst>
            </p:cNvPr>
            <p:cNvGrpSpPr/>
            <p:nvPr/>
          </p:nvGrpSpPr>
          <p:grpSpPr>
            <a:xfrm>
              <a:off x="8602891" y="2437169"/>
              <a:ext cx="2168499" cy="2559171"/>
              <a:chOff x="5275004" y="1972776"/>
              <a:chExt cx="2168499" cy="2559171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F0E4C96-809C-DC47-07A5-C4ABF6D61706}"/>
                  </a:ext>
                </a:extLst>
              </p:cNvPr>
              <p:cNvSpPr/>
              <p:nvPr/>
            </p:nvSpPr>
            <p:spPr>
              <a:xfrm>
                <a:off x="5275004" y="1972776"/>
                <a:ext cx="2168499" cy="2559171"/>
              </a:xfrm>
              <a:prstGeom prst="roundRect">
                <a:avLst>
                  <a:gd name="adj" fmla="val 4009"/>
                </a:avLst>
              </a:prstGeom>
              <a:solidFill>
                <a:srgbClr val="E46C0A">
                  <a:alpha val="14118"/>
                </a:srgb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E38F80-8FE5-775A-0230-D8AE25F9BA1F}"/>
                  </a:ext>
                </a:extLst>
              </p:cNvPr>
              <p:cNvSpPr txBox="1"/>
              <p:nvPr/>
            </p:nvSpPr>
            <p:spPr>
              <a:xfrm>
                <a:off x="6106341" y="4081505"/>
                <a:ext cx="5679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私服</a:t>
                </a:r>
                <a:endPara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23307C64-328F-B0EF-D0CC-EADA09091911}"/>
                </a:ext>
              </a:extLst>
            </p:cNvPr>
            <p:cNvSpPr/>
            <p:nvPr/>
          </p:nvSpPr>
          <p:spPr>
            <a:xfrm>
              <a:off x="9858895" y="2532838"/>
              <a:ext cx="692213" cy="897070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(snapshot)</a:t>
              </a:r>
              <a:endParaRPr lang="zh-CN" altLang="en-US" sz="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CA7C6E95-19CB-681E-AE49-764C1E4581C7}"/>
                </a:ext>
              </a:extLst>
            </p:cNvPr>
            <p:cNvSpPr/>
            <p:nvPr/>
          </p:nvSpPr>
          <p:spPr>
            <a:xfrm>
              <a:off x="8888681" y="2543846"/>
              <a:ext cx="692212" cy="897177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(release)</a:t>
              </a:r>
              <a:endParaRPr lang="zh-CN" altLang="en-US" sz="7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8CC2182F-0EEC-4746-CC45-B50D7406B83C}"/>
                </a:ext>
              </a:extLst>
            </p:cNvPr>
            <p:cNvSpPr/>
            <p:nvPr/>
          </p:nvSpPr>
          <p:spPr>
            <a:xfrm>
              <a:off x="9276091" y="3487815"/>
              <a:ext cx="884255" cy="1027097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(central)</a:t>
              </a:r>
              <a:endParaRPr lang="zh-CN" altLang="en-US" sz="7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23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461514-DEF7-0186-F5CB-2708A0D5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资源上传与下载</a:t>
            </a:r>
          </a:p>
        </p:txBody>
      </p:sp>
      <p:sp>
        <p:nvSpPr>
          <p:cNvPr id="34" name="文本占位符 1">
            <a:extLst>
              <a:ext uri="{FF2B5EF4-FFF2-40B4-BE49-F238E27FC236}">
                <a16:creationId xmlns:a16="http://schemas.microsoft.com/office/drawing/2014/main" id="{D7234627-C17E-751D-005C-80F9C44C0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401220"/>
            <a:ext cx="10698800" cy="427867"/>
          </a:xfrm>
        </p:spPr>
        <p:txBody>
          <a:bodyPr anchor="t" anchorCtr="0"/>
          <a:lstStyle/>
          <a:p>
            <a:pPr defTabSz="432000"/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2.IDEA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工程的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pom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文件中配置上传（发布）地址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DB739AE-C6BD-C6DD-9B75-BB16410835DD}"/>
              </a:ext>
            </a:extLst>
          </p:cNvPr>
          <p:cNvSpPr/>
          <p:nvPr/>
        </p:nvSpPr>
        <p:spPr>
          <a:xfrm>
            <a:off x="1149191" y="3910637"/>
            <a:ext cx="7061359" cy="2814013"/>
          </a:xfrm>
          <a:prstGeom prst="roundRect">
            <a:avLst>
              <a:gd name="adj" fmla="val 3384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distributionManagement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&gt;maven-releases&lt;/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&gt;http://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192.168.150.101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:8081/repository/maven-releases/&lt;/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snapshotRepository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&gt;maven-snapshots&lt;/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&gt;http://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192.168.150.101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:8081/repository/maven-snapshots/&lt;/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snapshotRepository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distributionManagement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FA51DA1-34DA-C265-1FAB-AF1577200D34}"/>
              </a:ext>
            </a:extLst>
          </p:cNvPr>
          <p:cNvSpPr/>
          <p:nvPr/>
        </p:nvSpPr>
        <p:spPr>
          <a:xfrm>
            <a:off x="1149190" y="4276303"/>
            <a:ext cx="7061359" cy="1044844"/>
          </a:xfrm>
          <a:prstGeom prst="roundRect">
            <a:avLst>
              <a:gd name="adj" fmla="val 4009"/>
            </a:avLst>
          </a:prstGeom>
          <a:solidFill>
            <a:srgbClr val="FF0000">
              <a:alpha val="14118"/>
            </a:srgb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EB4E264-1AEC-66DF-C826-E461EACBA120}"/>
              </a:ext>
            </a:extLst>
          </p:cNvPr>
          <p:cNvSpPr/>
          <p:nvPr/>
        </p:nvSpPr>
        <p:spPr>
          <a:xfrm>
            <a:off x="1149190" y="5354975"/>
            <a:ext cx="7061359" cy="1112500"/>
          </a:xfrm>
          <a:prstGeom prst="roundRect">
            <a:avLst>
              <a:gd name="adj" fmla="val 4009"/>
            </a:avLst>
          </a:prstGeom>
          <a:solidFill>
            <a:srgbClr val="00B050">
              <a:alpha val="14118"/>
            </a:srgb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060D9E63-2940-03F0-106F-30733F782FD6}"/>
              </a:ext>
            </a:extLst>
          </p:cNvPr>
          <p:cNvSpPr/>
          <p:nvPr/>
        </p:nvSpPr>
        <p:spPr>
          <a:xfrm>
            <a:off x="7508254" y="4584792"/>
            <a:ext cx="1404590" cy="42786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RELEASE 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</a:t>
            </a:r>
          </a:p>
        </p:txBody>
      </p:sp>
      <p:sp>
        <p:nvSpPr>
          <p:cNvPr id="39" name="矩形: 对角圆角 38">
            <a:extLst>
              <a:ext uri="{FF2B5EF4-FFF2-40B4-BE49-F238E27FC236}">
                <a16:creationId xmlns:a16="http://schemas.microsoft.com/office/drawing/2014/main" id="{EFA5E414-5908-7138-1B68-9631349AD590}"/>
              </a:ext>
            </a:extLst>
          </p:cNvPr>
          <p:cNvSpPr/>
          <p:nvPr/>
        </p:nvSpPr>
        <p:spPr>
          <a:xfrm>
            <a:off x="7508255" y="5697292"/>
            <a:ext cx="1404590" cy="427866"/>
          </a:xfrm>
          <a:prstGeom prst="round2DiagRect">
            <a:avLst/>
          </a:prstGeom>
          <a:solidFill>
            <a:srgbClr val="B6DF89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SNAPSHOT 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D9B7762-910B-79D3-C5A1-F3D1AE501DCB}"/>
              </a:ext>
            </a:extLst>
          </p:cNvPr>
          <p:cNvCxnSpPr>
            <a:cxnSpLocks/>
          </p:cNvCxnSpPr>
          <p:nvPr/>
        </p:nvCxnSpPr>
        <p:spPr>
          <a:xfrm>
            <a:off x="2277647" y="2350997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ACA7E798-BA07-3B1B-9D02-CE41B84A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02" y="2068970"/>
            <a:ext cx="758946" cy="588551"/>
          </a:xfrm>
          <a:prstGeom prst="rect">
            <a:avLst/>
          </a:prstGeom>
        </p:spPr>
      </p:pic>
      <p:sp>
        <p:nvSpPr>
          <p:cNvPr id="22" name="圆柱体 21">
            <a:extLst>
              <a:ext uri="{FF2B5EF4-FFF2-40B4-BE49-F238E27FC236}">
                <a16:creationId xmlns:a16="http://schemas.microsoft.com/office/drawing/2014/main" id="{C47B68A9-8816-5982-1D71-9C884B91D47F}"/>
              </a:ext>
            </a:extLst>
          </p:cNvPr>
          <p:cNvSpPr/>
          <p:nvPr/>
        </p:nvSpPr>
        <p:spPr>
          <a:xfrm>
            <a:off x="4046918" y="2122940"/>
            <a:ext cx="605572" cy="588552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2AE3CE-89F2-8702-215B-7170E666BAC7}"/>
              </a:ext>
            </a:extLst>
          </p:cNvPr>
          <p:cNvCxnSpPr>
            <a:cxnSpLocks/>
          </p:cNvCxnSpPr>
          <p:nvPr/>
        </p:nvCxnSpPr>
        <p:spPr>
          <a:xfrm>
            <a:off x="4652490" y="2362322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509B18B-77F8-6377-2CED-BE4D36F079B7}"/>
              </a:ext>
            </a:extLst>
          </p:cNvPr>
          <p:cNvCxnSpPr>
            <a:cxnSpLocks/>
          </p:cNvCxnSpPr>
          <p:nvPr/>
        </p:nvCxnSpPr>
        <p:spPr>
          <a:xfrm flipH="1">
            <a:off x="4652490" y="2482416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A989052-EF64-1747-044D-7E019E18E3AD}"/>
              </a:ext>
            </a:extLst>
          </p:cNvPr>
          <p:cNvSpPr txBox="1"/>
          <p:nvPr/>
        </p:nvSpPr>
        <p:spPr>
          <a:xfrm>
            <a:off x="3658731" y="1860760"/>
            <a:ext cx="1538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访问私服的用户名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4999EE-36C9-AA6E-1551-17985B204561}"/>
              </a:ext>
            </a:extLst>
          </p:cNvPr>
          <p:cNvSpPr txBox="1"/>
          <p:nvPr/>
        </p:nvSpPr>
        <p:spPr>
          <a:xfrm>
            <a:off x="1269064" y="1860760"/>
            <a:ext cx="15382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上传资源的位置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BF588BC-C914-46D3-8610-991CE8C05142}"/>
              </a:ext>
            </a:extLst>
          </p:cNvPr>
          <p:cNvGrpSpPr/>
          <p:nvPr/>
        </p:nvGrpSpPr>
        <p:grpSpPr>
          <a:xfrm>
            <a:off x="1454178" y="2697067"/>
            <a:ext cx="1016472" cy="252471"/>
            <a:chOff x="2427245" y="5592828"/>
            <a:chExt cx="1988311" cy="76857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C6EEFFE-F646-6AAF-9244-7091B39DC171}"/>
                </a:ext>
              </a:extLst>
            </p:cNvPr>
            <p:cNvGrpSpPr/>
            <p:nvPr/>
          </p:nvGrpSpPr>
          <p:grpSpPr>
            <a:xfrm>
              <a:off x="2472446" y="5662120"/>
              <a:ext cx="1943108" cy="699286"/>
              <a:chOff x="3963017" y="5996556"/>
              <a:chExt cx="2476521" cy="472007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85BAF4C5-6AE5-18BB-0A95-03D348AC1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017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AB3288F-EB3D-3BA7-1A64-B6887D54D9D7}"/>
                  </a:ext>
                </a:extLst>
              </p:cNvPr>
              <p:cNvSpPr txBox="1"/>
              <p:nvPr/>
            </p:nvSpPr>
            <p:spPr>
              <a:xfrm>
                <a:off x="5012025" y="6120732"/>
                <a:ext cx="1427513" cy="34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5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tlias-utils</a:t>
                </a:r>
                <a:endParaRPr lang="zh-CN" altLang="en-US" sz="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1" name="矩形: 对角圆角 30">
              <a:extLst>
                <a:ext uri="{FF2B5EF4-FFF2-40B4-BE49-F238E27FC236}">
                  <a16:creationId xmlns:a16="http://schemas.microsoft.com/office/drawing/2014/main" id="{5C9DC18A-4CE1-1C62-1A5B-C991A9EE89C0}"/>
                </a:ext>
              </a:extLst>
            </p:cNvPr>
            <p:cNvSpPr/>
            <p:nvPr/>
          </p:nvSpPr>
          <p:spPr>
            <a:xfrm>
              <a:off x="2427245" y="5592828"/>
              <a:ext cx="1988311" cy="768552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2B6989B-8740-7666-E68C-1E9404EC71F0}"/>
              </a:ext>
            </a:extLst>
          </p:cNvPr>
          <p:cNvGrpSpPr/>
          <p:nvPr/>
        </p:nvGrpSpPr>
        <p:grpSpPr>
          <a:xfrm>
            <a:off x="826336" y="2291211"/>
            <a:ext cx="706055" cy="200269"/>
            <a:chOff x="1376249" y="1758321"/>
            <a:chExt cx="1131645" cy="41701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E10F09E-81BC-C7B9-A490-540A01745B8D}"/>
                </a:ext>
              </a:extLst>
            </p:cNvPr>
            <p:cNvGrpSpPr/>
            <p:nvPr/>
          </p:nvGrpSpPr>
          <p:grpSpPr>
            <a:xfrm>
              <a:off x="1430937" y="1784697"/>
              <a:ext cx="1076957" cy="390637"/>
              <a:chOff x="1432844" y="1780796"/>
              <a:chExt cx="1076957" cy="390637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B412EB8-4E82-466C-D2C7-416113A0CF9B}"/>
                  </a:ext>
                </a:extLst>
              </p:cNvPr>
              <p:cNvSpPr txBox="1"/>
              <p:nvPr/>
            </p:nvSpPr>
            <p:spPr>
              <a:xfrm>
                <a:off x="1682546" y="1818952"/>
                <a:ext cx="827255" cy="352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libaba PuHuiTi R"/>
                  </a:rPr>
                  <a:t>logback</a:t>
                </a:r>
                <a:endParaRPr lang="zh-CN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/>
                </a:endParaRPr>
              </a:p>
            </p:txBody>
          </p:sp>
          <p:sp>
            <p:nvSpPr>
              <p:cNvPr id="44" name="jar-file-format-symbol_29604">
                <a:extLst>
                  <a:ext uri="{FF2B5EF4-FFF2-40B4-BE49-F238E27FC236}">
                    <a16:creationId xmlns:a16="http://schemas.microsoft.com/office/drawing/2014/main" id="{8028F545-7B22-7A51-22E0-F78CAB188E48}"/>
                  </a:ext>
                </a:extLst>
              </p:cNvPr>
              <p:cNvSpPr/>
              <p:nvPr/>
            </p:nvSpPr>
            <p:spPr>
              <a:xfrm>
                <a:off x="1432844" y="1780796"/>
                <a:ext cx="296028" cy="346797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  <a:gd name="connsiteX39" fmla="*/ 121763 h 600884"/>
                  <a:gd name="connsiteY39" fmla="*/ 121763 h 600884"/>
                  <a:gd name="connsiteX40" fmla="*/ 121763 h 600884"/>
                  <a:gd name="connsiteY40" fmla="*/ 121763 h 600884"/>
                  <a:gd name="connsiteX41" fmla="*/ 121763 h 600884"/>
                  <a:gd name="connsiteY41" fmla="*/ 121763 h 600884"/>
                  <a:gd name="connsiteX42" fmla="*/ 121763 h 600884"/>
                  <a:gd name="connsiteY42" fmla="*/ 121763 h 600884"/>
                  <a:gd name="connsiteX43" fmla="*/ 121763 h 600884"/>
                  <a:gd name="connsiteY43" fmla="*/ 121763 h 600884"/>
                  <a:gd name="connsiteX44" fmla="*/ 121763 h 600884"/>
                  <a:gd name="connsiteY44" fmla="*/ 121763 h 600884"/>
                  <a:gd name="connsiteX45" fmla="*/ 121763 h 600884"/>
                  <a:gd name="connsiteY45" fmla="*/ 121763 h 600884"/>
                  <a:gd name="connsiteX46" fmla="*/ 121763 h 600884"/>
                  <a:gd name="connsiteY46" fmla="*/ 121763 h 600884"/>
                  <a:gd name="connsiteX47" fmla="*/ 121763 h 600884"/>
                  <a:gd name="connsiteY47" fmla="*/ 121763 h 600884"/>
                  <a:gd name="connsiteX48" fmla="*/ 121763 h 600884"/>
                  <a:gd name="connsiteY48" fmla="*/ 121763 h 600884"/>
                  <a:gd name="connsiteX49" fmla="*/ 121763 h 600884"/>
                  <a:gd name="connsiteY49" fmla="*/ 121763 h 600884"/>
                  <a:gd name="connsiteX50" fmla="*/ 121763 h 600884"/>
                  <a:gd name="connsiteY50" fmla="*/ 121763 h 600884"/>
                  <a:gd name="connsiteX51" fmla="*/ 121763 h 600884"/>
                  <a:gd name="connsiteY51" fmla="*/ 121763 h 600884"/>
                  <a:gd name="connsiteX52" fmla="*/ 121763 h 600884"/>
                  <a:gd name="connsiteY52" fmla="*/ 121763 h 600884"/>
                  <a:gd name="connsiteX53" fmla="*/ 121763 h 600884"/>
                  <a:gd name="connsiteY53" fmla="*/ 121763 h 600884"/>
                  <a:gd name="connsiteX54" fmla="*/ 121763 h 600884"/>
                  <a:gd name="connsiteY54" fmla="*/ 121763 h 600884"/>
                  <a:gd name="connsiteX55" fmla="*/ 121763 h 600884"/>
                  <a:gd name="connsiteY55" fmla="*/ 121763 h 600884"/>
                  <a:gd name="connsiteX56" fmla="*/ 121763 h 600884"/>
                  <a:gd name="connsiteY56" fmla="*/ 121763 h 600884"/>
                  <a:gd name="connsiteX57" fmla="*/ 121763 h 600884"/>
                  <a:gd name="connsiteY57" fmla="*/ 121763 h 600884"/>
                  <a:gd name="connsiteX58" fmla="*/ 121763 h 600884"/>
                  <a:gd name="connsiteY58" fmla="*/ 121763 h 600884"/>
                  <a:gd name="connsiteX59" fmla="*/ 121763 h 600884"/>
                  <a:gd name="connsiteY59" fmla="*/ 121763 h 600884"/>
                  <a:gd name="connsiteX60" fmla="*/ 121763 h 600884"/>
                  <a:gd name="connsiteY60" fmla="*/ 121763 h 600884"/>
                  <a:gd name="connsiteX61" fmla="*/ 121763 h 600884"/>
                  <a:gd name="connsiteY61" fmla="*/ 121763 h 600884"/>
                  <a:gd name="connsiteX62" fmla="*/ 121763 h 600884"/>
                  <a:gd name="connsiteY62" fmla="*/ 121763 h 600884"/>
                  <a:gd name="connsiteX63" fmla="*/ 121763 h 600884"/>
                  <a:gd name="connsiteY63" fmla="*/ 121763 h 600884"/>
                  <a:gd name="connsiteX64" fmla="*/ 121763 h 600884"/>
                  <a:gd name="connsiteY64" fmla="*/ 121763 h 600884"/>
                  <a:gd name="connsiteX65" fmla="*/ 121763 h 600884"/>
                  <a:gd name="connsiteY65" fmla="*/ 121763 h 600884"/>
                  <a:gd name="connsiteX66" fmla="*/ 121763 h 600884"/>
                  <a:gd name="connsiteY66" fmla="*/ 121763 h 600884"/>
                  <a:gd name="connsiteX67" fmla="*/ 121763 h 600884"/>
                  <a:gd name="connsiteY67" fmla="*/ 121763 h 600884"/>
                  <a:gd name="connsiteX68" fmla="*/ 121763 h 600884"/>
                  <a:gd name="connsiteY68" fmla="*/ 121763 h 600884"/>
                  <a:gd name="connsiteX69" fmla="*/ 121763 h 600884"/>
                  <a:gd name="connsiteY69" fmla="*/ 121763 h 600884"/>
                  <a:gd name="connsiteX70" fmla="*/ 121763 h 600884"/>
                  <a:gd name="connsiteY70" fmla="*/ 121763 h 600884"/>
                  <a:gd name="connsiteX71" fmla="*/ 121763 h 600884"/>
                  <a:gd name="connsiteY71" fmla="*/ 121763 h 600884"/>
                  <a:gd name="connsiteX72" fmla="*/ 121763 h 600884"/>
                  <a:gd name="connsiteY72" fmla="*/ 121763 h 600884"/>
                  <a:gd name="connsiteX73" fmla="*/ 121763 h 600884"/>
                  <a:gd name="connsiteY73" fmla="*/ 121763 h 600884"/>
                  <a:gd name="connsiteX74" fmla="*/ 121763 h 600884"/>
                  <a:gd name="connsiteY74" fmla="*/ 121763 h 600884"/>
                  <a:gd name="connsiteX75" fmla="*/ 121763 h 600884"/>
                  <a:gd name="connsiteY75" fmla="*/ 121763 h 600884"/>
                  <a:gd name="connsiteX76" fmla="*/ 121763 h 600884"/>
                  <a:gd name="connsiteY76" fmla="*/ 121763 h 600884"/>
                  <a:gd name="connsiteX77" fmla="*/ 121763 h 600884"/>
                  <a:gd name="connsiteY77" fmla="*/ 121763 h 600884"/>
                  <a:gd name="connsiteX78" fmla="*/ 121763 h 600884"/>
                  <a:gd name="connsiteY78" fmla="*/ 121763 h 600884"/>
                  <a:gd name="connsiteX79" fmla="*/ 121763 h 600884"/>
                  <a:gd name="connsiteY79" fmla="*/ 121763 h 600884"/>
                  <a:gd name="connsiteX80" fmla="*/ 121763 h 600884"/>
                  <a:gd name="connsiteY80" fmla="*/ 121763 h 600884"/>
                  <a:gd name="connsiteX81" fmla="*/ 121763 h 600884"/>
                  <a:gd name="connsiteY81" fmla="*/ 121763 h 600884"/>
                  <a:gd name="connsiteX82" fmla="*/ 121763 h 600884"/>
                  <a:gd name="connsiteY82" fmla="*/ 121763 h 600884"/>
                  <a:gd name="connsiteX83" fmla="*/ 121763 h 600884"/>
                  <a:gd name="connsiteY83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38061" h="606651">
                    <a:moveTo>
                      <a:pt x="72469" y="461844"/>
                    </a:moveTo>
                    <a:lnTo>
                      <a:pt x="72469" y="576418"/>
                    </a:lnTo>
                    <a:lnTo>
                      <a:pt x="465592" y="576418"/>
                    </a:lnTo>
                    <a:lnTo>
                      <a:pt x="465592" y="461844"/>
                    </a:lnTo>
                    <a:close/>
                    <a:moveTo>
                      <a:pt x="244164" y="278381"/>
                    </a:moveTo>
                    <a:lnTo>
                      <a:pt x="244660" y="278381"/>
                    </a:lnTo>
                    <a:cubicBezTo>
                      <a:pt x="247307" y="288959"/>
                      <a:pt x="250451" y="302098"/>
                      <a:pt x="253677" y="312675"/>
                    </a:cubicBezTo>
                    <a:lnTo>
                      <a:pt x="264761" y="350358"/>
                    </a:lnTo>
                    <a:lnTo>
                      <a:pt x="225386" y="350358"/>
                    </a:lnTo>
                    <a:lnTo>
                      <a:pt x="235974" y="312675"/>
                    </a:lnTo>
                    <a:cubicBezTo>
                      <a:pt x="238870" y="302346"/>
                      <a:pt x="241517" y="288959"/>
                      <a:pt x="244164" y="278381"/>
                    </a:cubicBezTo>
                    <a:close/>
                    <a:moveTo>
                      <a:pt x="409354" y="276828"/>
                    </a:moveTo>
                    <a:cubicBezTo>
                      <a:pt x="427896" y="277076"/>
                      <a:pt x="438987" y="285255"/>
                      <a:pt x="438987" y="301613"/>
                    </a:cubicBezTo>
                    <a:cubicBezTo>
                      <a:pt x="438987" y="317145"/>
                      <a:pt x="427068" y="327141"/>
                      <a:pt x="406954" y="327141"/>
                    </a:cubicBezTo>
                    <a:lnTo>
                      <a:pt x="391144" y="327141"/>
                    </a:lnTo>
                    <a:lnTo>
                      <a:pt x="391144" y="278150"/>
                    </a:lnTo>
                    <a:cubicBezTo>
                      <a:pt x="394041" y="277654"/>
                      <a:pt x="399587" y="276828"/>
                      <a:pt x="409354" y="276828"/>
                    </a:cubicBezTo>
                    <a:close/>
                    <a:moveTo>
                      <a:pt x="219559" y="248311"/>
                    </a:moveTo>
                    <a:lnTo>
                      <a:pt x="165207" y="425994"/>
                    </a:lnTo>
                    <a:lnTo>
                      <a:pt x="206902" y="425994"/>
                    </a:lnTo>
                    <a:lnTo>
                      <a:pt x="219559" y="380396"/>
                    </a:lnTo>
                    <a:lnTo>
                      <a:pt x="270520" y="380396"/>
                    </a:lnTo>
                    <a:lnTo>
                      <a:pt x="284253" y="425994"/>
                    </a:lnTo>
                    <a:lnTo>
                      <a:pt x="327519" y="425994"/>
                    </a:lnTo>
                    <a:lnTo>
                      <a:pt x="272340" y="248311"/>
                    </a:lnTo>
                    <a:close/>
                    <a:moveTo>
                      <a:pt x="104485" y="248311"/>
                    </a:moveTo>
                    <a:lnTo>
                      <a:pt x="104485" y="360075"/>
                    </a:lnTo>
                    <a:cubicBezTo>
                      <a:pt x="104485" y="387748"/>
                      <a:pt x="93896" y="395430"/>
                      <a:pt x="77019" y="395430"/>
                    </a:cubicBezTo>
                    <a:cubicBezTo>
                      <a:pt x="69077" y="395430"/>
                      <a:pt x="61963" y="394108"/>
                      <a:pt x="56420" y="392291"/>
                    </a:cubicBezTo>
                    <a:lnTo>
                      <a:pt x="51953" y="424672"/>
                    </a:lnTo>
                    <a:cubicBezTo>
                      <a:pt x="59895" y="427316"/>
                      <a:pt x="72056" y="428885"/>
                      <a:pt x="81238" y="428885"/>
                    </a:cubicBezTo>
                    <a:cubicBezTo>
                      <a:pt x="120286" y="428885"/>
                      <a:pt x="144608" y="411208"/>
                      <a:pt x="144608" y="360653"/>
                    </a:cubicBezTo>
                    <a:lnTo>
                      <a:pt x="144608" y="248311"/>
                    </a:lnTo>
                    <a:close/>
                    <a:moveTo>
                      <a:pt x="404870" y="246989"/>
                    </a:moveTo>
                    <a:cubicBezTo>
                      <a:pt x="383526" y="246989"/>
                      <a:pt x="364250" y="248641"/>
                      <a:pt x="351345" y="250706"/>
                    </a:cubicBezTo>
                    <a:lnTo>
                      <a:pt x="351345" y="425994"/>
                    </a:lnTo>
                    <a:lnTo>
                      <a:pt x="391137" y="425994"/>
                    </a:lnTo>
                    <a:lnTo>
                      <a:pt x="391137" y="356110"/>
                    </a:lnTo>
                    <a:lnTo>
                      <a:pt x="403298" y="356110"/>
                    </a:lnTo>
                    <a:cubicBezTo>
                      <a:pt x="419678" y="356441"/>
                      <a:pt x="427289" y="362471"/>
                      <a:pt x="432087" y="384609"/>
                    </a:cubicBezTo>
                    <a:cubicBezTo>
                      <a:pt x="437382" y="406499"/>
                      <a:pt x="441601" y="420955"/>
                      <a:pt x="444496" y="425994"/>
                    </a:cubicBezTo>
                    <a:lnTo>
                      <a:pt x="485612" y="425994"/>
                    </a:lnTo>
                    <a:cubicBezTo>
                      <a:pt x="482220" y="419138"/>
                      <a:pt x="476677" y="395926"/>
                      <a:pt x="471135" y="375935"/>
                    </a:cubicBezTo>
                    <a:cubicBezTo>
                      <a:pt x="466667" y="359580"/>
                      <a:pt x="459801" y="347684"/>
                      <a:pt x="447392" y="342728"/>
                    </a:cubicBezTo>
                    <a:lnTo>
                      <a:pt x="447392" y="341902"/>
                    </a:lnTo>
                    <a:cubicBezTo>
                      <a:pt x="462696" y="336368"/>
                      <a:pt x="478745" y="320838"/>
                      <a:pt x="478745" y="298121"/>
                    </a:cubicBezTo>
                    <a:cubicBezTo>
                      <a:pt x="478745" y="281848"/>
                      <a:pt x="472955" y="269457"/>
                      <a:pt x="462448" y="261032"/>
                    </a:cubicBezTo>
                    <a:cubicBezTo>
                      <a:pt x="449708" y="250954"/>
                      <a:pt x="431260" y="246989"/>
                      <a:pt x="404870" y="246989"/>
                    </a:cubicBezTo>
                    <a:close/>
                    <a:moveTo>
                      <a:pt x="72469" y="23790"/>
                    </a:moveTo>
                    <a:lnTo>
                      <a:pt x="72469" y="217003"/>
                    </a:lnTo>
                    <a:lnTo>
                      <a:pt x="465592" y="217003"/>
                    </a:lnTo>
                    <a:lnTo>
                      <a:pt x="465592" y="157445"/>
                    </a:lnTo>
                    <a:lnTo>
                      <a:pt x="360362" y="157445"/>
                    </a:lnTo>
                    <a:cubicBezTo>
                      <a:pt x="353744" y="157445"/>
                      <a:pt x="348449" y="152076"/>
                      <a:pt x="348449" y="145550"/>
                    </a:cubicBezTo>
                    <a:lnTo>
                      <a:pt x="348449" y="23790"/>
                    </a:lnTo>
                    <a:close/>
                    <a:moveTo>
                      <a:pt x="72469" y="0"/>
                    </a:moveTo>
                    <a:lnTo>
                      <a:pt x="360362" y="0"/>
                    </a:lnTo>
                    <a:cubicBezTo>
                      <a:pt x="361272" y="0"/>
                      <a:pt x="362182" y="165"/>
                      <a:pt x="363092" y="330"/>
                    </a:cubicBezTo>
                    <a:cubicBezTo>
                      <a:pt x="363340" y="413"/>
                      <a:pt x="363506" y="496"/>
                      <a:pt x="363754" y="578"/>
                    </a:cubicBezTo>
                    <a:cubicBezTo>
                      <a:pt x="364581" y="826"/>
                      <a:pt x="365326" y="1156"/>
                      <a:pt x="366070" y="1569"/>
                    </a:cubicBezTo>
                    <a:cubicBezTo>
                      <a:pt x="366319" y="1652"/>
                      <a:pt x="366567" y="1817"/>
                      <a:pt x="366898" y="1983"/>
                    </a:cubicBezTo>
                    <a:cubicBezTo>
                      <a:pt x="367725" y="2561"/>
                      <a:pt x="368552" y="3222"/>
                      <a:pt x="369214" y="3965"/>
                    </a:cubicBezTo>
                    <a:cubicBezTo>
                      <a:pt x="369214" y="4048"/>
                      <a:pt x="369297" y="4048"/>
                      <a:pt x="369297" y="4048"/>
                    </a:cubicBezTo>
                    <a:lnTo>
                      <a:pt x="486439" y="137703"/>
                    </a:lnTo>
                    <a:cubicBezTo>
                      <a:pt x="488342" y="139850"/>
                      <a:pt x="489252" y="142576"/>
                      <a:pt x="489252" y="145385"/>
                    </a:cubicBezTo>
                    <a:cubicBezTo>
                      <a:pt x="489335" y="145798"/>
                      <a:pt x="489417" y="146293"/>
                      <a:pt x="489417" y="146706"/>
                    </a:cubicBezTo>
                    <a:lnTo>
                      <a:pt x="489417" y="217003"/>
                    </a:lnTo>
                    <a:lnTo>
                      <a:pt x="503977" y="217003"/>
                    </a:lnTo>
                    <a:cubicBezTo>
                      <a:pt x="522839" y="217003"/>
                      <a:pt x="538061" y="232203"/>
                      <a:pt x="538061" y="251037"/>
                    </a:cubicBezTo>
                    <a:lnTo>
                      <a:pt x="538061" y="427811"/>
                    </a:lnTo>
                    <a:cubicBezTo>
                      <a:pt x="538061" y="446563"/>
                      <a:pt x="522839" y="461844"/>
                      <a:pt x="503977" y="461844"/>
                    </a:cubicBezTo>
                    <a:lnTo>
                      <a:pt x="489417" y="461844"/>
                    </a:lnTo>
                    <a:lnTo>
                      <a:pt x="489417" y="582861"/>
                    </a:lnTo>
                    <a:cubicBezTo>
                      <a:pt x="489417" y="595995"/>
                      <a:pt x="478745" y="606651"/>
                      <a:pt x="465592" y="606651"/>
                    </a:cubicBezTo>
                    <a:lnTo>
                      <a:pt x="72469" y="606651"/>
                    </a:lnTo>
                    <a:cubicBezTo>
                      <a:pt x="59316" y="606651"/>
                      <a:pt x="48644" y="595995"/>
                      <a:pt x="48644" y="582861"/>
                    </a:cubicBezTo>
                    <a:lnTo>
                      <a:pt x="48644" y="461844"/>
                    </a:lnTo>
                    <a:lnTo>
                      <a:pt x="34084" y="461844"/>
                    </a:lnTo>
                    <a:cubicBezTo>
                      <a:pt x="15222" y="461844"/>
                      <a:pt x="0" y="446563"/>
                      <a:pt x="0" y="427811"/>
                    </a:cubicBezTo>
                    <a:lnTo>
                      <a:pt x="0" y="250954"/>
                    </a:lnTo>
                    <a:cubicBezTo>
                      <a:pt x="0" y="232203"/>
                      <a:pt x="15222" y="217003"/>
                      <a:pt x="34084" y="217003"/>
                    </a:cubicBezTo>
                    <a:lnTo>
                      <a:pt x="48644" y="217003"/>
                    </a:lnTo>
                    <a:lnTo>
                      <a:pt x="48644" y="23790"/>
                    </a:lnTo>
                    <a:cubicBezTo>
                      <a:pt x="48644" y="10656"/>
                      <a:pt x="59316" y="0"/>
                      <a:pt x="7246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63B489F-5146-DFB2-C26E-33CD194303E6}"/>
                </a:ext>
              </a:extLst>
            </p:cNvPr>
            <p:cNvSpPr/>
            <p:nvPr/>
          </p:nvSpPr>
          <p:spPr>
            <a:xfrm>
              <a:off x="1376249" y="1758321"/>
              <a:ext cx="1034928" cy="398136"/>
            </a:xfrm>
            <a:prstGeom prst="roundRect">
              <a:avLst>
                <a:gd name="adj" fmla="val 3492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A0B203C-A40A-5324-91E4-D36E82C2805A}"/>
              </a:ext>
            </a:extLst>
          </p:cNvPr>
          <p:cNvCxnSpPr>
            <a:cxnSpLocks/>
          </p:cNvCxnSpPr>
          <p:nvPr/>
        </p:nvCxnSpPr>
        <p:spPr>
          <a:xfrm flipH="1">
            <a:off x="2277647" y="2469523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CA6F42A-001A-2D0E-7493-44187840695D}"/>
              </a:ext>
            </a:extLst>
          </p:cNvPr>
          <p:cNvSpPr/>
          <p:nvPr/>
        </p:nvSpPr>
        <p:spPr>
          <a:xfrm>
            <a:off x="790575" y="1516582"/>
            <a:ext cx="7419975" cy="1807643"/>
          </a:xfrm>
          <a:prstGeom prst="roundRect">
            <a:avLst>
              <a:gd name="adj" fmla="val 4009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0A2339-7506-C8BC-5E43-4FE38994D311}"/>
              </a:ext>
            </a:extLst>
          </p:cNvPr>
          <p:cNvSpPr txBox="1"/>
          <p:nvPr/>
        </p:nvSpPr>
        <p:spPr>
          <a:xfrm>
            <a:off x="3642937" y="2767940"/>
            <a:ext cx="1469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连接私服的地址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3521EC-29D7-2FD0-B29E-2230BB29BC0B}"/>
              </a:ext>
            </a:extLst>
          </p:cNvPr>
          <p:cNvSpPr txBox="1"/>
          <p:nvPr/>
        </p:nvSpPr>
        <p:spPr>
          <a:xfrm>
            <a:off x="1781916" y="163015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4EF062E-C1DD-F58F-FFD8-C9823B988FE5}"/>
              </a:ext>
            </a:extLst>
          </p:cNvPr>
          <p:cNvGrpSpPr/>
          <p:nvPr/>
        </p:nvGrpSpPr>
        <p:grpSpPr>
          <a:xfrm>
            <a:off x="6421761" y="1555025"/>
            <a:ext cx="1755212" cy="1703631"/>
            <a:chOff x="8602891" y="2437169"/>
            <a:chExt cx="2168499" cy="25591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7C65877-DFFB-7DB8-753B-C9637355351D}"/>
                </a:ext>
              </a:extLst>
            </p:cNvPr>
            <p:cNvGrpSpPr/>
            <p:nvPr/>
          </p:nvGrpSpPr>
          <p:grpSpPr>
            <a:xfrm>
              <a:off x="8602891" y="2437169"/>
              <a:ext cx="2168499" cy="2559171"/>
              <a:chOff x="5275004" y="1972776"/>
              <a:chExt cx="2168499" cy="2559171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9FD54890-EDBD-0DE2-07FC-CB1461FC26C3}"/>
                  </a:ext>
                </a:extLst>
              </p:cNvPr>
              <p:cNvSpPr/>
              <p:nvPr/>
            </p:nvSpPr>
            <p:spPr>
              <a:xfrm>
                <a:off x="5275004" y="1972776"/>
                <a:ext cx="2168499" cy="2559171"/>
              </a:xfrm>
              <a:prstGeom prst="roundRect">
                <a:avLst>
                  <a:gd name="adj" fmla="val 4009"/>
                </a:avLst>
              </a:prstGeom>
              <a:solidFill>
                <a:srgbClr val="E46C0A">
                  <a:alpha val="14118"/>
                </a:srgb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B232CE-A5BE-83FA-B736-7F7E310C9BAE}"/>
                  </a:ext>
                </a:extLst>
              </p:cNvPr>
              <p:cNvSpPr txBox="1"/>
              <p:nvPr/>
            </p:nvSpPr>
            <p:spPr>
              <a:xfrm>
                <a:off x="6106341" y="4081505"/>
                <a:ext cx="5679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私服</a:t>
                </a:r>
                <a:endPara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2CA274FF-331C-FA31-BCF2-347E41AE598A}"/>
                </a:ext>
              </a:extLst>
            </p:cNvPr>
            <p:cNvSpPr/>
            <p:nvPr/>
          </p:nvSpPr>
          <p:spPr>
            <a:xfrm>
              <a:off x="9858895" y="2532838"/>
              <a:ext cx="692213" cy="897070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(snapshot)</a:t>
              </a:r>
              <a:endParaRPr lang="zh-CN" altLang="en-US" sz="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445DDFE0-4FE1-AC49-C886-A3D42328F12E}"/>
                </a:ext>
              </a:extLst>
            </p:cNvPr>
            <p:cNvSpPr/>
            <p:nvPr/>
          </p:nvSpPr>
          <p:spPr>
            <a:xfrm>
              <a:off x="8888681" y="2543846"/>
              <a:ext cx="692212" cy="897177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(release)</a:t>
              </a:r>
              <a:endParaRPr lang="zh-CN" altLang="en-US" sz="7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71286251-761D-9F12-7E7E-C8F840961FCB}"/>
                </a:ext>
              </a:extLst>
            </p:cNvPr>
            <p:cNvSpPr/>
            <p:nvPr/>
          </p:nvSpPr>
          <p:spPr>
            <a:xfrm>
              <a:off x="9276091" y="3487815"/>
              <a:ext cx="884255" cy="1027097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(central)</a:t>
              </a:r>
              <a:endParaRPr lang="zh-CN" altLang="en-US" sz="7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95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" grpId="0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占位符 1">
            <a:extLst>
              <a:ext uri="{FF2B5EF4-FFF2-40B4-BE49-F238E27FC236}">
                <a16:creationId xmlns:a16="http://schemas.microsoft.com/office/drawing/2014/main" id="{678D857B-7B2E-0C9C-EE57-3351017B3648}"/>
              </a:ext>
            </a:extLst>
          </p:cNvPr>
          <p:cNvSpPr txBox="1">
            <a:spLocks/>
          </p:cNvSpPr>
          <p:nvPr/>
        </p:nvSpPr>
        <p:spPr>
          <a:xfrm>
            <a:off x="710880" y="3401220"/>
            <a:ext cx="10698800" cy="444355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2000"/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3.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设置私服依赖下载的仓库组地址（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settings.xml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中的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mirrors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、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profiles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中配置）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F461514-DEF7-0186-F5CB-2708A0D5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资源上传与下载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DB739AE-C6BD-C6DD-9B75-BB16410835DD}"/>
              </a:ext>
            </a:extLst>
          </p:cNvPr>
          <p:cNvSpPr/>
          <p:nvPr/>
        </p:nvSpPr>
        <p:spPr>
          <a:xfrm>
            <a:off x="1149191" y="3910637"/>
            <a:ext cx="7061359" cy="1470255"/>
          </a:xfrm>
          <a:prstGeom prst="roundRect">
            <a:avLst>
              <a:gd name="adj" fmla="val 3384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mirror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&gt;maven-public&lt;/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mirrorOf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&gt;*&lt;/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mirrorOf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&gt;http://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192.168.150.101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:8081/repository/maven-public/&lt;/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mirror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BB2463-1E5C-CB0E-6C1E-9ED1B329ED80}"/>
              </a:ext>
            </a:extLst>
          </p:cNvPr>
          <p:cNvCxnSpPr>
            <a:cxnSpLocks/>
          </p:cNvCxnSpPr>
          <p:nvPr/>
        </p:nvCxnSpPr>
        <p:spPr>
          <a:xfrm>
            <a:off x="2277647" y="2350997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2EAF7AE3-7386-0CB7-0128-3354CBEB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02" y="2068970"/>
            <a:ext cx="758946" cy="588551"/>
          </a:xfrm>
          <a:prstGeom prst="rect">
            <a:avLst/>
          </a:prstGeom>
        </p:spPr>
      </p:pic>
      <p:sp>
        <p:nvSpPr>
          <p:cNvPr id="21" name="圆柱体 20">
            <a:extLst>
              <a:ext uri="{FF2B5EF4-FFF2-40B4-BE49-F238E27FC236}">
                <a16:creationId xmlns:a16="http://schemas.microsoft.com/office/drawing/2014/main" id="{B40A7BBA-C37C-4F81-9714-1F1DD7380CFF}"/>
              </a:ext>
            </a:extLst>
          </p:cNvPr>
          <p:cNvSpPr/>
          <p:nvPr/>
        </p:nvSpPr>
        <p:spPr>
          <a:xfrm>
            <a:off x="4046918" y="2122940"/>
            <a:ext cx="605572" cy="588552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B32AFC4-5204-17AD-5F65-5D88467DD10D}"/>
              </a:ext>
            </a:extLst>
          </p:cNvPr>
          <p:cNvCxnSpPr>
            <a:cxnSpLocks/>
          </p:cNvCxnSpPr>
          <p:nvPr/>
        </p:nvCxnSpPr>
        <p:spPr>
          <a:xfrm>
            <a:off x="4652490" y="2362322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437E58-20C1-844A-B39B-0B37DF6B7424}"/>
              </a:ext>
            </a:extLst>
          </p:cNvPr>
          <p:cNvCxnSpPr>
            <a:cxnSpLocks/>
          </p:cNvCxnSpPr>
          <p:nvPr/>
        </p:nvCxnSpPr>
        <p:spPr>
          <a:xfrm flipH="1">
            <a:off x="4652490" y="2482416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B492848-0D21-C7F7-7E3B-C05F6DDC3F9B}"/>
              </a:ext>
            </a:extLst>
          </p:cNvPr>
          <p:cNvSpPr txBox="1"/>
          <p:nvPr/>
        </p:nvSpPr>
        <p:spPr>
          <a:xfrm>
            <a:off x="3658731" y="1860760"/>
            <a:ext cx="1538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访问私服的用户名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3F001D-0BE9-30E2-2E38-1B6D914E3315}"/>
              </a:ext>
            </a:extLst>
          </p:cNvPr>
          <p:cNvSpPr txBox="1"/>
          <p:nvPr/>
        </p:nvSpPr>
        <p:spPr>
          <a:xfrm>
            <a:off x="1269064" y="1860760"/>
            <a:ext cx="1436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上传资源的位置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6B2889C-0A27-B1DC-7FFB-B38F485D1991}"/>
              </a:ext>
            </a:extLst>
          </p:cNvPr>
          <p:cNvGrpSpPr/>
          <p:nvPr/>
        </p:nvGrpSpPr>
        <p:grpSpPr>
          <a:xfrm>
            <a:off x="1454178" y="2697067"/>
            <a:ext cx="1016472" cy="252471"/>
            <a:chOff x="2427245" y="5592828"/>
            <a:chExt cx="1988311" cy="76857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1B0695E-6123-3836-9DE6-95AC8E9E68C1}"/>
                </a:ext>
              </a:extLst>
            </p:cNvPr>
            <p:cNvGrpSpPr/>
            <p:nvPr/>
          </p:nvGrpSpPr>
          <p:grpSpPr>
            <a:xfrm>
              <a:off x="2472446" y="5662120"/>
              <a:ext cx="1943108" cy="699286"/>
              <a:chOff x="3963017" y="5996556"/>
              <a:chExt cx="2476521" cy="472007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E7F8C26D-05EB-7BD5-6B43-935DC017E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017" y="5996556"/>
                <a:ext cx="1049006" cy="435320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41F096-49E6-AA3B-8F57-A7847B762ACF}"/>
                  </a:ext>
                </a:extLst>
              </p:cNvPr>
              <p:cNvSpPr txBox="1"/>
              <p:nvPr/>
            </p:nvSpPr>
            <p:spPr>
              <a:xfrm>
                <a:off x="5012025" y="6120732"/>
                <a:ext cx="1427513" cy="34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5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tlias-utils</a:t>
                </a:r>
                <a:endParaRPr lang="zh-CN" altLang="en-US" sz="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0" name="矩形: 对角圆角 29">
              <a:extLst>
                <a:ext uri="{FF2B5EF4-FFF2-40B4-BE49-F238E27FC236}">
                  <a16:creationId xmlns:a16="http://schemas.microsoft.com/office/drawing/2014/main" id="{B0A2B601-4990-E9F4-19AB-F386860E7B37}"/>
                </a:ext>
              </a:extLst>
            </p:cNvPr>
            <p:cNvSpPr/>
            <p:nvPr/>
          </p:nvSpPr>
          <p:spPr>
            <a:xfrm>
              <a:off x="2427245" y="5592828"/>
              <a:ext cx="1988311" cy="768552"/>
            </a:xfrm>
            <a:prstGeom prst="round2Diag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1EF560C-DAB4-6AA4-3F3D-BBC52B2E54BA}"/>
              </a:ext>
            </a:extLst>
          </p:cNvPr>
          <p:cNvGrpSpPr/>
          <p:nvPr/>
        </p:nvGrpSpPr>
        <p:grpSpPr>
          <a:xfrm>
            <a:off x="826336" y="2291211"/>
            <a:ext cx="706055" cy="200269"/>
            <a:chOff x="1376249" y="1758321"/>
            <a:chExt cx="1131645" cy="41701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01B0D0D-D101-CFD5-1AA4-E9D9F287DD00}"/>
                </a:ext>
              </a:extLst>
            </p:cNvPr>
            <p:cNvGrpSpPr/>
            <p:nvPr/>
          </p:nvGrpSpPr>
          <p:grpSpPr>
            <a:xfrm>
              <a:off x="1430937" y="1784697"/>
              <a:ext cx="1076957" cy="390637"/>
              <a:chOff x="1432844" y="1780796"/>
              <a:chExt cx="1076957" cy="390637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6497E69-2326-9B72-28D9-1C5C9BD3EF45}"/>
                  </a:ext>
                </a:extLst>
              </p:cNvPr>
              <p:cNvSpPr txBox="1"/>
              <p:nvPr/>
            </p:nvSpPr>
            <p:spPr>
              <a:xfrm>
                <a:off x="1682546" y="1818952"/>
                <a:ext cx="827255" cy="352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libaba PuHuiTi R"/>
                  </a:rPr>
                  <a:t>logback</a:t>
                </a:r>
                <a:endParaRPr lang="zh-CN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/>
                </a:endParaRPr>
              </a:p>
            </p:txBody>
          </p:sp>
          <p:sp>
            <p:nvSpPr>
              <p:cNvPr id="41" name="jar-file-format-symbol_29604">
                <a:extLst>
                  <a:ext uri="{FF2B5EF4-FFF2-40B4-BE49-F238E27FC236}">
                    <a16:creationId xmlns:a16="http://schemas.microsoft.com/office/drawing/2014/main" id="{FF86ECA5-7906-F74D-183D-7FEF55210940}"/>
                  </a:ext>
                </a:extLst>
              </p:cNvPr>
              <p:cNvSpPr/>
              <p:nvPr/>
            </p:nvSpPr>
            <p:spPr>
              <a:xfrm>
                <a:off x="1432844" y="1780796"/>
                <a:ext cx="296028" cy="346797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  <a:gd name="connsiteX39" fmla="*/ 121763 h 600884"/>
                  <a:gd name="connsiteY39" fmla="*/ 121763 h 600884"/>
                  <a:gd name="connsiteX40" fmla="*/ 121763 h 600884"/>
                  <a:gd name="connsiteY40" fmla="*/ 121763 h 600884"/>
                  <a:gd name="connsiteX41" fmla="*/ 121763 h 600884"/>
                  <a:gd name="connsiteY41" fmla="*/ 121763 h 600884"/>
                  <a:gd name="connsiteX42" fmla="*/ 121763 h 600884"/>
                  <a:gd name="connsiteY42" fmla="*/ 121763 h 600884"/>
                  <a:gd name="connsiteX43" fmla="*/ 121763 h 600884"/>
                  <a:gd name="connsiteY43" fmla="*/ 121763 h 600884"/>
                  <a:gd name="connsiteX44" fmla="*/ 121763 h 600884"/>
                  <a:gd name="connsiteY44" fmla="*/ 121763 h 600884"/>
                  <a:gd name="connsiteX45" fmla="*/ 121763 h 600884"/>
                  <a:gd name="connsiteY45" fmla="*/ 121763 h 600884"/>
                  <a:gd name="connsiteX46" fmla="*/ 121763 h 600884"/>
                  <a:gd name="connsiteY46" fmla="*/ 121763 h 600884"/>
                  <a:gd name="connsiteX47" fmla="*/ 121763 h 600884"/>
                  <a:gd name="connsiteY47" fmla="*/ 121763 h 600884"/>
                  <a:gd name="connsiteX48" fmla="*/ 121763 h 600884"/>
                  <a:gd name="connsiteY48" fmla="*/ 121763 h 600884"/>
                  <a:gd name="connsiteX49" fmla="*/ 121763 h 600884"/>
                  <a:gd name="connsiteY49" fmla="*/ 121763 h 600884"/>
                  <a:gd name="connsiteX50" fmla="*/ 121763 h 600884"/>
                  <a:gd name="connsiteY50" fmla="*/ 121763 h 600884"/>
                  <a:gd name="connsiteX51" fmla="*/ 121763 h 600884"/>
                  <a:gd name="connsiteY51" fmla="*/ 121763 h 600884"/>
                  <a:gd name="connsiteX52" fmla="*/ 121763 h 600884"/>
                  <a:gd name="connsiteY52" fmla="*/ 121763 h 600884"/>
                  <a:gd name="connsiteX53" fmla="*/ 121763 h 600884"/>
                  <a:gd name="connsiteY53" fmla="*/ 121763 h 600884"/>
                  <a:gd name="connsiteX54" fmla="*/ 121763 h 600884"/>
                  <a:gd name="connsiteY54" fmla="*/ 121763 h 600884"/>
                  <a:gd name="connsiteX55" fmla="*/ 121763 h 600884"/>
                  <a:gd name="connsiteY55" fmla="*/ 121763 h 600884"/>
                  <a:gd name="connsiteX56" fmla="*/ 121763 h 600884"/>
                  <a:gd name="connsiteY56" fmla="*/ 121763 h 600884"/>
                  <a:gd name="connsiteX57" fmla="*/ 121763 h 600884"/>
                  <a:gd name="connsiteY57" fmla="*/ 121763 h 600884"/>
                  <a:gd name="connsiteX58" fmla="*/ 121763 h 600884"/>
                  <a:gd name="connsiteY58" fmla="*/ 121763 h 600884"/>
                  <a:gd name="connsiteX59" fmla="*/ 121763 h 600884"/>
                  <a:gd name="connsiteY59" fmla="*/ 121763 h 600884"/>
                  <a:gd name="connsiteX60" fmla="*/ 121763 h 600884"/>
                  <a:gd name="connsiteY60" fmla="*/ 121763 h 600884"/>
                  <a:gd name="connsiteX61" fmla="*/ 121763 h 600884"/>
                  <a:gd name="connsiteY61" fmla="*/ 121763 h 600884"/>
                  <a:gd name="connsiteX62" fmla="*/ 121763 h 600884"/>
                  <a:gd name="connsiteY62" fmla="*/ 121763 h 600884"/>
                  <a:gd name="connsiteX63" fmla="*/ 121763 h 600884"/>
                  <a:gd name="connsiteY63" fmla="*/ 121763 h 600884"/>
                  <a:gd name="connsiteX64" fmla="*/ 121763 h 600884"/>
                  <a:gd name="connsiteY64" fmla="*/ 121763 h 600884"/>
                  <a:gd name="connsiteX65" fmla="*/ 121763 h 600884"/>
                  <a:gd name="connsiteY65" fmla="*/ 121763 h 600884"/>
                  <a:gd name="connsiteX66" fmla="*/ 121763 h 600884"/>
                  <a:gd name="connsiteY66" fmla="*/ 121763 h 600884"/>
                  <a:gd name="connsiteX67" fmla="*/ 121763 h 600884"/>
                  <a:gd name="connsiteY67" fmla="*/ 121763 h 600884"/>
                  <a:gd name="connsiteX68" fmla="*/ 121763 h 600884"/>
                  <a:gd name="connsiteY68" fmla="*/ 121763 h 600884"/>
                  <a:gd name="connsiteX69" fmla="*/ 121763 h 600884"/>
                  <a:gd name="connsiteY69" fmla="*/ 121763 h 600884"/>
                  <a:gd name="connsiteX70" fmla="*/ 121763 h 600884"/>
                  <a:gd name="connsiteY70" fmla="*/ 121763 h 600884"/>
                  <a:gd name="connsiteX71" fmla="*/ 121763 h 600884"/>
                  <a:gd name="connsiteY71" fmla="*/ 121763 h 600884"/>
                  <a:gd name="connsiteX72" fmla="*/ 121763 h 600884"/>
                  <a:gd name="connsiteY72" fmla="*/ 121763 h 600884"/>
                  <a:gd name="connsiteX73" fmla="*/ 121763 h 600884"/>
                  <a:gd name="connsiteY73" fmla="*/ 121763 h 600884"/>
                  <a:gd name="connsiteX74" fmla="*/ 121763 h 600884"/>
                  <a:gd name="connsiteY74" fmla="*/ 121763 h 600884"/>
                  <a:gd name="connsiteX75" fmla="*/ 121763 h 600884"/>
                  <a:gd name="connsiteY75" fmla="*/ 121763 h 600884"/>
                  <a:gd name="connsiteX76" fmla="*/ 121763 h 600884"/>
                  <a:gd name="connsiteY76" fmla="*/ 121763 h 600884"/>
                  <a:gd name="connsiteX77" fmla="*/ 121763 h 600884"/>
                  <a:gd name="connsiteY77" fmla="*/ 121763 h 600884"/>
                  <a:gd name="connsiteX78" fmla="*/ 121763 h 600884"/>
                  <a:gd name="connsiteY78" fmla="*/ 121763 h 600884"/>
                  <a:gd name="connsiteX79" fmla="*/ 121763 h 600884"/>
                  <a:gd name="connsiteY79" fmla="*/ 121763 h 600884"/>
                  <a:gd name="connsiteX80" fmla="*/ 121763 h 600884"/>
                  <a:gd name="connsiteY80" fmla="*/ 121763 h 600884"/>
                  <a:gd name="connsiteX81" fmla="*/ 121763 h 600884"/>
                  <a:gd name="connsiteY81" fmla="*/ 121763 h 600884"/>
                  <a:gd name="connsiteX82" fmla="*/ 121763 h 600884"/>
                  <a:gd name="connsiteY82" fmla="*/ 121763 h 600884"/>
                  <a:gd name="connsiteX83" fmla="*/ 121763 h 600884"/>
                  <a:gd name="connsiteY83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38061" h="606651">
                    <a:moveTo>
                      <a:pt x="72469" y="461844"/>
                    </a:moveTo>
                    <a:lnTo>
                      <a:pt x="72469" y="576418"/>
                    </a:lnTo>
                    <a:lnTo>
                      <a:pt x="465592" y="576418"/>
                    </a:lnTo>
                    <a:lnTo>
                      <a:pt x="465592" y="461844"/>
                    </a:lnTo>
                    <a:close/>
                    <a:moveTo>
                      <a:pt x="244164" y="278381"/>
                    </a:moveTo>
                    <a:lnTo>
                      <a:pt x="244660" y="278381"/>
                    </a:lnTo>
                    <a:cubicBezTo>
                      <a:pt x="247307" y="288959"/>
                      <a:pt x="250451" y="302098"/>
                      <a:pt x="253677" y="312675"/>
                    </a:cubicBezTo>
                    <a:lnTo>
                      <a:pt x="264761" y="350358"/>
                    </a:lnTo>
                    <a:lnTo>
                      <a:pt x="225386" y="350358"/>
                    </a:lnTo>
                    <a:lnTo>
                      <a:pt x="235974" y="312675"/>
                    </a:lnTo>
                    <a:cubicBezTo>
                      <a:pt x="238870" y="302346"/>
                      <a:pt x="241517" y="288959"/>
                      <a:pt x="244164" y="278381"/>
                    </a:cubicBezTo>
                    <a:close/>
                    <a:moveTo>
                      <a:pt x="409354" y="276828"/>
                    </a:moveTo>
                    <a:cubicBezTo>
                      <a:pt x="427896" y="277076"/>
                      <a:pt x="438987" y="285255"/>
                      <a:pt x="438987" y="301613"/>
                    </a:cubicBezTo>
                    <a:cubicBezTo>
                      <a:pt x="438987" y="317145"/>
                      <a:pt x="427068" y="327141"/>
                      <a:pt x="406954" y="327141"/>
                    </a:cubicBezTo>
                    <a:lnTo>
                      <a:pt x="391144" y="327141"/>
                    </a:lnTo>
                    <a:lnTo>
                      <a:pt x="391144" y="278150"/>
                    </a:lnTo>
                    <a:cubicBezTo>
                      <a:pt x="394041" y="277654"/>
                      <a:pt x="399587" y="276828"/>
                      <a:pt x="409354" y="276828"/>
                    </a:cubicBezTo>
                    <a:close/>
                    <a:moveTo>
                      <a:pt x="219559" y="248311"/>
                    </a:moveTo>
                    <a:lnTo>
                      <a:pt x="165207" y="425994"/>
                    </a:lnTo>
                    <a:lnTo>
                      <a:pt x="206902" y="425994"/>
                    </a:lnTo>
                    <a:lnTo>
                      <a:pt x="219559" y="380396"/>
                    </a:lnTo>
                    <a:lnTo>
                      <a:pt x="270520" y="380396"/>
                    </a:lnTo>
                    <a:lnTo>
                      <a:pt x="284253" y="425994"/>
                    </a:lnTo>
                    <a:lnTo>
                      <a:pt x="327519" y="425994"/>
                    </a:lnTo>
                    <a:lnTo>
                      <a:pt x="272340" y="248311"/>
                    </a:lnTo>
                    <a:close/>
                    <a:moveTo>
                      <a:pt x="104485" y="248311"/>
                    </a:moveTo>
                    <a:lnTo>
                      <a:pt x="104485" y="360075"/>
                    </a:lnTo>
                    <a:cubicBezTo>
                      <a:pt x="104485" y="387748"/>
                      <a:pt x="93896" y="395430"/>
                      <a:pt x="77019" y="395430"/>
                    </a:cubicBezTo>
                    <a:cubicBezTo>
                      <a:pt x="69077" y="395430"/>
                      <a:pt x="61963" y="394108"/>
                      <a:pt x="56420" y="392291"/>
                    </a:cubicBezTo>
                    <a:lnTo>
                      <a:pt x="51953" y="424672"/>
                    </a:lnTo>
                    <a:cubicBezTo>
                      <a:pt x="59895" y="427316"/>
                      <a:pt x="72056" y="428885"/>
                      <a:pt x="81238" y="428885"/>
                    </a:cubicBezTo>
                    <a:cubicBezTo>
                      <a:pt x="120286" y="428885"/>
                      <a:pt x="144608" y="411208"/>
                      <a:pt x="144608" y="360653"/>
                    </a:cubicBezTo>
                    <a:lnTo>
                      <a:pt x="144608" y="248311"/>
                    </a:lnTo>
                    <a:close/>
                    <a:moveTo>
                      <a:pt x="404870" y="246989"/>
                    </a:moveTo>
                    <a:cubicBezTo>
                      <a:pt x="383526" y="246989"/>
                      <a:pt x="364250" y="248641"/>
                      <a:pt x="351345" y="250706"/>
                    </a:cubicBezTo>
                    <a:lnTo>
                      <a:pt x="351345" y="425994"/>
                    </a:lnTo>
                    <a:lnTo>
                      <a:pt x="391137" y="425994"/>
                    </a:lnTo>
                    <a:lnTo>
                      <a:pt x="391137" y="356110"/>
                    </a:lnTo>
                    <a:lnTo>
                      <a:pt x="403298" y="356110"/>
                    </a:lnTo>
                    <a:cubicBezTo>
                      <a:pt x="419678" y="356441"/>
                      <a:pt x="427289" y="362471"/>
                      <a:pt x="432087" y="384609"/>
                    </a:cubicBezTo>
                    <a:cubicBezTo>
                      <a:pt x="437382" y="406499"/>
                      <a:pt x="441601" y="420955"/>
                      <a:pt x="444496" y="425994"/>
                    </a:cubicBezTo>
                    <a:lnTo>
                      <a:pt x="485612" y="425994"/>
                    </a:lnTo>
                    <a:cubicBezTo>
                      <a:pt x="482220" y="419138"/>
                      <a:pt x="476677" y="395926"/>
                      <a:pt x="471135" y="375935"/>
                    </a:cubicBezTo>
                    <a:cubicBezTo>
                      <a:pt x="466667" y="359580"/>
                      <a:pt x="459801" y="347684"/>
                      <a:pt x="447392" y="342728"/>
                    </a:cubicBezTo>
                    <a:lnTo>
                      <a:pt x="447392" y="341902"/>
                    </a:lnTo>
                    <a:cubicBezTo>
                      <a:pt x="462696" y="336368"/>
                      <a:pt x="478745" y="320838"/>
                      <a:pt x="478745" y="298121"/>
                    </a:cubicBezTo>
                    <a:cubicBezTo>
                      <a:pt x="478745" y="281848"/>
                      <a:pt x="472955" y="269457"/>
                      <a:pt x="462448" y="261032"/>
                    </a:cubicBezTo>
                    <a:cubicBezTo>
                      <a:pt x="449708" y="250954"/>
                      <a:pt x="431260" y="246989"/>
                      <a:pt x="404870" y="246989"/>
                    </a:cubicBezTo>
                    <a:close/>
                    <a:moveTo>
                      <a:pt x="72469" y="23790"/>
                    </a:moveTo>
                    <a:lnTo>
                      <a:pt x="72469" y="217003"/>
                    </a:lnTo>
                    <a:lnTo>
                      <a:pt x="465592" y="217003"/>
                    </a:lnTo>
                    <a:lnTo>
                      <a:pt x="465592" y="157445"/>
                    </a:lnTo>
                    <a:lnTo>
                      <a:pt x="360362" y="157445"/>
                    </a:lnTo>
                    <a:cubicBezTo>
                      <a:pt x="353744" y="157445"/>
                      <a:pt x="348449" y="152076"/>
                      <a:pt x="348449" y="145550"/>
                    </a:cubicBezTo>
                    <a:lnTo>
                      <a:pt x="348449" y="23790"/>
                    </a:lnTo>
                    <a:close/>
                    <a:moveTo>
                      <a:pt x="72469" y="0"/>
                    </a:moveTo>
                    <a:lnTo>
                      <a:pt x="360362" y="0"/>
                    </a:lnTo>
                    <a:cubicBezTo>
                      <a:pt x="361272" y="0"/>
                      <a:pt x="362182" y="165"/>
                      <a:pt x="363092" y="330"/>
                    </a:cubicBezTo>
                    <a:cubicBezTo>
                      <a:pt x="363340" y="413"/>
                      <a:pt x="363506" y="496"/>
                      <a:pt x="363754" y="578"/>
                    </a:cubicBezTo>
                    <a:cubicBezTo>
                      <a:pt x="364581" y="826"/>
                      <a:pt x="365326" y="1156"/>
                      <a:pt x="366070" y="1569"/>
                    </a:cubicBezTo>
                    <a:cubicBezTo>
                      <a:pt x="366319" y="1652"/>
                      <a:pt x="366567" y="1817"/>
                      <a:pt x="366898" y="1983"/>
                    </a:cubicBezTo>
                    <a:cubicBezTo>
                      <a:pt x="367725" y="2561"/>
                      <a:pt x="368552" y="3222"/>
                      <a:pt x="369214" y="3965"/>
                    </a:cubicBezTo>
                    <a:cubicBezTo>
                      <a:pt x="369214" y="4048"/>
                      <a:pt x="369297" y="4048"/>
                      <a:pt x="369297" y="4048"/>
                    </a:cubicBezTo>
                    <a:lnTo>
                      <a:pt x="486439" y="137703"/>
                    </a:lnTo>
                    <a:cubicBezTo>
                      <a:pt x="488342" y="139850"/>
                      <a:pt x="489252" y="142576"/>
                      <a:pt x="489252" y="145385"/>
                    </a:cubicBezTo>
                    <a:cubicBezTo>
                      <a:pt x="489335" y="145798"/>
                      <a:pt x="489417" y="146293"/>
                      <a:pt x="489417" y="146706"/>
                    </a:cubicBezTo>
                    <a:lnTo>
                      <a:pt x="489417" y="217003"/>
                    </a:lnTo>
                    <a:lnTo>
                      <a:pt x="503977" y="217003"/>
                    </a:lnTo>
                    <a:cubicBezTo>
                      <a:pt x="522839" y="217003"/>
                      <a:pt x="538061" y="232203"/>
                      <a:pt x="538061" y="251037"/>
                    </a:cubicBezTo>
                    <a:lnTo>
                      <a:pt x="538061" y="427811"/>
                    </a:lnTo>
                    <a:cubicBezTo>
                      <a:pt x="538061" y="446563"/>
                      <a:pt x="522839" y="461844"/>
                      <a:pt x="503977" y="461844"/>
                    </a:cubicBezTo>
                    <a:lnTo>
                      <a:pt x="489417" y="461844"/>
                    </a:lnTo>
                    <a:lnTo>
                      <a:pt x="489417" y="582861"/>
                    </a:lnTo>
                    <a:cubicBezTo>
                      <a:pt x="489417" y="595995"/>
                      <a:pt x="478745" y="606651"/>
                      <a:pt x="465592" y="606651"/>
                    </a:cubicBezTo>
                    <a:lnTo>
                      <a:pt x="72469" y="606651"/>
                    </a:lnTo>
                    <a:cubicBezTo>
                      <a:pt x="59316" y="606651"/>
                      <a:pt x="48644" y="595995"/>
                      <a:pt x="48644" y="582861"/>
                    </a:cubicBezTo>
                    <a:lnTo>
                      <a:pt x="48644" y="461844"/>
                    </a:lnTo>
                    <a:lnTo>
                      <a:pt x="34084" y="461844"/>
                    </a:lnTo>
                    <a:cubicBezTo>
                      <a:pt x="15222" y="461844"/>
                      <a:pt x="0" y="446563"/>
                      <a:pt x="0" y="427811"/>
                    </a:cubicBezTo>
                    <a:lnTo>
                      <a:pt x="0" y="250954"/>
                    </a:lnTo>
                    <a:cubicBezTo>
                      <a:pt x="0" y="232203"/>
                      <a:pt x="15222" y="217003"/>
                      <a:pt x="34084" y="217003"/>
                    </a:cubicBezTo>
                    <a:lnTo>
                      <a:pt x="48644" y="217003"/>
                    </a:lnTo>
                    <a:lnTo>
                      <a:pt x="48644" y="23790"/>
                    </a:lnTo>
                    <a:cubicBezTo>
                      <a:pt x="48644" y="10656"/>
                      <a:pt x="59316" y="0"/>
                      <a:pt x="7246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D4FA404-0858-6965-4B0C-28A28BF4A343}"/>
                </a:ext>
              </a:extLst>
            </p:cNvPr>
            <p:cNvSpPr/>
            <p:nvPr/>
          </p:nvSpPr>
          <p:spPr>
            <a:xfrm>
              <a:off x="1376249" y="1758321"/>
              <a:ext cx="1034928" cy="398136"/>
            </a:xfrm>
            <a:prstGeom prst="roundRect">
              <a:avLst>
                <a:gd name="adj" fmla="val 3492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9BD61A4-B808-8282-BBE7-F42819563297}"/>
              </a:ext>
            </a:extLst>
          </p:cNvPr>
          <p:cNvCxnSpPr>
            <a:cxnSpLocks/>
          </p:cNvCxnSpPr>
          <p:nvPr/>
        </p:nvCxnSpPr>
        <p:spPr>
          <a:xfrm flipH="1">
            <a:off x="2277647" y="2469523"/>
            <a:ext cx="17692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4DEAFD8-B5FE-8D05-A2FE-BC6D85DA364A}"/>
              </a:ext>
            </a:extLst>
          </p:cNvPr>
          <p:cNvSpPr/>
          <p:nvPr/>
        </p:nvSpPr>
        <p:spPr>
          <a:xfrm>
            <a:off x="790575" y="1516582"/>
            <a:ext cx="7419975" cy="1807643"/>
          </a:xfrm>
          <a:prstGeom prst="roundRect">
            <a:avLst>
              <a:gd name="adj" fmla="val 4009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F9DFB8-5ACA-82D9-A623-F97B607D318A}"/>
              </a:ext>
            </a:extLst>
          </p:cNvPr>
          <p:cNvSpPr txBox="1"/>
          <p:nvPr/>
        </p:nvSpPr>
        <p:spPr>
          <a:xfrm>
            <a:off x="3642937" y="2767940"/>
            <a:ext cx="1469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连接私服的地址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9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18C7EA-4E06-FDC5-5D6A-F682F92B71CA}"/>
              </a:ext>
            </a:extLst>
          </p:cNvPr>
          <p:cNvSpPr txBox="1"/>
          <p:nvPr/>
        </p:nvSpPr>
        <p:spPr>
          <a:xfrm>
            <a:off x="4169206" y="2954172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CC02E33-5FD5-2E02-7D1E-730AEF313DEB}"/>
              </a:ext>
            </a:extLst>
          </p:cNvPr>
          <p:cNvGrpSpPr/>
          <p:nvPr/>
        </p:nvGrpSpPr>
        <p:grpSpPr>
          <a:xfrm>
            <a:off x="6421761" y="1555025"/>
            <a:ext cx="1755212" cy="1703631"/>
            <a:chOff x="8602891" y="2437169"/>
            <a:chExt cx="2168499" cy="25591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9C9F5BF-75D2-4916-687F-E917F2992A4E}"/>
                </a:ext>
              </a:extLst>
            </p:cNvPr>
            <p:cNvGrpSpPr/>
            <p:nvPr/>
          </p:nvGrpSpPr>
          <p:grpSpPr>
            <a:xfrm>
              <a:off x="8602891" y="2437169"/>
              <a:ext cx="2168499" cy="2559171"/>
              <a:chOff x="5275004" y="1972776"/>
              <a:chExt cx="2168499" cy="2559171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B194E40D-3B36-3E3C-F238-E2C4EEA5C31E}"/>
                  </a:ext>
                </a:extLst>
              </p:cNvPr>
              <p:cNvSpPr/>
              <p:nvPr/>
            </p:nvSpPr>
            <p:spPr>
              <a:xfrm>
                <a:off x="5275004" y="1972776"/>
                <a:ext cx="2168499" cy="2559171"/>
              </a:xfrm>
              <a:prstGeom prst="roundRect">
                <a:avLst>
                  <a:gd name="adj" fmla="val 4009"/>
                </a:avLst>
              </a:prstGeom>
              <a:solidFill>
                <a:srgbClr val="E46C0A">
                  <a:alpha val="14118"/>
                </a:srgb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398410-EF3E-4E0C-3B0C-7B53192858D4}"/>
                  </a:ext>
                </a:extLst>
              </p:cNvPr>
              <p:cNvSpPr txBox="1"/>
              <p:nvPr/>
            </p:nvSpPr>
            <p:spPr>
              <a:xfrm>
                <a:off x="6106341" y="4081505"/>
                <a:ext cx="5679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私服</a:t>
                </a:r>
                <a:endPara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F6950EFA-9895-DB9D-DC16-371F0A6F6BD5}"/>
                </a:ext>
              </a:extLst>
            </p:cNvPr>
            <p:cNvSpPr/>
            <p:nvPr/>
          </p:nvSpPr>
          <p:spPr>
            <a:xfrm>
              <a:off x="9858895" y="2532838"/>
              <a:ext cx="692213" cy="897070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(snapshot)</a:t>
              </a:r>
              <a:endParaRPr lang="zh-CN" altLang="en-US" sz="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6EDC6B2D-1641-E098-78CA-45442AD7473A}"/>
                </a:ext>
              </a:extLst>
            </p:cNvPr>
            <p:cNvSpPr/>
            <p:nvPr/>
          </p:nvSpPr>
          <p:spPr>
            <a:xfrm>
              <a:off x="8888681" y="2543846"/>
              <a:ext cx="692212" cy="897177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(release)</a:t>
              </a:r>
              <a:endParaRPr lang="zh-CN" altLang="en-US" sz="7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20AB84E9-3892-65C0-F9D7-ED95249AB037}"/>
                </a:ext>
              </a:extLst>
            </p:cNvPr>
            <p:cNvSpPr/>
            <p:nvPr/>
          </p:nvSpPr>
          <p:spPr>
            <a:xfrm>
              <a:off x="9276091" y="3487815"/>
              <a:ext cx="884255" cy="1027097"/>
            </a:xfrm>
            <a:prstGeom prst="ca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(central)</a:t>
              </a:r>
              <a:endParaRPr lang="zh-CN" altLang="en-US" sz="7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8AC35B8-B803-7B02-D406-F50D350247A7}"/>
              </a:ext>
            </a:extLst>
          </p:cNvPr>
          <p:cNvSpPr/>
          <p:nvPr/>
        </p:nvSpPr>
        <p:spPr>
          <a:xfrm>
            <a:off x="6228758" y="1881521"/>
            <a:ext cx="5625834" cy="4668954"/>
          </a:xfrm>
          <a:prstGeom prst="roundRect">
            <a:avLst>
              <a:gd name="adj" fmla="val 1560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profile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&gt;allow-snapshots&lt;/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activeByDefault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&gt;true&lt;/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activeByDefault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&gt;maven-public&lt;/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&gt;http://</a:t>
            </a: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192.168.150.101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:8081/repository/maven-public/&lt;/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releases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&gt;true&lt;/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releases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snapshots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&gt;true&lt;/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snapshots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profile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4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4B0149-51D3-6721-DB16-7710B3F4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68"/>
          <a:stretch/>
        </p:blipFill>
        <p:spPr>
          <a:xfrm>
            <a:off x="793583" y="1613427"/>
            <a:ext cx="2608205" cy="3293284"/>
          </a:xfrm>
          <a:prstGeom prst="roundRect">
            <a:avLst>
              <a:gd name="adj" fmla="val 229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F461514-DEF7-0186-F5CB-2708A0D5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资源上传与下载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41D4F87-D897-B238-2DC1-B7C95270F632}"/>
              </a:ext>
            </a:extLst>
          </p:cNvPr>
          <p:cNvSpPr/>
          <p:nvPr/>
        </p:nvSpPr>
        <p:spPr>
          <a:xfrm>
            <a:off x="793583" y="4128896"/>
            <a:ext cx="2608204" cy="269367"/>
          </a:xfrm>
          <a:prstGeom prst="roundRect">
            <a:avLst>
              <a:gd name="adj" fmla="val 50000"/>
            </a:avLst>
          </a:prstGeom>
          <a:solidFill>
            <a:srgbClr val="FF0000">
              <a:alpha val="14118"/>
            </a:srgb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1C956B-62E2-C8BD-C2B0-E81D8330B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0"/>
          <a:stretch/>
        </p:blipFill>
        <p:spPr>
          <a:xfrm>
            <a:off x="3721827" y="1647699"/>
            <a:ext cx="8007893" cy="2481197"/>
          </a:xfrm>
          <a:prstGeom prst="roundRect">
            <a:avLst>
              <a:gd name="adj" fmla="val 2663"/>
            </a:avLst>
          </a:prstGeom>
        </p:spPr>
      </p:pic>
    </p:spTree>
    <p:extLst>
      <p:ext uri="{BB962C8B-B14F-4D97-AF65-F5344CB8AC3E}">
        <p14:creationId xmlns:p14="http://schemas.microsoft.com/office/powerpoint/2010/main" val="21759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文本框 2">
            <a:extLst>
              <a:ext uri="{FF2B5EF4-FFF2-40B4-BE49-F238E27FC236}">
                <a16:creationId xmlns:a16="http://schemas.microsoft.com/office/drawing/2014/main" id="{B0878B63-641D-7264-A064-EFFE8892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分模块设计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498368-5374-7333-3405-4107868DC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507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为什么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5" name="!!矩形: 圆角 4">
            <a:extLst>
              <a:ext uri="{FF2B5EF4-FFF2-40B4-BE49-F238E27FC236}">
                <a16:creationId xmlns:a16="http://schemas.microsoft.com/office/drawing/2014/main" id="{83119049-8707-BE29-48C3-4FC016028971}"/>
              </a:ext>
            </a:extLst>
          </p:cNvPr>
          <p:cNvSpPr/>
          <p:nvPr/>
        </p:nvSpPr>
        <p:spPr>
          <a:xfrm>
            <a:off x="7575657" y="2952480"/>
            <a:ext cx="2611316" cy="3138855"/>
          </a:xfrm>
          <a:prstGeom prst="roundRect">
            <a:avLst>
              <a:gd name="adj" fmla="val 3984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7A31F43D-F154-EA72-9171-5D48D9E72504}"/>
              </a:ext>
            </a:extLst>
          </p:cNvPr>
          <p:cNvSpPr/>
          <p:nvPr/>
        </p:nvSpPr>
        <p:spPr>
          <a:xfrm>
            <a:off x="7651857" y="3097645"/>
            <a:ext cx="2458916" cy="511745"/>
          </a:xfrm>
          <a:prstGeom prst="roundRect">
            <a:avLst>
              <a:gd name="adj" fmla="val 7737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矩形: 圆角 8">
            <a:extLst>
              <a:ext uri="{FF2B5EF4-FFF2-40B4-BE49-F238E27FC236}">
                <a16:creationId xmlns:a16="http://schemas.microsoft.com/office/drawing/2014/main" id="{0310BA55-D68A-840B-1B8C-92539DB0BA88}"/>
              </a:ext>
            </a:extLst>
          </p:cNvPr>
          <p:cNvSpPr/>
          <p:nvPr/>
        </p:nvSpPr>
        <p:spPr>
          <a:xfrm>
            <a:off x="7651857" y="3691124"/>
            <a:ext cx="2458916" cy="517190"/>
          </a:xfrm>
          <a:prstGeom prst="roundRect">
            <a:avLst>
              <a:gd name="adj" fmla="val 7737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!!矩形: 圆角 9">
            <a:extLst>
              <a:ext uri="{FF2B5EF4-FFF2-40B4-BE49-F238E27FC236}">
                <a16:creationId xmlns:a16="http://schemas.microsoft.com/office/drawing/2014/main" id="{BD9D29BA-8715-0D6C-3C75-19A7B0A77BDA}"/>
              </a:ext>
            </a:extLst>
          </p:cNvPr>
          <p:cNvSpPr/>
          <p:nvPr/>
        </p:nvSpPr>
        <p:spPr>
          <a:xfrm>
            <a:off x="7646068" y="4290047"/>
            <a:ext cx="2458916" cy="517190"/>
          </a:xfrm>
          <a:prstGeom prst="roundRect">
            <a:avLst>
              <a:gd name="adj" fmla="val 7737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!!矩形: 圆角 10">
            <a:extLst>
              <a:ext uri="{FF2B5EF4-FFF2-40B4-BE49-F238E27FC236}">
                <a16:creationId xmlns:a16="http://schemas.microsoft.com/office/drawing/2014/main" id="{2AB23764-7890-F182-7C85-DF1F9D9EAD52}"/>
              </a:ext>
            </a:extLst>
          </p:cNvPr>
          <p:cNvSpPr/>
          <p:nvPr/>
        </p:nvSpPr>
        <p:spPr>
          <a:xfrm>
            <a:off x="7646068" y="4888970"/>
            <a:ext cx="2458916" cy="517190"/>
          </a:xfrm>
          <a:prstGeom prst="roundRect">
            <a:avLst>
              <a:gd name="adj" fmla="val 7737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7B2E352-7785-BEAE-1CB6-7EEFDFC7C902}"/>
              </a:ext>
            </a:extLst>
          </p:cNvPr>
          <p:cNvSpPr/>
          <p:nvPr/>
        </p:nvSpPr>
        <p:spPr>
          <a:xfrm>
            <a:off x="4000671" y="3668381"/>
            <a:ext cx="1829220" cy="1819167"/>
          </a:xfrm>
          <a:prstGeom prst="roundRect">
            <a:avLst>
              <a:gd name="adj" fmla="val 3984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8F74EEE8-331B-EB01-563C-8AE77249B962}"/>
              </a:ext>
            </a:extLst>
          </p:cNvPr>
          <p:cNvSpPr/>
          <p:nvPr/>
        </p:nvSpPr>
        <p:spPr>
          <a:xfrm>
            <a:off x="4054049" y="3885711"/>
            <a:ext cx="1722464" cy="553515"/>
          </a:xfrm>
          <a:prstGeom prst="roundRect">
            <a:avLst>
              <a:gd name="adj" fmla="val 7737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977902F-74BF-A632-6639-5827D8E65FBF}"/>
              </a:ext>
            </a:extLst>
          </p:cNvPr>
          <p:cNvSpPr/>
          <p:nvPr/>
        </p:nvSpPr>
        <p:spPr>
          <a:xfrm>
            <a:off x="4054049" y="4750434"/>
            <a:ext cx="1722464" cy="553515"/>
          </a:xfrm>
          <a:prstGeom prst="roundRect">
            <a:avLst>
              <a:gd name="adj" fmla="val 7737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FB3B276-DFC7-8CE7-9CA0-E026EEB2E680}"/>
              </a:ext>
            </a:extLst>
          </p:cNvPr>
          <p:cNvSpPr/>
          <p:nvPr/>
        </p:nvSpPr>
        <p:spPr>
          <a:xfrm>
            <a:off x="1276975" y="3949925"/>
            <a:ext cx="1158074" cy="1222928"/>
          </a:xfrm>
          <a:prstGeom prst="roundRect">
            <a:avLst>
              <a:gd name="adj" fmla="val 3984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5D28D55-FD96-4724-B69F-6E34322ABEB2}"/>
              </a:ext>
            </a:extLst>
          </p:cNvPr>
          <p:cNvSpPr/>
          <p:nvPr/>
        </p:nvSpPr>
        <p:spPr>
          <a:xfrm>
            <a:off x="1309603" y="4139297"/>
            <a:ext cx="1090487" cy="845943"/>
          </a:xfrm>
          <a:prstGeom prst="roundRect">
            <a:avLst>
              <a:gd name="adj" fmla="val 7737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2A595238-49FD-2954-839A-4C9340E84794}"/>
              </a:ext>
            </a:extLst>
          </p:cNvPr>
          <p:cNvSpPr/>
          <p:nvPr/>
        </p:nvSpPr>
        <p:spPr>
          <a:xfrm>
            <a:off x="2724602" y="4343365"/>
            <a:ext cx="896112" cy="517190"/>
          </a:xfrm>
          <a:prstGeom prst="notchedRightArrow">
            <a:avLst>
              <a:gd name="adj1" fmla="val 50000"/>
              <a:gd name="adj2" fmla="val 57072"/>
            </a:avLst>
          </a:prstGeom>
          <a:gradFill>
            <a:gsLst>
              <a:gs pos="0">
                <a:srgbClr val="1EF8AF"/>
              </a:gs>
              <a:gs pos="79000">
                <a:srgbClr val="0070C0"/>
              </a:gs>
            </a:gsLst>
            <a:lin ang="2700000" scaled="1"/>
          </a:gradFill>
          <a:ln>
            <a:noFill/>
          </a:ln>
          <a:effectLst>
            <a:outerShdw blurRad="228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箭头: 燕尾形 13">
            <a:extLst>
              <a:ext uri="{FF2B5EF4-FFF2-40B4-BE49-F238E27FC236}">
                <a16:creationId xmlns:a16="http://schemas.microsoft.com/office/drawing/2014/main" id="{2AC28CFE-C6B1-0134-26D2-3C2AAD0CCED2}"/>
              </a:ext>
            </a:extLst>
          </p:cNvPr>
          <p:cNvSpPr/>
          <p:nvPr/>
        </p:nvSpPr>
        <p:spPr>
          <a:xfrm>
            <a:off x="6183111" y="4343365"/>
            <a:ext cx="896112" cy="517190"/>
          </a:xfrm>
          <a:prstGeom prst="notchedRightArrow">
            <a:avLst>
              <a:gd name="adj1" fmla="val 50000"/>
              <a:gd name="adj2" fmla="val 57072"/>
            </a:avLst>
          </a:prstGeom>
          <a:gradFill>
            <a:gsLst>
              <a:gs pos="0">
                <a:srgbClr val="1EF8AF"/>
              </a:gs>
              <a:gs pos="79000">
                <a:srgbClr val="0070C0"/>
              </a:gs>
            </a:gsLst>
            <a:lin ang="2700000" scaled="1"/>
          </a:gradFill>
          <a:ln>
            <a:noFill/>
          </a:ln>
          <a:effectLst>
            <a:outerShdw blurRad="228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2BBA26-0C6F-DEF0-75DB-5B017381F542}"/>
              </a:ext>
            </a:extLst>
          </p:cNvPr>
          <p:cNvSpPr txBox="1"/>
          <p:nvPr/>
        </p:nvSpPr>
        <p:spPr>
          <a:xfrm>
            <a:off x="8382967" y="3194932"/>
            <a:ext cx="996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商品模块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4A127F-0F1F-4A1C-922E-F42FCCDD664F}"/>
              </a:ext>
            </a:extLst>
          </p:cNvPr>
          <p:cNvSpPr txBox="1"/>
          <p:nvPr/>
        </p:nvSpPr>
        <p:spPr>
          <a:xfrm>
            <a:off x="8382967" y="3802060"/>
            <a:ext cx="996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搜索模块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180E43-83AB-A3FA-A155-B2465716B7D5}"/>
              </a:ext>
            </a:extLst>
          </p:cNvPr>
          <p:cNvSpPr txBox="1"/>
          <p:nvPr/>
        </p:nvSpPr>
        <p:spPr>
          <a:xfrm>
            <a:off x="8382967" y="4400060"/>
            <a:ext cx="996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购物车模块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83366C-1B3E-7340-BD58-4E887CA194A4}"/>
              </a:ext>
            </a:extLst>
          </p:cNvPr>
          <p:cNvSpPr txBox="1"/>
          <p:nvPr/>
        </p:nvSpPr>
        <p:spPr>
          <a:xfrm>
            <a:off x="8382967" y="5013871"/>
            <a:ext cx="996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订单模块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矩形: 圆角 11">
            <a:extLst>
              <a:ext uri="{FF2B5EF4-FFF2-40B4-BE49-F238E27FC236}">
                <a16:creationId xmlns:a16="http://schemas.microsoft.com/office/drawing/2014/main" id="{1A526FDC-554F-AADD-85BD-1BB013F79AAD}"/>
              </a:ext>
            </a:extLst>
          </p:cNvPr>
          <p:cNvSpPr/>
          <p:nvPr/>
        </p:nvSpPr>
        <p:spPr>
          <a:xfrm>
            <a:off x="7646068" y="5487894"/>
            <a:ext cx="2458916" cy="517190"/>
          </a:xfrm>
          <a:prstGeom prst="roundRect">
            <a:avLst>
              <a:gd name="adj" fmla="val 7737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13CE04-9BBF-C790-7223-4420132F826D}"/>
              </a:ext>
            </a:extLst>
          </p:cNvPr>
          <p:cNvSpPr txBox="1"/>
          <p:nvPr/>
        </p:nvSpPr>
        <p:spPr>
          <a:xfrm>
            <a:off x="8622664" y="5603483"/>
            <a:ext cx="499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……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C22CE7-94E3-1778-0374-84A461BE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014" y="3889617"/>
            <a:ext cx="1634141" cy="12049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CD10BF-01AF-3102-4187-08267BFDB23C}"/>
              </a:ext>
            </a:extLst>
          </p:cNvPr>
          <p:cNvSpPr txBox="1"/>
          <p:nvPr/>
        </p:nvSpPr>
        <p:spPr>
          <a:xfrm>
            <a:off x="9577908" y="3465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不便维护</a:t>
            </a:r>
            <a:endParaRPr lang="en-US" altLang="zh-CN" sz="360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42D1FF-F751-D5A9-FD18-57D0EBEF5808}"/>
              </a:ext>
            </a:extLst>
          </p:cNvPr>
          <p:cNvSpPr txBox="1"/>
          <p:nvPr/>
        </p:nvSpPr>
        <p:spPr>
          <a:xfrm>
            <a:off x="9572119" y="50613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难以复用</a:t>
            </a:r>
            <a:endParaRPr lang="en-US" altLang="zh-CN" sz="360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67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76" grpId="0" animBg="1"/>
      <p:bldP spid="79" grpId="0" animBg="1"/>
      <p:bldP spid="80" grpId="0" animBg="1"/>
      <p:bldP spid="82" grpId="0" animBg="1"/>
      <p:bldP spid="84" grpId="0" animBg="1"/>
      <p:bldP spid="2" grpId="0" animBg="1"/>
      <p:bldP spid="14" grpId="0" animBg="1"/>
      <p:bldP spid="16" grpId="0"/>
      <p:bldP spid="17" grpId="0"/>
      <p:bldP spid="18" grpId="0"/>
      <p:bldP spid="19" grpId="0"/>
      <p:bldP spid="4" grpId="0" animBg="1"/>
      <p:bldP spid="6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AD93C-D3BE-FD0D-B4DB-D219C7A7E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499577"/>
          </a:xfrm>
        </p:spPr>
        <p:txBody>
          <a:bodyPr/>
          <a:lstStyle/>
          <a:p>
            <a:r>
              <a:rPr lang="zh-CN" altLang="en-US"/>
              <a:t>私服</a:t>
            </a:r>
            <a:r>
              <a:rPr lang="en-US" altLang="zh-CN"/>
              <a:t>-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私服</a:t>
            </a:r>
            <a:r>
              <a:rPr lang="en-US" altLang="zh-CN"/>
              <a:t>-</a:t>
            </a:r>
            <a:r>
              <a:rPr lang="zh-CN" altLang="en-US"/>
              <a:t>资源上传与下载</a:t>
            </a:r>
          </a:p>
        </p:txBody>
      </p:sp>
    </p:spTree>
    <p:extLst>
      <p:ext uri="{BB962C8B-B14F-4D97-AF65-F5344CB8AC3E}">
        <p14:creationId xmlns:p14="http://schemas.microsoft.com/office/powerpoint/2010/main" val="798817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72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AE516A0-DE5D-356C-6E53-B153EB919DC3}"/>
              </a:ext>
            </a:extLst>
          </p:cNvPr>
          <p:cNvSpPr/>
          <p:nvPr/>
        </p:nvSpPr>
        <p:spPr>
          <a:xfrm>
            <a:off x="6041687" y="2523319"/>
            <a:ext cx="5125077" cy="3898467"/>
          </a:xfrm>
          <a:prstGeom prst="roundRect">
            <a:avLst>
              <a:gd name="adj" fmla="val 3708"/>
            </a:avLst>
          </a:prstGeom>
          <a:solidFill>
            <a:srgbClr val="56F8C5">
              <a:alpha val="20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!!矩形: 圆角 4">
            <a:extLst>
              <a:ext uri="{FF2B5EF4-FFF2-40B4-BE49-F238E27FC236}">
                <a16:creationId xmlns:a16="http://schemas.microsoft.com/office/drawing/2014/main" id="{B4D07A91-7E4A-4200-7876-7EF0F19678D9}"/>
              </a:ext>
            </a:extLst>
          </p:cNvPr>
          <p:cNvSpPr/>
          <p:nvPr/>
        </p:nvSpPr>
        <p:spPr>
          <a:xfrm rot="16200000" flipV="1">
            <a:off x="744324" y="2376017"/>
            <a:ext cx="4279582" cy="4028909"/>
          </a:xfrm>
          <a:prstGeom prst="hexagon">
            <a:avLst>
              <a:gd name="adj" fmla="val 14936"/>
              <a:gd name="vf" fmla="val 115470"/>
            </a:avLst>
          </a:prstGeom>
          <a:gradFill>
            <a:gsLst>
              <a:gs pos="0">
                <a:srgbClr val="1EF8AF">
                  <a:alpha val="75000"/>
                </a:srgbClr>
              </a:gs>
              <a:gs pos="100000">
                <a:srgbClr val="0070C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878B63-641D-7264-A064-EFFE8892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分模块设计</a:t>
            </a:r>
          </a:p>
        </p:txBody>
      </p:sp>
      <p:sp>
        <p:nvSpPr>
          <p:cNvPr id="17" name="!!矩形: 圆角 7">
            <a:extLst>
              <a:ext uri="{FF2B5EF4-FFF2-40B4-BE49-F238E27FC236}">
                <a16:creationId xmlns:a16="http://schemas.microsoft.com/office/drawing/2014/main" id="{D2268B5E-A9BC-955B-2BF3-CA9BB27FF3CD}"/>
              </a:ext>
            </a:extLst>
          </p:cNvPr>
          <p:cNvSpPr/>
          <p:nvPr/>
        </p:nvSpPr>
        <p:spPr>
          <a:xfrm rot="5400000">
            <a:off x="1234226" y="2822339"/>
            <a:ext cx="1602665" cy="1370868"/>
          </a:xfrm>
          <a:prstGeom prst="hexagon">
            <a:avLst>
              <a:gd name="adj" fmla="val 28603"/>
              <a:gd name="vf" fmla="val 115470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!!矩形: 圆角 8">
            <a:extLst>
              <a:ext uri="{FF2B5EF4-FFF2-40B4-BE49-F238E27FC236}">
                <a16:creationId xmlns:a16="http://schemas.microsoft.com/office/drawing/2014/main" id="{83DFAACE-AEAA-89DF-9610-B467B7E7ADB4}"/>
              </a:ext>
            </a:extLst>
          </p:cNvPr>
          <p:cNvSpPr/>
          <p:nvPr/>
        </p:nvSpPr>
        <p:spPr>
          <a:xfrm rot="5400000">
            <a:off x="2910249" y="2822340"/>
            <a:ext cx="1602665" cy="1370868"/>
          </a:xfrm>
          <a:prstGeom prst="hexagon">
            <a:avLst>
              <a:gd name="adj" fmla="val 28603"/>
              <a:gd name="vf" fmla="val 115470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!!矩形: 圆角 9">
            <a:extLst>
              <a:ext uri="{FF2B5EF4-FFF2-40B4-BE49-F238E27FC236}">
                <a16:creationId xmlns:a16="http://schemas.microsoft.com/office/drawing/2014/main" id="{2AD56D6E-5E02-6784-225B-E5270180A904}"/>
              </a:ext>
            </a:extLst>
          </p:cNvPr>
          <p:cNvSpPr/>
          <p:nvPr/>
        </p:nvSpPr>
        <p:spPr>
          <a:xfrm rot="5400000">
            <a:off x="1234226" y="4588452"/>
            <a:ext cx="1602665" cy="1370868"/>
          </a:xfrm>
          <a:prstGeom prst="hexagon">
            <a:avLst>
              <a:gd name="adj" fmla="val 28603"/>
              <a:gd name="vf" fmla="val 115470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!!矩形: 圆角 10">
            <a:extLst>
              <a:ext uri="{FF2B5EF4-FFF2-40B4-BE49-F238E27FC236}">
                <a16:creationId xmlns:a16="http://schemas.microsoft.com/office/drawing/2014/main" id="{EA504A06-D34B-13E4-A2E1-1B00C6834DDA}"/>
              </a:ext>
            </a:extLst>
          </p:cNvPr>
          <p:cNvSpPr/>
          <p:nvPr/>
        </p:nvSpPr>
        <p:spPr>
          <a:xfrm rot="5400000">
            <a:off x="2910249" y="4588453"/>
            <a:ext cx="1602665" cy="1370868"/>
          </a:xfrm>
          <a:prstGeom prst="hexagon">
            <a:avLst>
              <a:gd name="adj" fmla="val 28603"/>
              <a:gd name="vf" fmla="val 115470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F15310-1C11-104F-2FE1-8470A9CA9B1A}"/>
              </a:ext>
            </a:extLst>
          </p:cNvPr>
          <p:cNvSpPr txBox="1"/>
          <p:nvPr/>
        </p:nvSpPr>
        <p:spPr>
          <a:xfrm>
            <a:off x="1658733" y="3375451"/>
            <a:ext cx="78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商品模块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A69814-4C14-BE4D-AE7C-1C622F9AE934}"/>
              </a:ext>
            </a:extLst>
          </p:cNvPr>
          <p:cNvSpPr txBox="1"/>
          <p:nvPr/>
        </p:nvSpPr>
        <p:spPr>
          <a:xfrm>
            <a:off x="3318509" y="3369273"/>
            <a:ext cx="798855" cy="2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搜索模块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B4B3D0-6AC4-1258-9F1F-57FE460DE0C1}"/>
              </a:ext>
            </a:extLst>
          </p:cNvPr>
          <p:cNvSpPr txBox="1"/>
          <p:nvPr/>
        </p:nvSpPr>
        <p:spPr>
          <a:xfrm>
            <a:off x="1537210" y="5129218"/>
            <a:ext cx="98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购物车模块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A9276E-3BC8-B22E-D666-89E5D8A873C4}"/>
              </a:ext>
            </a:extLst>
          </p:cNvPr>
          <p:cNvSpPr txBox="1"/>
          <p:nvPr/>
        </p:nvSpPr>
        <p:spPr>
          <a:xfrm>
            <a:off x="3295151" y="5155567"/>
            <a:ext cx="83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订单模块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A86337B-DB5F-A1DC-88A4-B6109887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42" y="2956584"/>
            <a:ext cx="590388" cy="43532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A1EE441-4711-D592-5241-797BB9A4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87" y="2956584"/>
            <a:ext cx="590388" cy="43532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9FA2333-733C-FF5B-7AB3-C398B677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87" y="4721796"/>
            <a:ext cx="590388" cy="43532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B7BA82C-99C7-9663-2BC5-3F57650D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42" y="4721796"/>
            <a:ext cx="590388" cy="43532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81F06FE-C6DD-F64A-E178-A6AFCC45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512" y="4102707"/>
            <a:ext cx="1230970" cy="9076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3DF405B-033A-2BC8-822F-A5D22C96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98" y="2956584"/>
            <a:ext cx="590388" cy="4353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36C2EB2-42D5-C3FD-DA7A-9DDC655F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743" y="2956584"/>
            <a:ext cx="590388" cy="43532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BE33AC0-F63A-8458-F40F-150F385E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743" y="4721796"/>
            <a:ext cx="590388" cy="43532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D6965D0-B4E1-E723-E507-CF21403B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98" y="4721796"/>
            <a:ext cx="590388" cy="43532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7F74F7F-DB20-032B-61CB-28D3DB72D8A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492482" y="3652450"/>
            <a:ext cx="1371603" cy="90408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BF9A5A-A702-C2DF-9085-94785176B8C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492482" y="4309106"/>
            <a:ext cx="1371603" cy="247426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6D0630E-BE10-60C7-7419-159900FCE4CE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492482" y="4556532"/>
            <a:ext cx="1371603" cy="36051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96DC6EA-3930-4092-9266-2F6C8A77E66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492482" y="4556532"/>
            <a:ext cx="1371603" cy="111048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矩形: 对角圆角 60">
            <a:extLst>
              <a:ext uri="{FF2B5EF4-FFF2-40B4-BE49-F238E27FC236}">
                <a16:creationId xmlns:a16="http://schemas.microsoft.com/office/drawing/2014/main" id="{AA8B2D17-C2DD-E7FD-87A3-C78F77820CEA}"/>
              </a:ext>
            </a:extLst>
          </p:cNvPr>
          <p:cNvSpPr/>
          <p:nvPr/>
        </p:nvSpPr>
        <p:spPr>
          <a:xfrm>
            <a:off x="10104672" y="5970193"/>
            <a:ext cx="1062092" cy="452225"/>
          </a:xfrm>
          <a:prstGeom prst="round2DiagRect">
            <a:avLst>
              <a:gd name="adj1" fmla="val 26880"/>
              <a:gd name="adj2" fmla="val 0"/>
            </a:avLst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分模块设计</a:t>
            </a:r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5BC0C813-B1A7-D4E0-A5E6-0892F9926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1273035" cy="4507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为什么</a:t>
            </a:r>
            <a:r>
              <a:rPr lang="en-US" altLang="zh-CN"/>
              <a:t>?  </a:t>
            </a:r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将项目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按照功能拆分成若干个子模块，方便项目的管理维护、扩展，也方便模块间的相互调用，资源共享。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60FFF4-D473-C35A-C4BB-74663BECB2E1}"/>
              </a:ext>
            </a:extLst>
          </p:cNvPr>
          <p:cNvCxnSpPr>
            <a:cxnSpLocks/>
          </p:cNvCxnSpPr>
          <p:nvPr/>
        </p:nvCxnSpPr>
        <p:spPr>
          <a:xfrm flipV="1">
            <a:off x="7492482" y="2956584"/>
            <a:ext cx="1371603" cy="159994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CB4EBCD-4ADB-D8BC-D5D5-FFC450198AF1}"/>
              </a:ext>
            </a:extLst>
          </p:cNvPr>
          <p:cNvSpPr txBox="1"/>
          <p:nvPr/>
        </p:nvSpPr>
        <p:spPr>
          <a:xfrm>
            <a:off x="9475053" y="3529023"/>
            <a:ext cx="78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商品模块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E8DBAF-C399-2229-CB20-49F5F6FB047F}"/>
              </a:ext>
            </a:extLst>
          </p:cNvPr>
          <p:cNvSpPr txBox="1"/>
          <p:nvPr/>
        </p:nvSpPr>
        <p:spPr>
          <a:xfrm>
            <a:off x="9461393" y="4204150"/>
            <a:ext cx="798855" cy="2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搜索模块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B2249F-22A5-D320-8548-D643128B7A40}"/>
              </a:ext>
            </a:extLst>
          </p:cNvPr>
          <p:cNvSpPr txBox="1"/>
          <p:nvPr/>
        </p:nvSpPr>
        <p:spPr>
          <a:xfrm>
            <a:off x="9470275" y="4797161"/>
            <a:ext cx="98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购物车模块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F6B237-BDEE-4BD3-36B1-EE8BABEB936A}"/>
              </a:ext>
            </a:extLst>
          </p:cNvPr>
          <p:cNvSpPr txBox="1"/>
          <p:nvPr/>
        </p:nvSpPr>
        <p:spPr>
          <a:xfrm>
            <a:off x="9480293" y="5470973"/>
            <a:ext cx="83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订单模块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35FA93-FA48-31D9-E37A-141864CDE8D6}"/>
              </a:ext>
            </a:extLst>
          </p:cNvPr>
          <p:cNvSpPr txBox="1"/>
          <p:nvPr/>
        </p:nvSpPr>
        <p:spPr>
          <a:xfrm>
            <a:off x="9467932" y="2865462"/>
            <a:ext cx="78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通用组件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B2043-3EF7-AE54-7949-2EAEE72C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36" y="4161485"/>
            <a:ext cx="605469" cy="446441"/>
          </a:xfrm>
          <a:prstGeom prst="rect">
            <a:avLst/>
          </a:prstGeom>
        </p:spPr>
      </p:pic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85F461CE-2FE8-A408-BA34-2E3F3B835A02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>
            <a:off x="10257680" y="3003962"/>
            <a:ext cx="7121" cy="663561"/>
          </a:xfrm>
          <a:prstGeom prst="curvedConnector3">
            <a:avLst>
              <a:gd name="adj1" fmla="val 14943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2B1A60CB-5A5B-BC27-56AD-C39C6093651D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>
            <a:off x="10257680" y="3003962"/>
            <a:ext cx="2568" cy="1341777"/>
          </a:xfrm>
          <a:prstGeom prst="curvedConnector3">
            <a:avLst>
              <a:gd name="adj1" fmla="val 900186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098EA67-55FB-91D9-55E4-04E9EED0DB2A}"/>
              </a:ext>
            </a:extLst>
          </p:cNvPr>
          <p:cNvCxnSpPr>
            <a:cxnSpLocks/>
            <a:stCxn id="25" idx="3"/>
            <a:endCxn id="16" idx="3"/>
          </p:cNvCxnSpPr>
          <p:nvPr/>
        </p:nvCxnSpPr>
        <p:spPr>
          <a:xfrm>
            <a:off x="10257680" y="3003962"/>
            <a:ext cx="199978" cy="1931699"/>
          </a:xfrm>
          <a:prstGeom prst="curvedConnector3">
            <a:avLst>
              <a:gd name="adj1" fmla="val 214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628E6ED9-54F6-B6E8-5723-A6EBB343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85" y="4161484"/>
            <a:ext cx="605469" cy="446441"/>
          </a:xfrm>
          <a:prstGeom prst="rect">
            <a:avLst/>
          </a:prstGeom>
        </p:spPr>
      </p:pic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89E54269-A39C-CB8F-D733-AE694D52FE5A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>
            <a:off x="10257680" y="3003962"/>
            <a:ext cx="55104" cy="2605511"/>
          </a:xfrm>
          <a:prstGeom prst="curvedConnector3">
            <a:avLst>
              <a:gd name="adj1" fmla="val 11517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2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58489 0.0682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45" y="34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44687 0.1615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807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58489 -0.0032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44687 0.0972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486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51614 -0.2025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07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4" grpId="0" build="p"/>
      <p:bldP spid="14" grpId="0"/>
      <p:bldP spid="15" grpId="0"/>
      <p:bldP spid="16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CF1F09-AC15-D62E-C018-25714D74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77" y="2356719"/>
            <a:ext cx="3739100" cy="4274452"/>
          </a:xfrm>
          <a:prstGeom prst="roundRect">
            <a:avLst>
              <a:gd name="adj" fmla="val 291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0D570CAB-7F97-A7D9-E471-1A7C2A07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分模块设计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CF362B-879A-267F-5E15-AF97CA0B28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800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实践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C504A52-9E70-178B-A449-60656ADD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77" y="4046969"/>
            <a:ext cx="1055832" cy="778513"/>
          </a:xfrm>
          <a:prstGeom prst="rect">
            <a:avLst/>
          </a:prstGeom>
        </p:spPr>
      </p:pic>
      <p:cxnSp>
        <p:nvCxnSpPr>
          <p:cNvPr id="49" name="!!直接箭头连接符 25">
            <a:extLst>
              <a:ext uri="{FF2B5EF4-FFF2-40B4-BE49-F238E27FC236}">
                <a16:creationId xmlns:a16="http://schemas.microsoft.com/office/drawing/2014/main" id="{ACDCBC94-B18A-4EC6-DEFB-51058F87CCA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64561" y="4527061"/>
            <a:ext cx="2005354" cy="724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!!直接箭头连接符 26">
            <a:extLst>
              <a:ext uri="{FF2B5EF4-FFF2-40B4-BE49-F238E27FC236}">
                <a16:creationId xmlns:a16="http://schemas.microsoft.com/office/drawing/2014/main" id="{C85E505A-90ED-F43D-3433-577CFA1D147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64561" y="5044344"/>
            <a:ext cx="2005354" cy="102059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!!直接箭头连接符 27">
            <a:extLst>
              <a:ext uri="{FF2B5EF4-FFF2-40B4-BE49-F238E27FC236}">
                <a16:creationId xmlns:a16="http://schemas.microsoft.com/office/drawing/2014/main" id="{B54DE333-0AE0-9E19-CF6E-CE6CE4A4A86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264561" y="2918693"/>
            <a:ext cx="2022957" cy="1083316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86BB1FA-64A6-4358-0D8B-4A8A1F1ADC6F}"/>
              </a:ext>
            </a:extLst>
          </p:cNvPr>
          <p:cNvGrpSpPr/>
          <p:nvPr/>
        </p:nvGrpSpPr>
        <p:grpSpPr>
          <a:xfrm>
            <a:off x="7269915" y="5449627"/>
            <a:ext cx="2494022" cy="1230615"/>
            <a:chOff x="7642874" y="5050132"/>
            <a:chExt cx="2494022" cy="123061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78B17A5-18F5-34C9-D363-AA1F37F5C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260"/>
            <a:stretch/>
          </p:blipFill>
          <p:spPr>
            <a:xfrm>
              <a:off x="7642874" y="5050132"/>
              <a:ext cx="2216430" cy="1230615"/>
            </a:xfrm>
            <a:prstGeom prst="roundRect">
              <a:avLst>
                <a:gd name="adj" fmla="val 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7BAC3AAA-C1C7-04E5-78C5-8A6B98F6A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6508" y="5447779"/>
              <a:ext cx="590388" cy="435320"/>
            </a:xfrm>
            <a:prstGeom prst="rect">
              <a:avLst/>
            </a:prstGeom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7C8EC6F8-581F-9C82-1FFE-AFFCA6B5A269}"/>
              </a:ext>
            </a:extLst>
          </p:cNvPr>
          <p:cNvSpPr/>
          <p:nvPr/>
        </p:nvSpPr>
        <p:spPr>
          <a:xfrm>
            <a:off x="1491377" y="5110893"/>
            <a:ext cx="3737571" cy="208062"/>
          </a:xfrm>
          <a:prstGeom prst="rect">
            <a:avLst/>
          </a:prstGeom>
          <a:solidFill>
            <a:srgbClr val="00B05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41DBAD-49DB-A423-77F6-C627842C99DF}"/>
              </a:ext>
            </a:extLst>
          </p:cNvPr>
          <p:cNvSpPr/>
          <p:nvPr/>
        </p:nvSpPr>
        <p:spPr>
          <a:xfrm>
            <a:off x="1491377" y="5535790"/>
            <a:ext cx="3737571" cy="208062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5C4E533-A2A2-D3C1-2B04-12C0607F3868}"/>
              </a:ext>
            </a:extLst>
          </p:cNvPr>
          <p:cNvGrpSpPr/>
          <p:nvPr/>
        </p:nvGrpSpPr>
        <p:grpSpPr>
          <a:xfrm>
            <a:off x="7287518" y="2232892"/>
            <a:ext cx="2476419" cy="1371601"/>
            <a:chOff x="7660477" y="1833397"/>
            <a:chExt cx="2476419" cy="137160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907A768-71EA-67D6-B383-C39B04570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0477" y="1833398"/>
              <a:ext cx="2181225" cy="1371600"/>
            </a:xfrm>
            <a:prstGeom prst="roundRect">
              <a:avLst>
                <a:gd name="adj" fmla="val 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EAFAA8-90B9-82C1-4EBD-719C1B87BA7B}"/>
                </a:ext>
              </a:extLst>
            </p:cNvPr>
            <p:cNvSpPr/>
            <p:nvPr/>
          </p:nvSpPr>
          <p:spPr>
            <a:xfrm>
              <a:off x="7662463" y="1833397"/>
              <a:ext cx="2179239" cy="1371599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02A76D1D-2A61-A800-5EA7-A52D53E7E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6508" y="2305801"/>
              <a:ext cx="590388" cy="435320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0D1497-CF04-E47E-C45F-289D56C16D79}"/>
              </a:ext>
            </a:extLst>
          </p:cNvPr>
          <p:cNvGrpSpPr/>
          <p:nvPr/>
        </p:nvGrpSpPr>
        <p:grpSpPr>
          <a:xfrm>
            <a:off x="7269915" y="3871602"/>
            <a:ext cx="2494022" cy="1321678"/>
            <a:chOff x="7642874" y="3472107"/>
            <a:chExt cx="2494022" cy="132167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2AE0A96-F41F-B9B8-D602-CA8E22B47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0260"/>
            <a:stretch/>
          </p:blipFill>
          <p:spPr>
            <a:xfrm>
              <a:off x="7642874" y="3472109"/>
              <a:ext cx="2216431" cy="1310913"/>
            </a:xfrm>
            <a:prstGeom prst="roundRect">
              <a:avLst>
                <a:gd name="adj" fmla="val 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85389D2-3A0E-9E94-CE5B-E5C2D80214E4}"/>
                </a:ext>
              </a:extLst>
            </p:cNvPr>
            <p:cNvSpPr/>
            <p:nvPr/>
          </p:nvSpPr>
          <p:spPr>
            <a:xfrm>
              <a:off x="7642874" y="3472107"/>
              <a:ext cx="2223810" cy="1321678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9B6BFAA8-730D-5404-DC86-7012FEF23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6508" y="3909905"/>
              <a:ext cx="590388" cy="435320"/>
            </a:xfrm>
            <a:prstGeom prst="rect">
              <a:avLst/>
            </a:prstGeom>
          </p:spPr>
        </p:pic>
      </p:grp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BC93393-B484-B06B-351A-F074BA1BDF7A}"/>
              </a:ext>
            </a:extLst>
          </p:cNvPr>
          <p:cNvCxnSpPr>
            <a:stCxn id="36" idx="3"/>
            <a:endCxn id="43" idx="3"/>
          </p:cNvCxnSpPr>
          <p:nvPr/>
        </p:nvCxnSpPr>
        <p:spPr>
          <a:xfrm>
            <a:off x="9763937" y="2922956"/>
            <a:ext cx="12700" cy="3141978"/>
          </a:xfrm>
          <a:prstGeom prst="curvedConnector3">
            <a:avLst>
              <a:gd name="adj1" fmla="val 515534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C7886B68-7065-19AF-E6A7-A7C7B9D25766}"/>
              </a:ext>
            </a:extLst>
          </p:cNvPr>
          <p:cNvCxnSpPr>
            <a:stCxn id="42" idx="3"/>
            <a:endCxn id="43" idx="3"/>
          </p:cNvCxnSpPr>
          <p:nvPr/>
        </p:nvCxnSpPr>
        <p:spPr>
          <a:xfrm>
            <a:off x="9763937" y="4527060"/>
            <a:ext cx="12700" cy="1537874"/>
          </a:xfrm>
          <a:prstGeom prst="curvedConnector3">
            <a:avLst>
              <a:gd name="adj1" fmla="val 1730102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CB33C1A-5DBE-E4EB-CC6B-F62DBB44C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分模块开发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DE72D8A-5569-C348-BC2F-C466D532A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4707" y="1889067"/>
            <a:ext cx="9214230" cy="10575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</a:rPr>
              <a:t>创建</a:t>
            </a:r>
            <a:r>
              <a:rPr lang="en-US" altLang="zh-CN">
                <a:latin typeface="Consolas" panose="020B0609020204030204" pitchFamily="49" charset="0"/>
              </a:rPr>
              <a:t>maven</a:t>
            </a:r>
            <a:r>
              <a:rPr lang="zh-CN" altLang="en-US">
                <a:latin typeface="Consolas" panose="020B0609020204030204" pitchFamily="49" charset="0"/>
              </a:rPr>
              <a:t>模块</a:t>
            </a:r>
            <a:r>
              <a:rPr lang="en-US" altLang="zh-CN">
                <a:latin typeface="Consolas" panose="020B0609020204030204" pitchFamily="49" charset="0"/>
              </a:rPr>
              <a:t> tlias-pojo</a:t>
            </a:r>
            <a:r>
              <a:rPr lang="zh-CN" altLang="en-US">
                <a:latin typeface="Consolas" panose="020B0609020204030204" pitchFamily="49" charset="0"/>
              </a:rPr>
              <a:t>，存放实体类。</a:t>
            </a:r>
            <a:endParaRPr lang="en-US" altLang="zh-CN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</a:rPr>
              <a:t>创建</a:t>
            </a:r>
            <a:r>
              <a:rPr lang="en-US" altLang="zh-CN">
                <a:latin typeface="Consolas" panose="020B0609020204030204" pitchFamily="49" charset="0"/>
              </a:rPr>
              <a:t>maven</a:t>
            </a:r>
            <a:r>
              <a:rPr lang="zh-CN" altLang="en-US">
                <a:latin typeface="Consolas" panose="020B0609020204030204" pitchFamily="49" charset="0"/>
              </a:rPr>
              <a:t>模块 </a:t>
            </a:r>
            <a:r>
              <a:rPr lang="en-US" altLang="zh-CN">
                <a:latin typeface="Consolas" panose="020B0609020204030204" pitchFamily="49" charset="0"/>
              </a:rPr>
              <a:t>tlias-utils</a:t>
            </a:r>
            <a:r>
              <a:rPr lang="zh-CN" altLang="en-US">
                <a:latin typeface="Consolas" panose="020B0609020204030204" pitchFamily="49" charset="0"/>
              </a:rPr>
              <a:t>，存放相关工具类。</a:t>
            </a:r>
            <a:endParaRPr lang="en-US" altLang="zh-CN"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A06F568-A272-3CF5-20CE-AB110E0A9040}"/>
              </a:ext>
            </a:extLst>
          </p:cNvPr>
          <p:cNvGrpSpPr/>
          <p:nvPr/>
        </p:nvGrpSpPr>
        <p:grpSpPr>
          <a:xfrm>
            <a:off x="854776" y="5695163"/>
            <a:ext cx="10482448" cy="863682"/>
            <a:chOff x="1048333" y="5599087"/>
            <a:chExt cx="10468233" cy="863682"/>
          </a:xfrm>
        </p:grpSpPr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A4F37F71-356A-DD05-64AC-CCD2A31992FE}"/>
                </a:ext>
              </a:extLst>
            </p:cNvPr>
            <p:cNvSpPr txBox="1"/>
            <p:nvPr/>
          </p:nvSpPr>
          <p:spPr>
            <a:xfrm>
              <a:off x="1314488" y="5903518"/>
              <a:ext cx="9834618" cy="411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分模块开发需要先针对模块功能进行设计，再进行编码。不会先将工程开发完毕，然后进行拆分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。</a:t>
              </a:r>
              <a:endParaRPr lang="zh-CN" altLang="en-US" sz="120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C76E5AB-3999-342E-F522-4D5D75AF69C2}"/>
                </a:ext>
              </a:extLst>
            </p:cNvPr>
            <p:cNvGrpSpPr/>
            <p:nvPr/>
          </p:nvGrpSpPr>
          <p:grpSpPr>
            <a:xfrm>
              <a:off x="1048333" y="5599087"/>
              <a:ext cx="10468233" cy="863682"/>
              <a:chOff x="1097275" y="5693357"/>
              <a:chExt cx="10417728" cy="863682"/>
            </a:xfrm>
          </p:grpSpPr>
          <p:sp>
            <p:nvSpPr>
              <p:cNvPr id="11" name="三角形 9">
                <a:extLst>
                  <a:ext uri="{FF2B5EF4-FFF2-40B4-BE49-F238E27FC236}">
                    <a16:creationId xmlns:a16="http://schemas.microsoft.com/office/drawing/2014/main" id="{66E7B730-E7F1-36D8-4832-09BDB7C83BF1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923C086-624E-7969-9836-FC44DA6C23D7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317800" cy="86368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B54A82-9E82-F52C-37EA-911A978552E0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789FD4D-08D1-F12B-342C-9290A1BB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3" y="1889067"/>
            <a:ext cx="2315323" cy="3144846"/>
          </a:xfrm>
          <a:prstGeom prst="roundRect">
            <a:avLst>
              <a:gd name="adj" fmla="val 291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F2855A-2A98-1E5C-15F3-C3F2E27D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78" y="3270779"/>
            <a:ext cx="607011" cy="531792"/>
          </a:xfrm>
          <a:prstGeom prst="rect">
            <a:avLst/>
          </a:prstGeom>
        </p:spPr>
      </p:pic>
      <p:cxnSp>
        <p:nvCxnSpPr>
          <p:cNvPr id="4" name="!!直接箭头连接符 25">
            <a:extLst>
              <a:ext uri="{FF2B5EF4-FFF2-40B4-BE49-F238E27FC236}">
                <a16:creationId xmlns:a16="http://schemas.microsoft.com/office/drawing/2014/main" id="{619C75D9-CB18-189C-9791-901BCD3A855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8663245" y="3536676"/>
            <a:ext cx="1152903" cy="495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!!直接箭头连接符 26">
            <a:extLst>
              <a:ext uri="{FF2B5EF4-FFF2-40B4-BE49-F238E27FC236}">
                <a16:creationId xmlns:a16="http://schemas.microsoft.com/office/drawing/2014/main" id="{EA7422EE-7577-5B69-F4F1-671EB1ACB71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663245" y="3890025"/>
            <a:ext cx="1152903" cy="69715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!!直接箭头连接符 27">
            <a:extLst>
              <a:ext uri="{FF2B5EF4-FFF2-40B4-BE49-F238E27FC236}">
                <a16:creationId xmlns:a16="http://schemas.microsoft.com/office/drawing/2014/main" id="{14FECFAF-0517-95DD-40E3-ADFC28E3B2E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63245" y="2438020"/>
            <a:ext cx="1163023" cy="7399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2582369-DDB7-9C42-6B28-DE3E8D5DE65C}"/>
              </a:ext>
            </a:extLst>
          </p:cNvPr>
          <p:cNvGrpSpPr/>
          <p:nvPr/>
        </p:nvGrpSpPr>
        <p:grpSpPr>
          <a:xfrm>
            <a:off x="9816148" y="4166869"/>
            <a:ext cx="1433844" cy="840617"/>
            <a:chOff x="7642874" y="5050132"/>
            <a:chExt cx="2494022" cy="123061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D72ADE7-1840-3886-A9F8-27417823C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260"/>
            <a:stretch/>
          </p:blipFill>
          <p:spPr>
            <a:xfrm>
              <a:off x="7642874" y="5050132"/>
              <a:ext cx="2216430" cy="1230615"/>
            </a:xfrm>
            <a:prstGeom prst="roundRect">
              <a:avLst>
                <a:gd name="adj" fmla="val 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F1808C9-4328-EB24-DF8F-7A0B85FB2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6508" y="5447779"/>
              <a:ext cx="590388" cy="435320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BE4D509-43BD-65AF-2A68-F9309ACC749A}"/>
              </a:ext>
            </a:extLst>
          </p:cNvPr>
          <p:cNvSpPr/>
          <p:nvPr/>
        </p:nvSpPr>
        <p:spPr>
          <a:xfrm>
            <a:off x="6348783" y="3926608"/>
            <a:ext cx="2314462" cy="140586"/>
          </a:xfrm>
          <a:prstGeom prst="rect">
            <a:avLst/>
          </a:prstGeom>
          <a:solidFill>
            <a:srgbClr val="00B05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EC2BB8-CE38-5354-4D34-FB6B3512EB30}"/>
              </a:ext>
            </a:extLst>
          </p:cNvPr>
          <p:cNvSpPr/>
          <p:nvPr/>
        </p:nvSpPr>
        <p:spPr>
          <a:xfrm>
            <a:off x="6346773" y="4225725"/>
            <a:ext cx="2314462" cy="140586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0150F6-A61F-1337-7560-291CC3310A16}"/>
              </a:ext>
            </a:extLst>
          </p:cNvPr>
          <p:cNvGrpSpPr/>
          <p:nvPr/>
        </p:nvGrpSpPr>
        <p:grpSpPr>
          <a:xfrm>
            <a:off x="9826268" y="1969559"/>
            <a:ext cx="1423724" cy="936923"/>
            <a:chOff x="7660477" y="1833397"/>
            <a:chExt cx="2476419" cy="137160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EEF7B2A-D03C-60E8-B98D-77D7227EE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0477" y="1833398"/>
              <a:ext cx="2181225" cy="1371600"/>
            </a:xfrm>
            <a:prstGeom prst="roundRect">
              <a:avLst>
                <a:gd name="adj" fmla="val 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6822477-F449-D5AD-03A1-F9A30DC90A9D}"/>
                </a:ext>
              </a:extLst>
            </p:cNvPr>
            <p:cNvSpPr/>
            <p:nvPr/>
          </p:nvSpPr>
          <p:spPr>
            <a:xfrm>
              <a:off x="7662463" y="1833397"/>
              <a:ext cx="2179239" cy="1371599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F6A4971-0453-0C30-497E-2E8184862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6508" y="2305801"/>
              <a:ext cx="590388" cy="43532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254FDC-B30A-73AE-7781-1CDA98045AA7}"/>
              </a:ext>
            </a:extLst>
          </p:cNvPr>
          <p:cNvGrpSpPr/>
          <p:nvPr/>
        </p:nvGrpSpPr>
        <p:grpSpPr>
          <a:xfrm>
            <a:off x="9816148" y="3088940"/>
            <a:ext cx="1433844" cy="902821"/>
            <a:chOff x="7642874" y="3472107"/>
            <a:chExt cx="2494022" cy="132167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AC533C0-C1BA-6C8C-176A-1DD1B0C31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0260"/>
            <a:stretch/>
          </p:blipFill>
          <p:spPr>
            <a:xfrm>
              <a:off x="7642874" y="3472109"/>
              <a:ext cx="2216431" cy="1310913"/>
            </a:xfrm>
            <a:prstGeom prst="roundRect">
              <a:avLst>
                <a:gd name="adj" fmla="val 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7FE1AF6-FB8C-06BF-A477-1A12E74EDC5E}"/>
                </a:ext>
              </a:extLst>
            </p:cNvPr>
            <p:cNvSpPr/>
            <p:nvPr/>
          </p:nvSpPr>
          <p:spPr>
            <a:xfrm>
              <a:off x="7642874" y="3472107"/>
              <a:ext cx="2223810" cy="1321678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C60D702-685D-5AB4-75DF-AA37DB45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6508" y="3909905"/>
              <a:ext cx="590388" cy="435320"/>
            </a:xfrm>
            <a:prstGeom prst="rect">
              <a:avLst/>
            </a:prstGeom>
          </p:spPr>
        </p:pic>
      </p:grp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1251A9E-6CB7-26D6-2F09-6E2659D52850}"/>
              </a:ext>
            </a:extLst>
          </p:cNvPr>
          <p:cNvCxnSpPr>
            <a:stCxn id="23" idx="3"/>
            <a:endCxn id="17" idx="3"/>
          </p:cNvCxnSpPr>
          <p:nvPr/>
        </p:nvCxnSpPr>
        <p:spPr>
          <a:xfrm>
            <a:off x="11249992" y="2440932"/>
            <a:ext cx="7301" cy="2146244"/>
          </a:xfrm>
          <a:prstGeom prst="curvedConnector3">
            <a:avLst>
              <a:gd name="adj1" fmla="val 496710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DFF8354-6D93-64FE-2345-64A6F6AAB833}"/>
              </a:ext>
            </a:extLst>
          </p:cNvPr>
          <p:cNvCxnSpPr>
            <a:stCxn id="27" idx="3"/>
            <a:endCxn id="17" idx="3"/>
          </p:cNvCxnSpPr>
          <p:nvPr/>
        </p:nvCxnSpPr>
        <p:spPr>
          <a:xfrm>
            <a:off x="11249992" y="3536675"/>
            <a:ext cx="7301" cy="1050502"/>
          </a:xfrm>
          <a:prstGeom prst="curvedConnector3">
            <a:avLst>
              <a:gd name="adj1" fmla="val 1730102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8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D531D-E6A6-0496-F7A2-8904689C2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4742" y="1010279"/>
            <a:ext cx="695592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什么是分模块设计</a:t>
            </a:r>
            <a:r>
              <a:rPr lang="en-US" altLang="zh-CN"/>
              <a:t>? 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将项目按照功能拆分成若干个子模块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为什么要分模块设计</a:t>
            </a:r>
            <a:r>
              <a:rPr lang="en-US" altLang="zh-CN"/>
              <a:t>?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方便项目的管理维护、扩展，也方便模块间的相互调用，资源共享</a:t>
            </a:r>
            <a:endParaRPr kumimoji="1"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</a:rPr>
              <a:t>注意事项</a:t>
            </a:r>
            <a:endParaRPr lang="en-US" altLang="zh-CN">
              <a:solidFill>
                <a:srgbClr val="C00000"/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分模块设计需要先针对模块功能进行设计，再进行编码。不会先将工程开发完毕，然后进行拆分</a:t>
            </a:r>
            <a:endParaRPr kumimoji="1" lang="zh-CN" altLang="en-US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23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继承与聚合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032948"/>
          </a:xfrm>
        </p:spPr>
        <p:txBody>
          <a:bodyPr/>
          <a:lstStyle/>
          <a:p>
            <a:r>
              <a:rPr lang="zh-CN" altLang="en-US"/>
              <a:t>继承</a:t>
            </a:r>
            <a:endParaRPr lang="en-US" altLang="zh-CN"/>
          </a:p>
          <a:p>
            <a:r>
              <a:rPr lang="zh-CN" altLang="en-US"/>
              <a:t>聚合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00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46826;#75431;#75431;#3327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46826;#75431;#75431;#3327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110423</TotalTime>
  <Words>2653</Words>
  <Application>Microsoft Office PowerPoint</Application>
  <PresentationFormat>宽屏</PresentationFormat>
  <Paragraphs>318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41</vt:i4>
      </vt:variant>
    </vt:vector>
  </HeadingPairs>
  <TitlesOfParts>
    <vt:vector size="64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汉仪尚巍流云体简</vt:lpstr>
      <vt:lpstr>黑体</vt:lpstr>
      <vt:lpstr>STKaiti</vt:lpstr>
      <vt:lpstr>STKaiti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Maven高级</vt:lpstr>
      <vt:lpstr>PowerPoint 演示文稿</vt:lpstr>
      <vt:lpstr>分模块设计与开发</vt:lpstr>
      <vt:lpstr>分模块设计</vt:lpstr>
      <vt:lpstr>分模块设计</vt:lpstr>
      <vt:lpstr>分模块设计</vt:lpstr>
      <vt:lpstr>PowerPoint 演示文稿</vt:lpstr>
      <vt:lpstr>PowerPoint 演示文稿</vt:lpstr>
      <vt:lpstr>继承与聚合</vt:lpstr>
      <vt:lpstr>继承与聚合</vt:lpstr>
      <vt:lpstr>继承与聚合</vt:lpstr>
      <vt:lpstr>继承</vt:lpstr>
      <vt:lpstr>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继承与聚合</vt:lpstr>
      <vt:lpstr>版本锁定</vt:lpstr>
      <vt:lpstr>版本锁定</vt:lpstr>
      <vt:lpstr>版本锁定</vt:lpstr>
      <vt:lpstr>PowerPoint 演示文稿</vt:lpstr>
      <vt:lpstr>继承与聚合</vt:lpstr>
      <vt:lpstr>聚合</vt:lpstr>
      <vt:lpstr>聚合</vt:lpstr>
      <vt:lpstr>继承与聚合</vt:lpstr>
      <vt:lpstr>PowerPoint 演示文稿</vt:lpstr>
      <vt:lpstr>私服</vt:lpstr>
      <vt:lpstr>私服</vt:lpstr>
      <vt:lpstr>介绍</vt:lpstr>
      <vt:lpstr>介绍</vt:lpstr>
      <vt:lpstr>介绍</vt:lpstr>
      <vt:lpstr>私服</vt:lpstr>
      <vt:lpstr>资源上传与下载</vt:lpstr>
      <vt:lpstr>资源上传与下载</vt:lpstr>
      <vt:lpstr>资源上传与下载</vt:lpstr>
      <vt:lpstr>资源上传与下载</vt:lpstr>
      <vt:lpstr>资源上传与下载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6465</cp:revision>
  <dcterms:created xsi:type="dcterms:W3CDTF">2020-03-31T02:23:27Z</dcterms:created>
  <dcterms:modified xsi:type="dcterms:W3CDTF">2023-01-13T08:11:26Z</dcterms:modified>
</cp:coreProperties>
</file>