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0"/>
  </p:notesMasterIdLst>
  <p:handoutMasterIdLst>
    <p:handoutMasterId r:id="rId41"/>
  </p:handoutMasterIdLst>
  <p:sldIdLst>
    <p:sldId id="462" r:id="rId8"/>
    <p:sldId id="1427" r:id="rId9"/>
    <p:sldId id="1774" r:id="rId10"/>
    <p:sldId id="1700" r:id="rId11"/>
    <p:sldId id="1702" r:id="rId12"/>
    <p:sldId id="1710" r:id="rId13"/>
    <p:sldId id="1728" r:id="rId14"/>
    <p:sldId id="1777" r:id="rId15"/>
    <p:sldId id="1783" r:id="rId16"/>
    <p:sldId id="1782" r:id="rId17"/>
    <p:sldId id="1718" r:id="rId18"/>
    <p:sldId id="1719" r:id="rId19"/>
    <p:sldId id="1720" r:id="rId20"/>
    <p:sldId id="1722" r:id="rId21"/>
    <p:sldId id="1746" r:id="rId22"/>
    <p:sldId id="1776" r:id="rId23"/>
    <p:sldId id="1729" r:id="rId24"/>
    <p:sldId id="1764" r:id="rId25"/>
    <p:sldId id="1730" r:id="rId26"/>
    <p:sldId id="1745" r:id="rId27"/>
    <p:sldId id="1769" r:id="rId28"/>
    <p:sldId id="1775" r:id="rId29"/>
    <p:sldId id="1765" r:id="rId30"/>
    <p:sldId id="1766" r:id="rId31"/>
    <p:sldId id="1773" r:id="rId32"/>
    <p:sldId id="1767" r:id="rId33"/>
    <p:sldId id="1781" r:id="rId34"/>
    <p:sldId id="1771" r:id="rId35"/>
    <p:sldId id="1772" r:id="rId36"/>
    <p:sldId id="1768" r:id="rId37"/>
    <p:sldId id="1770" r:id="rId38"/>
    <p:sldId id="170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592FD"/>
    <a:srgbClr val="8C61FF"/>
    <a:srgbClr val="3530A0"/>
    <a:srgbClr val="B2FCE5"/>
    <a:srgbClr val="A7FBE1"/>
    <a:srgbClr val="56F8C5"/>
    <a:srgbClr val="B37AB0"/>
    <a:srgbClr val="B19F37"/>
    <a:srgbClr val="BFB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556" autoAdjust="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22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812496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7934570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2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9" r:id="rId2"/>
    <p:sldLayoutId id="2147483721" r:id="rId3"/>
    <p:sldLayoutId id="214748372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0" r:id="rId19"/>
    <p:sldLayoutId id="214748372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baba/druid/tree/master/druid-spring-boot-starter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hyperlink" Target="https://mybatis.org/mybatis-3/zh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!!直接箭头连接符 2">
            <a:extLst>
              <a:ext uri="{FF2B5EF4-FFF2-40B4-BE49-F238E27FC236}">
                <a16:creationId xmlns:a16="http://schemas.microsoft.com/office/drawing/2014/main" id="{F1A6C8C7-796B-EE5F-6CCD-035997315411}"/>
              </a:ext>
            </a:extLst>
          </p:cNvPr>
          <p:cNvCxnSpPr>
            <a:cxnSpLocks/>
          </p:cNvCxnSpPr>
          <p:nvPr/>
        </p:nvCxnSpPr>
        <p:spPr>
          <a:xfrm>
            <a:off x="8634046" y="1402635"/>
            <a:ext cx="108326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直接箭头连接符 3">
            <a:extLst>
              <a:ext uri="{FF2B5EF4-FFF2-40B4-BE49-F238E27FC236}">
                <a16:creationId xmlns:a16="http://schemas.microsoft.com/office/drawing/2014/main" id="{B1785011-8E4D-6B73-3622-A8597BCE72C9}"/>
              </a:ext>
            </a:extLst>
          </p:cNvPr>
          <p:cNvCxnSpPr>
            <a:cxnSpLocks/>
          </p:cNvCxnSpPr>
          <p:nvPr/>
        </p:nvCxnSpPr>
        <p:spPr>
          <a:xfrm flipH="1">
            <a:off x="8634046" y="1592592"/>
            <a:ext cx="108326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8C0CF2-CDD8-13D4-00D7-CEEF9F9570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107332"/>
            <a:ext cx="4266896" cy="517190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Mybatis</a:t>
            </a:r>
            <a:r>
              <a:rPr lang="zh-CN" altLang="en-US"/>
              <a:t>查询所有用户数据</a:t>
            </a:r>
          </a:p>
        </p:txBody>
      </p:sp>
      <p:sp>
        <p:nvSpPr>
          <p:cNvPr id="7" name="!!文本框 2">
            <a:extLst>
              <a:ext uri="{FF2B5EF4-FFF2-40B4-BE49-F238E27FC236}">
                <a16:creationId xmlns:a16="http://schemas.microsoft.com/office/drawing/2014/main" id="{D685D652-1D75-38F7-A179-68E14B66C4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0745" y="1748973"/>
            <a:ext cx="6186549" cy="1243509"/>
          </a:xfrm>
        </p:spPr>
        <p:txBody>
          <a:bodyPr/>
          <a:lstStyle/>
          <a:p>
            <a:pPr marL="342900" indent="-342900" defTabSz="432000">
              <a:spcBef>
                <a:spcPts val="600"/>
              </a:spcBef>
              <a:buAutoNum type="arabicPeriod"/>
              <a:tabLst>
                <a:tab pos="0" algn="l"/>
              </a:tabLst>
            </a:pPr>
            <a:r>
              <a:rPr lang="zh-CN" altLang="en-US" sz="1400">
                <a:solidFill>
                  <a:schemeClr val="tx1"/>
                </a:solidFill>
              </a:rPr>
              <a:t>准备工作</a:t>
            </a:r>
            <a:r>
              <a:rPr lang="en-US" altLang="zh-CN" sz="1400">
                <a:solidFill>
                  <a:schemeClr val="tx1"/>
                </a:solidFill>
              </a:rPr>
              <a:t>(</a:t>
            </a:r>
            <a:r>
              <a:rPr lang="zh-CN" altLang="en-US" sz="1400">
                <a:solidFill>
                  <a:schemeClr val="tx1"/>
                </a:solidFill>
              </a:rPr>
              <a:t>创建</a:t>
            </a:r>
            <a:r>
              <a:rPr lang="en-US" altLang="zh-CN" sz="1400">
                <a:solidFill>
                  <a:schemeClr val="tx1"/>
                </a:solidFill>
              </a:rPr>
              <a:t>springboot</a:t>
            </a:r>
            <a:r>
              <a:rPr lang="zh-CN" altLang="en-US" sz="1400">
                <a:solidFill>
                  <a:schemeClr val="tx1"/>
                </a:solidFill>
              </a:rPr>
              <a:t>工程、数据库表</a:t>
            </a:r>
            <a:r>
              <a:rPr lang="en-US" altLang="zh-CN" sz="1400">
                <a:solidFill>
                  <a:schemeClr val="tx1"/>
                </a:solidFill>
              </a:rPr>
              <a:t>user</a:t>
            </a:r>
            <a:r>
              <a:rPr lang="zh-CN" altLang="en-US" sz="1400">
                <a:solidFill>
                  <a:schemeClr val="tx1"/>
                </a:solidFill>
              </a:rPr>
              <a:t>、实体类</a:t>
            </a:r>
            <a:r>
              <a:rPr lang="en-US" altLang="zh-CN" sz="1400">
                <a:solidFill>
                  <a:schemeClr val="tx1"/>
                </a:solidFill>
              </a:rPr>
              <a:t>User)</a:t>
            </a:r>
          </a:p>
          <a:p>
            <a:pPr marL="342900" indent="-342900" defTabSz="432000">
              <a:spcBef>
                <a:spcPts val="600"/>
              </a:spcBef>
              <a:buAutoNum type="arabicPeriod"/>
              <a:tabLst>
                <a:tab pos="0" algn="l"/>
              </a:tabLst>
            </a:pPr>
            <a:r>
              <a:rPr lang="zh-CN" altLang="en-US" sz="1400">
                <a:solidFill>
                  <a:schemeClr val="tx1"/>
                </a:solidFill>
              </a:rPr>
              <a:t>引入</a:t>
            </a:r>
            <a:r>
              <a:rPr lang="en-US" altLang="zh-CN" sz="1400">
                <a:solidFill>
                  <a:schemeClr val="tx1"/>
                </a:solidFill>
              </a:rPr>
              <a:t>Mybatis</a:t>
            </a:r>
            <a:r>
              <a:rPr lang="zh-CN" altLang="en-US" sz="1400">
                <a:solidFill>
                  <a:schemeClr val="tx1"/>
                </a:solidFill>
              </a:rPr>
              <a:t>的相关依赖，配置</a:t>
            </a:r>
            <a:r>
              <a:rPr lang="en-US" altLang="zh-CN" sz="1400">
                <a:solidFill>
                  <a:schemeClr val="tx1"/>
                </a:solidFill>
              </a:rPr>
              <a:t>Mybatis(</a:t>
            </a:r>
            <a:r>
              <a:rPr lang="zh-CN" altLang="en-US" sz="1400">
                <a:solidFill>
                  <a:schemeClr val="tx1"/>
                </a:solidFill>
              </a:rPr>
              <a:t>数据库连接信息</a:t>
            </a:r>
            <a:r>
              <a:rPr lang="en-US" altLang="zh-CN" sz="1400">
                <a:solidFill>
                  <a:schemeClr val="tx1"/>
                </a:solidFill>
              </a:rPr>
              <a:t>)</a:t>
            </a:r>
          </a:p>
          <a:p>
            <a:pPr marL="342900" indent="-342900" defTabSz="432000">
              <a:spcBef>
                <a:spcPts val="600"/>
              </a:spcBef>
              <a:buAutoNum type="arabicPeriod"/>
              <a:tabLst>
                <a:tab pos="0" algn="l"/>
              </a:tabLst>
            </a:pPr>
            <a:r>
              <a:rPr lang="zh-CN" altLang="en-US" sz="1400">
                <a:solidFill>
                  <a:schemeClr val="tx1"/>
                </a:solidFill>
              </a:rPr>
              <a:t>编写</a:t>
            </a:r>
            <a:r>
              <a:rPr lang="en-US" altLang="zh-CN" sz="1400">
                <a:solidFill>
                  <a:schemeClr val="tx1"/>
                </a:solidFill>
              </a:rPr>
              <a:t>SQL</a:t>
            </a:r>
            <a:r>
              <a:rPr lang="zh-CN" altLang="en-US" sz="1400">
                <a:solidFill>
                  <a:schemeClr val="tx1"/>
                </a:solidFill>
              </a:rPr>
              <a:t>语句</a:t>
            </a:r>
            <a:r>
              <a:rPr lang="en-US" altLang="zh-CN" sz="1400">
                <a:solidFill>
                  <a:schemeClr val="tx1"/>
                </a:solidFill>
              </a:rPr>
              <a:t>(</a:t>
            </a:r>
            <a:r>
              <a:rPr lang="zh-CN" altLang="en-US" sz="1400">
                <a:solidFill>
                  <a:schemeClr val="tx1"/>
                </a:solidFill>
              </a:rPr>
              <a:t>注解</a:t>
            </a:r>
            <a:r>
              <a:rPr lang="en-US" altLang="zh-CN" sz="1400">
                <a:solidFill>
                  <a:schemeClr val="tx1"/>
                </a:solidFill>
              </a:rPr>
              <a:t>/XML)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DC9EB22-BF04-D3D8-5886-CF4C43372979}"/>
              </a:ext>
            </a:extLst>
          </p:cNvPr>
          <p:cNvGrpSpPr/>
          <p:nvPr/>
        </p:nvGrpSpPr>
        <p:grpSpPr>
          <a:xfrm>
            <a:off x="6096000" y="2749017"/>
            <a:ext cx="5642260" cy="1243507"/>
            <a:chOff x="1314710" y="3741262"/>
            <a:chExt cx="5613628" cy="124350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8FFAD77-C8AC-2B37-BDD0-F634A7D47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4710" y="3741262"/>
              <a:ext cx="3103038" cy="1243507"/>
            </a:xfrm>
            <a:prstGeom prst="rect">
              <a:avLst/>
            </a:prstGeom>
          </p:spPr>
        </p:pic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3D33854-9326-CC87-3CE0-07F1DFEE742C}"/>
                </a:ext>
              </a:extLst>
            </p:cNvPr>
            <p:cNvSpPr/>
            <p:nvPr/>
          </p:nvSpPr>
          <p:spPr>
            <a:xfrm>
              <a:off x="4440671" y="3754315"/>
              <a:ext cx="2487667" cy="1198841"/>
            </a:xfrm>
            <a:prstGeom prst="roundRect">
              <a:avLst>
                <a:gd name="adj" fmla="val 4476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150000"/>
                </a:lnSpc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class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User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{</a:t>
              </a:r>
              <a:b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Integer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id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name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Short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age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Short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gender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 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phone</a:t>
              </a: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endParaRPr kumimoji="0" lang="en-US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ECCC152-06F4-E4A5-830D-A6CFBFA14A90}"/>
                </a:ext>
              </a:extLst>
            </p:cNvPr>
            <p:cNvSpPr txBox="1"/>
            <p:nvPr/>
          </p:nvSpPr>
          <p:spPr>
            <a:xfrm>
              <a:off x="3118275" y="4256402"/>
              <a:ext cx="385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①</a:t>
              </a:r>
              <a:endPara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6F011BA-C2EC-6321-0365-9CDD1EC98B81}"/>
                </a:ext>
              </a:extLst>
            </p:cNvPr>
            <p:cNvSpPr txBox="1"/>
            <p:nvPr/>
          </p:nvSpPr>
          <p:spPr>
            <a:xfrm>
              <a:off x="6047355" y="4234350"/>
              <a:ext cx="385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①</a:t>
              </a:r>
              <a:endPara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7A4CF78-C111-DDB7-FDFA-0B6C0708C7F0}"/>
              </a:ext>
            </a:extLst>
          </p:cNvPr>
          <p:cNvGrpSpPr/>
          <p:nvPr/>
        </p:nvGrpSpPr>
        <p:grpSpPr>
          <a:xfrm>
            <a:off x="1228539" y="2945970"/>
            <a:ext cx="4493776" cy="3830152"/>
            <a:chOff x="7199188" y="1178707"/>
            <a:chExt cx="4493776" cy="3830152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6CBEDF8-3A16-80C3-66E1-8DE4D551C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9188" y="1178707"/>
              <a:ext cx="4493776" cy="3830152"/>
            </a:xfrm>
            <a:prstGeom prst="roundRect">
              <a:avLst>
                <a:gd name="adj" fmla="val 1578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41445DB-E43C-954A-0132-F741E2F2DE81}"/>
                </a:ext>
              </a:extLst>
            </p:cNvPr>
            <p:cNvSpPr txBox="1"/>
            <p:nvPr/>
          </p:nvSpPr>
          <p:spPr>
            <a:xfrm>
              <a:off x="10074434" y="1349670"/>
              <a:ext cx="385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①</a:t>
              </a:r>
              <a:endPara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49F2F1-7DF5-9069-5EB2-52098C150D71}"/>
              </a:ext>
            </a:extLst>
          </p:cNvPr>
          <p:cNvGrpSpPr/>
          <p:nvPr/>
        </p:nvGrpSpPr>
        <p:grpSpPr>
          <a:xfrm>
            <a:off x="6096000" y="5327405"/>
            <a:ext cx="5642260" cy="1243510"/>
            <a:chOff x="7249989" y="5201968"/>
            <a:chExt cx="5642260" cy="124351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7020B8AD-5EB0-9CD8-E61D-0C57A4D5B6B3}"/>
                </a:ext>
              </a:extLst>
            </p:cNvPr>
            <p:cNvSpPr/>
            <p:nvPr/>
          </p:nvSpPr>
          <p:spPr>
            <a:xfrm>
              <a:off x="7249989" y="5201968"/>
              <a:ext cx="5642260" cy="1243510"/>
            </a:xfrm>
            <a:prstGeom prst="roundRect">
              <a:avLst>
                <a:gd name="adj" fmla="val 4928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150000"/>
                </a:lnSpc>
              </a:pPr>
              <a:r>
                <a:rPr lang="zh-CN" altLang="zh-CN" sz="1100">
                  <a:solidFill>
                    <a:srgbClr val="9E880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@Mapper</a:t>
              </a:r>
              <a:br>
                <a:rPr lang="zh-CN" altLang="zh-CN" sz="1100">
                  <a:solidFill>
                    <a:srgbClr val="9E880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1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interface </a:t>
              </a:r>
              <a:r>
                <a:rPr lang="zh-CN" altLang="zh-CN" sz="11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UserMapper </a:t>
              </a:r>
              <a: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{</a:t>
              </a:r>
              <a:b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lang="zh-CN" altLang="zh-CN" sz="1100">
                  <a:solidFill>
                    <a:srgbClr val="9E880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@Select</a:t>
              </a:r>
              <a: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</a:t>
              </a:r>
              <a:r>
                <a:rPr lang="zh-CN" altLang="zh-CN" sz="11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"select </a:t>
              </a:r>
              <a:r>
                <a:rPr lang="zh-CN" altLang="zh-CN" sz="1100" i="1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* </a:t>
              </a:r>
              <a:r>
                <a:rPr lang="en-US" altLang="zh-CN" sz="1100" i="1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zh-CN" sz="11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from </a:t>
              </a:r>
              <a:r>
                <a:rPr lang="zh-CN" altLang="zh-CN" sz="11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user</a:t>
              </a:r>
              <a:r>
                <a:rPr lang="zh-CN" altLang="zh-CN" sz="1100">
                  <a:solidFill>
                    <a:srgbClr val="067D1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"</a:t>
              </a:r>
              <a: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b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lang="zh-CN" altLang="zh-CN" sz="1100">
                  <a:solidFill>
                    <a:srgbClr val="0033B3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</a:t>
              </a:r>
              <a:r>
                <a:rPr lang="zh-CN" altLang="zh-CN" sz="11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lang="zh-CN" altLang="zh-CN" sz="1100">
                  <a:solidFill>
                    <a:srgbClr val="0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User</a:t>
              </a:r>
              <a: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</a:t>
              </a:r>
              <a:r>
                <a:rPr lang="zh-CN" altLang="zh-CN" sz="1100">
                  <a:solidFill>
                    <a:srgbClr val="00627A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();</a:t>
              </a:r>
              <a:b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100">
                  <a:solidFill>
                    <a:srgbClr val="080808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}</a:t>
              </a:r>
              <a:endParaRPr lang="zh-CN" altLang="zh-CN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A0DF857-76F6-5E97-322E-55E27782696A}"/>
                </a:ext>
              </a:extLst>
            </p:cNvPr>
            <p:cNvSpPr txBox="1"/>
            <p:nvPr/>
          </p:nvSpPr>
          <p:spPr>
            <a:xfrm>
              <a:off x="9278472" y="5257348"/>
              <a:ext cx="385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③</a:t>
              </a:r>
              <a:endPara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BB8B5B8-2839-861E-F7C7-2C3D7F26F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787" y="988332"/>
            <a:ext cx="592988" cy="828606"/>
          </a:xfrm>
          <a:prstGeom prst="rect">
            <a:avLst/>
          </a:prstGeom>
        </p:spPr>
      </p:pic>
      <p:pic>
        <p:nvPicPr>
          <p:cNvPr id="11" name="!!图片 37">
            <a:extLst>
              <a:ext uri="{FF2B5EF4-FFF2-40B4-BE49-F238E27FC236}">
                <a16:creationId xmlns:a16="http://schemas.microsoft.com/office/drawing/2014/main" id="{C0514538-383F-49CE-7BC4-26F0E92B8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055" y="1054150"/>
            <a:ext cx="880766" cy="64942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34284936-468B-37CE-B299-644CC287D09D}"/>
              </a:ext>
            </a:extLst>
          </p:cNvPr>
          <p:cNvSpPr/>
          <p:nvPr/>
        </p:nvSpPr>
        <p:spPr>
          <a:xfrm>
            <a:off x="1459523" y="4519246"/>
            <a:ext cx="1934308" cy="193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3A87566-F4D3-67FD-30F9-85F1AF2F8579}"/>
              </a:ext>
            </a:extLst>
          </p:cNvPr>
          <p:cNvSpPr/>
          <p:nvPr/>
        </p:nvSpPr>
        <p:spPr>
          <a:xfrm>
            <a:off x="1459523" y="5991734"/>
            <a:ext cx="1934308" cy="193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5B9E92B-1F1F-0A33-DC26-797DCB4714C5}"/>
              </a:ext>
            </a:extLst>
          </p:cNvPr>
          <p:cNvGrpSpPr/>
          <p:nvPr/>
        </p:nvGrpSpPr>
        <p:grpSpPr>
          <a:xfrm>
            <a:off x="6096000" y="4039422"/>
            <a:ext cx="5651405" cy="1252653"/>
            <a:chOff x="6096000" y="4039422"/>
            <a:chExt cx="5651405" cy="125265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4D5192E-9729-472F-853A-FF62F5D21DE7}"/>
                </a:ext>
              </a:extLst>
            </p:cNvPr>
            <p:cNvGrpSpPr/>
            <p:nvPr/>
          </p:nvGrpSpPr>
          <p:grpSpPr>
            <a:xfrm>
              <a:off x="6096000" y="4039422"/>
              <a:ext cx="5642261" cy="1243509"/>
              <a:chOff x="1286077" y="5425038"/>
              <a:chExt cx="5642261" cy="1243509"/>
            </a:xfrm>
          </p:grpSpPr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D89FAA34-A756-6C1F-EAA9-B79C6A427228}"/>
                  </a:ext>
                </a:extLst>
              </p:cNvPr>
              <p:cNvSpPr/>
              <p:nvPr/>
            </p:nvSpPr>
            <p:spPr>
              <a:xfrm>
                <a:off x="1286077" y="5425038"/>
                <a:ext cx="5642261" cy="1243509"/>
              </a:xfrm>
              <a:prstGeom prst="roundRect">
                <a:avLst>
                  <a:gd name="adj" fmla="val 5853"/>
                </a:avLst>
              </a:prstGeom>
              <a:solidFill>
                <a:srgbClr val="FFFFE4"/>
              </a:solidFill>
              <a:ln w="6350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eaLnBrk="0" fontAlgn="base" hangingPunct="0">
                  <a:lnSpc>
                    <a:spcPct val="150000"/>
                  </a:lnSpc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8308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spring.datasource.driver-class-name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com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.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mysql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.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cj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.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jdbc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.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Driver</a:t>
                </a:r>
                <a:b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</a:b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8308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spring.datasource.url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jdbc:mysql://localhost:3306/</a:t>
                </a:r>
                <a:r>
                  <a:rPr lang="en-US" altLang="zh-CN" sz="1100">
                    <a:solidFill>
                      <a:srgbClr val="067D17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mybatis</a:t>
                </a:r>
                <a:b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</a:b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8308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spring.datasource.username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root</a:t>
                </a:r>
                <a:b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</a:b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83080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spring.datasource.password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</a:t>
                </a: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1234</a:t>
                </a:r>
                <a:endParaRPr kumimoji="0" lang="zh-CN" altLang="zh-CN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F90D094-146A-85C3-F547-5BADBD1EA643}"/>
                  </a:ext>
                </a:extLst>
              </p:cNvPr>
              <p:cNvSpPr txBox="1"/>
              <p:nvPr/>
            </p:nvSpPr>
            <p:spPr>
              <a:xfrm>
                <a:off x="5682272" y="5486585"/>
                <a:ext cx="3854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②</a:t>
                </a:r>
                <a:endParaRPr lang="zh-CN" altLang="en-US" sz="1600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4" name="矩形: 对角圆角 23">
              <a:extLst>
                <a:ext uri="{FF2B5EF4-FFF2-40B4-BE49-F238E27FC236}">
                  <a16:creationId xmlns:a16="http://schemas.microsoft.com/office/drawing/2014/main" id="{3ECED651-C585-167F-CB5D-48A1B0D26E95}"/>
                </a:ext>
              </a:extLst>
            </p:cNvPr>
            <p:cNvSpPr/>
            <p:nvPr/>
          </p:nvSpPr>
          <p:spPr>
            <a:xfrm>
              <a:off x="10241281" y="4956048"/>
              <a:ext cx="1506124" cy="336027"/>
            </a:xfrm>
            <a:prstGeom prst="round2Diag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application.properties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FDD2B864-A9E2-97CD-4E3C-E73EDA45CBF5}"/>
              </a:ext>
            </a:extLst>
          </p:cNvPr>
          <p:cNvSpPr/>
          <p:nvPr/>
        </p:nvSpPr>
        <p:spPr>
          <a:xfrm>
            <a:off x="6096419" y="2933557"/>
            <a:ext cx="3103038" cy="184601"/>
          </a:xfrm>
          <a:prstGeom prst="rect">
            <a:avLst/>
          </a:pr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294F378-C99C-C5D3-554C-88AE9D6C95A6}"/>
              </a:ext>
            </a:extLst>
          </p:cNvPr>
          <p:cNvSpPr txBox="1"/>
          <p:nvPr/>
        </p:nvSpPr>
        <p:spPr>
          <a:xfrm>
            <a:off x="7558024" y="132234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SQL</a:t>
            </a:r>
            <a:endParaRPr lang="zh-CN" altLang="en-US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B2FCBE-3F38-7652-F0DF-13F6072E8A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274" y="2231694"/>
            <a:ext cx="2088061" cy="2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50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8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8C0CF2-CDD8-13D4-00D7-CEEF9F9570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查询所有用户数据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685D652-1D75-38F7-A179-68E14B66C4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0745" y="1748973"/>
            <a:ext cx="9214230" cy="517190"/>
          </a:xfrm>
        </p:spPr>
        <p:txBody>
          <a:bodyPr/>
          <a:lstStyle/>
          <a:p>
            <a:pPr defTabSz="432000">
              <a:spcBef>
                <a:spcPts val="600"/>
              </a:spcBef>
              <a:tabLst>
                <a:tab pos="0" algn="l"/>
              </a:tabLst>
            </a:pPr>
            <a:r>
              <a:rPr lang="zh-CN" altLang="en-US"/>
              <a:t>①</a:t>
            </a:r>
            <a:r>
              <a:rPr lang="en-US" altLang="zh-CN"/>
              <a:t>. </a:t>
            </a:r>
            <a:r>
              <a:rPr lang="zh-CN" altLang="en-US" sz="1600">
                <a:solidFill>
                  <a:schemeClr val="tx1"/>
                </a:solidFill>
              </a:rPr>
              <a:t>准备工作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创建</a:t>
            </a:r>
            <a:r>
              <a:rPr lang="en-US" altLang="zh-CN" sz="1600">
                <a:solidFill>
                  <a:schemeClr val="tx1"/>
                </a:solidFill>
              </a:rPr>
              <a:t>springboot</a:t>
            </a:r>
            <a:r>
              <a:rPr lang="zh-CN" altLang="en-US" sz="1600">
                <a:solidFill>
                  <a:schemeClr val="tx1"/>
                </a:solidFill>
              </a:rPr>
              <a:t>工程、数据库表</a:t>
            </a:r>
            <a:r>
              <a:rPr lang="en-US" altLang="zh-CN" sz="1600">
                <a:solidFill>
                  <a:schemeClr val="tx1"/>
                </a:solidFill>
              </a:rPr>
              <a:t>user</a:t>
            </a:r>
            <a:r>
              <a:rPr lang="zh-CN" altLang="en-US" sz="1600">
                <a:solidFill>
                  <a:schemeClr val="tx1"/>
                </a:solidFill>
              </a:rPr>
              <a:t>、实体类</a:t>
            </a:r>
            <a:r>
              <a:rPr lang="en-US" altLang="zh-CN" sz="1600">
                <a:solidFill>
                  <a:schemeClr val="tx1"/>
                </a:solidFill>
              </a:rPr>
              <a:t>User)</a:t>
            </a:r>
          </a:p>
          <a:p>
            <a:pPr defTabSz="432000">
              <a:spcBef>
                <a:spcPts val="600"/>
              </a:spcBef>
              <a:tabLst>
                <a:tab pos="0" algn="l"/>
              </a:tabLst>
            </a:pPr>
            <a:endParaRPr lang="en-US" altLang="zh-CN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3300AD-8254-294B-426D-BC2F0100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45" y="2266163"/>
            <a:ext cx="4869555" cy="42928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8D94D13C-81CF-38BF-2F1C-DF8528C18EF1}"/>
              </a:ext>
            </a:extLst>
          </p:cNvPr>
          <p:cNvSpPr/>
          <p:nvPr/>
        </p:nvSpPr>
        <p:spPr>
          <a:xfrm>
            <a:off x="6593701" y="4296930"/>
            <a:ext cx="4815979" cy="2262131"/>
          </a:xfrm>
          <a:prstGeom prst="roundRect">
            <a:avLst>
              <a:gd name="adj" fmla="val 224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phone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省略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 / set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D47202-A534-44B4-83A0-95521DB4C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70" y="2266163"/>
            <a:ext cx="4830210" cy="15299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639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8C0CF2-CDD8-13D4-00D7-CEEF9F9570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查询所有用户数据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685D652-1D75-38F7-A179-68E14B66C4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0745" y="1748973"/>
            <a:ext cx="9214230" cy="2269296"/>
          </a:xfrm>
        </p:spPr>
        <p:txBody>
          <a:bodyPr/>
          <a:lstStyle/>
          <a:p>
            <a:pPr defTabSz="432000">
              <a:spcBef>
                <a:spcPts val="600"/>
              </a:spcBef>
              <a:tabLst>
                <a:tab pos="0" algn="l"/>
              </a:tabLst>
            </a:pPr>
            <a:r>
              <a:rPr lang="zh-CN" altLang="en-US"/>
              <a:t>②</a:t>
            </a:r>
            <a:r>
              <a:rPr lang="en-US" altLang="zh-CN"/>
              <a:t>. </a:t>
            </a:r>
            <a:r>
              <a:rPr lang="zh-CN" altLang="en-US" sz="1600">
                <a:solidFill>
                  <a:schemeClr val="tx1"/>
                </a:solidFill>
              </a:rPr>
              <a:t>引入</a:t>
            </a:r>
            <a:r>
              <a:rPr lang="en-US" altLang="zh-CN" sz="1600">
                <a:solidFill>
                  <a:schemeClr val="tx1"/>
                </a:solidFill>
              </a:rPr>
              <a:t>Mybatis</a:t>
            </a:r>
            <a:r>
              <a:rPr lang="zh-CN" altLang="en-US" sz="1600">
                <a:solidFill>
                  <a:schemeClr val="tx1"/>
                </a:solidFill>
              </a:rPr>
              <a:t>的相关依赖，配置</a:t>
            </a:r>
            <a:r>
              <a:rPr lang="en-US" altLang="zh-CN" sz="1600">
                <a:solidFill>
                  <a:schemeClr val="tx1"/>
                </a:solidFill>
              </a:rPr>
              <a:t>Mybatis(</a:t>
            </a:r>
            <a:r>
              <a:rPr lang="zh-CN" altLang="en-US" sz="1600">
                <a:solidFill>
                  <a:schemeClr val="tx1"/>
                </a:solidFill>
              </a:rPr>
              <a:t>数据库连接信息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</a:p>
          <a:p>
            <a:pPr defTabSz="432000">
              <a:spcBef>
                <a:spcPts val="600"/>
              </a:spcBef>
              <a:tabLst>
                <a:tab pos="0" algn="l"/>
              </a:tabLst>
            </a:pP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2C85F8-B139-1B86-487E-43147097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77" y="2297934"/>
            <a:ext cx="4856523" cy="42928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E7037A09-39E2-BF25-DB31-4E98F2EC1F74}"/>
              </a:ext>
            </a:extLst>
          </p:cNvPr>
          <p:cNvSpPr/>
          <p:nvPr/>
        </p:nvSpPr>
        <p:spPr>
          <a:xfrm>
            <a:off x="6230089" y="2297934"/>
            <a:ext cx="5241137" cy="2420137"/>
          </a:xfrm>
          <a:prstGeom prst="roundRect">
            <a:avLst>
              <a:gd name="adj" fmla="val 261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驱动类名称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spring.datasource.driver-class-name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cj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jdbc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Driver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数据库连接的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</a:p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spring.datasource.url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jdbc:mysql://localhost:3306/</a:t>
            </a:r>
            <a:r>
              <a:rPr lang="en-US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接数据库的用户名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spring.datasource.username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67D17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接数据库的密码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spring.datasource.password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1234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67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8C0CF2-CDD8-13D4-00D7-CEEF9F9570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查询所有用户数据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685D652-1D75-38F7-A179-68E14B66C4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0745" y="1748973"/>
            <a:ext cx="9214230" cy="517190"/>
          </a:xfrm>
        </p:spPr>
        <p:txBody>
          <a:bodyPr/>
          <a:lstStyle/>
          <a:p>
            <a:pPr defTabSz="432000">
              <a:spcBef>
                <a:spcPts val="600"/>
              </a:spcBef>
              <a:tabLst>
                <a:tab pos="0" algn="l"/>
              </a:tabLst>
            </a:pPr>
            <a:r>
              <a:rPr lang="zh-CN" altLang="en-US"/>
              <a:t>③</a:t>
            </a:r>
            <a:r>
              <a:rPr lang="en-US" altLang="zh-CN"/>
              <a:t>. </a:t>
            </a:r>
            <a:r>
              <a:rPr lang="zh-CN" altLang="en-US" sz="1600">
                <a:solidFill>
                  <a:schemeClr val="tx1"/>
                </a:solidFill>
              </a:rPr>
              <a:t>编写</a:t>
            </a:r>
            <a:r>
              <a:rPr lang="en-US" altLang="zh-CN" sz="1600">
                <a:solidFill>
                  <a:schemeClr val="tx1"/>
                </a:solidFill>
              </a:rPr>
              <a:t>SQL</a:t>
            </a:r>
            <a:r>
              <a:rPr lang="zh-CN" altLang="en-US" sz="1600">
                <a:solidFill>
                  <a:schemeClr val="tx1"/>
                </a:solidFill>
              </a:rPr>
              <a:t>语句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注解</a:t>
            </a:r>
            <a:r>
              <a:rPr lang="en-US" altLang="zh-CN" sz="1600">
                <a:solidFill>
                  <a:schemeClr val="tx1"/>
                </a:solidFill>
              </a:rPr>
              <a:t>/XML)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59DF7AF-4F0A-C738-F362-89D5621FB677}"/>
              </a:ext>
            </a:extLst>
          </p:cNvPr>
          <p:cNvSpPr/>
          <p:nvPr/>
        </p:nvSpPr>
        <p:spPr>
          <a:xfrm>
            <a:off x="1245033" y="2302694"/>
            <a:ext cx="5305236" cy="1600529"/>
          </a:xfrm>
          <a:prstGeom prst="roundRect">
            <a:avLst>
              <a:gd name="adj" fmla="val 492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@Mapper</a:t>
            </a:r>
            <a:b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interface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UserMapper 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200">
                <a:solidFill>
                  <a:srgbClr val="9E880D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@Select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"select </a:t>
            </a:r>
            <a:r>
              <a:rPr lang="zh-CN" altLang="zh-CN" sz="1200" i="1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 </a:t>
            </a:r>
            <a:r>
              <a:rPr lang="en-US" altLang="zh-CN" sz="1200" i="1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2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20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2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98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8C0CF2-CDD8-13D4-00D7-CEEF9F9570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查询所有用户数据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685D652-1D75-38F7-A179-68E14B66C4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0745" y="1748973"/>
            <a:ext cx="9214230" cy="517190"/>
          </a:xfrm>
        </p:spPr>
        <p:txBody>
          <a:bodyPr/>
          <a:lstStyle/>
          <a:p>
            <a:pPr defTabSz="432000">
              <a:spcBef>
                <a:spcPts val="600"/>
              </a:spcBef>
              <a:tabLst>
                <a:tab pos="0" algn="l"/>
              </a:tabLst>
            </a:pPr>
            <a:r>
              <a:rPr lang="zh-CN" altLang="en-US"/>
              <a:t>④</a:t>
            </a:r>
            <a:r>
              <a:rPr lang="en-US" altLang="zh-CN"/>
              <a:t>. </a:t>
            </a:r>
            <a:r>
              <a:rPr lang="zh-CN" altLang="en-US"/>
              <a:t>单元测试</a:t>
            </a:r>
            <a:endParaRPr lang="en-US" altLang="zh-CN" sz="1800" b="1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733541F-E658-4955-CA76-DEFE3732D1D3}"/>
              </a:ext>
            </a:extLst>
          </p:cNvPr>
          <p:cNvSpPr/>
          <p:nvPr/>
        </p:nvSpPr>
        <p:spPr>
          <a:xfrm>
            <a:off x="1262436" y="2266162"/>
            <a:ext cx="6870449" cy="3631718"/>
          </a:xfrm>
          <a:prstGeom prst="roundRect">
            <a:avLst>
              <a:gd name="adj" fmla="val 224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@SpringBootTest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SpringbootMybatis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Quickstart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1ApplicationTests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@Autowired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UserMapper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en-US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@Test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.list();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.stream().forEach(user -&gt;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.println(user);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});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08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C76E899-52EB-5E65-7770-F6F5AE34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SQL</a:t>
            </a:r>
            <a:r>
              <a:rPr lang="zh-CN" altLang="en-US"/>
              <a:t>提示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66692B12-2ECD-55D9-0FCF-9CC513D854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默认在</a:t>
            </a:r>
            <a:r>
              <a:rPr lang="en-US" altLang="zh-CN"/>
              <a:t>mybatis</a:t>
            </a:r>
            <a:r>
              <a:rPr lang="zh-CN" altLang="en-US"/>
              <a:t>中编写</a:t>
            </a:r>
            <a:r>
              <a:rPr lang="en-US" altLang="zh-CN"/>
              <a:t>SQL</a:t>
            </a:r>
            <a:r>
              <a:rPr lang="zh-CN" altLang="en-US"/>
              <a:t>语句是不识别的。可以做如下配置：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A0DE31-BEDE-D4FA-C8FA-51F7E86D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44" y="2517073"/>
            <a:ext cx="5845047" cy="1585097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EC12EC-05B1-F21F-286F-2629D1A7B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055" y="2517073"/>
            <a:ext cx="4305673" cy="321591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83E42F6-384D-B022-8A24-F44E06B11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538" y="4361273"/>
            <a:ext cx="3154953" cy="1348857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843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C76E899-52EB-5E65-7770-F6F5AE34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874568" cy="517190"/>
          </a:xfrm>
        </p:spPr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SQL</a:t>
            </a:r>
            <a:r>
              <a:rPr lang="zh-CN" altLang="en-US"/>
              <a:t>提示</a:t>
            </a:r>
          </a:p>
        </p:txBody>
      </p:sp>
      <p:sp>
        <p:nvSpPr>
          <p:cNvPr id="9" name="文本占位符 9">
            <a:extLst>
              <a:ext uri="{FF2B5EF4-FFF2-40B4-BE49-F238E27FC236}">
                <a16:creationId xmlns:a16="http://schemas.microsoft.com/office/drawing/2014/main" id="{6FF698ED-2BFB-EDBC-84B1-ADAF35DD13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839562"/>
            <a:ext cx="10719120" cy="8948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产生原因：</a:t>
            </a:r>
            <a:r>
              <a:rPr lang="en-US" altLang="zh-CN"/>
              <a:t>Idea</a:t>
            </a:r>
            <a:r>
              <a:rPr lang="zh-CN" altLang="en-US"/>
              <a:t>和数据库没有建立连接，不识别表信息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解决方式：在</a:t>
            </a:r>
            <a:r>
              <a:rPr lang="en-US" altLang="zh-CN"/>
              <a:t>Idea</a:t>
            </a:r>
            <a:r>
              <a:rPr lang="zh-CN" altLang="en-US"/>
              <a:t>中配置</a:t>
            </a:r>
            <a:r>
              <a:rPr lang="en-US" altLang="zh-CN"/>
              <a:t>MySQL</a:t>
            </a:r>
            <a:r>
              <a:rPr lang="zh-CN" altLang="en-US"/>
              <a:t>数据库连接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93DD50-B8F0-8DF1-ECF6-FA2ACC98F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87" y="3717012"/>
            <a:ext cx="4991533" cy="2728196"/>
          </a:xfrm>
          <a:prstGeom prst="roundRect">
            <a:avLst>
              <a:gd name="adj" fmla="val 3029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4E5C52C-2D0B-042B-21D1-5E7A57C34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26" y="3717012"/>
            <a:ext cx="5746940" cy="2728196"/>
          </a:xfrm>
          <a:prstGeom prst="roundRect">
            <a:avLst>
              <a:gd name="adj" fmla="val 2698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473868-C068-0920-363A-49B074C0FF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21574" b="-17485"/>
          <a:stretch/>
        </p:blipFill>
        <p:spPr>
          <a:xfrm>
            <a:off x="6654763" y="1955485"/>
            <a:ext cx="4930685" cy="778921"/>
          </a:xfrm>
          <a:prstGeom prst="round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87650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入门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F0923E-838F-CA09-E86D-0C30552668F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2025242"/>
          </a:xfrm>
        </p:spPr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JDBC</a:t>
            </a:r>
            <a:r>
              <a:rPr lang="zh-CN" altLang="en-US">
                <a:solidFill>
                  <a:srgbClr val="C00000"/>
                </a:solidFill>
              </a:rPr>
              <a:t>介绍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数据库连接池</a:t>
            </a:r>
            <a:endParaRPr lang="en-US" altLang="zh-CN"/>
          </a:p>
          <a:p>
            <a:r>
              <a:rPr lang="en-US" altLang="zh-CN"/>
              <a:t>lombok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01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1626321-A044-EAFF-250A-2B66DB74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JDBC</a:t>
            </a:r>
            <a:r>
              <a:rPr lang="zh-CN" altLang="en-US"/>
              <a:t>介绍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51E92FE-54BC-FC9F-5209-A488B5E5B524}"/>
              </a:ext>
            </a:extLst>
          </p:cNvPr>
          <p:cNvGrpSpPr/>
          <p:nvPr/>
        </p:nvGrpSpPr>
        <p:grpSpPr>
          <a:xfrm>
            <a:off x="2786780" y="3621928"/>
            <a:ext cx="5614769" cy="676830"/>
            <a:chOff x="1063487" y="3682022"/>
            <a:chExt cx="5614769" cy="67683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8674A5E-2233-FE7B-EF53-977BCC85BFF7}"/>
                </a:ext>
              </a:extLst>
            </p:cNvPr>
            <p:cNvSpPr/>
            <p:nvPr/>
          </p:nvSpPr>
          <p:spPr>
            <a:xfrm>
              <a:off x="1063487" y="3682022"/>
              <a:ext cx="5032513" cy="676830"/>
            </a:xfrm>
            <a:prstGeom prst="roundRect">
              <a:avLst/>
            </a:prstGeom>
            <a:solidFill>
              <a:srgbClr val="FAC09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5F03B2B-385A-7088-B13A-F5ED42AB3A89}"/>
                </a:ext>
              </a:extLst>
            </p:cNvPr>
            <p:cNvSpPr txBox="1"/>
            <p:nvPr/>
          </p:nvSpPr>
          <p:spPr>
            <a:xfrm>
              <a:off x="6079875" y="3877890"/>
              <a:ext cx="598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驱动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E3E0BD17-BC50-B5E2-7E79-6C78F6C12CE8}"/>
              </a:ext>
            </a:extLst>
          </p:cNvPr>
          <p:cNvSpPr txBox="1"/>
          <p:nvPr/>
        </p:nvSpPr>
        <p:spPr>
          <a:xfrm>
            <a:off x="712533" y="1614169"/>
            <a:ext cx="10697147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JDBC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ava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ata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ase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onnectivity )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，就是使用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语言操作关系型数据库的一套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3039C4C4-4142-F0D1-4FA9-2FA66BE066EF}"/>
              </a:ext>
            </a:extLst>
          </p:cNvPr>
          <p:cNvSpPr/>
          <p:nvPr/>
        </p:nvSpPr>
        <p:spPr>
          <a:xfrm>
            <a:off x="4642908" y="2041274"/>
            <a:ext cx="1216254" cy="477078"/>
          </a:xfrm>
          <a:prstGeom prst="round2Diag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程序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E71126D-CF7C-AFB8-FFF5-9583C6820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163" y="4645183"/>
            <a:ext cx="1335882" cy="449652"/>
          </a:xfrm>
          <a:prstGeom prst="round2Diag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09AFA59-A89C-4ED4-975B-CA26F022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615" y="4650006"/>
            <a:ext cx="1335882" cy="444829"/>
          </a:xfrm>
          <a:prstGeom prst="round2Diag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6593F09E-AFBD-17D7-D651-6CABAF25C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3" t="1" r="6732" b="6448"/>
          <a:stretch/>
        </p:blipFill>
        <p:spPr bwMode="auto">
          <a:xfrm>
            <a:off x="6266802" y="4657789"/>
            <a:ext cx="1335882" cy="444830"/>
          </a:xfrm>
          <a:prstGeom prst="round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2C62CD0E-1A9D-53D3-D846-536E3BB0D369}"/>
              </a:ext>
            </a:extLst>
          </p:cNvPr>
          <p:cNvGrpSpPr/>
          <p:nvPr/>
        </p:nvGrpSpPr>
        <p:grpSpPr>
          <a:xfrm>
            <a:off x="4932986" y="2747904"/>
            <a:ext cx="633007" cy="740041"/>
            <a:chOff x="9027827" y="4503790"/>
            <a:chExt cx="633007" cy="740041"/>
          </a:xfrm>
        </p:grpSpPr>
        <p:sp>
          <p:nvSpPr>
            <p:cNvPr id="23" name="!!流程图: 可选过程 7">
              <a:extLst>
                <a:ext uri="{FF2B5EF4-FFF2-40B4-BE49-F238E27FC236}">
                  <a16:creationId xmlns:a16="http://schemas.microsoft.com/office/drawing/2014/main" id="{3C12CC69-0A68-022E-1135-9C9C6FE93F43}"/>
                </a:ext>
              </a:extLst>
            </p:cNvPr>
            <p:cNvSpPr/>
            <p:nvPr/>
          </p:nvSpPr>
          <p:spPr>
            <a:xfrm rot="5400000">
              <a:off x="8974310" y="4557307"/>
              <a:ext cx="740041" cy="633007"/>
            </a:xfrm>
            <a:prstGeom prst="hexagon">
              <a:avLst>
                <a:gd name="adj" fmla="val 28603"/>
                <a:gd name="vf" fmla="val 115470"/>
              </a:avLst>
            </a:prstGeom>
            <a:gradFill>
              <a:gsLst>
                <a:gs pos="79000">
                  <a:schemeClr val="accent2">
                    <a:lumMod val="60000"/>
                    <a:lumOff val="40000"/>
                    <a:alpha val="58000"/>
                  </a:schemeClr>
                </a:gs>
                <a:gs pos="0">
                  <a:srgbClr val="AF76B0"/>
                </a:gs>
              </a:gsLst>
              <a:lin ang="3000000" scaled="0"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ED6E173-A284-065E-29C5-C27E4807238E}"/>
                </a:ext>
              </a:extLst>
            </p:cNvPr>
            <p:cNvSpPr txBox="1"/>
            <p:nvPr/>
          </p:nvSpPr>
          <p:spPr>
            <a:xfrm>
              <a:off x="9088471" y="4742328"/>
              <a:ext cx="5000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JDBC</a:t>
              </a:r>
              <a:endParaRPr lang="zh-CN" altLang="en-US" sz="11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189F73E-E8B3-B087-A54C-D277B7391950}"/>
              </a:ext>
            </a:extLst>
          </p:cNvPr>
          <p:cNvCxnSpPr>
            <a:stCxn id="18" idx="1"/>
            <a:endCxn id="23" idx="3"/>
          </p:cNvCxnSpPr>
          <p:nvPr/>
        </p:nvCxnSpPr>
        <p:spPr>
          <a:xfrm flipH="1">
            <a:off x="5249489" y="2518352"/>
            <a:ext cx="1546" cy="229552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A48B94C-9BFD-3223-5F3C-7FC792C77583}"/>
              </a:ext>
            </a:extLst>
          </p:cNvPr>
          <p:cNvCxnSpPr>
            <a:cxnSpLocks/>
            <a:stCxn id="23" idx="1"/>
            <a:endCxn id="29" idx="0"/>
          </p:cNvCxnSpPr>
          <p:nvPr/>
        </p:nvCxnSpPr>
        <p:spPr>
          <a:xfrm flipH="1">
            <a:off x="3597104" y="3306886"/>
            <a:ext cx="1335882" cy="43289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1463361-C9F0-3160-3C57-0A0AE10A8196}"/>
              </a:ext>
            </a:extLst>
          </p:cNvPr>
          <p:cNvCxnSpPr>
            <a:cxnSpLocks/>
            <a:stCxn id="23" idx="0"/>
            <a:endCxn id="30" idx="0"/>
          </p:cNvCxnSpPr>
          <p:nvPr/>
        </p:nvCxnSpPr>
        <p:spPr>
          <a:xfrm>
            <a:off x="5249489" y="3487945"/>
            <a:ext cx="14551" cy="25793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E14DBA5-D0DB-BC4C-65C0-60BFE23AB157}"/>
              </a:ext>
            </a:extLst>
          </p:cNvPr>
          <p:cNvCxnSpPr>
            <a:cxnSpLocks/>
            <a:stCxn id="23" idx="5"/>
            <a:endCxn id="31" idx="0"/>
          </p:cNvCxnSpPr>
          <p:nvPr/>
        </p:nvCxnSpPr>
        <p:spPr>
          <a:xfrm>
            <a:off x="5565993" y="3306886"/>
            <a:ext cx="1368750" cy="43289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4D74865-2488-289F-7954-63AD77D0B49E}"/>
              </a:ext>
            </a:extLst>
          </p:cNvPr>
          <p:cNvSpPr/>
          <p:nvPr/>
        </p:nvSpPr>
        <p:spPr>
          <a:xfrm>
            <a:off x="3025604" y="3739776"/>
            <a:ext cx="1143000" cy="449652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4000">
                <a:srgbClr val="67FECF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21F5A71-2188-E78A-6E83-3E55081389C1}"/>
              </a:ext>
            </a:extLst>
          </p:cNvPr>
          <p:cNvSpPr/>
          <p:nvPr/>
        </p:nvSpPr>
        <p:spPr>
          <a:xfrm>
            <a:off x="4692540" y="3745876"/>
            <a:ext cx="1143000" cy="449652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4000">
                <a:srgbClr val="67FECF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Oracle</a:t>
            </a:r>
            <a:r>
              <a:rPr lang="zh-CN" alt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AE4DCCE-4DCD-BA3E-7C46-61336782C5B8}"/>
              </a:ext>
            </a:extLst>
          </p:cNvPr>
          <p:cNvSpPr/>
          <p:nvPr/>
        </p:nvSpPr>
        <p:spPr>
          <a:xfrm>
            <a:off x="6363243" y="3739776"/>
            <a:ext cx="1143000" cy="449652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4000">
                <a:srgbClr val="67FECF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SqlServer</a:t>
            </a:r>
            <a:r>
              <a:rPr lang="zh-CN" altLang="en-US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543FD81-A7AE-2426-935E-DEA1A7FA6E85}"/>
              </a:ext>
            </a:extLst>
          </p:cNvPr>
          <p:cNvCxnSpPr>
            <a:cxnSpLocks/>
            <a:stCxn id="29" idx="2"/>
            <a:endCxn id="19" idx="3"/>
          </p:cNvCxnSpPr>
          <p:nvPr/>
        </p:nvCxnSpPr>
        <p:spPr>
          <a:xfrm>
            <a:off x="3597104" y="4189428"/>
            <a:ext cx="0" cy="455755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87947E6-3E55-9AFA-82F0-EFD46D117648}"/>
              </a:ext>
            </a:extLst>
          </p:cNvPr>
          <p:cNvCxnSpPr>
            <a:cxnSpLocks/>
            <a:stCxn id="30" idx="2"/>
            <a:endCxn id="20" idx="3"/>
          </p:cNvCxnSpPr>
          <p:nvPr/>
        </p:nvCxnSpPr>
        <p:spPr>
          <a:xfrm>
            <a:off x="5264040" y="4195528"/>
            <a:ext cx="1516" cy="45447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7EBF9E1-1BE2-887A-CADA-013B7485E6F7}"/>
              </a:ext>
            </a:extLst>
          </p:cNvPr>
          <p:cNvCxnSpPr>
            <a:cxnSpLocks/>
            <a:stCxn id="31" idx="2"/>
            <a:endCxn id="21" idx="3"/>
          </p:cNvCxnSpPr>
          <p:nvPr/>
        </p:nvCxnSpPr>
        <p:spPr>
          <a:xfrm>
            <a:off x="6934743" y="4189428"/>
            <a:ext cx="0" cy="46836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653A22B-F8AA-EF03-1928-49BF948BDAA9}"/>
              </a:ext>
            </a:extLst>
          </p:cNvPr>
          <p:cNvGrpSpPr/>
          <p:nvPr/>
        </p:nvGrpSpPr>
        <p:grpSpPr>
          <a:xfrm>
            <a:off x="718156" y="5150560"/>
            <a:ext cx="10507704" cy="1527642"/>
            <a:chOff x="806428" y="1647967"/>
            <a:chExt cx="10507704" cy="152764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4CBA137-7457-DD2F-D1C3-A67040DF560B}"/>
                </a:ext>
              </a:extLst>
            </p:cNvPr>
            <p:cNvGrpSpPr/>
            <p:nvPr/>
          </p:nvGrpSpPr>
          <p:grpSpPr>
            <a:xfrm>
              <a:off x="806428" y="1647967"/>
              <a:ext cx="10507704" cy="1527642"/>
              <a:chOff x="806428" y="1647967"/>
              <a:chExt cx="10507704" cy="1527642"/>
            </a:xfrm>
          </p:grpSpPr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473C0CE1-069E-A108-9AC0-15A1DDABFCEE}"/>
                  </a:ext>
                </a:extLst>
              </p:cNvPr>
              <p:cNvSpPr/>
              <p:nvPr/>
            </p:nvSpPr>
            <p:spPr>
              <a:xfrm>
                <a:off x="806428" y="1647967"/>
                <a:ext cx="10507704" cy="1527642"/>
              </a:xfrm>
              <a:prstGeom prst="roundRect">
                <a:avLst>
                  <a:gd name="adj" fmla="val 4937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108000" bIns="7200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sun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公司官方定义的一套操作所有关系型数据库的规范，即接口。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各个数据库厂商去实现这套接口，提供数据库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驱动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jar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包。</a:t>
                </a:r>
                <a:endParaRPr lang="en-US" altLang="zh-CN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我们可以使用这套接口（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JDBC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）编程，真正执行的代码是驱动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jar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包中的实现类。</a:t>
                </a:r>
                <a:endPara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9" name="矩形: 对角圆角 38">
                <a:extLst>
                  <a:ext uri="{FF2B5EF4-FFF2-40B4-BE49-F238E27FC236}">
                    <a16:creationId xmlns:a16="http://schemas.microsoft.com/office/drawing/2014/main" id="{B91B2163-8B2E-954B-F3AC-6B3B2D86EB26}"/>
                  </a:ext>
                </a:extLst>
              </p:cNvPr>
              <p:cNvSpPr/>
              <p:nvPr/>
            </p:nvSpPr>
            <p:spPr>
              <a:xfrm>
                <a:off x="806429" y="1647967"/>
                <a:ext cx="1040306" cy="359301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本质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37" name="Shape 2380">
              <a:extLst>
                <a:ext uri="{FF2B5EF4-FFF2-40B4-BE49-F238E27FC236}">
                  <a16:creationId xmlns:a16="http://schemas.microsoft.com/office/drawing/2014/main" id="{E9E6DF83-EEAF-945A-EC3C-88D3D430337E}"/>
                </a:ext>
              </a:extLst>
            </p:cNvPr>
            <p:cNvSpPr/>
            <p:nvPr/>
          </p:nvSpPr>
          <p:spPr>
            <a:xfrm>
              <a:off x="1010452" y="1700075"/>
              <a:ext cx="209047" cy="255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3745"/>
                  </a:moveTo>
                  <a:lnTo>
                    <a:pt x="3600" y="13745"/>
                  </a:lnTo>
                  <a:cubicBezTo>
                    <a:pt x="3269" y="13745"/>
                    <a:pt x="3000" y="13966"/>
                    <a:pt x="3000" y="14236"/>
                  </a:cubicBezTo>
                  <a:cubicBezTo>
                    <a:pt x="3000" y="14508"/>
                    <a:pt x="3269" y="14727"/>
                    <a:pt x="3600" y="14727"/>
                  </a:cubicBezTo>
                  <a:lnTo>
                    <a:pt x="14400" y="14727"/>
                  </a:lnTo>
                  <a:cubicBezTo>
                    <a:pt x="14731" y="14727"/>
                    <a:pt x="15000" y="14508"/>
                    <a:pt x="15000" y="14236"/>
                  </a:cubicBezTo>
                  <a:cubicBezTo>
                    <a:pt x="15000" y="13966"/>
                    <a:pt x="14731" y="13745"/>
                    <a:pt x="14400" y="13745"/>
                  </a:cubicBezTo>
                  <a:moveTo>
                    <a:pt x="3000" y="11291"/>
                  </a:moveTo>
                  <a:cubicBezTo>
                    <a:pt x="3000" y="11562"/>
                    <a:pt x="3269" y="11782"/>
                    <a:pt x="3600" y="11782"/>
                  </a:cubicBezTo>
                  <a:lnTo>
                    <a:pt x="18000" y="11782"/>
                  </a:lnTo>
                  <a:cubicBezTo>
                    <a:pt x="18331" y="11782"/>
                    <a:pt x="18600" y="11562"/>
                    <a:pt x="18600" y="11291"/>
                  </a:cubicBezTo>
                  <a:cubicBezTo>
                    <a:pt x="18600" y="11020"/>
                    <a:pt x="18331" y="10800"/>
                    <a:pt x="18000" y="10800"/>
                  </a:cubicBezTo>
                  <a:lnTo>
                    <a:pt x="3600" y="10800"/>
                  </a:lnTo>
                  <a:cubicBezTo>
                    <a:pt x="3269" y="10800"/>
                    <a:pt x="3000" y="11020"/>
                    <a:pt x="3000" y="11291"/>
                  </a:cubicBezTo>
                  <a:moveTo>
                    <a:pt x="20400" y="20618"/>
                  </a:moveTo>
                  <a:lnTo>
                    <a:pt x="6600" y="20618"/>
                  </a:lnTo>
                  <a:lnTo>
                    <a:pt x="1200" y="16200"/>
                  </a:lnTo>
                  <a:lnTo>
                    <a:pt x="1200" y="2945"/>
                  </a:lnTo>
                  <a:lnTo>
                    <a:pt x="4200" y="2945"/>
                  </a:lnTo>
                  <a:lnTo>
                    <a:pt x="4200" y="4418"/>
                  </a:lnTo>
                  <a:cubicBezTo>
                    <a:pt x="4200" y="4690"/>
                    <a:pt x="4469" y="4909"/>
                    <a:pt x="4800" y="4909"/>
                  </a:cubicBezTo>
                  <a:cubicBezTo>
                    <a:pt x="5131" y="4909"/>
                    <a:pt x="5400" y="4690"/>
                    <a:pt x="5400" y="4418"/>
                  </a:cubicBezTo>
                  <a:lnTo>
                    <a:pt x="5400" y="2945"/>
                  </a:lnTo>
                  <a:lnTo>
                    <a:pt x="6600" y="2945"/>
                  </a:lnTo>
                  <a:lnTo>
                    <a:pt x="6600" y="4418"/>
                  </a:lnTo>
                  <a:cubicBezTo>
                    <a:pt x="6600" y="4690"/>
                    <a:pt x="6869" y="4909"/>
                    <a:pt x="7200" y="4909"/>
                  </a:cubicBezTo>
                  <a:cubicBezTo>
                    <a:pt x="7531" y="4909"/>
                    <a:pt x="7800" y="4690"/>
                    <a:pt x="7800" y="4418"/>
                  </a:cubicBezTo>
                  <a:lnTo>
                    <a:pt x="7800" y="2945"/>
                  </a:lnTo>
                  <a:lnTo>
                    <a:pt x="9000" y="2945"/>
                  </a:lnTo>
                  <a:lnTo>
                    <a:pt x="9000" y="4418"/>
                  </a:lnTo>
                  <a:cubicBezTo>
                    <a:pt x="9000" y="4690"/>
                    <a:pt x="9269" y="4909"/>
                    <a:pt x="9600" y="4909"/>
                  </a:cubicBezTo>
                  <a:cubicBezTo>
                    <a:pt x="9931" y="4909"/>
                    <a:pt x="10200" y="4690"/>
                    <a:pt x="10200" y="4418"/>
                  </a:cubicBezTo>
                  <a:lnTo>
                    <a:pt x="10200" y="2945"/>
                  </a:lnTo>
                  <a:lnTo>
                    <a:pt x="11400" y="2945"/>
                  </a:lnTo>
                  <a:lnTo>
                    <a:pt x="11400" y="4418"/>
                  </a:lnTo>
                  <a:cubicBezTo>
                    <a:pt x="11400" y="4690"/>
                    <a:pt x="11669" y="4909"/>
                    <a:pt x="12000" y="4909"/>
                  </a:cubicBezTo>
                  <a:cubicBezTo>
                    <a:pt x="12331" y="4909"/>
                    <a:pt x="12600" y="4690"/>
                    <a:pt x="12600" y="4418"/>
                  </a:cubicBezTo>
                  <a:lnTo>
                    <a:pt x="12600" y="2945"/>
                  </a:lnTo>
                  <a:lnTo>
                    <a:pt x="13800" y="2945"/>
                  </a:lnTo>
                  <a:lnTo>
                    <a:pt x="13800" y="4418"/>
                  </a:lnTo>
                  <a:cubicBezTo>
                    <a:pt x="13800" y="4690"/>
                    <a:pt x="14069" y="4909"/>
                    <a:pt x="14400" y="4909"/>
                  </a:cubicBezTo>
                  <a:cubicBezTo>
                    <a:pt x="14731" y="4909"/>
                    <a:pt x="15000" y="4690"/>
                    <a:pt x="15000" y="4418"/>
                  </a:cubicBezTo>
                  <a:lnTo>
                    <a:pt x="15000" y="2945"/>
                  </a:lnTo>
                  <a:lnTo>
                    <a:pt x="16200" y="2945"/>
                  </a:lnTo>
                  <a:lnTo>
                    <a:pt x="16200" y="4418"/>
                  </a:lnTo>
                  <a:cubicBezTo>
                    <a:pt x="16200" y="4690"/>
                    <a:pt x="16469" y="4909"/>
                    <a:pt x="16800" y="4909"/>
                  </a:cubicBezTo>
                  <a:cubicBezTo>
                    <a:pt x="17131" y="4909"/>
                    <a:pt x="17400" y="4690"/>
                    <a:pt x="17400" y="4418"/>
                  </a:cubicBezTo>
                  <a:lnTo>
                    <a:pt x="17400" y="2945"/>
                  </a:lnTo>
                  <a:lnTo>
                    <a:pt x="20400" y="2945"/>
                  </a:lnTo>
                  <a:cubicBezTo>
                    <a:pt x="20400" y="2945"/>
                    <a:pt x="20400" y="20618"/>
                    <a:pt x="20400" y="20618"/>
                  </a:cubicBezTo>
                  <a:close/>
                  <a:moveTo>
                    <a:pt x="1200" y="20618"/>
                  </a:moveTo>
                  <a:lnTo>
                    <a:pt x="1200" y="17673"/>
                  </a:lnTo>
                  <a:lnTo>
                    <a:pt x="4800" y="20618"/>
                  </a:lnTo>
                  <a:cubicBezTo>
                    <a:pt x="4800" y="20618"/>
                    <a:pt x="1200" y="20618"/>
                    <a:pt x="1200" y="20618"/>
                  </a:cubicBezTo>
                  <a:close/>
                  <a:moveTo>
                    <a:pt x="20400" y="1964"/>
                  </a:moveTo>
                  <a:lnTo>
                    <a:pt x="17400" y="1964"/>
                  </a:lnTo>
                  <a:lnTo>
                    <a:pt x="17400" y="491"/>
                  </a:lnTo>
                  <a:cubicBezTo>
                    <a:pt x="17400" y="220"/>
                    <a:pt x="17131" y="0"/>
                    <a:pt x="16800" y="0"/>
                  </a:cubicBezTo>
                  <a:cubicBezTo>
                    <a:pt x="16469" y="0"/>
                    <a:pt x="16200" y="220"/>
                    <a:pt x="16200" y="491"/>
                  </a:cubicBezTo>
                  <a:lnTo>
                    <a:pt x="16200" y="1964"/>
                  </a:lnTo>
                  <a:lnTo>
                    <a:pt x="15000" y="1964"/>
                  </a:lnTo>
                  <a:lnTo>
                    <a:pt x="15000" y="491"/>
                  </a:lnTo>
                  <a:cubicBezTo>
                    <a:pt x="15000" y="220"/>
                    <a:pt x="14731" y="0"/>
                    <a:pt x="14400" y="0"/>
                  </a:cubicBezTo>
                  <a:cubicBezTo>
                    <a:pt x="14069" y="0"/>
                    <a:pt x="13800" y="220"/>
                    <a:pt x="13800" y="491"/>
                  </a:cubicBezTo>
                  <a:lnTo>
                    <a:pt x="13800" y="1964"/>
                  </a:lnTo>
                  <a:lnTo>
                    <a:pt x="12600" y="1964"/>
                  </a:lnTo>
                  <a:lnTo>
                    <a:pt x="12600" y="491"/>
                  </a:lnTo>
                  <a:cubicBezTo>
                    <a:pt x="12600" y="220"/>
                    <a:pt x="12331" y="0"/>
                    <a:pt x="12000" y="0"/>
                  </a:cubicBezTo>
                  <a:cubicBezTo>
                    <a:pt x="11669" y="0"/>
                    <a:pt x="11400" y="220"/>
                    <a:pt x="11400" y="491"/>
                  </a:cubicBezTo>
                  <a:lnTo>
                    <a:pt x="11400" y="1964"/>
                  </a:lnTo>
                  <a:lnTo>
                    <a:pt x="10200" y="1964"/>
                  </a:lnTo>
                  <a:lnTo>
                    <a:pt x="10200" y="491"/>
                  </a:lnTo>
                  <a:cubicBezTo>
                    <a:pt x="10200" y="220"/>
                    <a:pt x="9931" y="0"/>
                    <a:pt x="9600" y="0"/>
                  </a:cubicBezTo>
                  <a:cubicBezTo>
                    <a:pt x="9269" y="0"/>
                    <a:pt x="9000" y="220"/>
                    <a:pt x="9000" y="491"/>
                  </a:cubicBezTo>
                  <a:lnTo>
                    <a:pt x="9000" y="1964"/>
                  </a:lnTo>
                  <a:lnTo>
                    <a:pt x="7800" y="1964"/>
                  </a:lnTo>
                  <a:lnTo>
                    <a:pt x="7800" y="491"/>
                  </a:lnTo>
                  <a:cubicBezTo>
                    <a:pt x="7800" y="220"/>
                    <a:pt x="7531" y="0"/>
                    <a:pt x="7200" y="0"/>
                  </a:cubicBezTo>
                  <a:cubicBezTo>
                    <a:pt x="6869" y="0"/>
                    <a:pt x="6600" y="220"/>
                    <a:pt x="6600" y="491"/>
                  </a:cubicBezTo>
                  <a:lnTo>
                    <a:pt x="6600" y="1964"/>
                  </a:lnTo>
                  <a:lnTo>
                    <a:pt x="5400" y="1964"/>
                  </a:lnTo>
                  <a:lnTo>
                    <a:pt x="5400" y="491"/>
                  </a:lnTo>
                  <a:cubicBezTo>
                    <a:pt x="5400" y="220"/>
                    <a:pt x="5131" y="0"/>
                    <a:pt x="4800" y="0"/>
                  </a:cubicBezTo>
                  <a:cubicBezTo>
                    <a:pt x="4469" y="0"/>
                    <a:pt x="4200" y="220"/>
                    <a:pt x="4200" y="491"/>
                  </a:cubicBezTo>
                  <a:lnTo>
                    <a:pt x="4200" y="1964"/>
                  </a:lnTo>
                  <a:lnTo>
                    <a:pt x="1200" y="1964"/>
                  </a:lnTo>
                  <a:cubicBezTo>
                    <a:pt x="538" y="1964"/>
                    <a:pt x="0" y="2404"/>
                    <a:pt x="0" y="2945"/>
                  </a:cubicBezTo>
                  <a:lnTo>
                    <a:pt x="0" y="20618"/>
                  </a:lnTo>
                  <a:cubicBezTo>
                    <a:pt x="0" y="21161"/>
                    <a:pt x="538" y="21600"/>
                    <a:pt x="1200" y="21600"/>
                  </a:cubicBezTo>
                  <a:lnTo>
                    <a:pt x="20400" y="21600"/>
                  </a:lnTo>
                  <a:cubicBezTo>
                    <a:pt x="21062" y="21600"/>
                    <a:pt x="21600" y="21161"/>
                    <a:pt x="21600" y="20618"/>
                  </a:cubicBezTo>
                  <a:lnTo>
                    <a:pt x="21600" y="2945"/>
                  </a:lnTo>
                  <a:cubicBezTo>
                    <a:pt x="21600" y="2404"/>
                    <a:pt x="21062" y="1964"/>
                    <a:pt x="20400" y="1964"/>
                  </a:cubicBezTo>
                  <a:moveTo>
                    <a:pt x="3600" y="8836"/>
                  </a:moveTo>
                  <a:lnTo>
                    <a:pt x="10800" y="8836"/>
                  </a:lnTo>
                  <a:cubicBezTo>
                    <a:pt x="11131" y="8836"/>
                    <a:pt x="11400" y="8617"/>
                    <a:pt x="11400" y="8345"/>
                  </a:cubicBezTo>
                  <a:cubicBezTo>
                    <a:pt x="11400" y="8075"/>
                    <a:pt x="11131" y="7855"/>
                    <a:pt x="10800" y="7855"/>
                  </a:cubicBezTo>
                  <a:lnTo>
                    <a:pt x="3600" y="7855"/>
                  </a:lnTo>
                  <a:cubicBezTo>
                    <a:pt x="3269" y="7855"/>
                    <a:pt x="3000" y="8075"/>
                    <a:pt x="3000" y="8345"/>
                  </a:cubicBezTo>
                  <a:cubicBezTo>
                    <a:pt x="3000" y="8617"/>
                    <a:pt x="3269" y="8836"/>
                    <a:pt x="3600" y="883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30B3F77-D337-825E-72C7-2DC2E60FC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163" y="2209475"/>
            <a:ext cx="4839119" cy="1242168"/>
          </a:xfrm>
          <a:prstGeom prst="roundRect">
            <a:avLst>
              <a:gd name="adj" fmla="val 534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9472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29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A7152D1-78B3-BD32-9261-8C4EDE5A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JDBC</a:t>
            </a:r>
            <a:r>
              <a:rPr lang="zh-CN" altLang="en-US"/>
              <a:t>程序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381877-DCC4-CD4C-407D-7B3C67AD0E4F}"/>
              </a:ext>
            </a:extLst>
          </p:cNvPr>
          <p:cNvSpPr/>
          <p:nvPr/>
        </p:nvSpPr>
        <p:spPr>
          <a:xfrm>
            <a:off x="3067942" y="1002232"/>
            <a:ext cx="4918954" cy="5455119"/>
          </a:xfrm>
          <a:prstGeom prst="roundRect">
            <a:avLst>
              <a:gd name="adj" fmla="val 224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//1.注册驱动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forName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"com.mysql.cj.jdbc.Driver"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//2.获取连接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url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"jdbc:mysql://localhost:3306/</a:t>
            </a:r>
            <a:r>
              <a:rPr lang="en-US" altLang="zh-CN" sz="10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username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"root"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password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"1234"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Connection conn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DriverManager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getConnection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//3.获取执行SQL的对象Statement,执行SQL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sql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"select * from user"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Statement statement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.createStatement();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 resultSet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statement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.executeQuery(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ArrayList&lt;&gt;();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.next()){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.getInt(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"id"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name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.getString(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"name"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zh-CN" sz="100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lang="zh-CN" altLang="zh-CN" sz="10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getShort(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"age"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.getShort(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"gender"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phone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.getString(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"phone"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 user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phone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//4.释放资源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statement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.close();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connection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.close();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FE9B2E1-CF63-410E-168A-1DCFA84260B7}"/>
              </a:ext>
            </a:extLst>
          </p:cNvPr>
          <p:cNvSpPr/>
          <p:nvPr/>
        </p:nvSpPr>
        <p:spPr>
          <a:xfrm>
            <a:off x="3064593" y="1208159"/>
            <a:ext cx="4918953" cy="1167318"/>
          </a:xfrm>
          <a:prstGeom prst="roundRect">
            <a:avLst>
              <a:gd name="adj" fmla="val 5895"/>
            </a:avLst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3B3E9D3-CDCD-60BC-021F-51B2D20D3B59}"/>
              </a:ext>
            </a:extLst>
          </p:cNvPr>
          <p:cNvSpPr/>
          <p:nvPr/>
        </p:nvSpPr>
        <p:spPr>
          <a:xfrm>
            <a:off x="3067941" y="2834618"/>
            <a:ext cx="4918953" cy="240030"/>
          </a:xfrm>
          <a:prstGeom prst="roundRect">
            <a:avLst>
              <a:gd name="adj" fmla="val 19228"/>
            </a:avLst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42F0F08-DCAE-4CEA-CE77-70BF3625C37F}"/>
              </a:ext>
            </a:extLst>
          </p:cNvPr>
          <p:cNvSpPr/>
          <p:nvPr/>
        </p:nvSpPr>
        <p:spPr>
          <a:xfrm>
            <a:off x="3071292" y="3952277"/>
            <a:ext cx="4918953" cy="1682884"/>
          </a:xfrm>
          <a:prstGeom prst="roundRect">
            <a:avLst>
              <a:gd name="adj" fmla="val 4894"/>
            </a:avLst>
          </a:prstGeom>
          <a:solidFill>
            <a:schemeClr val="accent6">
              <a:lumMod val="75000"/>
              <a:alpha val="1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B1FC35A-CDE4-00EB-3576-D28B21B3F780}"/>
              </a:ext>
            </a:extLst>
          </p:cNvPr>
          <p:cNvSpPr/>
          <p:nvPr/>
        </p:nvSpPr>
        <p:spPr>
          <a:xfrm>
            <a:off x="3067939" y="2405304"/>
            <a:ext cx="4918953" cy="240030"/>
          </a:xfrm>
          <a:prstGeom prst="roundRect">
            <a:avLst>
              <a:gd name="adj" fmla="val 19228"/>
            </a:avLst>
          </a:prstGeom>
          <a:solidFill>
            <a:srgbClr val="FFFF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C74635A-0C4B-1DDB-D555-D30C7BBDCD00}"/>
              </a:ext>
            </a:extLst>
          </p:cNvPr>
          <p:cNvSpPr/>
          <p:nvPr/>
        </p:nvSpPr>
        <p:spPr>
          <a:xfrm>
            <a:off x="3067939" y="5997685"/>
            <a:ext cx="4918953" cy="459665"/>
          </a:xfrm>
          <a:prstGeom prst="roundRect">
            <a:avLst>
              <a:gd name="adj" fmla="val 19228"/>
            </a:avLst>
          </a:prstGeom>
          <a:solidFill>
            <a:srgbClr val="FFFF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对角圆角 18">
            <a:extLst>
              <a:ext uri="{FF2B5EF4-FFF2-40B4-BE49-F238E27FC236}">
                <a16:creationId xmlns:a16="http://schemas.microsoft.com/office/drawing/2014/main" id="{F4535F46-57FA-4181-1909-DB150F23FF84}"/>
              </a:ext>
            </a:extLst>
          </p:cNvPr>
          <p:cNvSpPr/>
          <p:nvPr/>
        </p:nvSpPr>
        <p:spPr>
          <a:xfrm>
            <a:off x="4634817" y="6227517"/>
            <a:ext cx="1785196" cy="439270"/>
          </a:xfrm>
          <a:prstGeom prst="round2DiagRect">
            <a:avLst/>
          </a:prstGeom>
          <a:gradFill>
            <a:gsLst>
              <a:gs pos="79000">
                <a:schemeClr val="accent2">
                  <a:lumMod val="60000"/>
                  <a:lumOff val="40000"/>
                  <a:alpha val="82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5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JDBC</a:t>
            </a:r>
            <a:endParaRPr lang="zh-CN" altLang="en-US" sz="125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爆炸形: 8 pt  31">
            <a:extLst>
              <a:ext uri="{FF2B5EF4-FFF2-40B4-BE49-F238E27FC236}">
                <a16:creationId xmlns:a16="http://schemas.microsoft.com/office/drawing/2014/main" id="{4D46C7D7-D5F2-831B-8DDF-2881229B8471}"/>
              </a:ext>
            </a:extLst>
          </p:cNvPr>
          <p:cNvSpPr/>
          <p:nvPr/>
        </p:nvSpPr>
        <p:spPr>
          <a:xfrm>
            <a:off x="6538329" y="1152719"/>
            <a:ext cx="1308425" cy="1086477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硬编码</a:t>
            </a:r>
          </a:p>
        </p:txBody>
      </p:sp>
      <p:sp>
        <p:nvSpPr>
          <p:cNvPr id="33" name="爆炸形: 8 pt  32">
            <a:extLst>
              <a:ext uri="{FF2B5EF4-FFF2-40B4-BE49-F238E27FC236}">
                <a16:creationId xmlns:a16="http://schemas.microsoft.com/office/drawing/2014/main" id="{F511E1DC-CEB3-7120-69B1-7BBBBF84BF19}"/>
              </a:ext>
            </a:extLst>
          </p:cNvPr>
          <p:cNvSpPr/>
          <p:nvPr/>
        </p:nvSpPr>
        <p:spPr>
          <a:xfrm>
            <a:off x="6538329" y="4254463"/>
            <a:ext cx="1377279" cy="996580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繁琐</a:t>
            </a:r>
          </a:p>
        </p:txBody>
      </p:sp>
      <p:sp>
        <p:nvSpPr>
          <p:cNvPr id="34" name="爆炸形: 8 pt  33">
            <a:extLst>
              <a:ext uri="{FF2B5EF4-FFF2-40B4-BE49-F238E27FC236}">
                <a16:creationId xmlns:a16="http://schemas.microsoft.com/office/drawing/2014/main" id="{A149EA9D-D03B-3F76-E50B-FCE44F5FECFE}"/>
              </a:ext>
            </a:extLst>
          </p:cNvPr>
          <p:cNvSpPr/>
          <p:nvPr/>
        </p:nvSpPr>
        <p:spPr>
          <a:xfrm>
            <a:off x="9021736" y="2790522"/>
            <a:ext cx="1634541" cy="124514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资源浪费</a:t>
            </a:r>
            <a:endParaRPr lang="en-US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性能降低</a:t>
            </a: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2B313F30-8CCE-DADB-BA3A-4985752E2595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7986892" y="2525319"/>
            <a:ext cx="1034844" cy="761821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5073923A-7EE1-1A77-E48C-A26DA08E4A3D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7986892" y="3287140"/>
            <a:ext cx="1034844" cy="29403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7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9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DA52B9-6DE0-A930-ED80-CF83542C9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08" y="2992683"/>
            <a:ext cx="2026366" cy="1229794"/>
          </a:xfrm>
          <a:prstGeom prst="roundRect">
            <a:avLst>
              <a:gd name="adj" fmla="val 3447"/>
            </a:avLst>
          </a:prstGeom>
          <a:ln w="3175">
            <a:solidFill>
              <a:schemeClr val="tx1"/>
            </a:solidFill>
            <a:prstDash val="dash"/>
          </a:ln>
          <a:scene3d>
            <a:camera prst="isometricRightUp"/>
            <a:lightRig rig="threePt" dir="t"/>
          </a:scene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39BBEB-C813-E918-523F-818D32ED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30" y="3243210"/>
            <a:ext cx="1924914" cy="1071459"/>
          </a:xfrm>
          <a:prstGeom prst="roundRect">
            <a:avLst>
              <a:gd name="adj" fmla="val 4356"/>
            </a:avLst>
          </a:prstGeom>
          <a:ln w="3175">
            <a:solidFill>
              <a:schemeClr val="tx1"/>
            </a:solidFill>
            <a:prstDash val="dash"/>
          </a:ln>
          <a:scene3d>
            <a:camera prst="isometricRightUp"/>
            <a:lightRig rig="threePt" dir="t"/>
          </a:scene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C63ED5-300D-2984-0EEA-9EFA4D963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769" y="3408570"/>
            <a:ext cx="1768476" cy="1046737"/>
          </a:xfrm>
          <a:prstGeom prst="roundRect">
            <a:avLst>
              <a:gd name="adj" fmla="val 3422"/>
            </a:avLst>
          </a:prstGeom>
          <a:ln w="3175">
            <a:solidFill>
              <a:schemeClr val="tx1"/>
            </a:solidFill>
            <a:prstDash val="dash"/>
          </a:ln>
          <a:scene3d>
            <a:camera prst="isometricRightUp"/>
            <a:lightRig rig="threePt" dir="t"/>
          </a:scene3d>
        </p:spPr>
      </p:pic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237F129F-085C-4D53-82A7-B017B37369AF}"/>
              </a:ext>
            </a:extLst>
          </p:cNvPr>
          <p:cNvSpPr/>
          <p:nvPr/>
        </p:nvSpPr>
        <p:spPr>
          <a:xfrm>
            <a:off x="3833664" y="1680613"/>
            <a:ext cx="1716624" cy="755714"/>
          </a:xfrm>
          <a:prstGeom prst="round2DiagRect">
            <a:avLst/>
          </a:prstGeom>
          <a:gradFill flip="none" rotWithShape="1">
            <a:gsLst>
              <a:gs pos="0">
                <a:srgbClr val="48D6D2">
                  <a:tint val="66000"/>
                  <a:satMod val="160000"/>
                </a:srgbClr>
              </a:gs>
              <a:gs pos="50000">
                <a:srgbClr val="48D6D2">
                  <a:tint val="44500"/>
                  <a:satMod val="160000"/>
                </a:srgbClr>
              </a:gs>
              <a:gs pos="100000">
                <a:srgbClr val="48D6D2">
                  <a:tint val="23500"/>
                  <a:satMod val="160000"/>
                </a:srgbClr>
              </a:gs>
            </a:gsLst>
            <a:lin ang="10800000" scaled="1"/>
            <a:tileRect/>
          </a:gradFill>
          <a:ln w="6350">
            <a:solidFill>
              <a:schemeClr val="bg1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概要设计、详细设计、接口设计、数据库设计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608829-37AC-466D-C349-96F0A4692711}"/>
              </a:ext>
            </a:extLst>
          </p:cNvPr>
          <p:cNvGrpSpPr/>
          <p:nvPr/>
        </p:nvGrpSpPr>
        <p:grpSpPr>
          <a:xfrm>
            <a:off x="7159422" y="1471246"/>
            <a:ext cx="1005277" cy="1109830"/>
            <a:chOff x="7524858" y="2317242"/>
            <a:chExt cx="817862" cy="110983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流程图: 磁盘 15">
              <a:extLst>
                <a:ext uri="{FF2B5EF4-FFF2-40B4-BE49-F238E27FC236}">
                  <a16:creationId xmlns:a16="http://schemas.microsoft.com/office/drawing/2014/main" id="{2C54A519-22B4-A4EF-2316-341433077371}"/>
                </a:ext>
              </a:extLst>
            </p:cNvPr>
            <p:cNvSpPr/>
            <p:nvPr/>
          </p:nvSpPr>
          <p:spPr>
            <a:xfrm>
              <a:off x="7524858" y="2950120"/>
              <a:ext cx="817861" cy="476952"/>
            </a:xfrm>
            <a:prstGeom prst="flowChartMagneticDisk">
              <a:avLst/>
            </a:prstGeom>
            <a:solidFill>
              <a:srgbClr val="48D6D2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" name="!!流程图: 数据库">
              <a:extLst>
                <a:ext uri="{FF2B5EF4-FFF2-40B4-BE49-F238E27FC236}">
                  <a16:creationId xmlns:a16="http://schemas.microsoft.com/office/drawing/2014/main" id="{AD1503E0-A4E8-F8E6-D562-7E8715DA5456}"/>
                </a:ext>
              </a:extLst>
            </p:cNvPr>
            <p:cNvSpPr/>
            <p:nvPr/>
          </p:nvSpPr>
          <p:spPr>
            <a:xfrm>
              <a:off x="7524859" y="2633635"/>
              <a:ext cx="817861" cy="476952"/>
            </a:xfrm>
            <a:prstGeom prst="flowChartMagneticDisk">
              <a:avLst/>
            </a:prstGeom>
            <a:solidFill>
              <a:srgbClr val="48D6D2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数据库</a:t>
              </a:r>
            </a:p>
          </p:txBody>
        </p:sp>
        <p:sp>
          <p:nvSpPr>
            <p:cNvPr id="18" name="流程图: 磁盘 17">
              <a:extLst>
                <a:ext uri="{FF2B5EF4-FFF2-40B4-BE49-F238E27FC236}">
                  <a16:creationId xmlns:a16="http://schemas.microsoft.com/office/drawing/2014/main" id="{A8C3331A-4E12-6CE5-2567-2A3F89139B63}"/>
                </a:ext>
              </a:extLst>
            </p:cNvPr>
            <p:cNvSpPr/>
            <p:nvPr/>
          </p:nvSpPr>
          <p:spPr>
            <a:xfrm>
              <a:off x="7524858" y="2317242"/>
              <a:ext cx="817861" cy="476952"/>
            </a:xfrm>
            <a:prstGeom prst="flowChartMagneticDisk">
              <a:avLst/>
            </a:prstGeom>
            <a:solidFill>
              <a:srgbClr val="48D6D2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FB5A2BAF-2813-9EDB-64BE-0E5672851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130" y="3066640"/>
            <a:ext cx="1673061" cy="865299"/>
          </a:xfrm>
          <a:prstGeom prst="roundRect">
            <a:avLst>
              <a:gd name="adj" fmla="val 7951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ED37A92-6959-5D77-A205-8C8C59B67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169" y="3259317"/>
            <a:ext cx="1694577" cy="865299"/>
          </a:xfrm>
          <a:prstGeom prst="roundRect">
            <a:avLst>
              <a:gd name="adj" fmla="val 8747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3718B36-8DF1-8AF0-E7B2-2053E62E8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8725" y="3452947"/>
            <a:ext cx="1694577" cy="865299"/>
          </a:xfrm>
          <a:prstGeom prst="roundRect">
            <a:avLst>
              <a:gd name="adj" fmla="val 5773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25" name="矩形: 对角圆角 24">
            <a:extLst>
              <a:ext uri="{FF2B5EF4-FFF2-40B4-BE49-F238E27FC236}">
                <a16:creationId xmlns:a16="http://schemas.microsoft.com/office/drawing/2014/main" id="{7B8ADB1B-C2B4-6835-C631-83613547B88C}"/>
              </a:ext>
            </a:extLst>
          </p:cNvPr>
          <p:cNvSpPr/>
          <p:nvPr/>
        </p:nvSpPr>
        <p:spPr>
          <a:xfrm>
            <a:off x="6958679" y="3272630"/>
            <a:ext cx="1448817" cy="683208"/>
          </a:xfrm>
          <a:prstGeom prst="round2DiagRect">
            <a:avLst/>
          </a:prstGeom>
          <a:solidFill>
            <a:srgbClr val="FEFCBF"/>
          </a:solidFill>
          <a:ln w="6350">
            <a:solidFill>
              <a:schemeClr val="bg1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程序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377350C-42F0-1BB3-4A09-A9012C84E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495" y="2981472"/>
            <a:ext cx="1485595" cy="1320464"/>
          </a:xfrm>
          <a:prstGeom prst="roundRect">
            <a:avLst>
              <a:gd name="adj" fmla="val 1530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38" name="矩形: 对角圆角 37">
            <a:extLst>
              <a:ext uri="{FF2B5EF4-FFF2-40B4-BE49-F238E27FC236}">
                <a16:creationId xmlns:a16="http://schemas.microsoft.com/office/drawing/2014/main" id="{AF448DCB-2D4D-FF91-1B0B-8CF6799654A5}"/>
              </a:ext>
            </a:extLst>
          </p:cNvPr>
          <p:cNvSpPr/>
          <p:nvPr/>
        </p:nvSpPr>
        <p:spPr>
          <a:xfrm>
            <a:off x="3837788" y="4883263"/>
            <a:ext cx="1712499" cy="755714"/>
          </a:xfrm>
          <a:prstGeom prst="round2DiagRect">
            <a:avLst/>
          </a:prstGeom>
          <a:gradFill flip="none" rotWithShape="1">
            <a:gsLst>
              <a:gs pos="0">
                <a:srgbClr val="58B368">
                  <a:tint val="66000"/>
                  <a:satMod val="160000"/>
                </a:srgbClr>
              </a:gs>
              <a:gs pos="50000">
                <a:srgbClr val="58B368">
                  <a:tint val="44500"/>
                  <a:satMod val="160000"/>
                </a:srgbClr>
              </a:gs>
              <a:gs pos="100000">
                <a:srgbClr val="58B368">
                  <a:tint val="23500"/>
                  <a:satMod val="160000"/>
                </a:srgbClr>
              </a:gs>
            </a:gsLst>
            <a:lin ang="10800000" scaled="1"/>
            <a:tileRect/>
          </a:gradFill>
          <a:ln w="6350">
            <a:solidFill>
              <a:schemeClr val="bg1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优化</a:t>
            </a:r>
          </a:p>
        </p:txBody>
      </p:sp>
      <p:sp>
        <p:nvSpPr>
          <p:cNvPr id="41" name="矩形: 对角圆角 40">
            <a:extLst>
              <a:ext uri="{FF2B5EF4-FFF2-40B4-BE49-F238E27FC236}">
                <a16:creationId xmlns:a16="http://schemas.microsoft.com/office/drawing/2014/main" id="{BEEC8E99-3CDB-F6B2-B9CF-11ED58F3799C}"/>
              </a:ext>
            </a:extLst>
          </p:cNvPr>
          <p:cNvSpPr/>
          <p:nvPr/>
        </p:nvSpPr>
        <p:spPr>
          <a:xfrm>
            <a:off x="6958679" y="4863958"/>
            <a:ext cx="1516123" cy="755714"/>
          </a:xfrm>
          <a:prstGeom prst="round2DiagRect">
            <a:avLst/>
          </a:prstGeom>
          <a:gradFill flip="none" rotWithShape="1">
            <a:gsLst>
              <a:gs pos="0">
                <a:srgbClr val="58B368">
                  <a:tint val="66000"/>
                  <a:satMod val="160000"/>
                </a:srgbClr>
              </a:gs>
              <a:gs pos="50000">
                <a:srgbClr val="58B368">
                  <a:tint val="44500"/>
                  <a:satMod val="160000"/>
                </a:srgbClr>
              </a:gs>
              <a:gs pos="100000">
                <a:srgbClr val="58B368">
                  <a:tint val="23500"/>
                  <a:satMod val="160000"/>
                </a:srgbClr>
              </a:gs>
            </a:gsLst>
            <a:lin ang="10800000" scaled="1"/>
            <a:tileRect/>
          </a:gradFill>
          <a:ln w="6350">
            <a:solidFill>
              <a:schemeClr val="bg1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索引、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优化、分库分表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2E0A973-8477-8CA9-0C41-041DABD078D0}"/>
              </a:ext>
            </a:extLst>
          </p:cNvPr>
          <p:cNvCxnSpPr/>
          <p:nvPr/>
        </p:nvCxnSpPr>
        <p:spPr>
          <a:xfrm flipV="1">
            <a:off x="2923044" y="2104124"/>
            <a:ext cx="805902" cy="7251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934FDC1-0599-F211-E6E4-C945CE511EBD}"/>
              </a:ext>
            </a:extLst>
          </p:cNvPr>
          <p:cNvCxnSpPr>
            <a:cxnSpLocks/>
          </p:cNvCxnSpPr>
          <p:nvPr/>
        </p:nvCxnSpPr>
        <p:spPr>
          <a:xfrm>
            <a:off x="5693049" y="2058470"/>
            <a:ext cx="134592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DE7EDBD-FD4D-C680-EE95-7BA43A942D7A}"/>
              </a:ext>
            </a:extLst>
          </p:cNvPr>
          <p:cNvCxnSpPr>
            <a:cxnSpLocks/>
          </p:cNvCxnSpPr>
          <p:nvPr/>
        </p:nvCxnSpPr>
        <p:spPr>
          <a:xfrm>
            <a:off x="2935470" y="3607580"/>
            <a:ext cx="89819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E7CA715-03DC-23B7-98D3-5ABA7AA01AAD}"/>
              </a:ext>
            </a:extLst>
          </p:cNvPr>
          <p:cNvCxnSpPr>
            <a:cxnSpLocks/>
          </p:cNvCxnSpPr>
          <p:nvPr/>
        </p:nvCxnSpPr>
        <p:spPr>
          <a:xfrm>
            <a:off x="5558621" y="3614923"/>
            <a:ext cx="134592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8C5647F-5231-13B1-E959-85A01EB2B233}"/>
              </a:ext>
            </a:extLst>
          </p:cNvPr>
          <p:cNvCxnSpPr>
            <a:cxnSpLocks/>
          </p:cNvCxnSpPr>
          <p:nvPr/>
        </p:nvCxnSpPr>
        <p:spPr>
          <a:xfrm>
            <a:off x="2843852" y="4385855"/>
            <a:ext cx="885094" cy="87526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27F70A6-486A-5E16-515F-B3BAB59619BD}"/>
              </a:ext>
            </a:extLst>
          </p:cNvPr>
          <p:cNvCxnSpPr>
            <a:cxnSpLocks/>
          </p:cNvCxnSpPr>
          <p:nvPr/>
        </p:nvCxnSpPr>
        <p:spPr>
          <a:xfrm>
            <a:off x="5622278" y="5261120"/>
            <a:ext cx="129179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B0FEA4F-6461-6037-8E99-271224149B8A}"/>
              </a:ext>
            </a:extLst>
          </p:cNvPr>
          <p:cNvCxnSpPr>
            <a:cxnSpLocks/>
          </p:cNvCxnSpPr>
          <p:nvPr/>
        </p:nvCxnSpPr>
        <p:spPr>
          <a:xfrm>
            <a:off x="8276829" y="2076238"/>
            <a:ext cx="2134831" cy="905234"/>
          </a:xfrm>
          <a:prstGeom prst="bentConnector3">
            <a:avLst>
              <a:gd name="adj1" fmla="val 99971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36AD4B7-E063-0648-0E87-0C526A29CD75}"/>
              </a:ext>
            </a:extLst>
          </p:cNvPr>
          <p:cNvCxnSpPr>
            <a:cxnSpLocks/>
          </p:cNvCxnSpPr>
          <p:nvPr/>
        </p:nvCxnSpPr>
        <p:spPr>
          <a:xfrm>
            <a:off x="8512902" y="3585754"/>
            <a:ext cx="97399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87FA90E-E5D4-7D3A-6C88-6855E61B8281}"/>
              </a:ext>
            </a:extLst>
          </p:cNvPr>
          <p:cNvCxnSpPr>
            <a:cxnSpLocks/>
          </p:cNvCxnSpPr>
          <p:nvPr/>
        </p:nvCxnSpPr>
        <p:spPr>
          <a:xfrm flipV="1">
            <a:off x="8598588" y="4392858"/>
            <a:ext cx="1810528" cy="875265"/>
          </a:xfrm>
          <a:prstGeom prst="bentConnector3">
            <a:avLst>
              <a:gd name="adj1" fmla="val 99979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对角圆角 68">
            <a:extLst>
              <a:ext uri="{FF2B5EF4-FFF2-40B4-BE49-F238E27FC236}">
                <a16:creationId xmlns:a16="http://schemas.microsoft.com/office/drawing/2014/main" id="{6D91A4D1-66FF-FB3C-ED97-6237E44A35FA}"/>
              </a:ext>
            </a:extLst>
          </p:cNvPr>
          <p:cNvSpPr/>
          <p:nvPr/>
        </p:nvSpPr>
        <p:spPr>
          <a:xfrm>
            <a:off x="1213396" y="4763662"/>
            <a:ext cx="1216000" cy="397162"/>
          </a:xfrm>
          <a:prstGeom prst="round2DiagRect">
            <a:avLst/>
          </a:prstGeom>
          <a:gradFill flip="none" rotWithShape="1">
            <a:gsLst>
              <a:gs pos="0">
                <a:srgbClr val="8C61FF">
                  <a:tint val="66000"/>
                  <a:satMod val="160000"/>
                </a:srgbClr>
              </a:gs>
              <a:gs pos="50000">
                <a:srgbClr val="8C61FF">
                  <a:tint val="44500"/>
                  <a:satMod val="160000"/>
                </a:srgbClr>
              </a:gs>
              <a:gs pos="100000">
                <a:srgbClr val="8C61FF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 </a:t>
            </a: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19DC4BA-5CA3-71F2-ACD4-128B72FE9196}"/>
              </a:ext>
            </a:extLst>
          </p:cNvPr>
          <p:cNvGrpSpPr/>
          <p:nvPr/>
        </p:nvGrpSpPr>
        <p:grpSpPr>
          <a:xfrm>
            <a:off x="3593768" y="1406154"/>
            <a:ext cx="5840089" cy="1343141"/>
            <a:chOff x="3593768" y="2101098"/>
            <a:chExt cx="5840089" cy="1343141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B6A61C2D-609B-96E1-C4EF-65E054FB5C97}"/>
                </a:ext>
              </a:extLst>
            </p:cNvPr>
            <p:cNvSpPr/>
            <p:nvPr/>
          </p:nvSpPr>
          <p:spPr>
            <a:xfrm>
              <a:off x="3593768" y="2101098"/>
              <a:ext cx="5840089" cy="1341391"/>
            </a:xfrm>
            <a:prstGeom prst="roundRect">
              <a:avLst>
                <a:gd name="adj" fmla="val 5524"/>
              </a:avLst>
            </a:prstGeom>
            <a:solidFill>
              <a:srgbClr val="00B0F0">
                <a:alpha val="20000"/>
              </a:srgbClr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: 对角圆角 72">
              <a:extLst>
                <a:ext uri="{FF2B5EF4-FFF2-40B4-BE49-F238E27FC236}">
                  <a16:creationId xmlns:a16="http://schemas.microsoft.com/office/drawing/2014/main" id="{BD96B660-6FA6-3216-E18C-F7AD07E6F209}"/>
                </a:ext>
              </a:extLst>
            </p:cNvPr>
            <p:cNvSpPr/>
            <p:nvPr/>
          </p:nvSpPr>
          <p:spPr>
            <a:xfrm>
              <a:off x="8416088" y="3131270"/>
              <a:ext cx="1016631" cy="312969"/>
            </a:xfrm>
            <a:prstGeom prst="round2DiagRect">
              <a:avLst>
                <a:gd name="adj1" fmla="val 16452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数据库设计</a:t>
              </a:r>
              <a:endPara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48D8844-5A1F-23DD-620F-EAC12C2FCA26}"/>
              </a:ext>
            </a:extLst>
          </p:cNvPr>
          <p:cNvGrpSpPr/>
          <p:nvPr/>
        </p:nvGrpSpPr>
        <p:grpSpPr>
          <a:xfrm>
            <a:off x="3588548" y="2883613"/>
            <a:ext cx="5844171" cy="1522831"/>
            <a:chOff x="1693497" y="4184782"/>
            <a:chExt cx="5844171" cy="1522831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940BBB98-161B-074A-B748-0F753A1572B7}"/>
                </a:ext>
              </a:extLst>
            </p:cNvPr>
            <p:cNvSpPr/>
            <p:nvPr/>
          </p:nvSpPr>
          <p:spPr>
            <a:xfrm>
              <a:off x="1693497" y="4184782"/>
              <a:ext cx="5840089" cy="1516248"/>
            </a:xfrm>
            <a:prstGeom prst="roundRect">
              <a:avLst>
                <a:gd name="adj" fmla="val 5524"/>
              </a:avLst>
            </a:prstGeom>
            <a:solidFill>
              <a:srgbClr val="FFC000">
                <a:alpha val="10196"/>
              </a:srgbClr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: 对角圆角 73">
              <a:extLst>
                <a:ext uri="{FF2B5EF4-FFF2-40B4-BE49-F238E27FC236}">
                  <a16:creationId xmlns:a16="http://schemas.microsoft.com/office/drawing/2014/main" id="{52049ABA-6939-EDBC-4BD0-E179C37E5851}"/>
                </a:ext>
              </a:extLst>
            </p:cNvPr>
            <p:cNvSpPr/>
            <p:nvPr/>
          </p:nvSpPr>
          <p:spPr>
            <a:xfrm>
              <a:off x="6521037" y="5394644"/>
              <a:ext cx="1016631" cy="312969"/>
            </a:xfrm>
            <a:prstGeom prst="round2DiagRect">
              <a:avLst>
                <a:gd name="adj1" fmla="val 16452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数据库操作</a:t>
              </a:r>
              <a:endPara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6689-91F7-F8D8-3B89-69A43A2C457C}"/>
              </a:ext>
            </a:extLst>
          </p:cNvPr>
          <p:cNvGrpSpPr/>
          <p:nvPr/>
        </p:nvGrpSpPr>
        <p:grpSpPr>
          <a:xfrm>
            <a:off x="3588548" y="4521923"/>
            <a:ext cx="5840089" cy="1385305"/>
            <a:chOff x="3588548" y="5216867"/>
            <a:chExt cx="5840089" cy="1385305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5B6F9289-8A6C-1CF4-8CD9-BD0083AF3F43}"/>
                </a:ext>
              </a:extLst>
            </p:cNvPr>
            <p:cNvSpPr/>
            <p:nvPr/>
          </p:nvSpPr>
          <p:spPr>
            <a:xfrm>
              <a:off x="3588548" y="5216867"/>
              <a:ext cx="5840089" cy="1379746"/>
            </a:xfrm>
            <a:prstGeom prst="roundRect">
              <a:avLst>
                <a:gd name="adj" fmla="val 5524"/>
              </a:avLst>
            </a:prstGeom>
            <a:solidFill>
              <a:srgbClr val="58B368">
                <a:alpha val="20000"/>
              </a:srgbClr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: 对角圆角 74">
              <a:extLst>
                <a:ext uri="{FF2B5EF4-FFF2-40B4-BE49-F238E27FC236}">
                  <a16:creationId xmlns:a16="http://schemas.microsoft.com/office/drawing/2014/main" id="{C8C7A9DE-F45D-9197-E32B-1DC308824B32}"/>
                </a:ext>
              </a:extLst>
            </p:cNvPr>
            <p:cNvSpPr/>
            <p:nvPr/>
          </p:nvSpPr>
          <p:spPr>
            <a:xfrm>
              <a:off x="8412006" y="6289203"/>
              <a:ext cx="1016631" cy="312969"/>
            </a:xfrm>
            <a:prstGeom prst="round2DiagRect">
              <a:avLst>
                <a:gd name="adj1" fmla="val 16452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数据库优化</a:t>
              </a:r>
              <a:endPara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7EFE3810-7F89-3D4D-EF88-908B00801960}"/>
              </a:ext>
            </a:extLst>
          </p:cNvPr>
          <p:cNvSpPr txBox="1"/>
          <p:nvPr/>
        </p:nvSpPr>
        <p:spPr>
          <a:xfrm>
            <a:off x="7079581" y="3151669"/>
            <a:ext cx="1248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>
                <a:solidFill>
                  <a:srgbClr val="3530A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Mybatis</a:t>
            </a:r>
            <a:endParaRPr lang="zh-CN" altLang="en-US" sz="2800" dirty="0">
              <a:solidFill>
                <a:srgbClr val="3530A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1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A7152D1-78B3-BD32-9261-8C4EDE5A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4685873" cy="517190"/>
          </a:xfrm>
        </p:spPr>
        <p:txBody>
          <a:bodyPr/>
          <a:lstStyle/>
          <a:p>
            <a:r>
              <a:rPr lang="en-US" altLang="zh-CN"/>
              <a:t>JDBC </a:t>
            </a:r>
            <a:r>
              <a:rPr lang="en-US" altLang="zh-CN" b="1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vs</a:t>
            </a:r>
            <a:r>
              <a:rPr lang="en-US" altLang="zh-CN"/>
              <a:t> MyBatis</a:t>
            </a:r>
            <a:endParaRPr lang="zh-CN" altLang="en-US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6635168D-831E-605A-C485-FEB6F4547C26}"/>
              </a:ext>
            </a:extLst>
          </p:cNvPr>
          <p:cNvSpPr/>
          <p:nvPr/>
        </p:nvSpPr>
        <p:spPr>
          <a:xfrm>
            <a:off x="5632138" y="2565000"/>
            <a:ext cx="864000" cy="864000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>
                <a:latin typeface="方正舒体" panose="02010601030101010101" pitchFamily="2" charset="-122"/>
                <a:ea typeface="方正舒体" panose="02010601030101010101" pitchFamily="2" charset="-122"/>
              </a:rPr>
              <a:t>VS</a:t>
            </a:r>
            <a:endParaRPr lang="zh-CN" altLang="en-US" b="1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" name="!!矩形: 圆角 8">
            <a:extLst>
              <a:ext uri="{FF2B5EF4-FFF2-40B4-BE49-F238E27FC236}">
                <a16:creationId xmlns:a16="http://schemas.microsoft.com/office/drawing/2014/main" id="{209585EE-AC47-65F4-6AFF-85D1CED53AED}"/>
              </a:ext>
            </a:extLst>
          </p:cNvPr>
          <p:cNvSpPr/>
          <p:nvPr/>
        </p:nvSpPr>
        <p:spPr>
          <a:xfrm>
            <a:off x="791564" y="1638726"/>
            <a:ext cx="4605190" cy="1243509"/>
          </a:xfrm>
          <a:prstGeom prst="roundRect">
            <a:avLst>
              <a:gd name="adj" fmla="val 5962"/>
            </a:avLst>
          </a:prstGeom>
          <a:solidFill>
            <a:srgbClr val="56F8C5">
              <a:alpha val="25882"/>
            </a:srgb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spring.datasource.driver-class-name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cj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jdbc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Driver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spring.datasource.url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jdbc:mysql://localhost:3306/</a:t>
            </a:r>
            <a:r>
              <a:rPr lang="en-US" altLang="zh-CN" sz="11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spring.datasource.username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spring.datasource.password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1234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!!矩形: 圆角 11">
            <a:extLst>
              <a:ext uri="{FF2B5EF4-FFF2-40B4-BE49-F238E27FC236}">
                <a16:creationId xmlns:a16="http://schemas.microsoft.com/office/drawing/2014/main" id="{9E141037-6F1C-FB85-69FF-1548108663E0}"/>
              </a:ext>
            </a:extLst>
          </p:cNvPr>
          <p:cNvSpPr/>
          <p:nvPr/>
        </p:nvSpPr>
        <p:spPr>
          <a:xfrm>
            <a:off x="791563" y="3001679"/>
            <a:ext cx="4605190" cy="1423806"/>
          </a:xfrm>
          <a:prstGeom prst="roundRect">
            <a:avLst>
              <a:gd name="adj" fmla="val 4928"/>
            </a:avLst>
          </a:prstGeom>
          <a:solidFill>
            <a:srgbClr val="56F8C5">
              <a:alpha val="25882"/>
            </a:srgb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@Mapper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interface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UserMapper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@Select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"select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 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23D3D90B-B36E-6322-7A47-69C09F58E1F1}"/>
              </a:ext>
            </a:extLst>
          </p:cNvPr>
          <p:cNvSpPr/>
          <p:nvPr/>
        </p:nvSpPr>
        <p:spPr>
          <a:xfrm>
            <a:off x="2159275" y="4205850"/>
            <a:ext cx="1785196" cy="439270"/>
          </a:xfrm>
          <a:prstGeom prst="round2DiagRect">
            <a:avLst/>
          </a:prstGeom>
          <a:gradFill>
            <a:gsLst>
              <a:gs pos="79000">
                <a:schemeClr val="accent2">
                  <a:lumMod val="60000"/>
                  <a:lumOff val="40000"/>
                  <a:alpha val="76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5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SpringBoot+Mybatis</a:t>
            </a:r>
            <a:endParaRPr lang="zh-CN" altLang="en-US" sz="125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1782A5B-40AA-486B-6449-515E57856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36856">
            <a:off x="1967885" y="2343638"/>
            <a:ext cx="2157616" cy="1021546"/>
          </a:xfrm>
          <a:prstGeom prst="rect">
            <a:avLst/>
          </a:prstGeom>
        </p:spPr>
      </p:pic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084B1894-43AF-F118-05AF-4FF20FA7ABE2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H="1" flipV="1">
            <a:off x="791563" y="2260481"/>
            <a:ext cx="206461" cy="3130926"/>
          </a:xfrm>
          <a:prstGeom prst="bentConnector4">
            <a:avLst>
              <a:gd name="adj1" fmla="val -110723"/>
              <a:gd name="adj2" fmla="val 100050"/>
            </a:avLst>
          </a:prstGeom>
          <a:ln w="19050">
            <a:solidFill>
              <a:srgbClr val="B37AB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381877-DCC4-CD4C-407D-7B3C67AD0E4F}"/>
              </a:ext>
            </a:extLst>
          </p:cNvPr>
          <p:cNvSpPr/>
          <p:nvPr/>
        </p:nvSpPr>
        <p:spPr>
          <a:xfrm>
            <a:off x="6725109" y="873560"/>
            <a:ext cx="4528366" cy="4913069"/>
          </a:xfrm>
          <a:prstGeom prst="roundRect">
            <a:avLst>
              <a:gd name="adj" fmla="val 224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//1.注册驱动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forName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"com.mysql.cj.jdbc.Driver"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//2.获取连接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url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"jdbc:mysql://localhost:3306/</a:t>
            </a:r>
            <a:r>
              <a:rPr lang="en-US" altLang="zh-CN" sz="9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mybatis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username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"root"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password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"1234"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Connection conn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DriverManager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getConnection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//3.获取执行SQL的对象Statement,执行SQL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sql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"select * from user"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Statement statement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.createStatement();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 resultSet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statement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.executeQuery(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ArrayList&lt;&gt;();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.next()){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.getInt(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"id"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name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.getString(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"name"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getShort(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"age"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.getShort(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"gender"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phone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resultSet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.getString(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"phone"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 user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phone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//4.释放资源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statement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.close();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connection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.close();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A006AA7-840A-CC41-F868-5A1A3382E7DF}"/>
              </a:ext>
            </a:extLst>
          </p:cNvPr>
          <p:cNvSpPr/>
          <p:nvPr/>
        </p:nvSpPr>
        <p:spPr>
          <a:xfrm>
            <a:off x="6728779" y="1061883"/>
            <a:ext cx="4528365" cy="1051327"/>
          </a:xfrm>
          <a:prstGeom prst="roundRect">
            <a:avLst>
              <a:gd name="adj" fmla="val 5895"/>
            </a:avLst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B45D146-8E64-25DD-5218-F864242EE0D2}"/>
              </a:ext>
            </a:extLst>
          </p:cNvPr>
          <p:cNvSpPr/>
          <p:nvPr/>
        </p:nvSpPr>
        <p:spPr>
          <a:xfrm>
            <a:off x="6728537" y="2518198"/>
            <a:ext cx="4528365" cy="216179"/>
          </a:xfrm>
          <a:prstGeom prst="roundRect">
            <a:avLst>
              <a:gd name="adj" fmla="val 19228"/>
            </a:avLst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9AE8B9D-1765-1E8B-4699-8B6DF116BEB8}"/>
              </a:ext>
            </a:extLst>
          </p:cNvPr>
          <p:cNvSpPr/>
          <p:nvPr/>
        </p:nvSpPr>
        <p:spPr>
          <a:xfrm>
            <a:off x="6728673" y="3538010"/>
            <a:ext cx="4528363" cy="1515664"/>
          </a:xfrm>
          <a:prstGeom prst="roundRect">
            <a:avLst>
              <a:gd name="adj" fmla="val 4477"/>
            </a:avLst>
          </a:prstGeom>
          <a:solidFill>
            <a:schemeClr val="accent6">
              <a:lumMod val="75000"/>
              <a:alpha val="1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08ECAA3-F3C0-E3D7-0F27-D4209EFCB23E}"/>
              </a:ext>
            </a:extLst>
          </p:cNvPr>
          <p:cNvSpPr/>
          <p:nvPr/>
        </p:nvSpPr>
        <p:spPr>
          <a:xfrm>
            <a:off x="6719530" y="5365697"/>
            <a:ext cx="4528365" cy="413990"/>
          </a:xfrm>
          <a:prstGeom prst="roundRect">
            <a:avLst>
              <a:gd name="adj" fmla="val 19228"/>
            </a:avLst>
          </a:prstGeom>
          <a:solidFill>
            <a:srgbClr val="FFFF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爆炸形: 8 pt  26">
            <a:extLst>
              <a:ext uri="{FF2B5EF4-FFF2-40B4-BE49-F238E27FC236}">
                <a16:creationId xmlns:a16="http://schemas.microsoft.com/office/drawing/2014/main" id="{ABE0F7B5-6749-0647-94A4-3F8D3351CE56}"/>
              </a:ext>
            </a:extLst>
          </p:cNvPr>
          <p:cNvSpPr/>
          <p:nvPr/>
        </p:nvSpPr>
        <p:spPr>
          <a:xfrm>
            <a:off x="10076875" y="1149414"/>
            <a:ext cx="1145205" cy="739363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硬编码</a:t>
            </a:r>
          </a:p>
        </p:txBody>
      </p:sp>
      <p:sp>
        <p:nvSpPr>
          <p:cNvPr id="28" name="爆炸形: 8 pt  27">
            <a:extLst>
              <a:ext uri="{FF2B5EF4-FFF2-40B4-BE49-F238E27FC236}">
                <a16:creationId xmlns:a16="http://schemas.microsoft.com/office/drawing/2014/main" id="{6EAACBF8-3264-C7A4-6509-582C33D587A7}"/>
              </a:ext>
            </a:extLst>
          </p:cNvPr>
          <p:cNvSpPr/>
          <p:nvPr/>
        </p:nvSpPr>
        <p:spPr>
          <a:xfrm>
            <a:off x="10119123" y="3866299"/>
            <a:ext cx="1080553" cy="769817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繁琐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爆炸形: 8 pt  28">
            <a:extLst>
              <a:ext uri="{FF2B5EF4-FFF2-40B4-BE49-F238E27FC236}">
                <a16:creationId xmlns:a16="http://schemas.microsoft.com/office/drawing/2014/main" id="{64AF5703-45A8-B7B7-A0CF-7A45BF539BDC}"/>
              </a:ext>
            </a:extLst>
          </p:cNvPr>
          <p:cNvSpPr/>
          <p:nvPr/>
        </p:nvSpPr>
        <p:spPr>
          <a:xfrm>
            <a:off x="10100575" y="5034535"/>
            <a:ext cx="1329094" cy="805819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资源浪费</a:t>
            </a:r>
            <a:endParaRPr lang="en-US" altLang="zh-CN" sz="11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性能降低</a:t>
            </a:r>
          </a:p>
        </p:txBody>
      </p:sp>
      <p:sp>
        <p:nvSpPr>
          <p:cNvPr id="19" name="矩形: 对角圆角 18">
            <a:extLst>
              <a:ext uri="{FF2B5EF4-FFF2-40B4-BE49-F238E27FC236}">
                <a16:creationId xmlns:a16="http://schemas.microsoft.com/office/drawing/2014/main" id="{F4535F46-57FA-4181-1909-DB150F23FF84}"/>
              </a:ext>
            </a:extLst>
          </p:cNvPr>
          <p:cNvSpPr/>
          <p:nvPr/>
        </p:nvSpPr>
        <p:spPr>
          <a:xfrm>
            <a:off x="8638907" y="5588818"/>
            <a:ext cx="1643443" cy="395622"/>
          </a:xfrm>
          <a:prstGeom prst="round2DiagRect">
            <a:avLst/>
          </a:prstGeom>
          <a:gradFill>
            <a:gsLst>
              <a:gs pos="79000">
                <a:schemeClr val="accent2">
                  <a:lumMod val="60000"/>
                  <a:lumOff val="40000"/>
                  <a:alpha val="82000"/>
                </a:schemeClr>
              </a:gs>
              <a:gs pos="0">
                <a:srgbClr val="AF76B0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2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JDBC</a:t>
            </a:r>
            <a:endParaRPr lang="zh-CN" altLang="en-US" sz="12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038E9AC-13F7-52A7-0BF7-9D67A26D8FD3}"/>
              </a:ext>
            </a:extLst>
          </p:cNvPr>
          <p:cNvSpPr/>
          <p:nvPr/>
        </p:nvSpPr>
        <p:spPr>
          <a:xfrm>
            <a:off x="6719529" y="2139579"/>
            <a:ext cx="4528365" cy="216179"/>
          </a:xfrm>
          <a:prstGeom prst="roundRect">
            <a:avLst>
              <a:gd name="adj" fmla="val 19228"/>
            </a:avLst>
          </a:prstGeom>
          <a:solidFill>
            <a:srgbClr val="FFFF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FEF2B1D-224E-2AF7-BA0C-C8C3BE2B68E6}"/>
              </a:ext>
            </a:extLst>
          </p:cNvPr>
          <p:cNvSpPr/>
          <p:nvPr/>
        </p:nvSpPr>
        <p:spPr>
          <a:xfrm>
            <a:off x="1101387" y="4706049"/>
            <a:ext cx="3522321" cy="1474549"/>
          </a:xfrm>
          <a:prstGeom prst="roundRect">
            <a:avLst>
              <a:gd name="adj" fmla="val 77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Shape 2625">
            <a:extLst>
              <a:ext uri="{FF2B5EF4-FFF2-40B4-BE49-F238E27FC236}">
                <a16:creationId xmlns:a16="http://schemas.microsoft.com/office/drawing/2014/main" id="{4BC64B3C-F8EC-2F01-B9FA-52C0579B8253}"/>
              </a:ext>
            </a:extLst>
          </p:cNvPr>
          <p:cNvSpPr/>
          <p:nvPr/>
        </p:nvSpPr>
        <p:spPr>
          <a:xfrm>
            <a:off x="1290222" y="4886938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1" name="Shape 2625">
            <a:extLst>
              <a:ext uri="{FF2B5EF4-FFF2-40B4-BE49-F238E27FC236}">
                <a16:creationId xmlns:a16="http://schemas.microsoft.com/office/drawing/2014/main" id="{2207B623-12EF-5223-A9ED-3F0BEE49B10D}"/>
              </a:ext>
            </a:extLst>
          </p:cNvPr>
          <p:cNvSpPr/>
          <p:nvPr/>
        </p:nvSpPr>
        <p:spPr>
          <a:xfrm>
            <a:off x="1963412" y="4917954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2" name="Shape 2625">
            <a:extLst>
              <a:ext uri="{FF2B5EF4-FFF2-40B4-BE49-F238E27FC236}">
                <a16:creationId xmlns:a16="http://schemas.microsoft.com/office/drawing/2014/main" id="{CD7F78A4-7AE3-0371-9A37-96722E85C54E}"/>
              </a:ext>
            </a:extLst>
          </p:cNvPr>
          <p:cNvSpPr/>
          <p:nvPr/>
        </p:nvSpPr>
        <p:spPr>
          <a:xfrm>
            <a:off x="2641350" y="4917954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3" name="Shape 2625">
            <a:extLst>
              <a:ext uri="{FF2B5EF4-FFF2-40B4-BE49-F238E27FC236}">
                <a16:creationId xmlns:a16="http://schemas.microsoft.com/office/drawing/2014/main" id="{2761D3DF-EE4E-ABE9-6340-EF2CE6B900BA}"/>
              </a:ext>
            </a:extLst>
          </p:cNvPr>
          <p:cNvSpPr/>
          <p:nvPr/>
        </p:nvSpPr>
        <p:spPr>
          <a:xfrm>
            <a:off x="3319288" y="4917954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4" name="Shape 2625">
            <a:extLst>
              <a:ext uri="{FF2B5EF4-FFF2-40B4-BE49-F238E27FC236}">
                <a16:creationId xmlns:a16="http://schemas.microsoft.com/office/drawing/2014/main" id="{B8E0B218-D424-8A67-17EF-A55B51C282AC}"/>
              </a:ext>
            </a:extLst>
          </p:cNvPr>
          <p:cNvSpPr/>
          <p:nvPr/>
        </p:nvSpPr>
        <p:spPr>
          <a:xfrm>
            <a:off x="3991052" y="4917954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5" name="Shape 2625">
            <a:extLst>
              <a:ext uri="{FF2B5EF4-FFF2-40B4-BE49-F238E27FC236}">
                <a16:creationId xmlns:a16="http://schemas.microsoft.com/office/drawing/2014/main" id="{63C7F573-42B2-5CBF-6F3F-977C1B425655}"/>
              </a:ext>
            </a:extLst>
          </p:cNvPr>
          <p:cNvSpPr/>
          <p:nvPr/>
        </p:nvSpPr>
        <p:spPr>
          <a:xfrm>
            <a:off x="1290222" y="5391322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6" name="Shape 2625">
            <a:extLst>
              <a:ext uri="{FF2B5EF4-FFF2-40B4-BE49-F238E27FC236}">
                <a16:creationId xmlns:a16="http://schemas.microsoft.com/office/drawing/2014/main" id="{33D88813-1C0D-E8EE-CA9C-046BD99C8584}"/>
              </a:ext>
            </a:extLst>
          </p:cNvPr>
          <p:cNvSpPr/>
          <p:nvPr/>
        </p:nvSpPr>
        <p:spPr>
          <a:xfrm>
            <a:off x="1963412" y="5422338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7" name="Shape 2625">
            <a:extLst>
              <a:ext uri="{FF2B5EF4-FFF2-40B4-BE49-F238E27FC236}">
                <a16:creationId xmlns:a16="http://schemas.microsoft.com/office/drawing/2014/main" id="{8166CF03-F00E-D0CF-0AF9-D209335E58B0}"/>
              </a:ext>
            </a:extLst>
          </p:cNvPr>
          <p:cNvSpPr/>
          <p:nvPr/>
        </p:nvSpPr>
        <p:spPr>
          <a:xfrm>
            <a:off x="2641350" y="5422338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8" name="Shape 2625">
            <a:extLst>
              <a:ext uri="{FF2B5EF4-FFF2-40B4-BE49-F238E27FC236}">
                <a16:creationId xmlns:a16="http://schemas.microsoft.com/office/drawing/2014/main" id="{886A61C2-2EF9-F9E6-21AB-FD456C0040AD}"/>
              </a:ext>
            </a:extLst>
          </p:cNvPr>
          <p:cNvSpPr/>
          <p:nvPr/>
        </p:nvSpPr>
        <p:spPr>
          <a:xfrm>
            <a:off x="3319288" y="5422338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9" name="Shape 2625">
            <a:extLst>
              <a:ext uri="{FF2B5EF4-FFF2-40B4-BE49-F238E27FC236}">
                <a16:creationId xmlns:a16="http://schemas.microsoft.com/office/drawing/2014/main" id="{FBF759DD-2A53-2EEC-4189-F7F6640819E4}"/>
              </a:ext>
            </a:extLst>
          </p:cNvPr>
          <p:cNvSpPr/>
          <p:nvPr/>
        </p:nvSpPr>
        <p:spPr>
          <a:xfrm>
            <a:off x="3991052" y="5422338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A7B3DF-B940-CDB1-4F3A-5B7EA40BEFA1}"/>
              </a:ext>
            </a:extLst>
          </p:cNvPr>
          <p:cNvSpPr txBox="1"/>
          <p:nvPr/>
        </p:nvSpPr>
        <p:spPr>
          <a:xfrm>
            <a:off x="2030379" y="58719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数据库连接池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495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06459 -0.21505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59 -0.21505 L 3.33333E-6 -3.7037E-7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12" grpId="0" animBg="1"/>
      <p:bldP spid="18" grpId="0" animBg="1"/>
      <p:bldP spid="2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4" grpId="1" animBg="1"/>
      <p:bldP spid="44" grpId="2" animBg="1"/>
      <p:bldP spid="45" grpId="0" animBg="1"/>
      <p:bldP spid="46" grpId="0" animBg="1"/>
      <p:bldP spid="47" grpId="0" animBg="1"/>
      <p:bldP spid="48" grpId="0" animBg="1"/>
      <p:bldP spid="49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F0554C7-C900-C18D-1ADF-BB5E00A7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Mybatis</a:t>
            </a:r>
            <a:endParaRPr lang="zh-CN" altLang="en-US"/>
          </a:p>
        </p:txBody>
      </p:sp>
      <p:sp>
        <p:nvSpPr>
          <p:cNvPr id="4" name="!!矩形: 圆角 8">
            <a:extLst>
              <a:ext uri="{FF2B5EF4-FFF2-40B4-BE49-F238E27FC236}">
                <a16:creationId xmlns:a16="http://schemas.microsoft.com/office/drawing/2014/main" id="{2ADA68D7-0535-CB87-E7FF-532030A95F25}"/>
              </a:ext>
            </a:extLst>
          </p:cNvPr>
          <p:cNvSpPr/>
          <p:nvPr/>
        </p:nvSpPr>
        <p:spPr>
          <a:xfrm>
            <a:off x="791563" y="1638726"/>
            <a:ext cx="8712921" cy="2356551"/>
          </a:xfrm>
          <a:prstGeom prst="roundRect">
            <a:avLst>
              <a:gd name="adj" fmla="val 2977"/>
            </a:avLst>
          </a:prstGeom>
          <a:solidFill>
            <a:srgbClr val="A7FBE1">
              <a:alpha val="25490"/>
            </a:srgb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108000" bIns="72000"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lang="zh-CN" altLang="zh-CN" sz="120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#驱动类名称</a:t>
            </a:r>
            <a:br>
              <a:rPr lang="zh-CN" altLang="zh-CN" sz="120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3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spring.datasource.driver-class-name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cj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jdbc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Driver</a:t>
            </a:r>
            <a:br>
              <a:rPr lang="zh-CN" altLang="zh-CN" sz="120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#数据库连接的url</a:t>
            </a:r>
            <a:br>
              <a:rPr lang="zh-CN" altLang="zh-CN" sz="120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3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spring.datasource.url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jdbc:mysql://localhost:3306/mybatis</a:t>
            </a:r>
            <a:b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#连接数据库的用户名</a:t>
            </a:r>
            <a:br>
              <a:rPr lang="zh-CN" altLang="zh-CN" sz="120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3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spring.datasource.username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root</a:t>
            </a:r>
            <a:b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#连接数据库的密码</a:t>
            </a:r>
            <a:br>
              <a:rPr lang="zh-CN" altLang="zh-CN" sz="120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>
                <a:solidFill>
                  <a:srgbClr val="083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spring.datasource.password</a:t>
            </a:r>
            <a:r>
              <a:rPr lang="zh-CN" altLang="zh-CN" sz="120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zh-CN" sz="120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1234</a:t>
            </a:r>
            <a:endParaRPr lang="zh-CN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!!矩形: 圆角 11">
            <a:extLst>
              <a:ext uri="{FF2B5EF4-FFF2-40B4-BE49-F238E27FC236}">
                <a16:creationId xmlns:a16="http://schemas.microsoft.com/office/drawing/2014/main" id="{FDF30E46-6641-28CB-4C21-AED61E3617A4}"/>
              </a:ext>
            </a:extLst>
          </p:cNvPr>
          <p:cNvSpPr/>
          <p:nvPr/>
        </p:nvSpPr>
        <p:spPr>
          <a:xfrm>
            <a:off x="791564" y="4377714"/>
            <a:ext cx="8712920" cy="1596698"/>
          </a:xfrm>
          <a:prstGeom prst="roundRect">
            <a:avLst>
              <a:gd name="adj" fmla="val 4928"/>
            </a:avLst>
          </a:prstGeom>
          <a:solidFill>
            <a:srgbClr val="B2FCE5">
              <a:alpha val="25490"/>
            </a:srgb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@Mapper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interface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UserMapper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@Select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"select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 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F396F8FA-4CAF-915E-8ED3-1385FFD2CEEE}"/>
              </a:ext>
            </a:extLst>
          </p:cNvPr>
          <p:cNvSpPr/>
          <p:nvPr/>
        </p:nvSpPr>
        <p:spPr>
          <a:xfrm>
            <a:off x="8604444" y="2597193"/>
            <a:ext cx="1676986" cy="439615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application.properties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A0125EDC-A37F-D000-85B1-AC19912F9849}"/>
              </a:ext>
            </a:extLst>
          </p:cNvPr>
          <p:cNvSpPr/>
          <p:nvPr/>
        </p:nvSpPr>
        <p:spPr>
          <a:xfrm>
            <a:off x="8815369" y="4956255"/>
            <a:ext cx="1255135" cy="439615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mapper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接口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7391F79-2672-C130-4A94-AB1ACBA47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504" y="3232054"/>
            <a:ext cx="1740575" cy="15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92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7E556-B755-D8CA-F96F-E7AC39D2E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JDBC</a:t>
            </a:r>
          </a:p>
          <a:p>
            <a:pPr marL="0" indent="0">
              <a:buNone/>
            </a:pPr>
            <a:r>
              <a:rPr lang="en-US" altLang="zh-CN" sz="1600"/>
              <a:t>      sun</a:t>
            </a:r>
            <a:r>
              <a:rPr lang="zh-CN" altLang="en-US" sz="1600"/>
              <a:t>公司提供的一套操作关系型数据库的</a:t>
            </a:r>
            <a:r>
              <a:rPr lang="en-US" altLang="zh-CN" sz="1600"/>
              <a:t>API</a:t>
            </a:r>
            <a:r>
              <a:rPr lang="zh-CN" altLang="en-US" sz="1600"/>
              <a:t>（规范）。</a:t>
            </a:r>
            <a:endParaRPr lang="en-US" altLang="zh-CN" sz="1600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71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入门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F0923E-838F-CA09-E86D-0C30552668F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969258"/>
          </a:xfrm>
        </p:spPr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JDBC</a:t>
            </a:r>
            <a:r>
              <a:rPr lang="zh-CN" altLang="en-US"/>
              <a:t>介绍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数据库连接池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lombok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42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对角圆角 23">
            <a:extLst>
              <a:ext uri="{FF2B5EF4-FFF2-40B4-BE49-F238E27FC236}">
                <a16:creationId xmlns:a16="http://schemas.microsoft.com/office/drawing/2014/main" id="{2986AF5A-8D97-2902-1A79-3431DB23F11D}"/>
              </a:ext>
            </a:extLst>
          </p:cNvPr>
          <p:cNvSpPr/>
          <p:nvPr/>
        </p:nvSpPr>
        <p:spPr>
          <a:xfrm>
            <a:off x="8303506" y="4221588"/>
            <a:ext cx="1021821" cy="353977"/>
          </a:xfrm>
          <a:prstGeom prst="round2Diag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1626321-A044-EAFF-250A-2B66DB74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数据库连接池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6279E18-4FD8-9EF2-B629-54D72BF81AC9}"/>
              </a:ext>
            </a:extLst>
          </p:cNvPr>
          <p:cNvGrpSpPr/>
          <p:nvPr/>
        </p:nvGrpSpPr>
        <p:grpSpPr>
          <a:xfrm>
            <a:off x="842148" y="1767254"/>
            <a:ext cx="7552274" cy="1832472"/>
            <a:chOff x="806428" y="1647967"/>
            <a:chExt cx="7552274" cy="183247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EE178D2-BBCC-32F9-FAAA-6FCEA218C3CB}"/>
                </a:ext>
              </a:extLst>
            </p:cNvPr>
            <p:cNvGrpSpPr/>
            <p:nvPr/>
          </p:nvGrpSpPr>
          <p:grpSpPr>
            <a:xfrm>
              <a:off x="806428" y="1647967"/>
              <a:ext cx="7552274" cy="1832472"/>
              <a:chOff x="806428" y="1647967"/>
              <a:chExt cx="7552274" cy="1832472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9DCA2394-1A83-9707-12DD-C2D69F1BDDBE}"/>
                  </a:ext>
                </a:extLst>
              </p:cNvPr>
              <p:cNvSpPr/>
              <p:nvPr/>
            </p:nvSpPr>
            <p:spPr>
              <a:xfrm>
                <a:off x="806428" y="1647967"/>
                <a:ext cx="7552274" cy="1832472"/>
              </a:xfrm>
              <a:prstGeom prst="roundRect">
                <a:avLst>
                  <a:gd name="adj" fmla="val 4937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0" tIns="468000" rIns="0" bIns="72000">
                <a:spAutoFit/>
              </a:bodyPr>
              <a:lstStyle/>
              <a:p>
                <a:pPr marL="36000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数据库连接池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是个容器，负责分配、管理数据库连接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(Connection)</a:t>
                </a:r>
              </a:p>
              <a:p>
                <a:pPr marL="36000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它允许应用程序重复使用一个现有的数据库连接，而不是再重新建立一个</a:t>
                </a:r>
                <a:endPara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释放空闲时间超过最大空闲时间的连接，来避免因为没有释放连接而引起的数据库连接遗漏</a:t>
                </a:r>
                <a:endPara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2" name="矩形: 对角圆角 11">
                <a:extLst>
                  <a:ext uri="{FF2B5EF4-FFF2-40B4-BE49-F238E27FC236}">
                    <a16:creationId xmlns:a16="http://schemas.microsoft.com/office/drawing/2014/main" id="{8B41FBFB-FB0C-95A4-ECC6-B1E358389736}"/>
                  </a:ext>
                </a:extLst>
              </p:cNvPr>
              <p:cNvSpPr/>
              <p:nvPr/>
            </p:nvSpPr>
            <p:spPr>
              <a:xfrm>
                <a:off x="806428" y="1647967"/>
                <a:ext cx="1619698" cy="4044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数据库连接池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8" name="Shape 2380">
              <a:extLst>
                <a:ext uri="{FF2B5EF4-FFF2-40B4-BE49-F238E27FC236}">
                  <a16:creationId xmlns:a16="http://schemas.microsoft.com/office/drawing/2014/main" id="{CB1DE27E-0AF0-69AC-12B7-48600B96F11F}"/>
                </a:ext>
              </a:extLst>
            </p:cNvPr>
            <p:cNvSpPr/>
            <p:nvPr/>
          </p:nvSpPr>
          <p:spPr>
            <a:xfrm>
              <a:off x="1010452" y="1700075"/>
              <a:ext cx="209047" cy="255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3745"/>
                  </a:moveTo>
                  <a:lnTo>
                    <a:pt x="3600" y="13745"/>
                  </a:lnTo>
                  <a:cubicBezTo>
                    <a:pt x="3269" y="13745"/>
                    <a:pt x="3000" y="13966"/>
                    <a:pt x="3000" y="14236"/>
                  </a:cubicBezTo>
                  <a:cubicBezTo>
                    <a:pt x="3000" y="14508"/>
                    <a:pt x="3269" y="14727"/>
                    <a:pt x="3600" y="14727"/>
                  </a:cubicBezTo>
                  <a:lnTo>
                    <a:pt x="14400" y="14727"/>
                  </a:lnTo>
                  <a:cubicBezTo>
                    <a:pt x="14731" y="14727"/>
                    <a:pt x="15000" y="14508"/>
                    <a:pt x="15000" y="14236"/>
                  </a:cubicBezTo>
                  <a:cubicBezTo>
                    <a:pt x="15000" y="13966"/>
                    <a:pt x="14731" y="13745"/>
                    <a:pt x="14400" y="13745"/>
                  </a:cubicBezTo>
                  <a:moveTo>
                    <a:pt x="3000" y="11291"/>
                  </a:moveTo>
                  <a:cubicBezTo>
                    <a:pt x="3000" y="11562"/>
                    <a:pt x="3269" y="11782"/>
                    <a:pt x="3600" y="11782"/>
                  </a:cubicBezTo>
                  <a:lnTo>
                    <a:pt x="18000" y="11782"/>
                  </a:lnTo>
                  <a:cubicBezTo>
                    <a:pt x="18331" y="11782"/>
                    <a:pt x="18600" y="11562"/>
                    <a:pt x="18600" y="11291"/>
                  </a:cubicBezTo>
                  <a:cubicBezTo>
                    <a:pt x="18600" y="11020"/>
                    <a:pt x="18331" y="10800"/>
                    <a:pt x="18000" y="10800"/>
                  </a:cubicBezTo>
                  <a:lnTo>
                    <a:pt x="3600" y="10800"/>
                  </a:lnTo>
                  <a:cubicBezTo>
                    <a:pt x="3269" y="10800"/>
                    <a:pt x="3000" y="11020"/>
                    <a:pt x="3000" y="11291"/>
                  </a:cubicBezTo>
                  <a:moveTo>
                    <a:pt x="20400" y="20618"/>
                  </a:moveTo>
                  <a:lnTo>
                    <a:pt x="6600" y="20618"/>
                  </a:lnTo>
                  <a:lnTo>
                    <a:pt x="1200" y="16200"/>
                  </a:lnTo>
                  <a:lnTo>
                    <a:pt x="1200" y="2945"/>
                  </a:lnTo>
                  <a:lnTo>
                    <a:pt x="4200" y="2945"/>
                  </a:lnTo>
                  <a:lnTo>
                    <a:pt x="4200" y="4418"/>
                  </a:lnTo>
                  <a:cubicBezTo>
                    <a:pt x="4200" y="4690"/>
                    <a:pt x="4469" y="4909"/>
                    <a:pt x="4800" y="4909"/>
                  </a:cubicBezTo>
                  <a:cubicBezTo>
                    <a:pt x="5131" y="4909"/>
                    <a:pt x="5400" y="4690"/>
                    <a:pt x="5400" y="4418"/>
                  </a:cubicBezTo>
                  <a:lnTo>
                    <a:pt x="5400" y="2945"/>
                  </a:lnTo>
                  <a:lnTo>
                    <a:pt x="6600" y="2945"/>
                  </a:lnTo>
                  <a:lnTo>
                    <a:pt x="6600" y="4418"/>
                  </a:lnTo>
                  <a:cubicBezTo>
                    <a:pt x="6600" y="4690"/>
                    <a:pt x="6869" y="4909"/>
                    <a:pt x="7200" y="4909"/>
                  </a:cubicBezTo>
                  <a:cubicBezTo>
                    <a:pt x="7531" y="4909"/>
                    <a:pt x="7800" y="4690"/>
                    <a:pt x="7800" y="4418"/>
                  </a:cubicBezTo>
                  <a:lnTo>
                    <a:pt x="7800" y="2945"/>
                  </a:lnTo>
                  <a:lnTo>
                    <a:pt x="9000" y="2945"/>
                  </a:lnTo>
                  <a:lnTo>
                    <a:pt x="9000" y="4418"/>
                  </a:lnTo>
                  <a:cubicBezTo>
                    <a:pt x="9000" y="4690"/>
                    <a:pt x="9269" y="4909"/>
                    <a:pt x="9600" y="4909"/>
                  </a:cubicBezTo>
                  <a:cubicBezTo>
                    <a:pt x="9931" y="4909"/>
                    <a:pt x="10200" y="4690"/>
                    <a:pt x="10200" y="4418"/>
                  </a:cubicBezTo>
                  <a:lnTo>
                    <a:pt x="10200" y="2945"/>
                  </a:lnTo>
                  <a:lnTo>
                    <a:pt x="11400" y="2945"/>
                  </a:lnTo>
                  <a:lnTo>
                    <a:pt x="11400" y="4418"/>
                  </a:lnTo>
                  <a:cubicBezTo>
                    <a:pt x="11400" y="4690"/>
                    <a:pt x="11669" y="4909"/>
                    <a:pt x="12000" y="4909"/>
                  </a:cubicBezTo>
                  <a:cubicBezTo>
                    <a:pt x="12331" y="4909"/>
                    <a:pt x="12600" y="4690"/>
                    <a:pt x="12600" y="4418"/>
                  </a:cubicBezTo>
                  <a:lnTo>
                    <a:pt x="12600" y="2945"/>
                  </a:lnTo>
                  <a:lnTo>
                    <a:pt x="13800" y="2945"/>
                  </a:lnTo>
                  <a:lnTo>
                    <a:pt x="13800" y="4418"/>
                  </a:lnTo>
                  <a:cubicBezTo>
                    <a:pt x="13800" y="4690"/>
                    <a:pt x="14069" y="4909"/>
                    <a:pt x="14400" y="4909"/>
                  </a:cubicBezTo>
                  <a:cubicBezTo>
                    <a:pt x="14731" y="4909"/>
                    <a:pt x="15000" y="4690"/>
                    <a:pt x="15000" y="4418"/>
                  </a:cubicBezTo>
                  <a:lnTo>
                    <a:pt x="15000" y="2945"/>
                  </a:lnTo>
                  <a:lnTo>
                    <a:pt x="16200" y="2945"/>
                  </a:lnTo>
                  <a:lnTo>
                    <a:pt x="16200" y="4418"/>
                  </a:lnTo>
                  <a:cubicBezTo>
                    <a:pt x="16200" y="4690"/>
                    <a:pt x="16469" y="4909"/>
                    <a:pt x="16800" y="4909"/>
                  </a:cubicBezTo>
                  <a:cubicBezTo>
                    <a:pt x="17131" y="4909"/>
                    <a:pt x="17400" y="4690"/>
                    <a:pt x="17400" y="4418"/>
                  </a:cubicBezTo>
                  <a:lnTo>
                    <a:pt x="17400" y="2945"/>
                  </a:lnTo>
                  <a:lnTo>
                    <a:pt x="20400" y="2945"/>
                  </a:lnTo>
                  <a:cubicBezTo>
                    <a:pt x="20400" y="2945"/>
                    <a:pt x="20400" y="20618"/>
                    <a:pt x="20400" y="20618"/>
                  </a:cubicBezTo>
                  <a:close/>
                  <a:moveTo>
                    <a:pt x="1200" y="20618"/>
                  </a:moveTo>
                  <a:lnTo>
                    <a:pt x="1200" y="17673"/>
                  </a:lnTo>
                  <a:lnTo>
                    <a:pt x="4800" y="20618"/>
                  </a:lnTo>
                  <a:cubicBezTo>
                    <a:pt x="4800" y="20618"/>
                    <a:pt x="1200" y="20618"/>
                    <a:pt x="1200" y="20618"/>
                  </a:cubicBezTo>
                  <a:close/>
                  <a:moveTo>
                    <a:pt x="20400" y="1964"/>
                  </a:moveTo>
                  <a:lnTo>
                    <a:pt x="17400" y="1964"/>
                  </a:lnTo>
                  <a:lnTo>
                    <a:pt x="17400" y="491"/>
                  </a:lnTo>
                  <a:cubicBezTo>
                    <a:pt x="17400" y="220"/>
                    <a:pt x="17131" y="0"/>
                    <a:pt x="16800" y="0"/>
                  </a:cubicBezTo>
                  <a:cubicBezTo>
                    <a:pt x="16469" y="0"/>
                    <a:pt x="16200" y="220"/>
                    <a:pt x="16200" y="491"/>
                  </a:cubicBezTo>
                  <a:lnTo>
                    <a:pt x="16200" y="1964"/>
                  </a:lnTo>
                  <a:lnTo>
                    <a:pt x="15000" y="1964"/>
                  </a:lnTo>
                  <a:lnTo>
                    <a:pt x="15000" y="491"/>
                  </a:lnTo>
                  <a:cubicBezTo>
                    <a:pt x="15000" y="220"/>
                    <a:pt x="14731" y="0"/>
                    <a:pt x="14400" y="0"/>
                  </a:cubicBezTo>
                  <a:cubicBezTo>
                    <a:pt x="14069" y="0"/>
                    <a:pt x="13800" y="220"/>
                    <a:pt x="13800" y="491"/>
                  </a:cubicBezTo>
                  <a:lnTo>
                    <a:pt x="13800" y="1964"/>
                  </a:lnTo>
                  <a:lnTo>
                    <a:pt x="12600" y="1964"/>
                  </a:lnTo>
                  <a:lnTo>
                    <a:pt x="12600" y="491"/>
                  </a:lnTo>
                  <a:cubicBezTo>
                    <a:pt x="12600" y="220"/>
                    <a:pt x="12331" y="0"/>
                    <a:pt x="12000" y="0"/>
                  </a:cubicBezTo>
                  <a:cubicBezTo>
                    <a:pt x="11669" y="0"/>
                    <a:pt x="11400" y="220"/>
                    <a:pt x="11400" y="491"/>
                  </a:cubicBezTo>
                  <a:lnTo>
                    <a:pt x="11400" y="1964"/>
                  </a:lnTo>
                  <a:lnTo>
                    <a:pt x="10200" y="1964"/>
                  </a:lnTo>
                  <a:lnTo>
                    <a:pt x="10200" y="491"/>
                  </a:lnTo>
                  <a:cubicBezTo>
                    <a:pt x="10200" y="220"/>
                    <a:pt x="9931" y="0"/>
                    <a:pt x="9600" y="0"/>
                  </a:cubicBezTo>
                  <a:cubicBezTo>
                    <a:pt x="9269" y="0"/>
                    <a:pt x="9000" y="220"/>
                    <a:pt x="9000" y="491"/>
                  </a:cubicBezTo>
                  <a:lnTo>
                    <a:pt x="9000" y="1964"/>
                  </a:lnTo>
                  <a:lnTo>
                    <a:pt x="7800" y="1964"/>
                  </a:lnTo>
                  <a:lnTo>
                    <a:pt x="7800" y="491"/>
                  </a:lnTo>
                  <a:cubicBezTo>
                    <a:pt x="7800" y="220"/>
                    <a:pt x="7531" y="0"/>
                    <a:pt x="7200" y="0"/>
                  </a:cubicBezTo>
                  <a:cubicBezTo>
                    <a:pt x="6869" y="0"/>
                    <a:pt x="6600" y="220"/>
                    <a:pt x="6600" y="491"/>
                  </a:cubicBezTo>
                  <a:lnTo>
                    <a:pt x="6600" y="1964"/>
                  </a:lnTo>
                  <a:lnTo>
                    <a:pt x="5400" y="1964"/>
                  </a:lnTo>
                  <a:lnTo>
                    <a:pt x="5400" y="491"/>
                  </a:lnTo>
                  <a:cubicBezTo>
                    <a:pt x="5400" y="220"/>
                    <a:pt x="5131" y="0"/>
                    <a:pt x="4800" y="0"/>
                  </a:cubicBezTo>
                  <a:cubicBezTo>
                    <a:pt x="4469" y="0"/>
                    <a:pt x="4200" y="220"/>
                    <a:pt x="4200" y="491"/>
                  </a:cubicBezTo>
                  <a:lnTo>
                    <a:pt x="4200" y="1964"/>
                  </a:lnTo>
                  <a:lnTo>
                    <a:pt x="1200" y="1964"/>
                  </a:lnTo>
                  <a:cubicBezTo>
                    <a:pt x="538" y="1964"/>
                    <a:pt x="0" y="2404"/>
                    <a:pt x="0" y="2945"/>
                  </a:cubicBezTo>
                  <a:lnTo>
                    <a:pt x="0" y="20618"/>
                  </a:lnTo>
                  <a:cubicBezTo>
                    <a:pt x="0" y="21161"/>
                    <a:pt x="538" y="21600"/>
                    <a:pt x="1200" y="21600"/>
                  </a:cubicBezTo>
                  <a:lnTo>
                    <a:pt x="20400" y="21600"/>
                  </a:lnTo>
                  <a:cubicBezTo>
                    <a:pt x="21062" y="21600"/>
                    <a:pt x="21600" y="21161"/>
                    <a:pt x="21600" y="20618"/>
                  </a:cubicBezTo>
                  <a:lnTo>
                    <a:pt x="21600" y="2945"/>
                  </a:lnTo>
                  <a:cubicBezTo>
                    <a:pt x="21600" y="2404"/>
                    <a:pt x="21062" y="1964"/>
                    <a:pt x="20400" y="1964"/>
                  </a:cubicBezTo>
                  <a:moveTo>
                    <a:pt x="3600" y="8836"/>
                  </a:moveTo>
                  <a:lnTo>
                    <a:pt x="10800" y="8836"/>
                  </a:lnTo>
                  <a:cubicBezTo>
                    <a:pt x="11131" y="8836"/>
                    <a:pt x="11400" y="8617"/>
                    <a:pt x="11400" y="8345"/>
                  </a:cubicBezTo>
                  <a:cubicBezTo>
                    <a:pt x="11400" y="8075"/>
                    <a:pt x="11131" y="7855"/>
                    <a:pt x="10800" y="7855"/>
                  </a:cubicBezTo>
                  <a:lnTo>
                    <a:pt x="3600" y="7855"/>
                  </a:lnTo>
                  <a:cubicBezTo>
                    <a:pt x="3269" y="7855"/>
                    <a:pt x="3000" y="8075"/>
                    <a:pt x="3000" y="8345"/>
                  </a:cubicBezTo>
                  <a:cubicBezTo>
                    <a:pt x="3000" y="8617"/>
                    <a:pt x="3269" y="8836"/>
                    <a:pt x="3600" y="883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8F5E08D-9CD0-0AEA-CC04-E815DD00FB93}"/>
              </a:ext>
            </a:extLst>
          </p:cNvPr>
          <p:cNvSpPr/>
          <p:nvPr/>
        </p:nvSpPr>
        <p:spPr>
          <a:xfrm>
            <a:off x="7296911" y="4902352"/>
            <a:ext cx="2522851" cy="988548"/>
          </a:xfrm>
          <a:prstGeom prst="roundRect">
            <a:avLst>
              <a:gd name="adj" fmla="val 77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hape 2625">
            <a:extLst>
              <a:ext uri="{FF2B5EF4-FFF2-40B4-BE49-F238E27FC236}">
                <a16:creationId xmlns:a16="http://schemas.microsoft.com/office/drawing/2014/main" id="{CDA5E8DB-5A66-02D8-0F65-E4F8E5E94876}"/>
              </a:ext>
            </a:extLst>
          </p:cNvPr>
          <p:cNvSpPr/>
          <p:nvPr/>
        </p:nvSpPr>
        <p:spPr>
          <a:xfrm>
            <a:off x="7454685" y="5211256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" name="Shape 2625">
            <a:extLst>
              <a:ext uri="{FF2B5EF4-FFF2-40B4-BE49-F238E27FC236}">
                <a16:creationId xmlns:a16="http://schemas.microsoft.com/office/drawing/2014/main" id="{6986201A-2AA7-9947-9AA4-F32DB180B8B0}"/>
              </a:ext>
            </a:extLst>
          </p:cNvPr>
          <p:cNvSpPr/>
          <p:nvPr/>
        </p:nvSpPr>
        <p:spPr>
          <a:xfrm>
            <a:off x="8083058" y="5242272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9" name="Shape 2625">
            <a:extLst>
              <a:ext uri="{FF2B5EF4-FFF2-40B4-BE49-F238E27FC236}">
                <a16:creationId xmlns:a16="http://schemas.microsoft.com/office/drawing/2014/main" id="{8DB82680-196D-989D-904A-8EA8457B5E71}"/>
              </a:ext>
            </a:extLst>
          </p:cNvPr>
          <p:cNvSpPr/>
          <p:nvPr/>
        </p:nvSpPr>
        <p:spPr>
          <a:xfrm>
            <a:off x="9340444" y="5242272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0" name="Shape 2625">
            <a:extLst>
              <a:ext uri="{FF2B5EF4-FFF2-40B4-BE49-F238E27FC236}">
                <a16:creationId xmlns:a16="http://schemas.microsoft.com/office/drawing/2014/main" id="{56FA84F5-A9A5-E979-AEC7-E08AD7561455}"/>
              </a:ext>
            </a:extLst>
          </p:cNvPr>
          <p:cNvSpPr/>
          <p:nvPr/>
        </p:nvSpPr>
        <p:spPr>
          <a:xfrm>
            <a:off x="8711751" y="5242272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3C7FF9D-9969-DBA8-1331-7E55AF5E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50" y="4885624"/>
            <a:ext cx="750526" cy="1048741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0CAFE9A-5523-C897-CE26-C11DC68F9705}"/>
              </a:ext>
            </a:extLst>
          </p:cNvPr>
          <p:cNvCxnSpPr>
            <a:cxnSpLocks/>
          </p:cNvCxnSpPr>
          <p:nvPr/>
        </p:nvCxnSpPr>
        <p:spPr>
          <a:xfrm>
            <a:off x="9883697" y="5423269"/>
            <a:ext cx="6858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形 30" descr="用户 轮廓">
            <a:extLst>
              <a:ext uri="{FF2B5EF4-FFF2-40B4-BE49-F238E27FC236}">
                <a16:creationId xmlns:a16="http://schemas.microsoft.com/office/drawing/2014/main" id="{6EC8B7E4-4EDE-D8F5-7A8B-C20D3414E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8357" y="4546920"/>
            <a:ext cx="533398" cy="533398"/>
          </a:xfrm>
          <a:prstGeom prst="rect">
            <a:avLst/>
          </a:prstGeom>
        </p:spPr>
      </p:pic>
      <p:pic>
        <p:nvPicPr>
          <p:cNvPr id="32" name="图形 31" descr="用户 轮廓">
            <a:extLst>
              <a:ext uri="{FF2B5EF4-FFF2-40B4-BE49-F238E27FC236}">
                <a16:creationId xmlns:a16="http://schemas.microsoft.com/office/drawing/2014/main" id="{00172054-2027-5C7C-4D2A-E314B0465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1781" y="5101469"/>
            <a:ext cx="533398" cy="533398"/>
          </a:xfrm>
          <a:prstGeom prst="rect">
            <a:avLst/>
          </a:prstGeom>
        </p:spPr>
      </p:pic>
      <p:pic>
        <p:nvPicPr>
          <p:cNvPr id="33" name="图形 32" descr="用户 轮廓">
            <a:extLst>
              <a:ext uri="{FF2B5EF4-FFF2-40B4-BE49-F238E27FC236}">
                <a16:creationId xmlns:a16="http://schemas.microsoft.com/office/drawing/2014/main" id="{F2133635-200F-A050-7DEC-BFB6E8F88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7367" y="5595428"/>
            <a:ext cx="533398" cy="533398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3016F87-5246-4AD9-3606-C12A33775F4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351755" y="4813619"/>
            <a:ext cx="908580" cy="4785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B76C856-BF20-BF78-24D3-271E6655B5A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315179" y="5368168"/>
            <a:ext cx="923448" cy="4182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0B06D52-F603-E2BD-73DD-08F7433A4D40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6350765" y="5560383"/>
            <a:ext cx="902730" cy="3017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9001FB4-86D5-3AD8-2275-34CE5DFB189B}"/>
              </a:ext>
            </a:extLst>
          </p:cNvPr>
          <p:cNvGrpSpPr/>
          <p:nvPr/>
        </p:nvGrpSpPr>
        <p:grpSpPr>
          <a:xfrm>
            <a:off x="770546" y="4903564"/>
            <a:ext cx="3715131" cy="1048741"/>
            <a:chOff x="916850" y="4903564"/>
            <a:chExt cx="3715131" cy="1048741"/>
          </a:xfrm>
        </p:grpSpPr>
        <p:pic>
          <p:nvPicPr>
            <p:cNvPr id="44" name="图形 43" descr="用户 轮廓">
              <a:extLst>
                <a:ext uri="{FF2B5EF4-FFF2-40B4-BE49-F238E27FC236}">
                  <a16:creationId xmlns:a16="http://schemas.microsoft.com/office/drawing/2014/main" id="{DF8DEC86-9148-9CE7-62C8-E129AF7DA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6850" y="5108955"/>
              <a:ext cx="533398" cy="533398"/>
            </a:xfrm>
            <a:prstGeom prst="rect">
              <a:avLst/>
            </a:prstGeom>
          </p:spPr>
        </p:pic>
        <p:sp>
          <p:nvSpPr>
            <p:cNvPr id="45" name="矩形: 对角圆角 44">
              <a:extLst>
                <a:ext uri="{FF2B5EF4-FFF2-40B4-BE49-F238E27FC236}">
                  <a16:creationId xmlns:a16="http://schemas.microsoft.com/office/drawing/2014/main" id="{4DBE400C-DB2E-FD9C-9806-72CE4BB26B05}"/>
                </a:ext>
              </a:extLst>
            </p:cNvPr>
            <p:cNvSpPr/>
            <p:nvPr/>
          </p:nvSpPr>
          <p:spPr>
            <a:xfrm>
              <a:off x="2068232" y="5206406"/>
              <a:ext cx="1021821" cy="353977"/>
            </a:xfrm>
            <a:prstGeom prst="round2Diag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SQL</a:t>
              </a: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1B2BD8F7-0537-5C35-5010-881E11F66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1455" y="4903564"/>
              <a:ext cx="750526" cy="1048741"/>
            </a:xfrm>
            <a:prstGeom prst="rect">
              <a:avLst/>
            </a:prstGeom>
          </p:spPr>
        </p:pic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E1A086A-74B8-836B-5E1E-A05710E1305B}"/>
                </a:ext>
              </a:extLst>
            </p:cNvPr>
            <p:cNvCxnSpPr>
              <a:cxnSpLocks/>
              <a:stCxn id="44" idx="3"/>
              <a:endCxn id="45" idx="2"/>
            </p:cNvCxnSpPr>
            <p:nvPr/>
          </p:nvCxnSpPr>
          <p:spPr>
            <a:xfrm>
              <a:off x="1450248" y="5375654"/>
              <a:ext cx="617984" cy="774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5FA78FC5-4926-5E24-1773-6C78D410B496}"/>
                </a:ext>
              </a:extLst>
            </p:cNvPr>
            <p:cNvCxnSpPr>
              <a:cxnSpLocks/>
            </p:cNvCxnSpPr>
            <p:nvPr/>
          </p:nvCxnSpPr>
          <p:spPr>
            <a:xfrm>
              <a:off x="3155886" y="5387033"/>
              <a:ext cx="68091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Shape 2625">
            <a:extLst>
              <a:ext uri="{FF2B5EF4-FFF2-40B4-BE49-F238E27FC236}">
                <a16:creationId xmlns:a16="http://schemas.microsoft.com/office/drawing/2014/main" id="{094FAD4B-2F15-C33E-4B84-BD12C43E753E}"/>
              </a:ext>
            </a:extLst>
          </p:cNvPr>
          <p:cNvSpPr/>
          <p:nvPr/>
        </p:nvSpPr>
        <p:spPr>
          <a:xfrm>
            <a:off x="2315542" y="4834511"/>
            <a:ext cx="351263" cy="30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CE852C7-6AA8-FE31-2A93-CE7019D55612}"/>
              </a:ext>
            </a:extLst>
          </p:cNvPr>
          <p:cNvGrpSpPr/>
          <p:nvPr/>
        </p:nvGrpSpPr>
        <p:grpSpPr>
          <a:xfrm>
            <a:off x="8508299" y="1771530"/>
            <a:ext cx="3199822" cy="1832472"/>
            <a:chOff x="8508299" y="1771530"/>
            <a:chExt cx="3199822" cy="1832472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89FEF48-FAF4-4881-BBF3-5AF1A1D22717}"/>
                </a:ext>
              </a:extLst>
            </p:cNvPr>
            <p:cNvGrpSpPr/>
            <p:nvPr/>
          </p:nvGrpSpPr>
          <p:grpSpPr>
            <a:xfrm>
              <a:off x="8508299" y="1771530"/>
              <a:ext cx="3199822" cy="1832472"/>
              <a:chOff x="806428" y="1647967"/>
              <a:chExt cx="3199822" cy="1832472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416E5A09-1225-304B-49CF-B3B10050406F}"/>
                  </a:ext>
                </a:extLst>
              </p:cNvPr>
              <p:cNvSpPr/>
              <p:nvPr/>
            </p:nvSpPr>
            <p:spPr>
              <a:xfrm>
                <a:off x="806430" y="1647967"/>
                <a:ext cx="3199820" cy="1832472"/>
              </a:xfrm>
              <a:prstGeom prst="roundRect">
                <a:avLst>
                  <a:gd name="adj" fmla="val 4937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108000" bIns="72000">
                <a:spAutoFit/>
              </a:bodyPr>
              <a:lstStyle/>
              <a:p>
                <a:pPr marL="360000" lvl="1" indent="-285750" defTabSz="360000">
                  <a:lnSpc>
                    <a:spcPct val="20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资源重用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 defTabSz="360000">
                  <a:lnSpc>
                    <a:spcPct val="20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提升系统响应速度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60000" lvl="1" indent="-285750" defTabSz="360000">
                  <a:lnSpc>
                    <a:spcPct val="20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避免数据库连接遗漏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7" name="矩形: 对角圆角 16">
                <a:extLst>
                  <a:ext uri="{FF2B5EF4-FFF2-40B4-BE49-F238E27FC236}">
                    <a16:creationId xmlns:a16="http://schemas.microsoft.com/office/drawing/2014/main" id="{CC04B10C-26A2-8B98-7940-CC0D112A63EB}"/>
                  </a:ext>
                </a:extLst>
              </p:cNvPr>
              <p:cNvSpPr/>
              <p:nvPr/>
            </p:nvSpPr>
            <p:spPr>
              <a:xfrm>
                <a:off x="806428" y="1647967"/>
                <a:ext cx="1021821" cy="359301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优势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55" name="Shape 2476">
              <a:extLst>
                <a:ext uri="{FF2B5EF4-FFF2-40B4-BE49-F238E27FC236}">
                  <a16:creationId xmlns:a16="http://schemas.microsoft.com/office/drawing/2014/main" id="{EC4E0F8C-5AEC-0F7D-2C01-93D9668837AD}"/>
                </a:ext>
              </a:extLst>
            </p:cNvPr>
            <p:cNvSpPr/>
            <p:nvPr/>
          </p:nvSpPr>
          <p:spPr>
            <a:xfrm>
              <a:off x="8629810" y="1805651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chemeClr val="bg1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DE5B61CA-7695-D121-B143-E366FB6340BE}"/>
              </a:ext>
            </a:extLst>
          </p:cNvPr>
          <p:cNvSpPr txBox="1"/>
          <p:nvPr/>
        </p:nvSpPr>
        <p:spPr>
          <a:xfrm>
            <a:off x="7659985" y="610651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数据库连接池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pic>
        <p:nvPicPr>
          <p:cNvPr id="63" name="图形 62" descr="闹钟 轮廓">
            <a:extLst>
              <a:ext uri="{FF2B5EF4-FFF2-40B4-BE49-F238E27FC236}">
                <a16:creationId xmlns:a16="http://schemas.microsoft.com/office/drawing/2014/main" id="{F4ABD76B-4985-7E0A-20B5-6A62259C3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66744" y="6012515"/>
            <a:ext cx="352372" cy="352372"/>
          </a:xfrm>
          <a:prstGeom prst="rect">
            <a:avLst/>
          </a:prstGeom>
        </p:spPr>
      </p:pic>
      <p:pic>
        <p:nvPicPr>
          <p:cNvPr id="65" name="图形 64" descr="用户 轮廓">
            <a:extLst>
              <a:ext uri="{FF2B5EF4-FFF2-40B4-BE49-F238E27FC236}">
                <a16:creationId xmlns:a16="http://schemas.microsoft.com/office/drawing/2014/main" id="{A3E715D4-E6BC-D776-5ECD-59AF6AC27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5978" y="5117557"/>
            <a:ext cx="533398" cy="5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10091 -0.19004 " pathEditMode="relative" rAng="0" ptsTypes="AA">
                                      <p:cBhvr>
                                        <p:cTn id="7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91 -0.19004 L -1.25E-6 -4.44444E-6 " pathEditMode="relative" rAng="0" ptsTypes="AA">
                                      <p:cBhvr>
                                        <p:cTn id="7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949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-0.27292 0.0838 " pathEditMode="relative" rAng="0" ptsTypes="AA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94" y="423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12578 -0.11898 " pathEditMode="relative" rAng="0" ptsTypes="AA">
                                      <p:cBhvr>
                                        <p:cTn id="8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9" y="-594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0.17734 -0.03055 " pathEditMode="relative" rAng="0" ptsTypes="AA">
                                      <p:cBhvr>
                                        <p:cTn id="8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-0.11898 L 1.04167E-6 -3.7037E-7 " pathEditMode="relative" rAng="0" ptsTypes="AA">
                                      <p:cBhvr>
                                        <p:cTn id="9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5995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34 -0.03055 L 1.3314E-16 4.07407E-6 " pathEditMode="relative" rAng="0" ptsTypes="AA">
                                      <p:cBhvr>
                                        <p:cTn id="9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92 0.0838 L 1.25E-6 -2.59259E-6 " pathEditMode="relative" rAng="0" ptsTypes="AA">
                                      <p:cBhvr>
                                        <p:cTn id="1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" grpId="0" animBg="1"/>
      <p:bldP spid="3" grpId="0" animBg="1"/>
      <p:bldP spid="3" grpId="1" animBg="1"/>
      <p:bldP spid="3" grpId="2" animBg="1"/>
      <p:bldP spid="3" grpId="3" animBg="1"/>
      <p:bldP spid="3" grpId="4" animBg="1"/>
      <p:bldP spid="5" grpId="0" animBg="1"/>
      <p:bldP spid="5" grpId="1" animBg="1"/>
      <p:bldP spid="5" grpId="2" animBg="1"/>
      <p:bldP spid="19" grpId="0" animBg="1"/>
      <p:bldP spid="19" grpId="1" animBg="1"/>
      <p:bldP spid="19" grpId="2" animBg="1"/>
      <p:bldP spid="20" grpId="0" animBg="1"/>
      <p:bldP spid="54" grpId="0" animBg="1"/>
      <p:bldP spid="54" grpId="1" animBg="1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1626321-A044-EAFF-250A-2B66DB74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数据库连接池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692C91C-806F-94EF-C65C-86D6AC444B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3014290"/>
            <a:ext cx="10698800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常见产品：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B4BE055-CDAF-A231-0B29-1D3C33616E56}"/>
              </a:ext>
            </a:extLst>
          </p:cNvPr>
          <p:cNvGrpSpPr/>
          <p:nvPr/>
        </p:nvGrpSpPr>
        <p:grpSpPr>
          <a:xfrm>
            <a:off x="1355633" y="3723413"/>
            <a:ext cx="1233646" cy="1233646"/>
            <a:chOff x="2067816" y="2484088"/>
            <a:chExt cx="1233646" cy="1233646"/>
          </a:xfrm>
        </p:grpSpPr>
        <p:sp>
          <p:nvSpPr>
            <p:cNvPr id="40" name="Rounded Rectangle 66">
              <a:extLst>
                <a:ext uri="{FF2B5EF4-FFF2-40B4-BE49-F238E27FC236}">
                  <a16:creationId xmlns:a16="http://schemas.microsoft.com/office/drawing/2014/main" id="{276F412C-5CBB-B8C9-204F-A180D1F7AD13}"/>
                </a:ext>
              </a:extLst>
            </p:cNvPr>
            <p:cNvSpPr/>
            <p:nvPr/>
          </p:nvSpPr>
          <p:spPr>
            <a:xfrm rot="2700000">
              <a:off x="2067816" y="2484088"/>
              <a:ext cx="1233646" cy="1233646"/>
            </a:xfrm>
            <a:prstGeom prst="roundRect">
              <a:avLst>
                <a:gd name="adj" fmla="val 8491"/>
              </a:avLst>
            </a:prstGeom>
            <a:gradFill flip="none" rotWithShape="1">
              <a:gsLst>
                <a:gs pos="79000">
                  <a:schemeClr val="accent2">
                    <a:lumMod val="60000"/>
                    <a:lumOff val="40000"/>
                    <a:alpha val="58000"/>
                  </a:schemeClr>
                </a:gs>
                <a:gs pos="0">
                  <a:srgbClr val="AF76B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inpin heiti" panose="00000500000000000000" pitchFamily="2" charset="-122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2DD544D-226C-C62F-E8CA-A6C7CEFE0EE2}"/>
                </a:ext>
              </a:extLst>
            </p:cNvPr>
            <p:cNvSpPr txBox="1"/>
            <p:nvPr/>
          </p:nvSpPr>
          <p:spPr>
            <a:xfrm>
              <a:off x="2280606" y="2900856"/>
              <a:ext cx="8080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C3P0</a:t>
              </a:r>
              <a:endParaRPr lang="zh-CN" altLang="en-US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BEE4BB3-717C-377C-F4FF-78529EF03F3C}"/>
              </a:ext>
            </a:extLst>
          </p:cNvPr>
          <p:cNvGrpSpPr/>
          <p:nvPr/>
        </p:nvGrpSpPr>
        <p:grpSpPr>
          <a:xfrm>
            <a:off x="3982600" y="3723412"/>
            <a:ext cx="1233646" cy="1233646"/>
            <a:chOff x="4606858" y="2484089"/>
            <a:chExt cx="1233646" cy="1233646"/>
          </a:xfrm>
        </p:grpSpPr>
        <p:sp>
          <p:nvSpPr>
            <p:cNvPr id="41" name="Rounded Rectangle 66">
              <a:extLst>
                <a:ext uri="{FF2B5EF4-FFF2-40B4-BE49-F238E27FC236}">
                  <a16:creationId xmlns:a16="http://schemas.microsoft.com/office/drawing/2014/main" id="{0300AE07-3A51-2B02-6F92-D35ECB8EC2AA}"/>
                </a:ext>
              </a:extLst>
            </p:cNvPr>
            <p:cNvSpPr/>
            <p:nvPr/>
          </p:nvSpPr>
          <p:spPr>
            <a:xfrm rot="2700000">
              <a:off x="4606858" y="2484089"/>
              <a:ext cx="1233646" cy="1233646"/>
            </a:xfrm>
            <a:prstGeom prst="roundRect">
              <a:avLst>
                <a:gd name="adj" fmla="val 8491"/>
              </a:avLst>
            </a:prstGeom>
            <a:gradFill flip="none" rotWithShape="1">
              <a:gsLst>
                <a:gs pos="79000">
                  <a:schemeClr val="accent2">
                    <a:lumMod val="60000"/>
                    <a:lumOff val="40000"/>
                    <a:alpha val="58000"/>
                  </a:schemeClr>
                </a:gs>
                <a:gs pos="0">
                  <a:srgbClr val="AF76B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inpin heiti" panose="00000500000000000000" pitchFamily="2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97F13A8-B978-6E7F-CBB7-BF39BA019F8F}"/>
                </a:ext>
              </a:extLst>
            </p:cNvPr>
            <p:cNvSpPr txBox="1"/>
            <p:nvPr/>
          </p:nvSpPr>
          <p:spPr>
            <a:xfrm>
              <a:off x="4813427" y="2902729"/>
              <a:ext cx="857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DBCP</a:t>
              </a:r>
              <a:endParaRPr lang="zh-CN" altLang="en-US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0866463-DDB5-56CD-4CF7-1C8DF129DC65}"/>
              </a:ext>
            </a:extLst>
          </p:cNvPr>
          <p:cNvGrpSpPr/>
          <p:nvPr/>
        </p:nvGrpSpPr>
        <p:grpSpPr>
          <a:xfrm>
            <a:off x="6609045" y="3723412"/>
            <a:ext cx="1233646" cy="1233646"/>
            <a:chOff x="7145899" y="2484089"/>
            <a:chExt cx="1233646" cy="1233646"/>
          </a:xfrm>
        </p:grpSpPr>
        <p:sp>
          <p:nvSpPr>
            <p:cNvPr id="42" name="Rounded Rectangle 66">
              <a:extLst>
                <a:ext uri="{FF2B5EF4-FFF2-40B4-BE49-F238E27FC236}">
                  <a16:creationId xmlns:a16="http://schemas.microsoft.com/office/drawing/2014/main" id="{362AA34F-2A6D-E620-CC97-5D14C82BC3E9}"/>
                </a:ext>
              </a:extLst>
            </p:cNvPr>
            <p:cNvSpPr/>
            <p:nvPr/>
          </p:nvSpPr>
          <p:spPr>
            <a:xfrm rot="2700000">
              <a:off x="7145899" y="2484089"/>
              <a:ext cx="1233646" cy="1233646"/>
            </a:xfrm>
            <a:prstGeom prst="roundRect">
              <a:avLst>
                <a:gd name="adj" fmla="val 8491"/>
              </a:avLst>
            </a:prstGeom>
            <a:gradFill flip="none" rotWithShape="1">
              <a:gsLst>
                <a:gs pos="79000">
                  <a:schemeClr val="accent2">
                    <a:lumMod val="60000"/>
                    <a:lumOff val="40000"/>
                    <a:alpha val="58000"/>
                  </a:schemeClr>
                </a:gs>
                <a:gs pos="0">
                  <a:srgbClr val="AF76B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inpin heiti" panose="00000500000000000000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6B4BD7A-8027-0670-DD16-57AD8EA26FEE}"/>
                </a:ext>
              </a:extLst>
            </p:cNvPr>
            <p:cNvSpPr txBox="1"/>
            <p:nvPr/>
          </p:nvSpPr>
          <p:spPr>
            <a:xfrm>
              <a:off x="7333916" y="2900856"/>
              <a:ext cx="9220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Druid</a:t>
              </a:r>
              <a:endParaRPr lang="zh-CN" altLang="en-US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5" name="文本占位符 1">
            <a:extLst>
              <a:ext uri="{FF2B5EF4-FFF2-40B4-BE49-F238E27FC236}">
                <a16:creationId xmlns:a16="http://schemas.microsoft.com/office/drawing/2014/main" id="{4F44611F-8D6A-D2D0-A29B-99A2C4285938}"/>
              </a:ext>
            </a:extLst>
          </p:cNvPr>
          <p:cNvSpPr txBox="1">
            <a:spLocks/>
          </p:cNvSpPr>
          <p:nvPr/>
        </p:nvSpPr>
        <p:spPr>
          <a:xfrm>
            <a:off x="710880" y="5265246"/>
            <a:ext cx="10698800" cy="13765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360000">
              <a:spcBef>
                <a:spcPts val="0"/>
              </a:spcBef>
              <a:buFont typeface="Wingdings" panose="05000000000000000000" pitchFamily="2" charset="2"/>
              <a:buChar char="l"/>
              <a:tabLst>
                <a:tab pos="360000" algn="l"/>
              </a:tabLst>
            </a:pPr>
            <a:r>
              <a:rPr lang="en-US" altLang="zh-CN"/>
              <a:t>Druid</a:t>
            </a:r>
            <a:r>
              <a:rPr lang="zh-CN" altLang="en-US"/>
              <a:t>（德鲁伊）</a:t>
            </a:r>
            <a:endParaRPr lang="en-US" altLang="zh-CN"/>
          </a:p>
          <a:p>
            <a:pPr marL="720000" lvl="1" indent="-285750" defTabSz="1800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Druid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连接池是阿里巴巴开源的数据库连接池项目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285750" defTabSz="1800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功能强大，性能优秀，是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语言最好的数据库连接池之一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28E7E79-4292-FE33-3816-8FD5976B7AAB}"/>
              </a:ext>
            </a:extLst>
          </p:cNvPr>
          <p:cNvGrpSpPr/>
          <p:nvPr/>
        </p:nvGrpSpPr>
        <p:grpSpPr>
          <a:xfrm>
            <a:off x="9216954" y="3723411"/>
            <a:ext cx="1233646" cy="1233646"/>
            <a:chOff x="4606858" y="2484089"/>
            <a:chExt cx="1233646" cy="1233646"/>
          </a:xfrm>
        </p:grpSpPr>
        <p:sp>
          <p:nvSpPr>
            <p:cNvPr id="48" name="Rounded Rectangle 66">
              <a:extLst>
                <a:ext uri="{FF2B5EF4-FFF2-40B4-BE49-F238E27FC236}">
                  <a16:creationId xmlns:a16="http://schemas.microsoft.com/office/drawing/2014/main" id="{9A8386BF-2570-F2E4-E1F4-9E9533435B65}"/>
                </a:ext>
              </a:extLst>
            </p:cNvPr>
            <p:cNvSpPr/>
            <p:nvPr/>
          </p:nvSpPr>
          <p:spPr>
            <a:xfrm rot="2700000">
              <a:off x="4606858" y="2484089"/>
              <a:ext cx="1233646" cy="1233646"/>
            </a:xfrm>
            <a:prstGeom prst="roundRect">
              <a:avLst>
                <a:gd name="adj" fmla="val 8491"/>
              </a:avLst>
            </a:prstGeom>
            <a:gradFill flip="none" rotWithShape="1">
              <a:gsLst>
                <a:gs pos="79000">
                  <a:schemeClr val="accent2">
                    <a:lumMod val="60000"/>
                    <a:lumOff val="40000"/>
                    <a:alpha val="58000"/>
                  </a:schemeClr>
                </a:gs>
                <a:gs pos="0">
                  <a:srgbClr val="AF76B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inpin heiti" panose="00000500000000000000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C1E620C-D4EA-0324-17CE-236C7547E9E4}"/>
                </a:ext>
              </a:extLst>
            </p:cNvPr>
            <p:cNvSpPr txBox="1"/>
            <p:nvPr/>
          </p:nvSpPr>
          <p:spPr>
            <a:xfrm>
              <a:off x="4619733" y="2807837"/>
              <a:ext cx="12078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Hikari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(springboot</a:t>
              </a:r>
              <a:r>
                <a:rPr lang="zh-CN" altLang="en-US" sz="10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默认</a:t>
              </a:r>
              <a:r>
                <a:rPr lang="en-US" altLang="zh-CN" sz="10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endParaRPr lang="zh-CN" altLang="en-US" sz="1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329D3D2-F8C0-F3E6-E831-BB95F92C9649}"/>
              </a:ext>
            </a:extLst>
          </p:cNvPr>
          <p:cNvSpPr txBox="1">
            <a:spLocks/>
          </p:cNvSpPr>
          <p:nvPr/>
        </p:nvSpPr>
        <p:spPr>
          <a:xfrm>
            <a:off x="710880" y="1658497"/>
            <a:ext cx="10698800" cy="4696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l"/>
              <a:tabLst>
                <a:tab pos="216000" algn="l"/>
              </a:tabLst>
            </a:pPr>
            <a:r>
              <a:rPr lang="zh-CN" altLang="en-US"/>
              <a:t>标准接口：</a:t>
            </a:r>
            <a:r>
              <a:rPr lang="en-US" altLang="zh-CN"/>
              <a:t>DataSource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8E8A0D-4BCF-5A65-5F09-7D6593DDCE75}"/>
              </a:ext>
            </a:extLst>
          </p:cNvPr>
          <p:cNvSpPr txBox="1"/>
          <p:nvPr/>
        </p:nvSpPr>
        <p:spPr>
          <a:xfrm>
            <a:off x="1100136" y="2031918"/>
            <a:ext cx="10380984" cy="89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16000" algn="l"/>
              </a:tabLs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官方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(sun)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提供的数据库连接池接口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由第三方组织实现此接口。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16000" algn="l"/>
              </a:tabLs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功能：获取连接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E403C7D-2A85-DBF6-1B81-96EAF796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07" y="2637889"/>
            <a:ext cx="4994294" cy="291006"/>
          </a:xfrm>
          <a:prstGeom prst="roundRect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0875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FCC8D99-91D6-CB9D-F749-B9130AE53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9743173" cy="517190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切换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Druid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数据库连接池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F6F56E-242D-DEF4-5BA4-B48A946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数据库连接池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D26A763-9C9A-9C47-42DD-1CF2E4C0B3F1}"/>
              </a:ext>
            </a:extLst>
          </p:cNvPr>
          <p:cNvGrpSpPr/>
          <p:nvPr/>
        </p:nvGrpSpPr>
        <p:grpSpPr>
          <a:xfrm>
            <a:off x="1212572" y="2659231"/>
            <a:ext cx="9241482" cy="1600529"/>
            <a:chOff x="1212572" y="2257570"/>
            <a:chExt cx="9241482" cy="160052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79057B0-98EA-8145-936B-1DA6282B52C6}"/>
                </a:ext>
              </a:extLst>
            </p:cNvPr>
            <p:cNvSpPr/>
            <p:nvPr/>
          </p:nvSpPr>
          <p:spPr>
            <a:xfrm>
              <a:off x="1212572" y="2257570"/>
              <a:ext cx="9241482" cy="1600529"/>
            </a:xfrm>
            <a:prstGeom prst="roundRect">
              <a:avLst>
                <a:gd name="adj" fmla="val 4928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bIns="108000" rtlCol="0" anchor="ctr"/>
            <a:lstStyle/>
            <a:p>
              <a:pPr eaLnBrk="0" fontAlgn="base" hangingPunct="0">
                <a:lnSpc>
                  <a:spcPct val="150000"/>
                </a:lnSpc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&gt;com.alibaba&lt;/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&gt;druid-spring-boot-starter&lt;/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&gt;1.2.8&lt;/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&lt;/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对角圆角 7">
              <a:extLst>
                <a:ext uri="{FF2B5EF4-FFF2-40B4-BE49-F238E27FC236}">
                  <a16:creationId xmlns:a16="http://schemas.microsoft.com/office/drawing/2014/main" id="{68994729-7FDF-77D2-CFA7-08E406DA3255}"/>
                </a:ext>
              </a:extLst>
            </p:cNvPr>
            <p:cNvSpPr/>
            <p:nvPr/>
          </p:nvSpPr>
          <p:spPr>
            <a:xfrm>
              <a:off x="9198919" y="3418482"/>
              <a:ext cx="1255135" cy="439615"/>
            </a:xfrm>
            <a:prstGeom prst="round2Diag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pom.xml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" name="文本框 6">
            <a:hlinkClick r:id="rId2"/>
            <a:extLst>
              <a:ext uri="{FF2B5EF4-FFF2-40B4-BE49-F238E27FC236}">
                <a16:creationId xmlns:a16="http://schemas.microsoft.com/office/drawing/2014/main" id="{0989A1DC-8323-4BA5-9EBC-C43EEF28FA58}"/>
              </a:ext>
            </a:extLst>
          </p:cNvPr>
          <p:cNvSpPr txBox="1"/>
          <p:nvPr/>
        </p:nvSpPr>
        <p:spPr>
          <a:xfrm>
            <a:off x="1110377" y="2116508"/>
            <a:ext cx="92414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官方地址：https://github.com/alibaba/druid/tree/master/druid-spring-boot-starter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B91A9F2-6C78-587B-A9DD-6D3DC2E6C131}"/>
              </a:ext>
            </a:extLst>
          </p:cNvPr>
          <p:cNvGrpSpPr/>
          <p:nvPr/>
        </p:nvGrpSpPr>
        <p:grpSpPr>
          <a:xfrm>
            <a:off x="1212572" y="4656247"/>
            <a:ext cx="9241482" cy="1600529"/>
            <a:chOff x="1212572" y="4186017"/>
            <a:chExt cx="9241482" cy="1600529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0B0A463-20EA-C30C-334D-FFE43277D71A}"/>
                </a:ext>
              </a:extLst>
            </p:cNvPr>
            <p:cNvSpPr/>
            <p:nvPr/>
          </p:nvSpPr>
          <p:spPr>
            <a:xfrm>
              <a:off x="1212572" y="4186017"/>
              <a:ext cx="9241482" cy="1600529"/>
            </a:xfrm>
            <a:prstGeom prst="roundRect">
              <a:avLst>
                <a:gd name="adj" fmla="val 4928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bIns="108000"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308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spring.datasource.driver-class-name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com.mysql.cj.jdbc.Driver</a:t>
              </a:r>
              <a:b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308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spring.datasource.url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jdbc:mysql://localhost:3306/mybatis</a:t>
              </a:r>
              <a:b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308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spring.datasource.username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root</a:t>
              </a:r>
              <a:b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308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spring.datasource.password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1234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矩形: 对角圆角 12">
              <a:extLst>
                <a:ext uri="{FF2B5EF4-FFF2-40B4-BE49-F238E27FC236}">
                  <a16:creationId xmlns:a16="http://schemas.microsoft.com/office/drawing/2014/main" id="{14CC9D66-7847-28A1-D291-8CEF6A20C27B}"/>
                </a:ext>
              </a:extLst>
            </p:cNvPr>
            <p:cNvSpPr/>
            <p:nvPr/>
          </p:nvSpPr>
          <p:spPr>
            <a:xfrm>
              <a:off x="8777068" y="5346931"/>
              <a:ext cx="1676986" cy="439615"/>
            </a:xfrm>
            <a:prstGeom prst="round2Diag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application.properties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40B08E5-AD44-0C5B-DE88-06DDF0D72EDF}"/>
              </a:ext>
            </a:extLst>
          </p:cNvPr>
          <p:cNvGrpSpPr/>
          <p:nvPr/>
        </p:nvGrpSpPr>
        <p:grpSpPr>
          <a:xfrm>
            <a:off x="1964412" y="4898790"/>
            <a:ext cx="9241482" cy="1600529"/>
            <a:chOff x="1212572" y="4186017"/>
            <a:chExt cx="9241482" cy="160052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D61F75F-A0BE-785B-066B-5A29812815F1}"/>
                </a:ext>
              </a:extLst>
            </p:cNvPr>
            <p:cNvSpPr/>
            <p:nvPr/>
          </p:nvSpPr>
          <p:spPr>
            <a:xfrm>
              <a:off x="1212572" y="4186017"/>
              <a:ext cx="9241482" cy="1600529"/>
            </a:xfrm>
            <a:prstGeom prst="roundRect">
              <a:avLst>
                <a:gd name="adj" fmla="val 4928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bIns="108000"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308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spring.datasource.druid.driver-class-name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com.mysql.cj.jdbc.Driver</a:t>
              </a:r>
              <a:b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308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spring.datasource.druid.url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jdbc:mysql://localhost:3306/mybatis</a:t>
              </a:r>
              <a:b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308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spring.datasource.druid.username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root</a:t>
              </a:r>
              <a:b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308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spring.datasource.druid.password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67D17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1234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矩形: 对角圆角 9">
              <a:extLst>
                <a:ext uri="{FF2B5EF4-FFF2-40B4-BE49-F238E27FC236}">
                  <a16:creationId xmlns:a16="http://schemas.microsoft.com/office/drawing/2014/main" id="{47B27859-8572-1947-DAC2-AE4FAE68C205}"/>
                </a:ext>
              </a:extLst>
            </p:cNvPr>
            <p:cNvSpPr/>
            <p:nvPr/>
          </p:nvSpPr>
          <p:spPr>
            <a:xfrm>
              <a:off x="8777068" y="5346931"/>
              <a:ext cx="1676986" cy="439615"/>
            </a:xfrm>
            <a:prstGeom prst="round2Diag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application.properties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1B9548B7-23A3-0264-CD1D-EB751D33D64D}"/>
              </a:ext>
            </a:extLst>
          </p:cNvPr>
          <p:cNvSpPr/>
          <p:nvPr/>
        </p:nvSpPr>
        <p:spPr>
          <a:xfrm>
            <a:off x="3465733" y="5004575"/>
            <a:ext cx="416560" cy="13889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8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519A98-3FF4-6F7B-1F08-6EB34E073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2407920"/>
            <a:ext cx="5760538" cy="2763520"/>
          </a:xfrm>
        </p:spPr>
        <p:txBody>
          <a:bodyPr/>
          <a:lstStyle/>
          <a:p>
            <a:r>
              <a:rPr lang="zh-CN" altLang="en-US"/>
              <a:t>数据库连接池</a:t>
            </a:r>
            <a:endParaRPr lang="en-US" altLang="zh-CN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是一个容器，负责分配、管理数据库连接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(Connection)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优势：资源复用、提升系统响应速度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接口：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DataSource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产品：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C3P0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DBCP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Druid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Hikari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2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入门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F0923E-838F-CA09-E86D-0C30552668F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2099886"/>
          </a:xfrm>
        </p:spPr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JDBC</a:t>
            </a:r>
            <a:r>
              <a:rPr lang="zh-CN" altLang="en-US"/>
              <a:t>介绍</a:t>
            </a:r>
            <a:endParaRPr lang="en-US" altLang="zh-CN"/>
          </a:p>
          <a:p>
            <a:r>
              <a:rPr lang="zh-CN" altLang="en-US"/>
              <a:t>数据库连接池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lombok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06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991CD2B-2469-E797-5EAA-7B48226D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2A3EDD-D6B2-FFF4-70FE-DE710B3B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1734025"/>
            <a:ext cx="5775649" cy="4905055"/>
          </a:xfrm>
          <a:prstGeom prst="roundRect">
            <a:avLst>
              <a:gd name="adj" fmla="val 2512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DF5F0A-E9A7-09D3-C014-BDAECDEA5184}"/>
              </a:ext>
            </a:extLst>
          </p:cNvPr>
          <p:cNvSpPr/>
          <p:nvPr/>
        </p:nvSpPr>
        <p:spPr>
          <a:xfrm>
            <a:off x="783771" y="3209731"/>
            <a:ext cx="5775649" cy="1469571"/>
          </a:xfrm>
          <a:prstGeom prst="roundRect">
            <a:avLst>
              <a:gd name="adj" fmla="val 4321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578781E-600B-3F6B-5113-B41C083B4698}"/>
              </a:ext>
            </a:extLst>
          </p:cNvPr>
          <p:cNvSpPr/>
          <p:nvPr/>
        </p:nvSpPr>
        <p:spPr>
          <a:xfrm>
            <a:off x="783771" y="4786605"/>
            <a:ext cx="5775649" cy="1852476"/>
          </a:xfrm>
          <a:prstGeom prst="roundRect">
            <a:avLst>
              <a:gd name="adj" fmla="val 4321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ACD3C632-D9FE-C1F9-9573-11BF0B35907F}"/>
              </a:ext>
            </a:extLst>
          </p:cNvPr>
          <p:cNvSpPr/>
          <p:nvPr/>
        </p:nvSpPr>
        <p:spPr>
          <a:xfrm>
            <a:off x="4448668" y="3768973"/>
            <a:ext cx="1647332" cy="1647332"/>
          </a:xfrm>
          <a:prstGeom prst="flowChartConnector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44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臃肿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A086529-7469-96F5-3998-982BD49AA6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72"/>
          <a:stretch/>
        </p:blipFill>
        <p:spPr>
          <a:xfrm>
            <a:off x="8272916" y="3079468"/>
            <a:ext cx="3135313" cy="2214167"/>
          </a:xfrm>
          <a:prstGeom prst="roundRect">
            <a:avLst>
              <a:gd name="adj" fmla="val 4868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F43C4AEE-58B0-6519-2A39-4D11A294ABC9}"/>
              </a:ext>
            </a:extLst>
          </p:cNvPr>
          <p:cNvSpPr/>
          <p:nvPr/>
        </p:nvSpPr>
        <p:spPr>
          <a:xfrm>
            <a:off x="6798708" y="3853543"/>
            <a:ext cx="1234950" cy="755780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C00000"/>
                </a:solidFill>
              </a:rPr>
              <a:t>lombok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3F7DAA-250A-243C-CD7B-244E8420CB35}"/>
              </a:ext>
            </a:extLst>
          </p:cNvPr>
          <p:cNvSpPr/>
          <p:nvPr/>
        </p:nvSpPr>
        <p:spPr>
          <a:xfrm>
            <a:off x="8272916" y="3075261"/>
            <a:ext cx="3135312" cy="353739"/>
          </a:xfrm>
          <a:prstGeom prst="roundRect">
            <a:avLst>
              <a:gd name="adj" fmla="val 20262"/>
            </a:avLst>
          </a:prstGeom>
          <a:solidFill>
            <a:srgbClr val="00B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E79335-FEBE-9C7F-ADE6-A1AF947A2CC5}"/>
              </a:ext>
            </a:extLst>
          </p:cNvPr>
          <p:cNvSpPr txBox="1"/>
          <p:nvPr/>
        </p:nvSpPr>
        <p:spPr>
          <a:xfrm>
            <a:off x="4591358" y="3248162"/>
            <a:ext cx="3567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800">
                <a:solidFill>
                  <a:srgbClr val="3530A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Mybatis</a:t>
            </a:r>
            <a:endParaRPr lang="zh-CN" altLang="en-US" sz="8800" dirty="0">
              <a:solidFill>
                <a:srgbClr val="3530A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259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18D4981-C584-92BB-2E38-AEBDAA36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lombok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4502E3E-A0EB-598F-839B-3D6D743376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24204"/>
            <a:ext cx="10891841" cy="8263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0" i="0">
                <a:solidFill>
                  <a:srgbClr val="4D4D4D"/>
                </a:solidFill>
                <a:effectLst/>
              </a:rPr>
              <a:t>Lombok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是一个</a:t>
            </a:r>
            <a:r>
              <a:rPr lang="zh-CN" altLang="en-US">
                <a:solidFill>
                  <a:srgbClr val="4D4D4D"/>
                </a:solidFill>
              </a:rPr>
              <a:t>实用的</a:t>
            </a:r>
            <a:r>
              <a:rPr lang="en-US" altLang="zh-CN" b="0" i="0">
                <a:solidFill>
                  <a:srgbClr val="4D4D4D"/>
                </a:solidFill>
                <a:effectLst/>
              </a:rPr>
              <a:t>Java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类库，能通过注解的形式自动生成构造器、</a:t>
            </a:r>
            <a:r>
              <a:rPr lang="en-US" altLang="zh-CN" b="0" i="0">
                <a:solidFill>
                  <a:srgbClr val="4D4D4D"/>
                </a:solidFill>
                <a:effectLst/>
              </a:rPr>
              <a:t>getter/setter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、</a:t>
            </a:r>
            <a:r>
              <a:rPr lang="en-US" altLang="zh-CN" b="0" i="0">
                <a:solidFill>
                  <a:srgbClr val="4D4D4D"/>
                </a:solidFill>
                <a:effectLst/>
              </a:rPr>
              <a:t>equals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、</a:t>
            </a:r>
            <a:r>
              <a:rPr lang="en-US" altLang="zh-CN" b="0" i="0">
                <a:solidFill>
                  <a:srgbClr val="4D4D4D"/>
                </a:solidFill>
                <a:effectLst/>
              </a:rPr>
              <a:t>hashcode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、</a:t>
            </a:r>
            <a:r>
              <a:rPr lang="en-US" altLang="zh-CN" b="0" i="0">
                <a:solidFill>
                  <a:srgbClr val="4D4D4D"/>
                </a:solidFill>
                <a:effectLst/>
              </a:rPr>
              <a:t>toString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等方法</a:t>
            </a:r>
            <a:r>
              <a:rPr lang="zh-CN" altLang="en-US">
                <a:solidFill>
                  <a:srgbClr val="4D4D4D"/>
                </a:solidFill>
              </a:rPr>
              <a:t>，并可以自动化生成日志变量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，简化</a:t>
            </a:r>
            <a:r>
              <a:rPr lang="en-US" altLang="zh-CN" b="0" i="0">
                <a:solidFill>
                  <a:srgbClr val="4D4D4D"/>
                </a:solidFill>
                <a:effectLst/>
              </a:rPr>
              <a:t>java</a:t>
            </a:r>
            <a:r>
              <a:rPr lang="zh-CN" altLang="en-US" b="0" i="0">
                <a:solidFill>
                  <a:srgbClr val="4D4D4D"/>
                </a:solidFill>
                <a:effectLst/>
              </a:rPr>
              <a:t>开发、提高效率。</a:t>
            </a:r>
            <a:endParaRPr lang="zh-CN" altLang="en-US"/>
          </a:p>
        </p:txBody>
      </p:sp>
      <p:graphicFrame>
        <p:nvGraphicFramePr>
          <p:cNvPr id="13" name="表格 14">
            <a:extLst>
              <a:ext uri="{FF2B5EF4-FFF2-40B4-BE49-F238E27FC236}">
                <a16:creationId xmlns:a16="http://schemas.microsoft.com/office/drawing/2014/main" id="{0266E72F-9E37-7BDF-EB9E-1695A8B6E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63272"/>
              </p:ext>
            </p:extLst>
          </p:nvPr>
        </p:nvGraphicFramePr>
        <p:xfrm>
          <a:off x="1047048" y="2818307"/>
          <a:ext cx="10097904" cy="2746102"/>
        </p:xfrm>
        <a:graphic>
          <a:graphicData uri="http://schemas.openxmlformats.org/drawingml/2006/table">
            <a:tbl>
              <a:tblPr firstRow="1" bandRow="1">
                <a:solidFill>
                  <a:srgbClr val="56F8C5"/>
                </a:solidFill>
                <a:effectLst/>
                <a:tableStyleId>{21E4AEA4-8DFA-4A89-87EB-49C32662AFE0}</a:tableStyleId>
              </a:tblPr>
              <a:tblGrid>
                <a:gridCol w="2199044">
                  <a:extLst>
                    <a:ext uri="{9D8B030D-6E8A-4147-A177-3AD203B41FA5}">
                      <a16:colId xmlns:a16="http://schemas.microsoft.com/office/drawing/2014/main" val="273104188"/>
                    </a:ext>
                  </a:extLst>
                </a:gridCol>
                <a:gridCol w="7898860">
                  <a:extLst>
                    <a:ext uri="{9D8B030D-6E8A-4147-A177-3AD203B41FA5}">
                      <a16:colId xmlns:a16="http://schemas.microsoft.com/office/drawing/2014/main" val="1827550225"/>
                    </a:ext>
                  </a:extLst>
                </a:gridCol>
              </a:tblGrid>
              <a:tr h="430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注解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/>
                        <a:t>                                                                              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476228"/>
                  </a:ext>
                </a:extLst>
              </a:tr>
              <a:tr h="38590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@Getter/@Setter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为所有的属性提供</a:t>
                      </a:r>
                      <a:r>
                        <a:rPr lang="en-US" altLang="zh-CN" sz="13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get/set</a:t>
                      </a:r>
                      <a:r>
                        <a:rPr lang="zh-CN" altLang="en-US" sz="13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782513"/>
                  </a:ext>
                </a:extLst>
              </a:tr>
              <a:tr h="385900">
                <a:tc>
                  <a:txBody>
                    <a:bodyPr/>
                    <a:lstStyle/>
                    <a:p>
                      <a:r>
                        <a:rPr lang="en-US" altLang="zh-CN" sz="13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@ToString</a:t>
                      </a:r>
                      <a:endParaRPr lang="zh-CN" altLang="en-US" sz="13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会给类自动生成易阅读的 </a:t>
                      </a:r>
                      <a:r>
                        <a:rPr lang="en-US" altLang="zh-CN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 </a:t>
                      </a:r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  <a:endParaRPr lang="zh-CN" altLang="en-US" sz="13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080049"/>
                  </a:ext>
                </a:extLst>
              </a:tr>
              <a:tr h="385900">
                <a:tc>
                  <a:txBody>
                    <a:bodyPr/>
                    <a:lstStyle/>
                    <a:p>
                      <a:r>
                        <a:rPr lang="en-US" altLang="zh-CN" sz="13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@EqualsAndHashCode</a:t>
                      </a:r>
                      <a:endParaRPr lang="zh-CN" altLang="en-US" sz="13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根据类所拥有的非静态字段自动重写 </a:t>
                      </a:r>
                      <a:r>
                        <a:rPr lang="en-US" altLang="zh-CN" sz="1300" b="0" i="0" u="none" strike="noStrike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equals</a:t>
                      </a:r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 方法和 </a:t>
                      </a:r>
                      <a:r>
                        <a:rPr lang="en-US" altLang="zh-CN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hashCode </a:t>
                      </a:r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  <a:endParaRPr lang="zh-CN" altLang="en-US" sz="13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410144"/>
                  </a:ext>
                </a:extLst>
              </a:tr>
              <a:tr h="385900">
                <a:tc>
                  <a:txBody>
                    <a:bodyPr/>
                    <a:lstStyle/>
                    <a:p>
                      <a:r>
                        <a:rPr lang="en-US" altLang="zh-CN" sz="13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@Data</a:t>
                      </a:r>
                      <a:endParaRPr lang="zh-CN" altLang="en-US" sz="130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提供了更综合的生成代码功能（</a:t>
                      </a:r>
                      <a:r>
                        <a:rPr lang="en-US" altLang="zh-CN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@Getter</a:t>
                      </a:r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+ @Setter + @ToString + </a:t>
                      </a:r>
                      <a:r>
                        <a:rPr lang="en-US" altLang="zh-CN" sz="13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@EqualsAndHashCode</a:t>
                      </a:r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</a:t>
                      </a:r>
                      <a:endParaRPr lang="zh-CN" altLang="en-US" sz="13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987949"/>
                  </a:ext>
                </a:extLst>
              </a:tr>
              <a:tr h="385900">
                <a:tc>
                  <a:txBody>
                    <a:bodyPr/>
                    <a:lstStyle/>
                    <a:p>
                      <a:r>
                        <a:rPr lang="en-US" altLang="zh-CN" sz="13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</a:t>
                      </a:r>
                      <a:r>
                        <a:rPr lang="en-US" altLang="zh-CN" sz="1300" kern="120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NoArgsConstructor</a:t>
                      </a:r>
                      <a:endParaRPr lang="zh-CN" altLang="en-US" sz="130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为实体类生成无参的构造器方法</a:t>
                      </a:r>
                      <a:endParaRPr lang="zh-CN" altLang="en-US" sz="13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991192"/>
                  </a:ext>
                </a:extLst>
              </a:tr>
              <a:tr h="385900">
                <a:tc>
                  <a:txBody>
                    <a:bodyPr/>
                    <a:lstStyle/>
                    <a:p>
                      <a:r>
                        <a:rPr lang="en-US" altLang="zh-CN" sz="13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</a:t>
                      </a:r>
                      <a:r>
                        <a:rPr lang="en-US" altLang="zh-CN" sz="1300" kern="1200">
                          <a:solidFill>
                            <a:srgbClr val="C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AllArgsConstructor</a:t>
                      </a:r>
                      <a:endParaRPr lang="zh-CN" altLang="en-US" sz="130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为实体类生成除了</a:t>
                      </a:r>
                      <a:r>
                        <a:rPr lang="en-US" altLang="zh-CN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static</a:t>
                      </a:r>
                      <a:r>
                        <a:rPr lang="zh-CN" altLang="en-US" sz="1300" b="0" i="0" kern="120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修饰的字段之外带有各参数的构造器方法。</a:t>
                      </a:r>
                      <a:endParaRPr lang="zh-CN" altLang="en-US" sz="13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5666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C115297C-33F0-9DFE-8E6C-C5A820596177}"/>
              </a:ext>
            </a:extLst>
          </p:cNvPr>
          <p:cNvGrpSpPr/>
          <p:nvPr/>
        </p:nvGrpSpPr>
        <p:grpSpPr>
          <a:xfrm>
            <a:off x="988142" y="5763640"/>
            <a:ext cx="10144275" cy="804692"/>
            <a:chOff x="1048333" y="5599088"/>
            <a:chExt cx="10144275" cy="804692"/>
          </a:xfrm>
        </p:grpSpPr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D29F6518-2BB3-82C3-78A8-A598455935BF}"/>
                </a:ext>
              </a:extLst>
            </p:cNvPr>
            <p:cNvSpPr txBox="1"/>
            <p:nvPr/>
          </p:nvSpPr>
          <p:spPr>
            <a:xfrm>
              <a:off x="1308129" y="5943954"/>
              <a:ext cx="9624579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Lombok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会在编译时，自动生成对应的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java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代码。我们使用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lombok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时，还需要安装一个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lombok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的插件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(idea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自带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)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。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8C4C01B-557C-0284-4A3A-B5F6B2D51C94}"/>
                </a:ext>
              </a:extLst>
            </p:cNvPr>
            <p:cNvGrpSpPr/>
            <p:nvPr/>
          </p:nvGrpSpPr>
          <p:grpSpPr>
            <a:xfrm>
              <a:off x="1048333" y="5599088"/>
              <a:ext cx="10144275" cy="804692"/>
              <a:chOff x="1097275" y="5693358"/>
              <a:chExt cx="10095333" cy="804692"/>
            </a:xfrm>
          </p:grpSpPr>
          <p:sp>
            <p:nvSpPr>
              <p:cNvPr id="22" name="三角形 9">
                <a:extLst>
                  <a:ext uri="{FF2B5EF4-FFF2-40B4-BE49-F238E27FC236}">
                    <a16:creationId xmlns:a16="http://schemas.microsoft.com/office/drawing/2014/main" id="{0BBFC49D-8206-1A27-3E1B-75AEB604FC5F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DCA3EEE-218E-875C-DF54-51C1D50564B7}"/>
                  </a:ext>
                </a:extLst>
              </p:cNvPr>
              <p:cNvSpPr/>
              <p:nvPr/>
            </p:nvSpPr>
            <p:spPr>
              <a:xfrm>
                <a:off x="1197203" y="5693358"/>
                <a:ext cx="9995405" cy="804692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B070D84-334B-5B87-F8AE-1C75D68BBC0E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CF11704-B99E-BDA6-9303-4D5BC5C2F3E2}"/>
              </a:ext>
            </a:extLst>
          </p:cNvPr>
          <p:cNvSpPr/>
          <p:nvPr/>
        </p:nvSpPr>
        <p:spPr>
          <a:xfrm>
            <a:off x="6950348" y="2450552"/>
            <a:ext cx="4748805" cy="1285804"/>
          </a:xfrm>
          <a:prstGeom prst="roundRect">
            <a:avLst>
              <a:gd name="adj" fmla="val 6296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bIns="108000" rtlCol="0" anchor="ctr"/>
          <a:lstStyle/>
          <a:p>
            <a:pPr eaLnBrk="0" fontAlgn="base" hangingPunct="0"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&gt;org.projectlombok&lt;/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&gt;lombok&lt;/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38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6ABFA5-BB24-5FA9-8154-A0E91C8439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205675"/>
          </a:xfrm>
        </p:spPr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JDBC</a:t>
            </a:r>
            <a:r>
              <a:rPr lang="zh-CN" altLang="en-US"/>
              <a:t>介绍</a:t>
            </a:r>
            <a:endParaRPr lang="en-US" altLang="zh-CN"/>
          </a:p>
          <a:p>
            <a:r>
              <a:rPr lang="zh-CN" altLang="en-US"/>
              <a:t>数据库连接池</a:t>
            </a:r>
          </a:p>
        </p:txBody>
      </p:sp>
    </p:spTree>
    <p:extLst>
      <p:ext uri="{BB962C8B-B14F-4D97-AF65-F5344CB8AC3E}">
        <p14:creationId xmlns:p14="http://schemas.microsoft.com/office/powerpoint/2010/main" val="4281073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0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4789B3-AA67-D83A-98F8-BB298DA3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9" y="2224768"/>
            <a:ext cx="3869179" cy="955807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F00524A9-F67C-C7B9-7648-8AB06BA2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Mybatis?</a:t>
            </a:r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372FA98-41AE-6311-DA34-8B3EDC38C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579" y="4623947"/>
            <a:ext cx="10814641" cy="150265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500"/>
              <a:t>MyBatis</a:t>
            </a:r>
            <a:r>
              <a:rPr lang="zh-CN" altLang="en-US" sz="1500"/>
              <a:t>是一款优秀的 </a:t>
            </a:r>
            <a:r>
              <a:rPr lang="zh-CN" altLang="en-US" sz="1500" b="1">
                <a:solidFill>
                  <a:srgbClr val="C00000"/>
                </a:solidFill>
              </a:rPr>
              <a:t>持久层</a:t>
            </a:r>
            <a:r>
              <a:rPr lang="zh-CN" altLang="en-US" sz="1500">
                <a:solidFill>
                  <a:srgbClr val="C00000"/>
                </a:solidFill>
              </a:rPr>
              <a:t> </a:t>
            </a:r>
            <a:r>
              <a:rPr lang="zh-CN" altLang="en-US" sz="1500">
                <a:solidFill>
                  <a:schemeClr val="tx1"/>
                </a:solidFill>
              </a:rPr>
              <a:t>框架</a:t>
            </a:r>
            <a:r>
              <a:rPr lang="zh-CN" altLang="en-US" sz="1500"/>
              <a:t>，用于简化</a:t>
            </a:r>
            <a:r>
              <a:rPr lang="en-US" altLang="zh-CN" sz="1500"/>
              <a:t>JDBC</a:t>
            </a:r>
            <a:r>
              <a:rPr lang="zh-CN" altLang="en-US" sz="1500"/>
              <a:t>的开发。</a:t>
            </a:r>
            <a:endParaRPr lang="en-US" altLang="zh-CN" sz="15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500"/>
              <a:t>MyBatis</a:t>
            </a:r>
            <a:r>
              <a:rPr lang="zh-CN" altLang="en-US" sz="1500"/>
              <a:t>本是 </a:t>
            </a:r>
            <a:r>
              <a:rPr lang="en-US" altLang="zh-CN" sz="1500"/>
              <a:t>Apache</a:t>
            </a:r>
            <a:r>
              <a:rPr lang="zh-CN" altLang="en-US" sz="1500"/>
              <a:t>的一个开源项目</a:t>
            </a:r>
            <a:r>
              <a:rPr lang="en-US" altLang="zh-CN" sz="1500"/>
              <a:t>iBatis, 2010</a:t>
            </a:r>
            <a:r>
              <a:rPr lang="zh-CN" altLang="en-US" sz="1500"/>
              <a:t>年这个项目由</a:t>
            </a:r>
            <a:r>
              <a:rPr lang="en-US" altLang="zh-CN" sz="1500"/>
              <a:t>apache</a:t>
            </a:r>
            <a:r>
              <a:rPr lang="zh-CN" altLang="en-US" sz="1500"/>
              <a:t>迁移到了</a:t>
            </a:r>
            <a:r>
              <a:rPr lang="en-US" altLang="zh-CN" sz="1500"/>
              <a:t>google code</a:t>
            </a:r>
            <a:r>
              <a:rPr lang="zh-CN" altLang="en-US" sz="1500"/>
              <a:t>，并且改名为</a:t>
            </a:r>
            <a:r>
              <a:rPr lang="en-US" altLang="zh-CN" sz="1500"/>
              <a:t>MyBatis </a:t>
            </a:r>
            <a:r>
              <a:rPr lang="zh-CN" altLang="en-US" sz="1500"/>
              <a:t>。</a:t>
            </a:r>
            <a:r>
              <a:rPr lang="en-US" altLang="zh-CN" sz="1500"/>
              <a:t>2013</a:t>
            </a:r>
            <a:r>
              <a:rPr lang="zh-CN" altLang="en-US" sz="1500"/>
              <a:t>年</a:t>
            </a:r>
            <a:r>
              <a:rPr lang="en-US" altLang="zh-CN" sz="1500"/>
              <a:t>11</a:t>
            </a:r>
            <a:r>
              <a:rPr lang="zh-CN" altLang="en-US" sz="1500"/>
              <a:t>月迁移到</a:t>
            </a:r>
            <a:r>
              <a:rPr lang="en-US" altLang="zh-CN" sz="1500"/>
              <a:t>Github</a:t>
            </a:r>
            <a:r>
              <a:rPr lang="zh-CN" altLang="en-US" sz="1500"/>
              <a:t>。</a:t>
            </a:r>
            <a:endParaRPr lang="en-US" altLang="zh-CN" sz="15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500"/>
              <a:t>官网：</a:t>
            </a:r>
            <a:r>
              <a:rPr lang="en-US" altLang="zh-CN" sz="1500">
                <a:hlinkClick r:id="rId4"/>
              </a:rPr>
              <a:t>https://mybatis.org/mybatis-3/zh/index.html</a:t>
            </a:r>
            <a:r>
              <a:rPr lang="en-US" altLang="zh-CN" sz="1500"/>
              <a:t> </a:t>
            </a: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69072AD6-6907-5AA7-8D83-C94B94D94D0E}"/>
              </a:ext>
            </a:extLst>
          </p:cNvPr>
          <p:cNvSpPr/>
          <p:nvPr/>
        </p:nvSpPr>
        <p:spPr>
          <a:xfrm>
            <a:off x="6065153" y="2171881"/>
            <a:ext cx="981125" cy="1636287"/>
          </a:xfrm>
          <a:prstGeom prst="round2Diag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4000">
                <a:srgbClr val="67FECF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controller</a:t>
            </a:r>
            <a:endParaRPr lang="zh-CN" altLang="en-US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FFCD6B6B-60F1-C18B-E36D-C86F339E3BD8}"/>
              </a:ext>
            </a:extLst>
          </p:cNvPr>
          <p:cNvSpPr/>
          <p:nvPr/>
        </p:nvSpPr>
        <p:spPr>
          <a:xfrm>
            <a:off x="9238397" y="2171881"/>
            <a:ext cx="981125" cy="1636287"/>
          </a:xfrm>
          <a:prstGeom prst="round2Diag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4000">
                <a:srgbClr val="67FECF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dao</a:t>
            </a:r>
            <a:endParaRPr lang="zh-CN" altLang="en-US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: 对角圆角 14">
            <a:extLst>
              <a:ext uri="{FF2B5EF4-FFF2-40B4-BE49-F238E27FC236}">
                <a16:creationId xmlns:a16="http://schemas.microsoft.com/office/drawing/2014/main" id="{2EF6A34F-0D11-2FEC-9412-081AFA5327F1}"/>
              </a:ext>
            </a:extLst>
          </p:cNvPr>
          <p:cNvSpPr/>
          <p:nvPr/>
        </p:nvSpPr>
        <p:spPr>
          <a:xfrm>
            <a:off x="7667269" y="2171881"/>
            <a:ext cx="981125" cy="1636287"/>
          </a:xfrm>
          <a:prstGeom prst="round2Diag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4000">
                <a:srgbClr val="67FECF"/>
              </a:gs>
            </a:gsLst>
            <a:lin ang="3000000" scaled="0"/>
          </a:gradFill>
          <a:ln>
            <a:noFill/>
          </a:ln>
          <a:effectLst>
            <a:outerShdw blurRad="203200" dist="38100" dir="5400000" sx="101000" sy="101000" algn="t" rotWithShape="0">
              <a:schemeClr val="accent1">
                <a:lumMod val="60000"/>
                <a:lumOff val="4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</a:t>
            </a:r>
            <a:endParaRPr lang="zh-CN" altLang="en-US" sz="13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8" name="图形 17" descr="数据库 纯色填充">
            <a:extLst>
              <a:ext uri="{FF2B5EF4-FFF2-40B4-BE49-F238E27FC236}">
                <a16:creationId xmlns:a16="http://schemas.microsoft.com/office/drawing/2014/main" id="{05714A20-03BC-75D5-BD9B-0CB55A2B8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9834" y="2421101"/>
            <a:ext cx="1125970" cy="1125970"/>
          </a:xfrm>
          <a:prstGeom prst="rect">
            <a:avLst/>
          </a:prstGeom>
          <a:effectLst/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03471EB6-6276-9191-AC61-7733B41CA7C1}"/>
              </a:ext>
            </a:extLst>
          </p:cNvPr>
          <p:cNvSpPr/>
          <p:nvPr/>
        </p:nvSpPr>
        <p:spPr>
          <a:xfrm>
            <a:off x="7117491" y="2792197"/>
            <a:ext cx="518700" cy="395653"/>
          </a:xfrm>
          <a:prstGeom prst="rightArrow">
            <a:avLst>
              <a:gd name="adj1" fmla="val 50000"/>
              <a:gd name="adj2" fmla="val 73256"/>
            </a:avLst>
          </a:prstGeom>
          <a:gradFill flip="none" rotWithShape="1">
            <a:gsLst>
              <a:gs pos="0">
                <a:srgbClr val="56F8C5">
                  <a:tint val="66000"/>
                  <a:satMod val="160000"/>
                </a:srgbClr>
              </a:gs>
              <a:gs pos="50000">
                <a:srgbClr val="56F8C5">
                  <a:tint val="44500"/>
                  <a:satMod val="160000"/>
                </a:srgbClr>
              </a:gs>
              <a:gs pos="100000">
                <a:srgbClr val="56F8C5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61318DEA-64DC-44E1-483C-B5D1FF1B6CC7}"/>
              </a:ext>
            </a:extLst>
          </p:cNvPr>
          <p:cNvSpPr/>
          <p:nvPr/>
        </p:nvSpPr>
        <p:spPr>
          <a:xfrm>
            <a:off x="8689898" y="2786260"/>
            <a:ext cx="518700" cy="395653"/>
          </a:xfrm>
          <a:prstGeom prst="rightArrow">
            <a:avLst>
              <a:gd name="adj1" fmla="val 50000"/>
              <a:gd name="adj2" fmla="val 73256"/>
            </a:avLst>
          </a:prstGeom>
          <a:gradFill flip="none" rotWithShape="1">
            <a:gsLst>
              <a:gs pos="0">
                <a:srgbClr val="56F8C5">
                  <a:tint val="66000"/>
                  <a:satMod val="160000"/>
                </a:srgbClr>
              </a:gs>
              <a:gs pos="50000">
                <a:srgbClr val="56F8C5">
                  <a:tint val="44500"/>
                  <a:satMod val="160000"/>
                </a:srgbClr>
              </a:gs>
              <a:gs pos="100000">
                <a:srgbClr val="56F8C5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8E2343B7-D0EB-F5C3-7051-C3EA41C09FE5}"/>
              </a:ext>
            </a:extLst>
          </p:cNvPr>
          <p:cNvSpPr/>
          <p:nvPr/>
        </p:nvSpPr>
        <p:spPr>
          <a:xfrm>
            <a:off x="10249321" y="2786260"/>
            <a:ext cx="497441" cy="395653"/>
          </a:xfrm>
          <a:prstGeom prst="rightArrow">
            <a:avLst>
              <a:gd name="adj1" fmla="val 50000"/>
              <a:gd name="adj2" fmla="val 73256"/>
            </a:avLst>
          </a:prstGeom>
          <a:gradFill flip="none" rotWithShape="1">
            <a:gsLst>
              <a:gs pos="0">
                <a:srgbClr val="56F8C5">
                  <a:tint val="66000"/>
                  <a:satMod val="160000"/>
                </a:srgbClr>
              </a:gs>
              <a:gs pos="50000">
                <a:srgbClr val="56F8C5">
                  <a:tint val="44500"/>
                  <a:satMod val="160000"/>
                </a:srgbClr>
              </a:gs>
              <a:gs pos="100000">
                <a:srgbClr val="56F8C5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9B3517-C740-D0F7-BC35-EB7140D11DE2}"/>
              </a:ext>
            </a:extLst>
          </p:cNvPr>
          <p:cNvSpPr txBox="1"/>
          <p:nvPr/>
        </p:nvSpPr>
        <p:spPr>
          <a:xfrm>
            <a:off x="6198886" y="3093068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控制层</a:t>
            </a:r>
            <a:endParaRPr lang="zh-CN" altLang="en-US" sz="1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A203F4-A05E-4349-61D2-690C11A04F08}"/>
              </a:ext>
            </a:extLst>
          </p:cNvPr>
          <p:cNvSpPr txBox="1"/>
          <p:nvPr/>
        </p:nvSpPr>
        <p:spPr>
          <a:xfrm>
            <a:off x="7800431" y="3093068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业务层</a:t>
            </a:r>
            <a:endParaRPr lang="zh-CN" altLang="en-US" sz="1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99F392-3D95-807D-1A2A-AD494B1A4ED3}"/>
              </a:ext>
            </a:extLst>
          </p:cNvPr>
          <p:cNvSpPr txBox="1"/>
          <p:nvPr/>
        </p:nvSpPr>
        <p:spPr>
          <a:xfrm>
            <a:off x="9372130" y="3093068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持久层</a:t>
            </a:r>
            <a:endParaRPr lang="zh-CN" altLang="en-US" sz="1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40F9A1C-9B82-8ECD-6640-4177A0631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579" y="2254086"/>
            <a:ext cx="3659806" cy="841844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BF07865-C9A4-433E-73B3-CDCF1A43FB97}"/>
              </a:ext>
            </a:extLst>
          </p:cNvPr>
          <p:cNvSpPr/>
          <p:nvPr/>
        </p:nvSpPr>
        <p:spPr>
          <a:xfrm>
            <a:off x="5913302" y="2036643"/>
            <a:ext cx="5647939" cy="1900518"/>
          </a:xfrm>
          <a:prstGeom prst="roundRect">
            <a:avLst>
              <a:gd name="adj" fmla="val 5312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6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5 3.7037E-6 L 0.58177 -0.00255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41" y="-13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9" grpId="0" animBg="1"/>
      <p:bldP spid="21" grpId="0" animBg="1"/>
      <p:bldP spid="22" grpId="0" animBg="1"/>
      <p:bldP spid="23" grpId="0"/>
      <p:bldP spid="24" grpId="0"/>
      <p:bldP spid="25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3682257"/>
          </a:xfrm>
        </p:spPr>
        <p:txBody>
          <a:bodyPr/>
          <a:lstStyle/>
          <a:p>
            <a:r>
              <a:rPr lang="en-US" altLang="zh-CN"/>
              <a:t>Mybatis</a:t>
            </a:r>
            <a:r>
              <a:rPr lang="zh-CN" altLang="en-US"/>
              <a:t>入门</a:t>
            </a:r>
            <a:endParaRPr lang="en-US" altLang="zh-CN"/>
          </a:p>
          <a:p>
            <a:r>
              <a:rPr lang="en-US" altLang="zh-CN"/>
              <a:t>Mybatis</a:t>
            </a:r>
            <a:r>
              <a:rPr lang="zh-CN" altLang="en-US"/>
              <a:t>基础增删改查</a:t>
            </a:r>
            <a:endParaRPr lang="en-US" altLang="zh-CN"/>
          </a:p>
          <a:p>
            <a:r>
              <a:rPr lang="en-US" altLang="zh-CN"/>
              <a:t>Mybatis</a:t>
            </a:r>
            <a:r>
              <a:rPr lang="zh-CN" altLang="en-US"/>
              <a:t>动态</a:t>
            </a:r>
            <a:r>
              <a:rPr lang="en-US" altLang="zh-CN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入门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F0923E-838F-CA09-E86D-0C30552668F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969258"/>
          </a:xfrm>
        </p:spPr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JDBC</a:t>
            </a:r>
            <a:r>
              <a:rPr lang="zh-CN" altLang="en-US"/>
              <a:t>介绍</a:t>
            </a:r>
            <a:endParaRPr lang="en-US" altLang="zh-CN"/>
          </a:p>
          <a:p>
            <a:r>
              <a:rPr lang="zh-CN" altLang="en-US"/>
              <a:t>数据库连接池</a:t>
            </a:r>
            <a:endParaRPr lang="en-US" altLang="zh-CN"/>
          </a:p>
          <a:p>
            <a:r>
              <a:rPr lang="en-US" altLang="zh-CN"/>
              <a:t>lombok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Mybatis</a:t>
            </a:r>
            <a:r>
              <a:rPr lang="zh-CN" altLang="en-US"/>
              <a:t>入门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F0923E-838F-CA09-E86D-0C30552668F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4840224" cy="1987919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JDBC</a:t>
            </a:r>
            <a:r>
              <a:rPr lang="zh-CN" altLang="en-US"/>
              <a:t>介绍</a:t>
            </a:r>
            <a:endParaRPr lang="en-US" altLang="zh-CN"/>
          </a:p>
          <a:p>
            <a:r>
              <a:rPr lang="zh-CN" altLang="en-US"/>
              <a:t>数据库连接池</a:t>
            </a:r>
            <a:endParaRPr lang="en-US" altLang="zh-CN"/>
          </a:p>
          <a:p>
            <a:r>
              <a:rPr lang="en-US" altLang="zh-CN"/>
              <a:t>lombok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1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8C0CF2-CDD8-13D4-00D7-CEEF9F9570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107332"/>
            <a:ext cx="4266896" cy="517190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Mybatis</a:t>
            </a:r>
            <a:r>
              <a:rPr lang="zh-CN" altLang="en-US"/>
              <a:t>查询所有用户数据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81DED1F-A50B-BC73-2A2C-38473B87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281" y="3006207"/>
            <a:ext cx="1266093" cy="1769163"/>
          </a:xfrm>
          <a:prstGeom prst="rect">
            <a:avLst/>
          </a:prstGeom>
        </p:spPr>
      </p:pic>
      <p:cxnSp>
        <p:nvCxnSpPr>
          <p:cNvPr id="31" name="!!直接箭头连接符 2">
            <a:extLst>
              <a:ext uri="{FF2B5EF4-FFF2-40B4-BE49-F238E27FC236}">
                <a16:creationId xmlns:a16="http://schemas.microsoft.com/office/drawing/2014/main" id="{B9C62742-E928-5EFC-9C77-BE3720CD5064}"/>
              </a:ext>
            </a:extLst>
          </p:cNvPr>
          <p:cNvCxnSpPr>
            <a:cxnSpLocks/>
          </p:cNvCxnSpPr>
          <p:nvPr/>
        </p:nvCxnSpPr>
        <p:spPr>
          <a:xfrm>
            <a:off x="6203889" y="3785284"/>
            <a:ext cx="198015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!!直接箭头连接符 3">
            <a:extLst>
              <a:ext uri="{FF2B5EF4-FFF2-40B4-BE49-F238E27FC236}">
                <a16:creationId xmlns:a16="http://schemas.microsoft.com/office/drawing/2014/main" id="{86DC6A60-DF99-E9CB-F374-295CB620D316}"/>
              </a:ext>
            </a:extLst>
          </p:cNvPr>
          <p:cNvCxnSpPr>
            <a:cxnSpLocks/>
          </p:cNvCxnSpPr>
          <p:nvPr/>
        </p:nvCxnSpPr>
        <p:spPr>
          <a:xfrm flipH="1">
            <a:off x="6186305" y="4318138"/>
            <a:ext cx="198015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!!图片 37">
            <a:extLst>
              <a:ext uri="{FF2B5EF4-FFF2-40B4-BE49-F238E27FC236}">
                <a16:creationId xmlns:a16="http://schemas.microsoft.com/office/drawing/2014/main" id="{D66A5527-3AE6-82B6-2FE9-BC5BF2167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28"/>
          <a:stretch/>
        </p:blipFill>
        <p:spPr>
          <a:xfrm>
            <a:off x="1059879" y="2597076"/>
            <a:ext cx="4883721" cy="3029278"/>
          </a:xfrm>
          <a:prstGeom prst="roundRect">
            <a:avLst>
              <a:gd name="adj" fmla="val 2806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4082761-C599-4E0D-F99D-E2392C053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534" y="3717191"/>
            <a:ext cx="1886606" cy="4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1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8C0CF2-CDD8-13D4-00D7-CEEF9F9570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107332"/>
            <a:ext cx="4266896" cy="517190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Mybatis</a:t>
            </a:r>
            <a:r>
              <a:rPr lang="zh-CN" altLang="en-US"/>
              <a:t>查询所有用户数据</a:t>
            </a:r>
          </a:p>
        </p:txBody>
      </p:sp>
      <p:pic>
        <p:nvPicPr>
          <p:cNvPr id="39" name="!!图片 37">
            <a:extLst>
              <a:ext uri="{FF2B5EF4-FFF2-40B4-BE49-F238E27FC236}">
                <a16:creationId xmlns:a16="http://schemas.microsoft.com/office/drawing/2014/main" id="{6A7573BF-C94B-B34F-4F83-F6AAC0F0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58" y="2842618"/>
            <a:ext cx="2895857" cy="213524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37EBF7C-B6D9-DB8C-B5CC-C7FE7A75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281" y="3006207"/>
            <a:ext cx="1266093" cy="1769163"/>
          </a:xfrm>
          <a:prstGeom prst="rect">
            <a:avLst/>
          </a:prstGeom>
        </p:spPr>
      </p:pic>
      <p:cxnSp>
        <p:nvCxnSpPr>
          <p:cNvPr id="3" name="!!直接箭头连接符 2">
            <a:extLst>
              <a:ext uri="{FF2B5EF4-FFF2-40B4-BE49-F238E27FC236}">
                <a16:creationId xmlns:a16="http://schemas.microsoft.com/office/drawing/2014/main" id="{D89E167A-672C-E817-144C-6B34A0DBD7CB}"/>
              </a:ext>
            </a:extLst>
          </p:cNvPr>
          <p:cNvCxnSpPr>
            <a:cxnSpLocks/>
          </p:cNvCxnSpPr>
          <p:nvPr/>
        </p:nvCxnSpPr>
        <p:spPr>
          <a:xfrm>
            <a:off x="5521569" y="3785284"/>
            <a:ext cx="266247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!!直接箭头连接符 3">
            <a:extLst>
              <a:ext uri="{FF2B5EF4-FFF2-40B4-BE49-F238E27FC236}">
                <a16:creationId xmlns:a16="http://schemas.microsoft.com/office/drawing/2014/main" id="{AC53ED8C-F1F8-E91B-FF9C-6406C9CE9B69}"/>
              </a:ext>
            </a:extLst>
          </p:cNvPr>
          <p:cNvCxnSpPr>
            <a:cxnSpLocks/>
          </p:cNvCxnSpPr>
          <p:nvPr/>
        </p:nvCxnSpPr>
        <p:spPr>
          <a:xfrm flipH="1">
            <a:off x="5460023" y="4318138"/>
            <a:ext cx="270643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BD79F156-A82D-8BC7-929F-2F18DE789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626" y="3890788"/>
            <a:ext cx="1730874" cy="4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20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46341 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6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107436</TotalTime>
  <Words>2117</Words>
  <Application>Microsoft Office PowerPoint</Application>
  <PresentationFormat>宽屏</PresentationFormat>
  <Paragraphs>200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32</vt:i4>
      </vt:variant>
    </vt:vector>
  </HeadingPairs>
  <TitlesOfParts>
    <vt:vector size="57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等线 Light</vt:lpstr>
      <vt:lpstr>方正舒体</vt:lpstr>
      <vt:lpstr>汉仪尚巍流云体简</vt:lpstr>
      <vt:lpstr>黑体</vt:lpstr>
      <vt:lpstr>STKaiti</vt:lpstr>
      <vt:lpstr>STKaiti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Web后端开发</vt:lpstr>
      <vt:lpstr>PowerPoint 演示文稿</vt:lpstr>
      <vt:lpstr>Web后端开发</vt:lpstr>
      <vt:lpstr>什么是Mybatis?</vt:lpstr>
      <vt:lpstr>PowerPoint 演示文稿</vt:lpstr>
      <vt:lpstr>Mybatis入门</vt:lpstr>
      <vt:lpstr>Mybatis入门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配置SQL提示</vt:lpstr>
      <vt:lpstr>配置SQL提示</vt:lpstr>
      <vt:lpstr>Mybatis入门</vt:lpstr>
      <vt:lpstr>JDBC介绍</vt:lpstr>
      <vt:lpstr>JDBC程序</vt:lpstr>
      <vt:lpstr>JDBC vs MyBatis</vt:lpstr>
      <vt:lpstr>Mybatis</vt:lpstr>
      <vt:lpstr>PowerPoint 演示文稿</vt:lpstr>
      <vt:lpstr>Mybatis入门</vt:lpstr>
      <vt:lpstr>数据库连接池</vt:lpstr>
      <vt:lpstr>数据库连接池</vt:lpstr>
      <vt:lpstr>数据库连接池</vt:lpstr>
      <vt:lpstr>PowerPoint 演示文稿</vt:lpstr>
      <vt:lpstr>Mybatis入门</vt:lpstr>
      <vt:lpstr>问题分析</vt:lpstr>
      <vt:lpstr>lombok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M8242</cp:lastModifiedBy>
  <cp:revision>7477</cp:revision>
  <dcterms:created xsi:type="dcterms:W3CDTF">2020-03-31T02:23:27Z</dcterms:created>
  <dcterms:modified xsi:type="dcterms:W3CDTF">2022-11-05T04:39:18Z</dcterms:modified>
</cp:coreProperties>
</file>