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7" r:id="rId3"/>
    <p:sldId id="271" r:id="rId4"/>
    <p:sldId id="272" r:id="rId5"/>
    <p:sldId id="273" r:id="rId6"/>
    <p:sldId id="257" r:id="rId7"/>
    <p:sldId id="258" r:id="rId8"/>
    <p:sldId id="259" r:id="rId9"/>
    <p:sldId id="261" r:id="rId10"/>
    <p:sldId id="262" r:id="rId11"/>
    <p:sldId id="264" r:id="rId12"/>
    <p:sldId id="269" r:id="rId13"/>
    <p:sldId id="265" r:id="rId14"/>
    <p:sldId id="266" r:id="rId15"/>
    <p:sldId id="270" r:id="rId16"/>
    <p:sldId id="274" r:id="rId17"/>
    <p:sldId id="276" r:id="rId18"/>
    <p:sldId id="275" r:id="rId19"/>
    <p:sldId id="27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7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Title 8"/>
          <p:cNvSpPr>
            <a:spLocks noGrp="1"/>
          </p:cNvSpPr>
          <p:nvPr>
            <p:ph type="title"/>
          </p:nvPr>
        </p:nvSpPr>
        <p:spPr>
          <a:xfrm>
            <a:off x="914400" y="1544715"/>
            <a:ext cx="7315200" cy="1154097"/>
          </a:xfrm>
        </p:spPr>
        <p:txBody>
          <a:bodyPr/>
          <a:lstStyle/>
          <a:p>
            <a:r>
              <a:rPr lang="zh-CN" altLang="en-US" smtClean="0"/>
              <a:t>单击此处编辑母版标题样式</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a:xfrm>
            <a:off x="914400" y="1544715"/>
            <a:ext cx="7315200" cy="1154097"/>
          </a:xfrm>
        </p:spPr>
        <p:txBody>
          <a:bodyPr/>
          <a:lstStyle/>
          <a:p>
            <a:r>
              <a:rPr lang="zh-CN" altLang="en-US" smtClean="0"/>
              <a:t>单击此处编辑母版标题样式</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2019/7/6/Sat</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30820CF-B880-4189-942D-D702A7CBA730}" type="datetimeFigureOut">
              <a:rPr lang="zh-CN" altLang="en-US" smtClean="0"/>
              <a:t>2019/7/6/Sat</a:t>
            </a:fld>
            <a:endParaRPr lang="zh-CN"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C913308-F349-4B6D-A68A-DD1791B4A57B}" type="slidenum">
              <a:rPr lang="zh-CN" altLang="en-US" smtClean="0"/>
              <a:t>‹#›</a:t>
            </a:fld>
            <a:endParaRPr lang="zh-CN"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zh-CN" alt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p.weixin.qq.com/s/Iz-DY1UrSfVFRFh5CyHl3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jianshu.com/p/dd848e40c7ad"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7200" y="764704"/>
            <a:ext cx="8305800" cy="2650228"/>
          </a:xfrm>
        </p:spPr>
        <p:txBody>
          <a:bodyPr>
            <a:normAutofit/>
          </a:bodyPr>
          <a:lstStyle/>
          <a:p>
            <a:r>
              <a:rPr lang="zh-CN" altLang="en-US" sz="4400" dirty="0" smtClean="0"/>
              <a:t>网络爬虫</a:t>
            </a:r>
            <a:r>
              <a:rPr lang="en-US" altLang="zh-CN" sz="4400" dirty="0" smtClean="0"/>
              <a:t>--</a:t>
            </a:r>
            <a:br>
              <a:rPr lang="en-US" altLang="zh-CN" sz="4400" dirty="0" smtClean="0"/>
            </a:br>
            <a:r>
              <a:rPr lang="zh-CN" altLang="en-US" sz="4400" dirty="0"/>
              <a:t>利用</a:t>
            </a:r>
            <a:r>
              <a:rPr lang="en-US" altLang="zh-CN" sz="4400" dirty="0" smtClean="0"/>
              <a:t>Selenium</a:t>
            </a:r>
            <a:r>
              <a:rPr lang="zh-CN" altLang="en-US" sz="4400" dirty="0" smtClean="0"/>
              <a:t>维护网站信息更新</a:t>
            </a:r>
            <a:endParaRPr lang="zh-CN" altLang="en-US" sz="4400" dirty="0"/>
          </a:p>
        </p:txBody>
      </p:sp>
      <p:sp>
        <p:nvSpPr>
          <p:cNvPr id="3" name="副标题 2"/>
          <p:cNvSpPr>
            <a:spLocks noGrp="1"/>
          </p:cNvSpPr>
          <p:nvPr>
            <p:ph type="subTitle" idx="1"/>
          </p:nvPr>
        </p:nvSpPr>
        <p:spPr>
          <a:xfrm>
            <a:off x="179512" y="4869160"/>
            <a:ext cx="8640960" cy="1442002"/>
          </a:xfrm>
        </p:spPr>
        <p:txBody>
          <a:bodyPr>
            <a:normAutofit/>
          </a:bodyPr>
          <a:lstStyle/>
          <a:p>
            <a:r>
              <a:rPr lang="zh-CN" altLang="en-US" dirty="0" smtClean="0"/>
              <a:t>项目成员：</a:t>
            </a:r>
            <a:endParaRPr lang="en-US" altLang="zh-CN" dirty="0"/>
          </a:p>
          <a:p>
            <a:r>
              <a:rPr lang="zh-CN" altLang="en-US" dirty="0"/>
              <a:t>学</a:t>
            </a:r>
            <a:r>
              <a:rPr lang="zh-CN" altLang="en-US" dirty="0" smtClean="0"/>
              <a:t>号：</a:t>
            </a:r>
            <a:r>
              <a:rPr lang="en-US" altLang="zh-CN" dirty="0" smtClean="0"/>
              <a:t>17170034	</a:t>
            </a:r>
            <a:r>
              <a:rPr lang="zh-CN" altLang="en-US" dirty="0" smtClean="0"/>
              <a:t>专业：信息与计算科学</a:t>
            </a:r>
            <a:r>
              <a:rPr lang="en-US" altLang="zh-CN" dirty="0" smtClean="0"/>
              <a:t>	</a:t>
            </a:r>
            <a:r>
              <a:rPr lang="zh-CN" altLang="en-US" dirty="0" smtClean="0"/>
              <a:t>姓名：洪火俊</a:t>
            </a:r>
            <a:endParaRPr lang="zh-CN" altLang="en-US" dirty="0"/>
          </a:p>
        </p:txBody>
      </p:sp>
    </p:spTree>
    <p:extLst>
      <p:ext uri="{BB962C8B-B14F-4D97-AF65-F5344CB8AC3E}">
        <p14:creationId xmlns:p14="http://schemas.microsoft.com/office/powerpoint/2010/main" val="3819504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42" y="260648"/>
            <a:ext cx="4839098" cy="707886"/>
          </a:xfrm>
          <a:prstGeom prst="rect">
            <a:avLst/>
          </a:prstGeom>
          <a:noFill/>
        </p:spPr>
        <p:txBody>
          <a:bodyPr wrap="square" rtlCol="0">
            <a:spAutoFit/>
          </a:bodyPr>
          <a:lstStyle/>
          <a:p>
            <a:r>
              <a:rPr lang="en-US" altLang="zh-CN" sz="4000" dirty="0">
                <a:solidFill>
                  <a:schemeClr val="tx2"/>
                </a:solidFill>
                <a:latin typeface="+mj-lt"/>
                <a:ea typeface="+mj-ea"/>
                <a:cs typeface="+mj-cs"/>
              </a:rPr>
              <a:t>3.4.2</a:t>
            </a:r>
            <a:r>
              <a:rPr lang="zh-CN" altLang="en-US" sz="4000" dirty="0">
                <a:solidFill>
                  <a:schemeClr val="tx2"/>
                </a:solidFill>
                <a:latin typeface="+mj-lt"/>
                <a:ea typeface="+mj-ea"/>
                <a:cs typeface="+mj-cs"/>
              </a:rPr>
              <a:t> </a:t>
            </a:r>
            <a:r>
              <a:rPr lang="en-US" altLang="zh-CN" sz="4000" dirty="0">
                <a:solidFill>
                  <a:schemeClr val="tx2"/>
                </a:solidFill>
                <a:latin typeface="+mj-lt"/>
                <a:ea typeface="+mj-ea"/>
                <a:cs typeface="+mj-cs"/>
              </a:rPr>
              <a:t>NEWS</a:t>
            </a:r>
            <a:r>
              <a:rPr lang="zh-CN" altLang="en-US" sz="4000" dirty="0">
                <a:solidFill>
                  <a:schemeClr val="tx2"/>
                </a:solidFill>
                <a:latin typeface="+mj-lt"/>
                <a:ea typeface="+mj-ea"/>
                <a:cs typeface="+mj-cs"/>
              </a:rPr>
              <a:t>文件</a:t>
            </a:r>
            <a:endParaRPr lang="zh-CN" altLang="en-US" sz="4000" dirty="0">
              <a:solidFill>
                <a:schemeClr val="tx2"/>
              </a:solidFill>
              <a:latin typeface="+mj-lt"/>
              <a:ea typeface="+mj-ea"/>
              <a:cs typeface="+mj-cs"/>
            </a:endParaRPr>
          </a:p>
        </p:txBody>
      </p:sp>
      <p:sp>
        <p:nvSpPr>
          <p:cNvPr id="9" name="文本占位符 8"/>
          <p:cNvSpPr>
            <a:spLocks noGrp="1"/>
          </p:cNvSpPr>
          <p:nvPr>
            <p:ph type="body" sz="half" idx="2"/>
          </p:nvPr>
        </p:nvSpPr>
        <p:spPr>
          <a:xfrm>
            <a:off x="395536" y="1104053"/>
            <a:ext cx="3384376" cy="5256584"/>
          </a:xfrm>
        </p:spPr>
        <p:txBody>
          <a:bodyPr>
            <a:noAutofit/>
          </a:bodyPr>
          <a:lstStyle/>
          <a:p>
            <a:pPr marL="342900" indent="-342900">
              <a:buFont typeface="Wingdings" pitchFamily="2" charset="2"/>
              <a:buChar char="u"/>
            </a:pPr>
            <a:r>
              <a:rPr lang="en-US" altLang="zh-CN" sz="2000" dirty="0" smtClean="0"/>
              <a:t>1.documents</a:t>
            </a:r>
            <a:r>
              <a:rPr lang="zh-CN" altLang="en-US" sz="2000" dirty="0" smtClean="0"/>
              <a:t>文件夹是用来在调试的时候存放爬取的信息的</a:t>
            </a:r>
            <a:endParaRPr lang="en-US" altLang="zh-CN" sz="2000" dirty="0"/>
          </a:p>
          <a:p>
            <a:pPr marL="342900" indent="-342900">
              <a:buFont typeface="Wingdings" pitchFamily="2" charset="2"/>
              <a:buChar char="u"/>
            </a:pPr>
            <a:r>
              <a:rPr lang="en-US" altLang="zh-CN" sz="2000" dirty="0" smtClean="0"/>
              <a:t>2.LOGIN.py</a:t>
            </a:r>
            <a:r>
              <a:rPr lang="zh-CN" altLang="en-US" sz="2000" dirty="0" smtClean="0"/>
              <a:t>是对相应的</a:t>
            </a:r>
            <a:r>
              <a:rPr lang="en-US" altLang="zh-CN" sz="2000" dirty="0" smtClean="0"/>
              <a:t>selenium</a:t>
            </a:r>
            <a:r>
              <a:rPr lang="zh-CN" altLang="en-US" sz="2000" dirty="0" smtClean="0"/>
              <a:t>操作的封装成一个</a:t>
            </a:r>
            <a:r>
              <a:rPr lang="en-US" altLang="zh-CN" sz="2000" dirty="0" err="1" smtClean="0"/>
              <a:t>Login_News</a:t>
            </a:r>
            <a:r>
              <a:rPr lang="zh-CN" altLang="en-US" sz="2000" dirty="0" smtClean="0"/>
              <a:t>类</a:t>
            </a:r>
            <a:endParaRPr lang="en-US" altLang="zh-CN" sz="2000" dirty="0"/>
          </a:p>
          <a:p>
            <a:pPr marL="342900" indent="-342900">
              <a:buFont typeface="Wingdings" pitchFamily="2" charset="2"/>
              <a:buChar char="u"/>
            </a:pPr>
            <a:r>
              <a:rPr lang="en-US" altLang="zh-CN" sz="2000" dirty="0" smtClean="0"/>
              <a:t>3.MathAcd.py</a:t>
            </a:r>
            <a:r>
              <a:rPr lang="zh-CN" altLang="en-US" sz="2000" dirty="0" smtClean="0"/>
              <a:t>是数学系网站的新闻速递部分的爬取，为了后面进行去重更新</a:t>
            </a:r>
            <a:endParaRPr lang="en-US" altLang="zh-CN" sz="2000" dirty="0"/>
          </a:p>
          <a:p>
            <a:pPr marL="342900" indent="-342900">
              <a:buFont typeface="Wingdings" pitchFamily="2" charset="2"/>
              <a:buChar char="u"/>
            </a:pPr>
            <a:r>
              <a:rPr lang="en-US" altLang="zh-CN" sz="2000" dirty="0" smtClean="0"/>
              <a:t>4.</a:t>
            </a:r>
            <a:r>
              <a:rPr lang="zh-CN" altLang="en-US" sz="2000" dirty="0" smtClean="0"/>
              <a:t>以</a:t>
            </a:r>
            <a:r>
              <a:rPr lang="en-US" altLang="zh-CN" sz="2000" dirty="0" err="1" smtClean="0"/>
              <a:t>Sci</a:t>
            </a:r>
            <a:r>
              <a:rPr lang="zh-CN" altLang="en-US" sz="2000" dirty="0" smtClean="0"/>
              <a:t>开头的文件主要是对理学院的五个不同板块，如研究生教育板块中有关数学系的信息的爬取</a:t>
            </a:r>
            <a:endParaRPr lang="en-US" altLang="zh-CN" sz="2000" dirty="0" smtClean="0"/>
          </a:p>
          <a:p>
            <a:pPr marL="342900" indent="-342900">
              <a:buFont typeface="Wingdings" pitchFamily="2" charset="2"/>
              <a:buChar char="u"/>
            </a:pPr>
            <a:r>
              <a:rPr lang="en-US" altLang="zh-CN" sz="2000" dirty="0" smtClean="0"/>
              <a:t>5.Settings</a:t>
            </a:r>
            <a:r>
              <a:rPr lang="zh-CN" altLang="en-US" sz="2000" dirty="0" smtClean="0"/>
              <a:t>是调试配置文件</a:t>
            </a:r>
            <a:endParaRPr lang="en-US" altLang="zh-CN" sz="2000" dirty="0" smtClean="0"/>
          </a:p>
          <a:p>
            <a:pPr marL="342900" indent="-342900">
              <a:buFont typeface="Wingdings" pitchFamily="2" charset="2"/>
              <a:buChar char="u"/>
            </a:pPr>
            <a:r>
              <a:rPr lang="en-US" altLang="zh-CN" sz="2000" dirty="0" smtClean="0"/>
              <a:t>6.Main</a:t>
            </a:r>
            <a:r>
              <a:rPr lang="en-US" altLang="zh-CN" sz="2000" dirty="0"/>
              <a:t>.</a:t>
            </a:r>
            <a:r>
              <a:rPr lang="en-US" altLang="zh-CN" sz="2000" dirty="0" smtClean="0"/>
              <a:t>py</a:t>
            </a:r>
            <a:r>
              <a:rPr lang="zh-CN" altLang="en-US" sz="2000" dirty="0" smtClean="0"/>
              <a:t>进行汇总封装成函数</a:t>
            </a:r>
            <a:r>
              <a:rPr lang="en-US" altLang="zh-CN" sz="2000" dirty="0" smtClean="0"/>
              <a:t>,test.html</a:t>
            </a:r>
            <a:r>
              <a:rPr lang="zh-CN" altLang="en-US" sz="2000" dirty="0" smtClean="0"/>
              <a:t>则是用来测试爬取的</a:t>
            </a:r>
            <a:r>
              <a:rPr lang="en-US" altLang="zh-CN" sz="2000" dirty="0" smtClean="0"/>
              <a:t>html</a:t>
            </a:r>
            <a:r>
              <a:rPr lang="zh-CN" altLang="en-US" sz="2000" dirty="0" smtClean="0"/>
              <a:t>代码</a:t>
            </a:r>
            <a:endParaRPr lang="zh-CN" altLang="en-US" sz="2000" dirty="0"/>
          </a:p>
        </p:txBody>
      </p:sp>
      <p:sp>
        <p:nvSpPr>
          <p:cNvPr id="11" name="TextBox 10"/>
          <p:cNvSpPr txBox="1"/>
          <p:nvPr/>
        </p:nvSpPr>
        <p:spPr>
          <a:xfrm>
            <a:off x="4932040" y="1112550"/>
            <a:ext cx="2808312" cy="584775"/>
          </a:xfrm>
          <a:prstGeom prst="rect">
            <a:avLst/>
          </a:prstGeom>
          <a:noFill/>
        </p:spPr>
        <p:txBody>
          <a:bodyPr wrap="square" rtlCol="0">
            <a:spAutoFit/>
          </a:bodyPr>
          <a:lstStyle/>
          <a:p>
            <a:r>
              <a:rPr lang="zh-CN" altLang="en-US" sz="3200" dirty="0" smtClean="0">
                <a:latin typeface="新宋体" pitchFamily="49" charset="-122"/>
                <a:ea typeface="新宋体" pitchFamily="49" charset="-122"/>
              </a:rPr>
              <a:t>  </a:t>
            </a:r>
            <a:r>
              <a:rPr lang="en-US" altLang="zh-CN" sz="3200" dirty="0" smtClean="0">
                <a:latin typeface="新宋体" pitchFamily="49" charset="-122"/>
                <a:ea typeface="新宋体" pitchFamily="49" charset="-122"/>
              </a:rPr>
              <a:t>NEWS</a:t>
            </a:r>
            <a:r>
              <a:rPr lang="zh-CN" altLang="en-US" sz="3200" dirty="0" smtClean="0">
                <a:latin typeface="新宋体" pitchFamily="49" charset="-122"/>
                <a:ea typeface="新宋体" pitchFamily="49" charset="-122"/>
              </a:rPr>
              <a:t>包</a:t>
            </a:r>
            <a:endParaRPr lang="zh-CN" altLang="en-US" sz="3200" dirty="0">
              <a:latin typeface="新宋体" pitchFamily="49" charset="-122"/>
              <a:ea typeface="新宋体"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706" y="2060848"/>
            <a:ext cx="4549677" cy="3960440"/>
          </a:xfrm>
        </p:spPr>
      </p:pic>
    </p:spTree>
    <p:extLst>
      <p:ext uri="{BB962C8B-B14F-4D97-AF65-F5344CB8AC3E}">
        <p14:creationId xmlns:p14="http://schemas.microsoft.com/office/powerpoint/2010/main" val="287336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42" y="404664"/>
            <a:ext cx="6279258" cy="707886"/>
          </a:xfrm>
          <a:prstGeom prst="rect">
            <a:avLst/>
          </a:prstGeom>
          <a:noFill/>
        </p:spPr>
        <p:txBody>
          <a:bodyPr wrap="square" rtlCol="0">
            <a:spAutoFit/>
          </a:bodyPr>
          <a:lstStyle/>
          <a:p>
            <a:r>
              <a:rPr lang="en-US" altLang="zh-CN" sz="4000" dirty="0">
                <a:solidFill>
                  <a:schemeClr val="tx2"/>
                </a:solidFill>
                <a:latin typeface="+mj-lt"/>
                <a:ea typeface="+mj-ea"/>
                <a:cs typeface="+mj-cs"/>
              </a:rPr>
              <a:t>3.4.3 </a:t>
            </a:r>
            <a:r>
              <a:rPr lang="en-US" altLang="zh-CN" sz="4000" dirty="0" smtClean="0">
                <a:solidFill>
                  <a:schemeClr val="tx2"/>
                </a:solidFill>
                <a:latin typeface="+mj-lt"/>
                <a:ea typeface="+mj-ea"/>
                <a:cs typeface="+mj-cs"/>
              </a:rPr>
              <a:t>documents</a:t>
            </a:r>
            <a:r>
              <a:rPr lang="zh-CN" altLang="en-US" sz="4000" dirty="0" smtClean="0">
                <a:solidFill>
                  <a:schemeClr val="tx2"/>
                </a:solidFill>
                <a:latin typeface="+mj-lt"/>
                <a:ea typeface="+mj-ea"/>
                <a:cs typeface="+mj-cs"/>
              </a:rPr>
              <a:t>文件</a:t>
            </a:r>
            <a:endParaRPr lang="zh-CN" altLang="en-US" sz="4000" dirty="0">
              <a:solidFill>
                <a:schemeClr val="tx2"/>
              </a:solidFill>
              <a:latin typeface="+mj-lt"/>
              <a:ea typeface="+mj-ea"/>
              <a:cs typeface="+mj-cs"/>
            </a:endParaRPr>
          </a:p>
        </p:txBody>
      </p:sp>
      <p:sp>
        <p:nvSpPr>
          <p:cNvPr id="9" name="文本占位符 8"/>
          <p:cNvSpPr>
            <a:spLocks noGrp="1"/>
          </p:cNvSpPr>
          <p:nvPr>
            <p:ph type="body" sz="half" idx="2"/>
          </p:nvPr>
        </p:nvSpPr>
        <p:spPr>
          <a:xfrm>
            <a:off x="395536" y="1268760"/>
            <a:ext cx="3384376" cy="5256584"/>
          </a:xfrm>
        </p:spPr>
        <p:txBody>
          <a:bodyPr>
            <a:noAutofit/>
          </a:bodyPr>
          <a:lstStyle/>
          <a:p>
            <a:pPr marL="342900" indent="-342900">
              <a:buFont typeface="Wingdings" pitchFamily="2" charset="2"/>
              <a:buChar char="u"/>
            </a:pPr>
            <a:endParaRPr lang="en-US" altLang="zh-CN" sz="2000" dirty="0" smtClean="0"/>
          </a:p>
          <a:p>
            <a:pPr marL="342900" indent="-342900">
              <a:buFont typeface="Wingdings" pitchFamily="2" charset="2"/>
              <a:buChar char="u"/>
            </a:pPr>
            <a:endParaRPr lang="en-US" altLang="zh-CN" sz="2000" dirty="0"/>
          </a:p>
          <a:p>
            <a:pPr marL="342900" indent="-342900">
              <a:buFont typeface="Wingdings" pitchFamily="2" charset="2"/>
              <a:buChar char="u"/>
            </a:pPr>
            <a:endParaRPr lang="en-US" altLang="zh-CN" sz="2000" dirty="0" smtClean="0"/>
          </a:p>
          <a:p>
            <a:pPr marL="342900" indent="-342900">
              <a:buFont typeface="Wingdings" pitchFamily="2" charset="2"/>
              <a:buChar char="u"/>
            </a:pPr>
            <a:endParaRPr lang="en-US" altLang="zh-CN" sz="2000" dirty="0"/>
          </a:p>
          <a:p>
            <a:pPr marL="342900" indent="-342900">
              <a:buFont typeface="Wingdings" pitchFamily="2" charset="2"/>
              <a:buChar char="u"/>
            </a:pPr>
            <a:endParaRPr lang="en-US" altLang="zh-CN" sz="2000" dirty="0" smtClean="0"/>
          </a:p>
          <a:p>
            <a:pPr marL="342900" indent="-342900">
              <a:buFont typeface="Wingdings" pitchFamily="2" charset="2"/>
              <a:buChar char="u"/>
            </a:pPr>
            <a:r>
              <a:rPr lang="en-US" altLang="zh-CN" sz="2000" dirty="0" smtClean="0"/>
              <a:t>1.documents</a:t>
            </a:r>
            <a:r>
              <a:rPr lang="zh-CN" altLang="en-US" sz="2000" dirty="0" smtClean="0"/>
              <a:t>文件夹是用来存放所有爬取到的信息并且按来源放入不同的文件夹中</a:t>
            </a:r>
            <a:endParaRPr lang="en-US" altLang="zh-CN" sz="2000" dirty="0" smtClean="0"/>
          </a:p>
          <a:p>
            <a:pPr marL="342900" indent="-342900">
              <a:buFont typeface="Wingdings" pitchFamily="2" charset="2"/>
              <a:buChar char="u"/>
            </a:pPr>
            <a:endParaRPr lang="en-US" altLang="zh-CN" sz="2000" dirty="0"/>
          </a:p>
          <a:p>
            <a:endParaRPr lang="en-US" altLang="zh-CN" sz="2000" dirty="0" smtClean="0"/>
          </a:p>
        </p:txBody>
      </p:sp>
      <p:sp>
        <p:nvSpPr>
          <p:cNvPr id="11" name="TextBox 10"/>
          <p:cNvSpPr txBox="1"/>
          <p:nvPr/>
        </p:nvSpPr>
        <p:spPr>
          <a:xfrm>
            <a:off x="4932040" y="1112550"/>
            <a:ext cx="3456384" cy="523220"/>
          </a:xfrm>
          <a:prstGeom prst="rect">
            <a:avLst/>
          </a:prstGeom>
          <a:noFill/>
        </p:spPr>
        <p:txBody>
          <a:bodyPr wrap="square" rtlCol="0">
            <a:spAutoFit/>
          </a:bodyPr>
          <a:lstStyle/>
          <a:p>
            <a:r>
              <a:rPr lang="zh-CN" altLang="en-US" sz="2800" dirty="0" smtClean="0">
                <a:latin typeface="新宋体" pitchFamily="49" charset="-122"/>
                <a:ea typeface="新宋体" pitchFamily="49" charset="-122"/>
              </a:rPr>
              <a:t>  </a:t>
            </a:r>
            <a:r>
              <a:rPr lang="en-US" altLang="zh-CN" sz="2800" dirty="0" smtClean="0">
                <a:latin typeface="新宋体" pitchFamily="49" charset="-122"/>
                <a:ea typeface="新宋体" pitchFamily="49" charset="-122"/>
              </a:rPr>
              <a:t>documents</a:t>
            </a:r>
            <a:r>
              <a:rPr lang="zh-CN" altLang="en-US" sz="2800" dirty="0" smtClean="0">
                <a:latin typeface="新宋体" pitchFamily="49" charset="-122"/>
                <a:ea typeface="新宋体" pitchFamily="49" charset="-122"/>
              </a:rPr>
              <a:t>文件夹</a:t>
            </a:r>
            <a:endParaRPr lang="zh-CN" altLang="en-US" sz="2800" dirty="0">
              <a:latin typeface="新宋体" pitchFamily="49" charset="-122"/>
              <a:ea typeface="新宋体"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9906" y="2276873"/>
            <a:ext cx="4346550" cy="3384376"/>
          </a:xfrm>
        </p:spPr>
      </p:pic>
    </p:spTree>
    <p:extLst>
      <p:ext uri="{BB962C8B-B14F-4D97-AF65-F5344CB8AC3E}">
        <p14:creationId xmlns:p14="http://schemas.microsoft.com/office/powerpoint/2010/main" val="48695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404664"/>
            <a:ext cx="6279258" cy="707886"/>
          </a:xfrm>
          <a:prstGeom prst="rect">
            <a:avLst/>
          </a:prstGeom>
          <a:noFill/>
        </p:spPr>
        <p:txBody>
          <a:bodyPr wrap="square" rtlCol="0">
            <a:spAutoFit/>
          </a:bodyPr>
          <a:lstStyle/>
          <a:p>
            <a:r>
              <a:rPr lang="en-US" altLang="zh-CN" sz="4000" dirty="0">
                <a:solidFill>
                  <a:schemeClr val="tx2"/>
                </a:solidFill>
                <a:latin typeface="+mj-lt"/>
                <a:ea typeface="+mj-ea"/>
                <a:cs typeface="+mj-cs"/>
              </a:rPr>
              <a:t>3.4.5 PHOTOS</a:t>
            </a:r>
            <a:r>
              <a:rPr lang="zh-CN" altLang="en-US" sz="4000" dirty="0">
                <a:solidFill>
                  <a:schemeClr val="tx2"/>
                </a:solidFill>
                <a:latin typeface="+mj-lt"/>
                <a:ea typeface="+mj-ea"/>
                <a:cs typeface="+mj-cs"/>
              </a:rPr>
              <a:t>文件</a:t>
            </a:r>
            <a:endParaRPr lang="zh-CN" altLang="en-US" sz="4000" dirty="0">
              <a:solidFill>
                <a:schemeClr val="tx2"/>
              </a:solidFill>
              <a:latin typeface="+mj-lt"/>
              <a:ea typeface="+mj-ea"/>
              <a:cs typeface="+mj-cs"/>
            </a:endParaRPr>
          </a:p>
        </p:txBody>
      </p:sp>
      <p:sp>
        <p:nvSpPr>
          <p:cNvPr id="9" name="文本占位符 8"/>
          <p:cNvSpPr>
            <a:spLocks noGrp="1"/>
          </p:cNvSpPr>
          <p:nvPr>
            <p:ph type="body" sz="half" idx="2"/>
          </p:nvPr>
        </p:nvSpPr>
        <p:spPr>
          <a:xfrm>
            <a:off x="395536" y="1268760"/>
            <a:ext cx="3384376" cy="5256584"/>
          </a:xfrm>
        </p:spPr>
        <p:txBody>
          <a:bodyPr>
            <a:noAutofit/>
          </a:bodyPr>
          <a:lstStyle/>
          <a:p>
            <a:endParaRPr lang="en-US" altLang="zh-CN" sz="2000" dirty="0"/>
          </a:p>
          <a:p>
            <a:pPr marL="342900" indent="-342900">
              <a:buFont typeface="Wingdings" pitchFamily="2" charset="2"/>
              <a:buChar char="u"/>
            </a:pPr>
            <a:endParaRPr lang="en-US" altLang="zh-CN" sz="2000" dirty="0" smtClean="0"/>
          </a:p>
          <a:p>
            <a:pPr marL="342900" indent="-342900">
              <a:buFont typeface="Wingdings" pitchFamily="2" charset="2"/>
              <a:buChar char="u"/>
            </a:pPr>
            <a:r>
              <a:rPr lang="en-US" altLang="zh-CN" sz="2000" dirty="0" smtClean="0"/>
              <a:t>1.documents</a:t>
            </a:r>
            <a:r>
              <a:rPr lang="zh-CN" altLang="en-US" sz="2000" dirty="0" smtClean="0"/>
              <a:t>文件夹是用来存放爬取下来的图片，其图片名称是以发布时间与新闻标题组合而成。</a:t>
            </a:r>
            <a:endParaRPr lang="en-US" altLang="zh-CN" sz="2000" dirty="0"/>
          </a:p>
          <a:p>
            <a:pPr marL="342900" indent="-342900">
              <a:buFont typeface="Wingdings" pitchFamily="2" charset="2"/>
              <a:buChar char="u"/>
            </a:pPr>
            <a:endParaRPr lang="en-US" altLang="zh-CN" sz="2000" dirty="0" smtClean="0"/>
          </a:p>
          <a:p>
            <a:pPr marL="342900" indent="-342900">
              <a:buFont typeface="Wingdings" pitchFamily="2" charset="2"/>
              <a:buChar char="u"/>
            </a:pPr>
            <a:r>
              <a:rPr lang="en-US" altLang="zh-CN" sz="2000" dirty="0" smtClean="0"/>
              <a:t>2</a:t>
            </a:r>
            <a:r>
              <a:rPr lang="zh-CN" altLang="en-US" sz="2000" dirty="0" smtClean="0"/>
              <a:t>。</a:t>
            </a:r>
            <a:r>
              <a:rPr lang="en-US" altLang="zh-CN" sz="2000" dirty="0" smtClean="0"/>
              <a:t>Photos.py</a:t>
            </a:r>
            <a:r>
              <a:rPr lang="zh-CN" altLang="en-US" sz="2000" dirty="0" smtClean="0"/>
              <a:t>是单独用爬取理学院官网上的图片新闻信息的。可以单独运行也可以将去移入主程序</a:t>
            </a:r>
            <a:r>
              <a:rPr lang="en-US" altLang="zh-CN" sz="2000" dirty="0" smtClean="0"/>
              <a:t>run.py</a:t>
            </a:r>
            <a:r>
              <a:rPr lang="zh-CN" altLang="en-US" sz="2000" dirty="0" smtClean="0"/>
              <a:t>中</a:t>
            </a:r>
            <a:endParaRPr lang="en-US" altLang="zh-CN" sz="2000" dirty="0" smtClean="0"/>
          </a:p>
          <a:p>
            <a:pPr marL="342900" indent="-342900">
              <a:buFont typeface="Wingdings" pitchFamily="2" charset="2"/>
              <a:buChar char="u"/>
            </a:pPr>
            <a:endParaRPr lang="en-US" altLang="zh-CN" sz="2000" dirty="0"/>
          </a:p>
          <a:p>
            <a:endParaRPr lang="en-US" altLang="zh-CN" sz="2000" dirty="0" smtClean="0"/>
          </a:p>
        </p:txBody>
      </p:sp>
      <p:sp>
        <p:nvSpPr>
          <p:cNvPr id="11" name="TextBox 10"/>
          <p:cNvSpPr txBox="1"/>
          <p:nvPr/>
        </p:nvSpPr>
        <p:spPr>
          <a:xfrm>
            <a:off x="4932040" y="1112550"/>
            <a:ext cx="3456384" cy="523220"/>
          </a:xfrm>
          <a:prstGeom prst="rect">
            <a:avLst/>
          </a:prstGeom>
          <a:noFill/>
        </p:spPr>
        <p:txBody>
          <a:bodyPr wrap="square" rtlCol="0">
            <a:spAutoFit/>
          </a:bodyPr>
          <a:lstStyle/>
          <a:p>
            <a:r>
              <a:rPr lang="zh-CN" altLang="en-US" sz="2800" dirty="0" smtClean="0">
                <a:latin typeface="新宋体" pitchFamily="49" charset="-122"/>
                <a:ea typeface="新宋体" pitchFamily="49" charset="-122"/>
              </a:rPr>
              <a:t>  </a:t>
            </a:r>
            <a:r>
              <a:rPr lang="en-US" altLang="zh-CN" sz="2800" dirty="0" smtClean="0">
                <a:latin typeface="新宋体" pitchFamily="49" charset="-122"/>
                <a:ea typeface="新宋体" pitchFamily="49" charset="-122"/>
              </a:rPr>
              <a:t>PHOTOS</a:t>
            </a:r>
            <a:r>
              <a:rPr lang="zh-CN" altLang="en-US" sz="2800" dirty="0" smtClean="0">
                <a:latin typeface="新宋体" pitchFamily="49" charset="-122"/>
                <a:ea typeface="新宋体" pitchFamily="49" charset="-122"/>
              </a:rPr>
              <a:t>文件夹</a:t>
            </a:r>
            <a:endParaRPr lang="zh-CN" altLang="en-US" sz="2800" dirty="0">
              <a:latin typeface="新宋体" pitchFamily="49" charset="-122"/>
              <a:ea typeface="新宋体" pitchFamily="49" charset="-122"/>
            </a:endParaRP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7957" y="2276873"/>
            <a:ext cx="4432493" cy="3744416"/>
          </a:xfrm>
        </p:spPr>
      </p:pic>
    </p:spTree>
    <p:extLst>
      <p:ext uri="{BB962C8B-B14F-4D97-AF65-F5344CB8AC3E}">
        <p14:creationId xmlns:p14="http://schemas.microsoft.com/office/powerpoint/2010/main" val="3508927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42" y="404664"/>
            <a:ext cx="6783314" cy="707886"/>
          </a:xfrm>
          <a:prstGeom prst="rect">
            <a:avLst/>
          </a:prstGeom>
          <a:noFill/>
        </p:spPr>
        <p:txBody>
          <a:bodyPr wrap="square" rtlCol="0">
            <a:spAutoFit/>
          </a:bodyPr>
          <a:lstStyle/>
          <a:p>
            <a:r>
              <a:rPr lang="en-US" altLang="zh-CN" sz="4000" dirty="0" smtClean="0">
                <a:solidFill>
                  <a:schemeClr val="tx2"/>
                </a:solidFill>
                <a:latin typeface="+mj-lt"/>
                <a:ea typeface="+mj-ea"/>
                <a:cs typeface="+mj-cs"/>
              </a:rPr>
              <a:t>3.4.6 settings.py</a:t>
            </a:r>
            <a:r>
              <a:rPr lang="zh-CN" altLang="en-US" sz="4000" dirty="0" smtClean="0">
                <a:solidFill>
                  <a:schemeClr val="tx2"/>
                </a:solidFill>
                <a:latin typeface="+mj-lt"/>
                <a:ea typeface="+mj-ea"/>
                <a:cs typeface="+mj-cs"/>
              </a:rPr>
              <a:t>配置文件</a:t>
            </a:r>
            <a:endParaRPr lang="zh-CN" altLang="en-US" sz="4000" dirty="0">
              <a:solidFill>
                <a:schemeClr val="tx2"/>
              </a:solidFill>
              <a:latin typeface="+mj-lt"/>
              <a:ea typeface="+mj-ea"/>
              <a:cs typeface="+mj-cs"/>
            </a:endParaRPr>
          </a:p>
        </p:txBody>
      </p:sp>
      <p:sp>
        <p:nvSpPr>
          <p:cNvPr id="9" name="文本占位符 8"/>
          <p:cNvSpPr>
            <a:spLocks noGrp="1"/>
          </p:cNvSpPr>
          <p:nvPr>
            <p:ph type="body" sz="half" idx="2"/>
          </p:nvPr>
        </p:nvSpPr>
        <p:spPr>
          <a:xfrm>
            <a:off x="251520" y="1135494"/>
            <a:ext cx="3384376" cy="5256584"/>
          </a:xfrm>
        </p:spPr>
        <p:txBody>
          <a:bodyPr>
            <a:noAutofit/>
          </a:bodyPr>
          <a:lstStyle/>
          <a:p>
            <a:pPr marL="342900" indent="-342900">
              <a:buFont typeface="Wingdings" pitchFamily="2" charset="2"/>
              <a:buChar char="Ø"/>
            </a:pPr>
            <a:r>
              <a:rPr lang="en-US" altLang="zh-CN" sz="2000" dirty="0" smtClean="0"/>
              <a:t>1.BROWSER</a:t>
            </a:r>
            <a:r>
              <a:rPr lang="zh-CN" altLang="en-US" sz="2000" dirty="0" smtClean="0"/>
              <a:t>是浏览器对象</a:t>
            </a:r>
            <a:endParaRPr lang="en-US" altLang="zh-CN" sz="2000" dirty="0" smtClean="0"/>
          </a:p>
          <a:p>
            <a:pPr marL="342900" indent="-342900">
              <a:buFont typeface="Wingdings" pitchFamily="2" charset="2"/>
              <a:buChar char="Ø"/>
            </a:pPr>
            <a:endParaRPr lang="en-US" altLang="zh-CN" sz="2000" dirty="0"/>
          </a:p>
          <a:p>
            <a:pPr marL="342900" indent="-342900">
              <a:buFont typeface="Wingdings" pitchFamily="2" charset="2"/>
              <a:buChar char="Ø"/>
            </a:pPr>
            <a:r>
              <a:rPr lang="en-US" altLang="zh-CN" sz="2000" dirty="0" smtClean="0"/>
              <a:t>2.WAIT</a:t>
            </a:r>
            <a:r>
              <a:rPr lang="zh-CN" altLang="en-US" sz="2000" dirty="0" smtClean="0"/>
              <a:t>是控制浏览器超时等待时间对象</a:t>
            </a:r>
            <a:endParaRPr lang="en-US" altLang="zh-CN" sz="2000" dirty="0" smtClean="0"/>
          </a:p>
          <a:p>
            <a:pPr marL="342900" indent="-342900">
              <a:buFont typeface="Wingdings" pitchFamily="2" charset="2"/>
              <a:buChar char="Ø"/>
            </a:pPr>
            <a:endParaRPr lang="en-US" altLang="zh-CN" sz="2000" dirty="0"/>
          </a:p>
          <a:p>
            <a:pPr marL="342900" indent="-342900">
              <a:buFont typeface="Wingdings" pitchFamily="2" charset="2"/>
              <a:buChar char="Ø"/>
            </a:pPr>
            <a:r>
              <a:rPr lang="en-US" altLang="zh-CN" sz="2000" dirty="0" smtClean="0"/>
              <a:t>3.USERNAME, PASSWORD</a:t>
            </a:r>
            <a:r>
              <a:rPr lang="zh-CN" altLang="en-US" sz="2000" dirty="0" smtClean="0"/>
              <a:t>是用户名与密码</a:t>
            </a:r>
            <a:endParaRPr lang="en-US" altLang="zh-CN" sz="2000" dirty="0" smtClean="0"/>
          </a:p>
          <a:p>
            <a:pPr marL="342900" indent="-342900">
              <a:buFont typeface="Wingdings" pitchFamily="2" charset="2"/>
              <a:buChar char="Ø"/>
            </a:pPr>
            <a:endParaRPr lang="en-US" altLang="zh-CN" sz="2000" dirty="0"/>
          </a:p>
          <a:p>
            <a:pPr marL="342900" indent="-342900">
              <a:buFont typeface="Wingdings" pitchFamily="2" charset="2"/>
              <a:buChar char="Ø"/>
            </a:pPr>
            <a:r>
              <a:rPr lang="en-US" altLang="zh-CN" sz="2000" dirty="0" smtClean="0"/>
              <a:t>4.KEYWORDS</a:t>
            </a:r>
            <a:r>
              <a:rPr lang="zh-CN" altLang="en-US" sz="2000" dirty="0" smtClean="0"/>
              <a:t>是用在新闻速递模块中，删选是否是有关数学的关键字</a:t>
            </a:r>
            <a:endParaRPr lang="en-US" altLang="zh-CN" sz="2000" dirty="0" smtClean="0"/>
          </a:p>
          <a:p>
            <a:pPr marL="342900" indent="-342900">
              <a:buFont typeface="Wingdings" pitchFamily="2" charset="2"/>
              <a:buChar char="Ø"/>
            </a:pPr>
            <a:endParaRPr lang="en-US" altLang="zh-CN" sz="2000" dirty="0"/>
          </a:p>
          <a:p>
            <a:pPr marL="342900" indent="-342900">
              <a:buFont typeface="Wingdings" pitchFamily="2" charset="2"/>
              <a:buChar char="Ø"/>
            </a:pPr>
            <a:r>
              <a:rPr lang="en-US" altLang="zh-CN" sz="2000" dirty="0" smtClean="0"/>
              <a:t>5.</a:t>
            </a:r>
            <a:r>
              <a:rPr lang="zh-CN" altLang="en-US" sz="2000" dirty="0" smtClean="0"/>
              <a:t>改变与</a:t>
            </a:r>
            <a:r>
              <a:rPr lang="en-US" altLang="zh-CN" sz="2000" dirty="0" smtClean="0"/>
              <a:t>run.py</a:t>
            </a:r>
            <a:r>
              <a:rPr lang="zh-CN" altLang="en-US" sz="2000" dirty="0" smtClean="0"/>
              <a:t>同级的</a:t>
            </a:r>
            <a:r>
              <a:rPr lang="en-US" altLang="zh-CN" sz="2000" dirty="0" smtClean="0"/>
              <a:t>settings</a:t>
            </a:r>
            <a:r>
              <a:rPr lang="zh-CN" altLang="en-US" sz="2000" dirty="0" smtClean="0"/>
              <a:t>也会在运行</a:t>
            </a:r>
            <a:r>
              <a:rPr lang="en-US" altLang="zh-CN" sz="2000" dirty="0" smtClean="0"/>
              <a:t>run.py</a:t>
            </a:r>
            <a:r>
              <a:rPr lang="zh-CN" altLang="en-US" sz="2000" dirty="0" smtClean="0"/>
              <a:t>时会自动改变剩余的</a:t>
            </a:r>
            <a:r>
              <a:rPr lang="en-US" altLang="zh-CN" sz="2000" dirty="0" smtClean="0"/>
              <a:t>settings</a:t>
            </a:r>
            <a:r>
              <a:rPr lang="zh-CN" altLang="en-US" sz="2000" dirty="0" smtClean="0"/>
              <a:t>使其相同</a:t>
            </a:r>
            <a:endParaRPr lang="en-US" altLang="zh-CN" sz="2000" dirty="0" smtClean="0"/>
          </a:p>
        </p:txBody>
      </p:sp>
      <p:sp>
        <p:nvSpPr>
          <p:cNvPr id="11" name="TextBox 10"/>
          <p:cNvSpPr txBox="1"/>
          <p:nvPr/>
        </p:nvSpPr>
        <p:spPr>
          <a:xfrm>
            <a:off x="4932040" y="1112550"/>
            <a:ext cx="3456384" cy="523220"/>
          </a:xfrm>
          <a:prstGeom prst="rect">
            <a:avLst/>
          </a:prstGeom>
          <a:noFill/>
        </p:spPr>
        <p:txBody>
          <a:bodyPr wrap="square" rtlCol="0">
            <a:spAutoFit/>
          </a:bodyPr>
          <a:lstStyle/>
          <a:p>
            <a:r>
              <a:rPr lang="zh-CN" altLang="en-US" sz="2800" dirty="0" smtClean="0">
                <a:latin typeface="新宋体" pitchFamily="49" charset="-122"/>
                <a:ea typeface="新宋体" pitchFamily="49" charset="-122"/>
              </a:rPr>
              <a:t>  配置文件</a:t>
            </a:r>
            <a:r>
              <a:rPr lang="en-US" altLang="zh-CN" sz="2800" dirty="0" smtClean="0">
                <a:latin typeface="新宋体" pitchFamily="49" charset="-122"/>
                <a:ea typeface="新宋体" pitchFamily="49" charset="-122"/>
              </a:rPr>
              <a:t>settings</a:t>
            </a:r>
            <a:endParaRPr lang="zh-CN" altLang="en-US" sz="2800" dirty="0">
              <a:latin typeface="新宋体" pitchFamily="49" charset="-122"/>
              <a:ea typeface="新宋体" pitchFamily="49" charset="-122"/>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2204864"/>
            <a:ext cx="5040561" cy="4392488"/>
          </a:xfrm>
        </p:spPr>
      </p:pic>
    </p:spTree>
    <p:extLst>
      <p:ext uri="{BB962C8B-B14F-4D97-AF65-F5344CB8AC3E}">
        <p14:creationId xmlns:p14="http://schemas.microsoft.com/office/powerpoint/2010/main" val="2749200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2942" y="381628"/>
            <a:ext cx="3528392" cy="707886"/>
          </a:xfrm>
          <a:prstGeom prst="rect">
            <a:avLst/>
          </a:prstGeom>
          <a:noFill/>
        </p:spPr>
        <p:txBody>
          <a:bodyPr wrap="square" rtlCol="0">
            <a:spAutoFit/>
          </a:bodyPr>
          <a:lstStyle/>
          <a:p>
            <a:r>
              <a:rPr lang="en-US" altLang="zh-CN" sz="4000" dirty="0" smtClean="0">
                <a:solidFill>
                  <a:schemeClr val="tx2"/>
                </a:solidFill>
                <a:latin typeface="+mj-lt"/>
                <a:ea typeface="+mj-ea"/>
                <a:cs typeface="+mj-cs"/>
              </a:rPr>
              <a:t>3.5  </a:t>
            </a:r>
            <a:r>
              <a:rPr lang="zh-CN" altLang="en-US" sz="4000" dirty="0">
                <a:solidFill>
                  <a:schemeClr val="tx2"/>
                </a:solidFill>
                <a:latin typeface="+mj-lt"/>
                <a:ea typeface="+mj-ea"/>
                <a:cs typeface="+mj-cs"/>
              </a:rPr>
              <a:t>主程序</a:t>
            </a:r>
            <a:endParaRPr lang="zh-CN" altLang="en-US" sz="4000" dirty="0">
              <a:solidFill>
                <a:schemeClr val="tx2"/>
              </a:solidFill>
              <a:latin typeface="+mj-lt"/>
              <a:ea typeface="+mj-ea"/>
              <a:cs typeface="+mj-cs"/>
            </a:endParaRPr>
          </a:p>
        </p:txBody>
      </p:sp>
      <p:sp>
        <p:nvSpPr>
          <p:cNvPr id="8" name="TextBox 7"/>
          <p:cNvSpPr txBox="1"/>
          <p:nvPr/>
        </p:nvSpPr>
        <p:spPr>
          <a:xfrm>
            <a:off x="236958" y="1340768"/>
            <a:ext cx="3240360" cy="4801314"/>
          </a:xfrm>
          <a:prstGeom prst="rect">
            <a:avLst/>
          </a:prstGeom>
          <a:noFill/>
        </p:spPr>
        <p:txBody>
          <a:bodyPr wrap="square" rtlCol="0">
            <a:spAutoFit/>
          </a:bodyPr>
          <a:lstStyle/>
          <a:p>
            <a:pPr marL="285750" indent="-285750">
              <a:buFont typeface="Wingdings" pitchFamily="2" charset="2"/>
              <a:buChar char="u"/>
            </a:pPr>
            <a:r>
              <a:rPr lang="en-US" altLang="zh-CN" dirty="0" smtClean="0"/>
              <a:t>1.</a:t>
            </a:r>
            <a:r>
              <a:rPr lang="zh-CN" altLang="en-US" dirty="0" smtClean="0"/>
              <a:t>直接运行</a:t>
            </a:r>
            <a:r>
              <a:rPr lang="en-US" altLang="zh-CN" dirty="0" smtClean="0"/>
              <a:t>run.py</a:t>
            </a:r>
            <a:r>
              <a:rPr lang="zh-CN" altLang="en-US" dirty="0" smtClean="0"/>
              <a:t>，其会首先预处理</a:t>
            </a:r>
            <a:r>
              <a:rPr lang="en-US" altLang="zh-CN" dirty="0" smtClean="0"/>
              <a:t>settings</a:t>
            </a:r>
            <a:r>
              <a:rPr lang="zh-CN" altLang="en-US" dirty="0" smtClean="0"/>
              <a:t>使其保持一致性，然后会利用用</a:t>
            </a:r>
            <a:r>
              <a:rPr lang="en-US" altLang="zh-CN" dirty="0" smtClean="0"/>
              <a:t>SPEECHES</a:t>
            </a:r>
            <a:r>
              <a:rPr lang="zh-CN" altLang="en-US" dirty="0" smtClean="0"/>
              <a:t>包提供的接口对数学系的学术报告板块进行更新</a:t>
            </a:r>
            <a:r>
              <a:rPr lang="en-US" altLang="zh-CN" dirty="0" smtClean="0"/>
              <a:t>,</a:t>
            </a:r>
            <a:r>
              <a:rPr lang="zh-CN" altLang="en-US" dirty="0" smtClean="0"/>
              <a:t>在更新完成后，其次利用</a:t>
            </a:r>
            <a:r>
              <a:rPr lang="en-US" altLang="zh-CN" dirty="0" smtClean="0"/>
              <a:t>NEWS</a:t>
            </a:r>
            <a:r>
              <a:rPr lang="zh-CN" altLang="en-US" dirty="0" smtClean="0"/>
              <a:t>包对数学系官网的新闻速递版块进行更新。更新完成后就会自动关闭浏览器。并且在终端输出提示。</a:t>
            </a:r>
            <a:endParaRPr lang="en-US" altLang="zh-CN" dirty="0"/>
          </a:p>
          <a:p>
            <a:pPr marL="285750" indent="-285750">
              <a:buFont typeface="Wingdings" pitchFamily="2" charset="2"/>
              <a:buChar char="u"/>
            </a:pPr>
            <a:r>
              <a:rPr lang="en-US" altLang="zh-CN" dirty="0" smtClean="0"/>
              <a:t>2.</a:t>
            </a:r>
            <a:r>
              <a:rPr lang="zh-CN" altLang="en-US" dirty="0"/>
              <a:t>由于用自动化</a:t>
            </a:r>
            <a:r>
              <a:rPr lang="en-US" altLang="zh-CN" dirty="0"/>
              <a:t>selenium</a:t>
            </a:r>
            <a:r>
              <a:rPr lang="zh-CN" altLang="en-US" dirty="0"/>
              <a:t>控制</a:t>
            </a:r>
            <a:r>
              <a:rPr lang="en-US" altLang="zh-CN" dirty="0"/>
              <a:t>Chrome</a:t>
            </a:r>
            <a:r>
              <a:rPr lang="zh-CN" altLang="en-US" dirty="0"/>
              <a:t>浏览器，有时会不稳定导致程序异常。此时只要重新运行</a:t>
            </a:r>
            <a:r>
              <a:rPr lang="en-US" altLang="zh-CN" dirty="0"/>
              <a:t>run.py</a:t>
            </a:r>
            <a:r>
              <a:rPr lang="zh-CN" altLang="en-US" dirty="0"/>
              <a:t>即可</a:t>
            </a:r>
            <a:r>
              <a:rPr lang="zh-CN" altLang="en-US" dirty="0" smtClean="0"/>
              <a:t>。</a:t>
            </a:r>
            <a:endParaRPr lang="en-US" altLang="zh-CN" dirty="0" smtClean="0"/>
          </a:p>
          <a:p>
            <a:pPr marL="285750" indent="-285750">
              <a:buFont typeface="Wingdings" pitchFamily="2" charset="2"/>
              <a:buChar char="u"/>
            </a:pPr>
            <a:r>
              <a:rPr lang="en-US" altLang="zh-CN" dirty="0" smtClean="0"/>
              <a:t>3.</a:t>
            </a:r>
            <a:r>
              <a:rPr lang="zh-CN" altLang="en-US" dirty="0" smtClean="0"/>
              <a:t>此项目的检测</a:t>
            </a:r>
            <a:r>
              <a:rPr lang="zh-CN" altLang="en-US" dirty="0"/>
              <a:t>更新是实时与理学院官网进行比较的。确保了不会重复，不遗漏。</a:t>
            </a:r>
            <a:endParaRPr lang="en-US" altLang="zh-CN" dirty="0" smtClean="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334" y="1988840"/>
            <a:ext cx="5518452" cy="4430241"/>
          </a:xfrm>
          <a:prstGeom prst="rect">
            <a:avLst/>
          </a:prstGeom>
        </p:spPr>
      </p:pic>
      <p:sp>
        <p:nvSpPr>
          <p:cNvPr id="14" name="TextBox 13"/>
          <p:cNvSpPr txBox="1"/>
          <p:nvPr/>
        </p:nvSpPr>
        <p:spPr>
          <a:xfrm>
            <a:off x="4690098" y="1094968"/>
            <a:ext cx="3410293" cy="584775"/>
          </a:xfrm>
          <a:prstGeom prst="rect">
            <a:avLst/>
          </a:prstGeom>
          <a:noFill/>
        </p:spPr>
        <p:txBody>
          <a:bodyPr wrap="square" rtlCol="0">
            <a:spAutoFit/>
          </a:bodyPr>
          <a:lstStyle/>
          <a:p>
            <a:r>
              <a:rPr lang="zh-CN" altLang="en-US" sz="3200" dirty="0">
                <a:latin typeface="新宋体" pitchFamily="49" charset="-122"/>
                <a:ea typeface="新宋体" pitchFamily="49" charset="-122"/>
              </a:rPr>
              <a:t>主程序：</a:t>
            </a:r>
            <a:r>
              <a:rPr lang="en-US" altLang="zh-CN" sz="3200" dirty="0">
                <a:latin typeface="新宋体" pitchFamily="49" charset="-122"/>
                <a:ea typeface="新宋体" pitchFamily="49" charset="-122"/>
              </a:rPr>
              <a:t>run.py</a:t>
            </a:r>
          </a:p>
        </p:txBody>
      </p:sp>
    </p:spTree>
    <p:extLst>
      <p:ext uri="{BB962C8B-B14F-4D97-AF65-F5344CB8AC3E}">
        <p14:creationId xmlns:p14="http://schemas.microsoft.com/office/powerpoint/2010/main" val="38242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四</a:t>
            </a:r>
            <a:r>
              <a:rPr lang="en-US" altLang="zh-CN" dirty="0" smtClean="0"/>
              <a:t>.</a:t>
            </a:r>
            <a:r>
              <a:rPr lang="zh-CN" altLang="en-US" dirty="0"/>
              <a:t>总结</a:t>
            </a:r>
            <a:endParaRPr lang="zh-CN" altLang="en-US" dirty="0"/>
          </a:p>
        </p:txBody>
      </p:sp>
      <p:sp>
        <p:nvSpPr>
          <p:cNvPr id="6" name="内容占位符 5"/>
          <p:cNvSpPr>
            <a:spLocks noGrp="1"/>
          </p:cNvSpPr>
          <p:nvPr>
            <p:ph idx="1"/>
          </p:nvPr>
        </p:nvSpPr>
        <p:spPr/>
        <p:txBody>
          <a:bodyPr>
            <a:normAutofit/>
          </a:bodyPr>
          <a:lstStyle/>
          <a:p>
            <a:pPr>
              <a:buFont typeface="Wingdings" pitchFamily="2" charset="2"/>
              <a:buChar char="Ø"/>
            </a:pPr>
            <a:r>
              <a:rPr lang="en-US" altLang="zh-CN" dirty="0" smtClean="0"/>
              <a:t>4.1 </a:t>
            </a:r>
            <a:r>
              <a:rPr lang="zh-CN" altLang="en-US" dirty="0" smtClean="0"/>
              <a:t>优点与缺点</a:t>
            </a:r>
            <a:endParaRPr lang="en-US" altLang="zh-CN" dirty="0" smtClean="0"/>
          </a:p>
          <a:p>
            <a:pPr>
              <a:buFont typeface="Wingdings" pitchFamily="2" charset="2"/>
              <a:buChar char="Ø"/>
            </a:pPr>
            <a:endParaRPr lang="en-US" altLang="zh-CN" dirty="0" smtClean="0"/>
          </a:p>
          <a:p>
            <a:pPr>
              <a:buFont typeface="Wingdings" pitchFamily="2" charset="2"/>
              <a:buChar char="Ø"/>
            </a:pPr>
            <a:r>
              <a:rPr lang="en-US" altLang="zh-CN" dirty="0" smtClean="0"/>
              <a:t>4.2 </a:t>
            </a:r>
            <a:r>
              <a:rPr lang="zh-CN" altLang="en-US" dirty="0" smtClean="0"/>
              <a:t>对项目的拓展性的讨论</a:t>
            </a:r>
            <a:endParaRPr lang="en-US" altLang="zh-CN" dirty="0" smtClean="0"/>
          </a:p>
          <a:p>
            <a:pPr>
              <a:buFont typeface="Wingdings" pitchFamily="2" charset="2"/>
              <a:buChar char="Ø"/>
            </a:pPr>
            <a:endParaRPr lang="en-US" altLang="zh-CN" dirty="0" smtClean="0"/>
          </a:p>
          <a:p>
            <a:pPr>
              <a:buFont typeface="Wingdings" pitchFamily="2" charset="2"/>
              <a:buChar char="Ø"/>
            </a:pPr>
            <a:r>
              <a:rPr lang="en-US" altLang="zh-CN" dirty="0" smtClean="0"/>
              <a:t>4.3 </a:t>
            </a:r>
            <a:r>
              <a:rPr lang="zh-CN" altLang="en-US" dirty="0" smtClean="0"/>
              <a:t>经历的困难与解决方案</a:t>
            </a:r>
            <a:endParaRPr lang="en-US" altLang="zh-CN" dirty="0" smtClean="0"/>
          </a:p>
          <a:p>
            <a:pPr>
              <a:buFont typeface="Wingdings" pitchFamily="2" charset="2"/>
              <a:buChar char="Ø"/>
            </a:pPr>
            <a:endParaRPr lang="en-US" altLang="zh-CN" dirty="0" smtClean="0"/>
          </a:p>
          <a:p>
            <a:pPr>
              <a:buFont typeface="Wingdings" pitchFamily="2" charset="2"/>
              <a:buChar char="Ø"/>
            </a:pPr>
            <a:r>
              <a:rPr lang="en-US" altLang="zh-CN" dirty="0" smtClean="0"/>
              <a:t>4.4  </a:t>
            </a:r>
            <a:r>
              <a:rPr lang="zh-CN" altLang="en-US" dirty="0" smtClean="0"/>
              <a:t>学习心得</a:t>
            </a:r>
            <a:endParaRPr lang="en-US" altLang="zh-CN" dirty="0"/>
          </a:p>
          <a:p>
            <a:pPr>
              <a:buFont typeface="Wingdings" pitchFamily="2" charset="2"/>
              <a:buChar char="Ø"/>
            </a:pPr>
            <a:endParaRPr lang="zh-CN" altLang="en-US" dirty="0"/>
          </a:p>
          <a:p>
            <a:endParaRPr lang="zh-CN" altLang="en-US" dirty="0"/>
          </a:p>
          <a:p>
            <a:endParaRPr lang="zh-CN" altLang="en-US" dirty="0" smtClean="0"/>
          </a:p>
          <a:p>
            <a:endParaRPr lang="zh-CN" altLang="en-US" dirty="0"/>
          </a:p>
        </p:txBody>
      </p:sp>
    </p:spTree>
    <p:extLst>
      <p:ext uri="{BB962C8B-B14F-4D97-AF65-F5344CB8AC3E}">
        <p14:creationId xmlns:p14="http://schemas.microsoft.com/office/powerpoint/2010/main" val="110919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 </a:t>
            </a:r>
            <a:r>
              <a:rPr lang="zh-CN" altLang="en-US" dirty="0"/>
              <a:t>优点与缺点</a:t>
            </a:r>
            <a:br>
              <a:rPr lang="zh-CN" altLang="en-US" dirty="0"/>
            </a:br>
            <a:endParaRPr lang="zh-CN" altLang="en-US" dirty="0"/>
          </a:p>
        </p:txBody>
      </p:sp>
      <p:sp>
        <p:nvSpPr>
          <p:cNvPr id="3" name="内容占位符 2"/>
          <p:cNvSpPr>
            <a:spLocks noGrp="1"/>
          </p:cNvSpPr>
          <p:nvPr>
            <p:ph idx="1"/>
          </p:nvPr>
        </p:nvSpPr>
        <p:spPr>
          <a:xfrm>
            <a:off x="914400" y="2348881"/>
            <a:ext cx="7258000" cy="3960480"/>
          </a:xfrm>
        </p:spPr>
        <p:txBody>
          <a:bodyPr>
            <a:normAutofit fontScale="92500" lnSpcReduction="20000"/>
          </a:bodyPr>
          <a:lstStyle/>
          <a:p>
            <a:r>
              <a:rPr lang="zh-CN" altLang="en-US" dirty="0" smtClean="0"/>
              <a:t>优点：</a:t>
            </a:r>
            <a:endParaRPr lang="en-US" altLang="zh-CN" dirty="0" smtClean="0"/>
          </a:p>
          <a:p>
            <a:pPr marL="502920" indent="-457200">
              <a:buFont typeface="+mj-ea"/>
              <a:buAutoNum type="circleNumDbPlain"/>
            </a:pPr>
            <a:r>
              <a:rPr lang="zh-CN" altLang="en-US" dirty="0" smtClean="0"/>
              <a:t>项目中的各个功能板块之间独立性高，即耦合度低。便于程序出</a:t>
            </a:r>
            <a:r>
              <a:rPr lang="en-US" altLang="zh-CN" dirty="0" smtClean="0"/>
              <a:t>Bug</a:t>
            </a:r>
            <a:r>
              <a:rPr lang="zh-CN" altLang="en-US" dirty="0" smtClean="0"/>
              <a:t>时的排查，调试和纠正。</a:t>
            </a:r>
            <a:endParaRPr lang="en-US" altLang="zh-CN" dirty="0" smtClean="0"/>
          </a:p>
          <a:p>
            <a:pPr marL="502920" indent="-457200">
              <a:buFont typeface="+mj-ea"/>
              <a:buAutoNum type="circleNumDbPlain"/>
            </a:pPr>
            <a:r>
              <a:rPr lang="zh-CN" altLang="en-US" dirty="0" smtClean="0"/>
              <a:t>数据采集时利用了多线程技术加快了数据采集的效率</a:t>
            </a:r>
            <a:endParaRPr lang="en-US" altLang="zh-CN" dirty="0" smtClean="0"/>
          </a:p>
          <a:p>
            <a:pPr marL="502920" indent="-457200">
              <a:buFont typeface="+mj-ea"/>
              <a:buAutoNum type="circleNumDbPlain"/>
            </a:pPr>
            <a:r>
              <a:rPr lang="zh-CN" altLang="en-US" dirty="0" smtClean="0"/>
              <a:t>项目配置简单。只需在</a:t>
            </a:r>
            <a:r>
              <a:rPr lang="en-US" altLang="zh-CN" dirty="0" smtClean="0"/>
              <a:t>settings.py</a:t>
            </a:r>
            <a:r>
              <a:rPr lang="zh-CN" altLang="en-US" dirty="0" smtClean="0"/>
              <a:t>里更改配置。</a:t>
            </a:r>
            <a:endParaRPr lang="en-US" altLang="zh-CN" dirty="0" smtClean="0"/>
          </a:p>
          <a:p>
            <a:pPr marL="502920" indent="-457200">
              <a:buFont typeface="+mj-ea"/>
              <a:buAutoNum type="circleNumDbPlain"/>
            </a:pPr>
            <a:r>
              <a:rPr lang="zh-CN" altLang="en-US" dirty="0" smtClean="0"/>
              <a:t>利用</a:t>
            </a:r>
            <a:r>
              <a:rPr lang="en-US" altLang="zh-CN" dirty="0" smtClean="0"/>
              <a:t>selenium</a:t>
            </a:r>
            <a:r>
              <a:rPr lang="zh-CN" altLang="en-US" dirty="0" smtClean="0"/>
              <a:t>自动化技术，因为无需破解网站加密技术，所以简单。而且操作是可视化的。</a:t>
            </a:r>
            <a:endParaRPr lang="en-US" altLang="zh-CN" dirty="0" smtClean="0"/>
          </a:p>
          <a:p>
            <a:pPr marL="502920" indent="-457200">
              <a:buFont typeface="+mj-ea"/>
              <a:buAutoNum type="circleNumDbPlain"/>
            </a:pPr>
            <a:r>
              <a:rPr lang="zh-CN" altLang="en-US" dirty="0" smtClean="0"/>
              <a:t>此</a:t>
            </a:r>
            <a:r>
              <a:rPr lang="zh-CN" altLang="en-US" dirty="0"/>
              <a:t>项目的检测更新是实时</a:t>
            </a:r>
            <a:r>
              <a:rPr lang="zh-CN" altLang="en-US" dirty="0" smtClean="0"/>
              <a:t>与来源网站进行</a:t>
            </a:r>
            <a:r>
              <a:rPr lang="zh-CN" altLang="en-US" dirty="0"/>
              <a:t>比较的。确保了不会重复，不遗漏</a:t>
            </a:r>
            <a:r>
              <a:rPr lang="zh-CN" altLang="en-US" dirty="0" smtClean="0"/>
              <a:t>。</a:t>
            </a:r>
            <a:endParaRPr lang="en-US" altLang="zh-CN" dirty="0" smtClean="0"/>
          </a:p>
          <a:p>
            <a:pPr marL="502920" indent="-457200">
              <a:buFont typeface="+mj-ea"/>
              <a:buAutoNum type="circleNumDbPlain"/>
            </a:pPr>
            <a:r>
              <a:rPr lang="zh-CN" altLang="en-US" dirty="0" smtClean="0"/>
              <a:t>当程序因为稳定性原因导致异常时，只需重新运行主程序即可。</a:t>
            </a:r>
            <a:endParaRPr lang="en-US" altLang="zh-CN" dirty="0" smtClean="0"/>
          </a:p>
          <a:p>
            <a:r>
              <a:rPr lang="zh-CN" altLang="en-US" dirty="0" smtClean="0"/>
              <a:t>缺点：</a:t>
            </a:r>
            <a:endParaRPr lang="en-US" altLang="zh-CN" dirty="0" smtClean="0"/>
          </a:p>
          <a:p>
            <a:pPr marL="502920" indent="-457200">
              <a:buFont typeface="+mj-ea"/>
              <a:buAutoNum type="circleNumDbPlain"/>
            </a:pPr>
            <a:r>
              <a:rPr lang="en-US" altLang="zh-CN" dirty="0" smtClean="0"/>
              <a:t>Selenium</a:t>
            </a:r>
            <a:r>
              <a:rPr lang="zh-CN" altLang="en-US" dirty="0" smtClean="0"/>
              <a:t>的主要缺点就是稳定性较差，效率不太高。</a:t>
            </a:r>
            <a:endParaRPr lang="en-US" altLang="zh-CN" dirty="0" smtClean="0"/>
          </a:p>
          <a:p>
            <a:pPr marL="502920" indent="-457200">
              <a:buFont typeface="+mj-ea"/>
              <a:buAutoNum type="circleNumDbPlain"/>
            </a:pPr>
            <a:r>
              <a:rPr lang="zh-CN" altLang="en-US" dirty="0" smtClean="0"/>
              <a:t>由于是与网页相接触的项目，所以一旦网页改动就得重新编写代码</a:t>
            </a:r>
            <a:endParaRPr lang="zh-CN" altLang="en-US" dirty="0"/>
          </a:p>
        </p:txBody>
      </p:sp>
    </p:spTree>
    <p:extLst>
      <p:ext uri="{BB962C8B-B14F-4D97-AF65-F5344CB8AC3E}">
        <p14:creationId xmlns:p14="http://schemas.microsoft.com/office/powerpoint/2010/main" val="2225732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 </a:t>
            </a:r>
            <a:r>
              <a:rPr lang="zh-CN" altLang="en-US" dirty="0"/>
              <a:t>对项目的拓展性的</a:t>
            </a:r>
            <a:r>
              <a:rPr lang="zh-CN" altLang="en-US" dirty="0" smtClean="0"/>
              <a:t>讨论</a:t>
            </a:r>
            <a:r>
              <a:rPr lang="en-US" altLang="zh-CN" dirty="0" smtClean="0"/>
              <a:t/>
            </a:r>
            <a:br>
              <a:rPr lang="en-US" altLang="zh-CN" dirty="0" smtClean="0"/>
            </a:br>
            <a:endParaRPr lang="en-US" altLang="zh-CN" dirty="0"/>
          </a:p>
        </p:txBody>
      </p:sp>
      <p:sp>
        <p:nvSpPr>
          <p:cNvPr id="3" name="内容占位符 2"/>
          <p:cNvSpPr>
            <a:spLocks noGrp="1"/>
          </p:cNvSpPr>
          <p:nvPr>
            <p:ph idx="1"/>
          </p:nvPr>
        </p:nvSpPr>
        <p:spPr/>
        <p:txBody>
          <a:bodyPr>
            <a:normAutofit fontScale="92500" lnSpcReduction="10000"/>
          </a:bodyPr>
          <a:lstStyle/>
          <a:p>
            <a:r>
              <a:rPr lang="zh-CN" altLang="en-US" dirty="0" smtClean="0"/>
              <a:t>项目的实验网站为上海大学理学院官网与上海大学数学系官网，主要是将理学院官网中有关数学系的信息进行爬取更新在数学系官网之上。通过对数学系官网实现的信息更新功能，我们发现项目具有良好的拓展性，但是有一些要求：</a:t>
            </a:r>
            <a:endParaRPr lang="en-US" altLang="zh-CN" dirty="0" smtClean="0"/>
          </a:p>
          <a:p>
            <a:r>
              <a:rPr lang="zh-CN" altLang="en-US" dirty="0" smtClean="0"/>
              <a:t>首先由于我们做的是定向爬虫，所以信息来源网站一般都是较为固定的，当然也可以为新的来源网站编写独立的子文件加入到项目中</a:t>
            </a:r>
            <a:endParaRPr lang="en-US" altLang="zh-CN" dirty="0" smtClean="0"/>
          </a:p>
          <a:p>
            <a:r>
              <a:rPr lang="zh-CN" altLang="en-US" dirty="0" smtClean="0"/>
              <a:t>其次目前由于数据量不大，没有将爬取的数据写入数据库。所以当数据量变大的时候或者信息来源网站变多时可以考虑进行写入到数据库。</a:t>
            </a:r>
            <a:endParaRPr lang="en-US" altLang="zh-CN" dirty="0" smtClean="0"/>
          </a:p>
          <a:p>
            <a:r>
              <a:rPr lang="zh-CN" altLang="en-US" dirty="0" smtClean="0"/>
              <a:t>最后如果是进行大量更新则此项目不推荐使用。这是由于自动化的自身缺陷导致的效率低下。</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29689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 </a:t>
            </a:r>
            <a:r>
              <a:rPr lang="zh-CN" altLang="en-US" dirty="0"/>
              <a:t>经历的困难与解决方案</a:t>
            </a:r>
            <a:br>
              <a:rPr lang="zh-CN" altLang="en-US" dirty="0"/>
            </a:br>
            <a:endParaRPr lang="zh-CN" altLang="en-US" dirty="0"/>
          </a:p>
        </p:txBody>
      </p:sp>
      <p:sp>
        <p:nvSpPr>
          <p:cNvPr id="3" name="内容占位符 2"/>
          <p:cNvSpPr>
            <a:spLocks noGrp="1"/>
          </p:cNvSpPr>
          <p:nvPr>
            <p:ph idx="1"/>
          </p:nvPr>
        </p:nvSpPr>
        <p:spPr/>
        <p:txBody>
          <a:bodyPr>
            <a:normAutofit lnSpcReduction="10000"/>
          </a:bodyPr>
          <a:lstStyle/>
          <a:p>
            <a:pPr>
              <a:buFont typeface="Wingdings" pitchFamily="2" charset="2"/>
              <a:buChar char="Ø"/>
            </a:pPr>
            <a:r>
              <a:rPr lang="zh-CN" altLang="en-US" dirty="0" smtClean="0"/>
              <a:t>困难</a:t>
            </a:r>
            <a:r>
              <a:rPr lang="zh-CN" altLang="en-US" dirty="0"/>
              <a:t>一</a:t>
            </a:r>
            <a:r>
              <a:rPr lang="zh-CN" altLang="en-US" dirty="0" smtClean="0"/>
              <a:t>：是项目的管理方面。不知道该如何组织构建项目的框架。</a:t>
            </a:r>
            <a:endParaRPr lang="en-US" altLang="zh-CN" dirty="0" smtClean="0"/>
          </a:p>
          <a:p>
            <a:r>
              <a:rPr lang="zh-CN" altLang="en-US" dirty="0" smtClean="0"/>
              <a:t>解决方案：首先是独立编写了各个功能版块如</a:t>
            </a:r>
            <a:r>
              <a:rPr lang="en-US" altLang="zh-CN" dirty="0" smtClean="0"/>
              <a:t>NEWS</a:t>
            </a:r>
            <a:r>
              <a:rPr lang="zh-CN" altLang="en-US" dirty="0" smtClean="0"/>
              <a:t>，</a:t>
            </a:r>
            <a:r>
              <a:rPr lang="en-US" altLang="zh-CN" dirty="0" smtClean="0"/>
              <a:t>SPEECHES</a:t>
            </a:r>
            <a:r>
              <a:rPr lang="zh-CN" altLang="en-US" dirty="0" smtClean="0"/>
              <a:t>之后再进行代码逻辑上的整合得到主程序</a:t>
            </a:r>
            <a:r>
              <a:rPr lang="en-US" altLang="zh-CN" dirty="0" smtClean="0"/>
              <a:t>run.py</a:t>
            </a:r>
            <a:r>
              <a:rPr lang="zh-CN" altLang="en-US" dirty="0" smtClean="0"/>
              <a:t>。</a:t>
            </a:r>
            <a:r>
              <a:rPr lang="en-US" altLang="zh-CN" dirty="0" smtClean="0"/>
              <a:t>settings.py</a:t>
            </a:r>
            <a:r>
              <a:rPr lang="zh-CN" altLang="en-US" dirty="0" smtClean="0"/>
              <a:t>配置文件项目中总共有</a:t>
            </a:r>
            <a:r>
              <a:rPr lang="en-US" altLang="zh-CN" dirty="0" smtClean="0"/>
              <a:t>3</a:t>
            </a:r>
            <a:r>
              <a:rPr lang="zh-CN" altLang="en-US" dirty="0" smtClean="0"/>
              <a:t>个，通过预处理函数我们只需要更改与</a:t>
            </a:r>
            <a:r>
              <a:rPr lang="en-US" altLang="zh-CN" dirty="0" smtClean="0"/>
              <a:t>run.py</a:t>
            </a:r>
            <a:r>
              <a:rPr lang="zh-CN" altLang="en-US" dirty="0" smtClean="0"/>
              <a:t>同级的</a:t>
            </a:r>
            <a:r>
              <a:rPr lang="en-US" altLang="zh-CN" dirty="0" smtClean="0"/>
              <a:t>settings.py</a:t>
            </a:r>
            <a:r>
              <a:rPr lang="zh-CN" altLang="en-US" dirty="0" smtClean="0"/>
              <a:t>，函数会帮我们处理另外两个</a:t>
            </a:r>
            <a:r>
              <a:rPr lang="en-US" altLang="zh-CN" dirty="0" smtClean="0"/>
              <a:t>settings.py</a:t>
            </a:r>
            <a:r>
              <a:rPr lang="zh-CN" altLang="en-US" dirty="0" smtClean="0"/>
              <a:t>配置文件。</a:t>
            </a:r>
            <a:endParaRPr lang="en-US" altLang="zh-CN" dirty="0" smtClean="0"/>
          </a:p>
          <a:p>
            <a:pPr>
              <a:buFont typeface="Wingdings" pitchFamily="2" charset="2"/>
              <a:buChar char="Ø"/>
            </a:pPr>
            <a:r>
              <a:rPr lang="zh-CN" altLang="en-US" dirty="0" smtClean="0"/>
              <a:t>困难二：从理学院中获取的信息如何辨别是否有关数学系？</a:t>
            </a:r>
            <a:endParaRPr lang="en-US" altLang="zh-CN" dirty="0" smtClean="0"/>
          </a:p>
          <a:p>
            <a:r>
              <a:rPr lang="zh-CN" altLang="en-US" dirty="0" smtClean="0"/>
              <a:t>解决方案：通过判别标题中是否有有关数学的关键字来判断。而我们将有关数学的关键字整合成列表放入配置文件中便于用户后面的更改。</a:t>
            </a:r>
            <a:endParaRPr lang="en-US" altLang="zh-CN" dirty="0" smtClean="0"/>
          </a:p>
        </p:txBody>
      </p:sp>
    </p:spTree>
    <p:extLst>
      <p:ext uri="{BB962C8B-B14F-4D97-AF65-F5344CB8AC3E}">
        <p14:creationId xmlns:p14="http://schemas.microsoft.com/office/powerpoint/2010/main" val="422027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  </a:t>
            </a:r>
            <a:r>
              <a:rPr lang="zh-CN" altLang="en-US" dirty="0"/>
              <a:t>学习心得</a:t>
            </a:r>
            <a:r>
              <a:rPr lang="en-US" altLang="zh-CN" dirty="0"/>
              <a:t/>
            </a:r>
            <a:br>
              <a:rPr lang="en-US" altLang="zh-CN" dirty="0"/>
            </a:br>
            <a:endParaRPr lang="zh-CN" altLang="en-US" dirty="0"/>
          </a:p>
        </p:txBody>
      </p:sp>
      <p:sp>
        <p:nvSpPr>
          <p:cNvPr id="3" name="内容占位符 2"/>
          <p:cNvSpPr>
            <a:spLocks noGrp="1"/>
          </p:cNvSpPr>
          <p:nvPr>
            <p:ph idx="1"/>
          </p:nvPr>
        </p:nvSpPr>
        <p:spPr>
          <a:xfrm>
            <a:off x="755576" y="2276872"/>
            <a:ext cx="7704856" cy="4320480"/>
          </a:xfrm>
        </p:spPr>
        <p:txBody>
          <a:bodyPr>
            <a:normAutofit fontScale="92500" lnSpcReduction="10000"/>
          </a:bodyPr>
          <a:lstStyle/>
          <a:p>
            <a:pPr>
              <a:buFont typeface="Wingdings" pitchFamily="2" charset="2"/>
              <a:buChar char="Ø"/>
            </a:pPr>
            <a:r>
              <a:rPr lang="zh-CN" altLang="en-US" dirty="0" smtClean="0"/>
              <a:t>通过完成这样的一个项目，不仅提高了编写代码的能力，也锻炼了我组织框架的能力，也让我知道自己的不足之处。</a:t>
            </a:r>
            <a:endParaRPr lang="en-US" altLang="zh-CN" dirty="0" smtClean="0"/>
          </a:p>
          <a:p>
            <a:pPr>
              <a:buFont typeface="Wingdings" pitchFamily="2" charset="2"/>
              <a:buChar char="Ø"/>
            </a:pPr>
            <a:endParaRPr lang="en-US" altLang="zh-CN" dirty="0" smtClean="0"/>
          </a:p>
          <a:p>
            <a:pPr>
              <a:buFont typeface="Wingdings" pitchFamily="2" charset="2"/>
              <a:buChar char="Ø"/>
            </a:pPr>
            <a:r>
              <a:rPr lang="zh-CN" altLang="en-US" dirty="0" smtClean="0"/>
              <a:t>利用</a:t>
            </a:r>
            <a:r>
              <a:rPr lang="en-US" altLang="zh-CN" dirty="0" smtClean="0"/>
              <a:t>Selenium</a:t>
            </a:r>
            <a:r>
              <a:rPr lang="zh-CN" altLang="en-US" dirty="0" smtClean="0"/>
              <a:t>的程序的</a:t>
            </a:r>
            <a:r>
              <a:rPr lang="zh-CN" altLang="en-US" dirty="0"/>
              <a:t>执行速度受多方面因素的影响，如网速，操作步骤的繁琐程度，页面加载的速度，以及我们在脚本中设置的等待时间，运行脚本的线程数等。所以不能单方面追求运行速度的，要确保</a:t>
            </a:r>
            <a:r>
              <a:rPr lang="zh-CN" altLang="en-US" dirty="0" smtClean="0"/>
              <a:t>稳定性。</a:t>
            </a:r>
            <a:endParaRPr lang="en-US" altLang="zh-CN" dirty="0" smtClean="0"/>
          </a:p>
          <a:p>
            <a:pPr>
              <a:buFont typeface="Wingdings" pitchFamily="2" charset="2"/>
              <a:buChar char="Ø"/>
            </a:pPr>
            <a:endParaRPr lang="en-US" altLang="zh-CN" dirty="0"/>
          </a:p>
          <a:p>
            <a:pPr>
              <a:buFont typeface="Wingdings" pitchFamily="2" charset="2"/>
              <a:buChar char="Ø"/>
            </a:pPr>
            <a:r>
              <a:rPr lang="en-US" altLang="zh-CN" dirty="0" smtClean="0"/>
              <a:t>Python</a:t>
            </a:r>
            <a:r>
              <a:rPr lang="zh-CN" altLang="en-US" dirty="0" smtClean="0"/>
              <a:t>开源社区最近又出现了</a:t>
            </a:r>
            <a:r>
              <a:rPr lang="en-US" altLang="zh-CN" dirty="0" smtClean="0"/>
              <a:t>selenium</a:t>
            </a:r>
            <a:r>
              <a:rPr lang="zh-CN" altLang="en-US" dirty="0" smtClean="0"/>
              <a:t>的替代品</a:t>
            </a:r>
            <a:r>
              <a:rPr lang="en-US" altLang="zh-CN" dirty="0" err="1" smtClean="0"/>
              <a:t>Pyppeteer</a:t>
            </a:r>
            <a:r>
              <a:rPr lang="zh-CN" altLang="en-US" dirty="0" smtClean="0"/>
              <a:t>库，其由于支持异步操作所以效率更高。将来，有机会利用</a:t>
            </a:r>
            <a:r>
              <a:rPr lang="en-US" altLang="zh-CN" dirty="0" err="1" smtClean="0"/>
              <a:t>Pyppeteer</a:t>
            </a:r>
            <a:r>
              <a:rPr lang="zh-CN" altLang="en-US" dirty="0" smtClean="0"/>
              <a:t>重新实现一遍该项目。在技术的道路上，永不停歇。</a:t>
            </a:r>
            <a:endParaRPr lang="en-US" altLang="zh-CN" dirty="0" smtClean="0"/>
          </a:p>
          <a:p>
            <a:pPr>
              <a:buFont typeface="Wingdings" pitchFamily="2" charset="2"/>
              <a:buChar char="Ø"/>
            </a:pPr>
            <a:endParaRPr lang="en-US" altLang="zh-CN" dirty="0" smtClean="0"/>
          </a:p>
          <a:p>
            <a:pPr>
              <a:buFont typeface="Wingdings" pitchFamily="2" charset="2"/>
              <a:buChar char="Ø"/>
            </a:pPr>
            <a:r>
              <a:rPr lang="zh-CN" altLang="en-US" dirty="0" smtClean="0"/>
              <a:t>最后给出一位大神的</a:t>
            </a:r>
            <a:r>
              <a:rPr lang="en-US" altLang="zh-CN" dirty="0" err="1" smtClean="0"/>
              <a:t>Pyppetter</a:t>
            </a:r>
            <a:r>
              <a:rPr lang="zh-CN" altLang="en-US" dirty="0" smtClean="0"/>
              <a:t>的入门链接：</a:t>
            </a:r>
            <a:r>
              <a:rPr lang="en-US" altLang="zh-CN" dirty="0">
                <a:hlinkClick r:id="rId2"/>
              </a:rPr>
              <a:t>https://mp.weixin.qq.com/s/Iz-DY1UrSfVFRFh5CyHl3Q</a:t>
            </a:r>
            <a:endParaRPr lang="zh-CN" altLang="en-US" dirty="0"/>
          </a:p>
        </p:txBody>
      </p:sp>
    </p:spTree>
    <p:extLst>
      <p:ext uri="{BB962C8B-B14F-4D97-AF65-F5344CB8AC3E}">
        <p14:creationId xmlns:p14="http://schemas.microsoft.com/office/powerpoint/2010/main" val="388091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一</a:t>
            </a:r>
            <a:r>
              <a:rPr lang="en-US" altLang="zh-CN" dirty="0" smtClean="0"/>
              <a:t>.</a:t>
            </a:r>
            <a:r>
              <a:rPr lang="zh-CN" altLang="en-US" dirty="0" smtClean="0"/>
              <a:t>项目</a:t>
            </a:r>
            <a:r>
              <a:rPr lang="zh-CN" altLang="en-US" dirty="0"/>
              <a:t>背景与意义</a:t>
            </a:r>
            <a:endParaRPr lang="zh-CN" altLang="en-US" dirty="0"/>
          </a:p>
        </p:txBody>
      </p:sp>
      <p:sp>
        <p:nvSpPr>
          <p:cNvPr id="6" name="内容占位符 5"/>
          <p:cNvSpPr>
            <a:spLocks noGrp="1"/>
          </p:cNvSpPr>
          <p:nvPr>
            <p:ph idx="1"/>
          </p:nvPr>
        </p:nvSpPr>
        <p:spPr/>
        <p:txBody>
          <a:bodyPr>
            <a:normAutofit fontScale="92500" lnSpcReduction="20000"/>
          </a:bodyPr>
          <a:lstStyle/>
          <a:p>
            <a:pPr marL="45720" indent="0">
              <a:buNone/>
            </a:pPr>
            <a:endParaRPr lang="en-US" altLang="zh-CN" dirty="0"/>
          </a:p>
          <a:p>
            <a:r>
              <a:rPr lang="zh-CN" altLang="en-US" dirty="0" smtClean="0"/>
              <a:t>背景： </a:t>
            </a:r>
            <a:endParaRPr lang="en-US" altLang="zh-CN" dirty="0" smtClean="0"/>
          </a:p>
          <a:p>
            <a:pPr marL="502920" indent="-457200">
              <a:buFont typeface="+mj-lt"/>
              <a:buAutoNum type="alphaLcParenR"/>
            </a:pPr>
            <a:r>
              <a:rPr lang="en-US" altLang="zh-CN" dirty="0" smtClean="0"/>
              <a:t> </a:t>
            </a:r>
            <a:r>
              <a:rPr lang="zh-CN" altLang="en-US" dirty="0" smtClean="0"/>
              <a:t>如今</a:t>
            </a:r>
            <a:r>
              <a:rPr lang="zh-CN" altLang="en-US" dirty="0" smtClean="0"/>
              <a:t>的社会已经是网络十分普及的社会了</a:t>
            </a:r>
            <a:r>
              <a:rPr lang="zh-CN" altLang="en-US" dirty="0" smtClean="0"/>
              <a:t>，人们每天都会上网浏览信息。这就导致每天</a:t>
            </a:r>
            <a:r>
              <a:rPr lang="zh-CN" altLang="en-US" dirty="0" smtClean="0"/>
              <a:t>都会有大量</a:t>
            </a:r>
            <a:r>
              <a:rPr lang="zh-CN" altLang="en-US" dirty="0" smtClean="0"/>
              <a:t>信息</a:t>
            </a:r>
            <a:r>
              <a:rPr lang="zh-CN" altLang="en-US" dirty="0"/>
              <a:t>公布</a:t>
            </a:r>
            <a:r>
              <a:rPr lang="zh-CN" altLang="en-US" dirty="0" smtClean="0"/>
              <a:t>在网络之上</a:t>
            </a:r>
            <a:r>
              <a:rPr lang="zh-CN" altLang="en-US" dirty="0" smtClean="0"/>
              <a:t>，这</a:t>
            </a:r>
            <a:r>
              <a:rPr lang="zh-CN" altLang="en-US" dirty="0" smtClean="0"/>
              <a:t>为某些网站</a:t>
            </a:r>
            <a:r>
              <a:rPr lang="zh-CN" altLang="en-US" dirty="0" smtClean="0"/>
              <a:t>信息更新负责</a:t>
            </a:r>
            <a:r>
              <a:rPr lang="zh-CN" altLang="en-US" dirty="0" smtClean="0"/>
              <a:t>人员需要及时更新信息带</a:t>
            </a:r>
            <a:r>
              <a:rPr lang="zh-CN" altLang="en-US" dirty="0" smtClean="0"/>
              <a:t>去很大的苦恼</a:t>
            </a:r>
            <a:r>
              <a:rPr lang="zh-CN" altLang="en-US" dirty="0" smtClean="0"/>
              <a:t>。</a:t>
            </a:r>
            <a:endParaRPr lang="en-US" altLang="zh-CN" dirty="0" smtClean="0"/>
          </a:p>
          <a:p>
            <a:pPr marL="502920" indent="-457200">
              <a:buFont typeface="+mj-lt"/>
              <a:buAutoNum type="alphaLcParenR"/>
            </a:pPr>
            <a:endParaRPr lang="en-US" altLang="zh-CN" dirty="0" smtClean="0"/>
          </a:p>
          <a:p>
            <a:pPr marL="502920" indent="-457200">
              <a:buFont typeface="+mj-lt"/>
              <a:buAutoNum type="alphaLcParenR"/>
            </a:pPr>
            <a:r>
              <a:rPr lang="en-US" altLang="zh-CN" dirty="0" smtClean="0"/>
              <a:t> </a:t>
            </a:r>
            <a:r>
              <a:rPr lang="zh-CN" altLang="en-US" dirty="0" smtClean="0"/>
              <a:t>对于如今的流量社会，网站只有掌握了最新的信息才能为公司带来更多的流量，以及更大的利益。</a:t>
            </a:r>
            <a:endParaRPr lang="en-US" altLang="zh-CN" dirty="0" smtClean="0"/>
          </a:p>
          <a:p>
            <a:pPr marL="502920" indent="-457200">
              <a:buFont typeface="+mj-lt"/>
              <a:buAutoNum type="alphaLcParenR"/>
            </a:pPr>
            <a:endParaRPr lang="en-US" altLang="zh-CN" dirty="0" smtClean="0"/>
          </a:p>
          <a:p>
            <a:r>
              <a:rPr lang="zh-CN" altLang="en-US" dirty="0" smtClean="0"/>
              <a:t>意义：</a:t>
            </a:r>
            <a:endParaRPr lang="en-US" altLang="zh-CN" dirty="0" smtClean="0"/>
          </a:p>
          <a:p>
            <a:pPr marL="45720" indent="0">
              <a:buNone/>
            </a:pPr>
            <a:r>
              <a:rPr lang="zh-CN" altLang="en-US" dirty="0" smtClean="0"/>
              <a:t>          我们做这个项目的目的正是为了解决网站维护问题与最大化网站能取到的利益。</a:t>
            </a:r>
            <a:endParaRPr lang="en-US" altLang="zh-CN" dirty="0" smtClean="0"/>
          </a:p>
        </p:txBody>
      </p:sp>
    </p:spTree>
    <p:extLst>
      <p:ext uri="{BB962C8B-B14F-4D97-AF65-F5344CB8AC3E}">
        <p14:creationId xmlns:p14="http://schemas.microsoft.com/office/powerpoint/2010/main" val="66304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一</a:t>
            </a:r>
            <a:r>
              <a:rPr lang="en-US" altLang="zh-CN" dirty="0" smtClean="0"/>
              <a:t>.</a:t>
            </a:r>
            <a:r>
              <a:rPr lang="zh-CN" altLang="en-US" dirty="0" smtClean="0"/>
              <a:t>项目</a:t>
            </a:r>
            <a:r>
              <a:rPr lang="zh-CN" altLang="en-US" dirty="0"/>
              <a:t>背景与意义</a:t>
            </a:r>
            <a:endParaRPr lang="zh-CN" altLang="en-US" dirty="0"/>
          </a:p>
        </p:txBody>
      </p:sp>
      <p:sp>
        <p:nvSpPr>
          <p:cNvPr id="6" name="内容占位符 5"/>
          <p:cNvSpPr>
            <a:spLocks noGrp="1"/>
          </p:cNvSpPr>
          <p:nvPr>
            <p:ph idx="1"/>
          </p:nvPr>
        </p:nvSpPr>
        <p:spPr/>
        <p:txBody>
          <a:bodyPr>
            <a:normAutofit/>
          </a:bodyPr>
          <a:lstStyle/>
          <a:p>
            <a:pPr>
              <a:buFont typeface="Arial" pitchFamily="34" charset="0"/>
              <a:buChar char="•"/>
            </a:pPr>
            <a:r>
              <a:rPr lang="zh-CN" altLang="en-US" dirty="0" smtClean="0"/>
              <a:t>解决</a:t>
            </a:r>
            <a:r>
              <a:rPr lang="zh-CN" altLang="en-US" dirty="0"/>
              <a:t>的问题</a:t>
            </a:r>
            <a:r>
              <a:rPr lang="en-US" altLang="zh-CN" dirty="0" smtClean="0"/>
              <a:t>:</a:t>
            </a:r>
          </a:p>
          <a:p>
            <a:pPr>
              <a:buFont typeface="Wingdings" pitchFamily="2" charset="2"/>
              <a:buChar char="Ø"/>
            </a:pPr>
            <a:endParaRPr lang="en-US" altLang="zh-CN" dirty="0"/>
          </a:p>
          <a:p>
            <a:pPr>
              <a:buFont typeface="Wingdings" pitchFamily="2" charset="2"/>
              <a:buChar char="Ø"/>
            </a:pPr>
            <a:r>
              <a:rPr lang="en-US" altLang="zh-CN" dirty="0" smtClean="0"/>
              <a:t>1.</a:t>
            </a:r>
            <a:r>
              <a:rPr lang="zh-CN" altLang="en-US" dirty="0" smtClean="0"/>
              <a:t>本项目的作用主要是维护网站信息更新，所以首先是数据的采集</a:t>
            </a:r>
            <a:endParaRPr lang="en-US" altLang="zh-CN" dirty="0" smtClean="0"/>
          </a:p>
          <a:p>
            <a:pPr>
              <a:buFont typeface="Wingdings" pitchFamily="2" charset="2"/>
              <a:buChar char="Ø"/>
            </a:pPr>
            <a:endParaRPr lang="en-US" altLang="zh-CN" dirty="0" smtClean="0"/>
          </a:p>
          <a:p>
            <a:pPr>
              <a:buFont typeface="Wingdings" pitchFamily="2" charset="2"/>
              <a:buChar char="Ø"/>
            </a:pPr>
            <a:r>
              <a:rPr lang="en-US" altLang="zh-CN" dirty="0" smtClean="0"/>
              <a:t>2.</a:t>
            </a:r>
            <a:r>
              <a:rPr lang="zh-CN" altLang="en-US" dirty="0" smtClean="0"/>
              <a:t>将采集得到的数据与网站的数据之间进行比对，去重，选出需要更新的信息</a:t>
            </a:r>
            <a:endParaRPr lang="en-US" altLang="zh-CN" dirty="0" smtClean="0"/>
          </a:p>
          <a:p>
            <a:pPr>
              <a:buFont typeface="Wingdings" pitchFamily="2" charset="2"/>
              <a:buChar char="Ø"/>
            </a:pPr>
            <a:endParaRPr lang="en-US" altLang="zh-CN" dirty="0" smtClean="0"/>
          </a:p>
          <a:p>
            <a:pPr>
              <a:buFont typeface="Wingdings" pitchFamily="2" charset="2"/>
              <a:buChar char="Ø"/>
            </a:pPr>
            <a:r>
              <a:rPr lang="en-US" altLang="zh-CN" dirty="0" smtClean="0"/>
              <a:t>3.</a:t>
            </a:r>
            <a:r>
              <a:rPr lang="zh-CN" altLang="en-US" dirty="0" smtClean="0"/>
              <a:t>就是利用</a:t>
            </a:r>
            <a:r>
              <a:rPr lang="en-US" altLang="zh-CN" dirty="0" smtClean="0"/>
              <a:t>selenium</a:t>
            </a:r>
            <a:r>
              <a:rPr lang="zh-CN" altLang="en-US" dirty="0" smtClean="0"/>
              <a:t>自动化库，对浏览器进行控制。实现对网站信息的更新。</a:t>
            </a:r>
            <a:endParaRPr lang="en-US" altLang="zh-CN" dirty="0" smtClean="0"/>
          </a:p>
        </p:txBody>
      </p:sp>
    </p:spTree>
    <p:extLst>
      <p:ext uri="{BB962C8B-B14F-4D97-AF65-F5344CB8AC3E}">
        <p14:creationId xmlns:p14="http://schemas.microsoft.com/office/powerpoint/2010/main" val="333687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二</a:t>
            </a:r>
            <a:r>
              <a:rPr lang="en-US" altLang="zh-CN" dirty="0"/>
              <a:t>.</a:t>
            </a:r>
            <a:r>
              <a:rPr lang="zh-CN" altLang="en-US" dirty="0"/>
              <a:t>解决思路与技术选型</a:t>
            </a:r>
            <a:br>
              <a:rPr lang="zh-CN" altLang="en-US" dirty="0"/>
            </a:br>
            <a:endParaRPr lang="zh-CN" altLang="en-US" dirty="0"/>
          </a:p>
        </p:txBody>
      </p:sp>
      <p:sp>
        <p:nvSpPr>
          <p:cNvPr id="4" name="内容占位符 3"/>
          <p:cNvSpPr>
            <a:spLocks noGrp="1"/>
          </p:cNvSpPr>
          <p:nvPr>
            <p:ph idx="1"/>
          </p:nvPr>
        </p:nvSpPr>
        <p:spPr/>
        <p:txBody>
          <a:bodyPr>
            <a:normAutofit fontScale="92500" lnSpcReduction="20000"/>
          </a:bodyPr>
          <a:lstStyle/>
          <a:p>
            <a:r>
              <a:rPr lang="zh-CN" altLang="en-US" dirty="0" smtClean="0"/>
              <a:t>解决思路：</a:t>
            </a:r>
            <a:endParaRPr lang="en-US" altLang="zh-CN" dirty="0" smtClean="0"/>
          </a:p>
          <a:p>
            <a:pPr>
              <a:buFont typeface="Wingdings" pitchFamily="2" charset="2"/>
              <a:buChar char="u"/>
            </a:pPr>
            <a:r>
              <a:rPr lang="zh-CN" altLang="en-US" dirty="0" smtClean="0"/>
              <a:t>  数据采集部分是利用网络爬虫技术进行数据获取</a:t>
            </a:r>
            <a:endParaRPr lang="en-US" altLang="zh-CN" dirty="0" smtClean="0"/>
          </a:p>
          <a:p>
            <a:pPr>
              <a:buFont typeface="Wingdings" pitchFamily="2" charset="2"/>
              <a:buChar char="u"/>
            </a:pPr>
            <a:r>
              <a:rPr lang="zh-CN" altLang="en-US" dirty="0" smtClean="0"/>
              <a:t>对于网站信息进行更新则有两条路</a:t>
            </a:r>
            <a:endParaRPr lang="en-US" altLang="zh-CN" dirty="0" smtClean="0"/>
          </a:p>
          <a:p>
            <a:pPr marL="502920" indent="-457200">
              <a:buFont typeface="+mj-lt"/>
              <a:buAutoNum type="arabicPeriod"/>
            </a:pPr>
            <a:r>
              <a:rPr lang="zh-CN" altLang="en-US" dirty="0"/>
              <a:t>其一是在布借助自动化软件的前提下通过模拟登录进行发布，其主要特点是稳定，高效。缺点是：需要破解网站的加密算法，导致工作量大。</a:t>
            </a:r>
            <a:endParaRPr lang="en-US" altLang="zh-CN" dirty="0"/>
          </a:p>
          <a:p>
            <a:pPr marL="502920" indent="-457200">
              <a:buFont typeface="+mj-lt"/>
              <a:buAutoNum type="arabicPeriod"/>
            </a:pPr>
            <a:r>
              <a:rPr lang="zh-CN" altLang="en-US" dirty="0"/>
              <a:t>其二，就是利用</a:t>
            </a:r>
            <a:r>
              <a:rPr lang="en-US" altLang="zh-CN" dirty="0"/>
              <a:t>selenium</a:t>
            </a:r>
            <a:r>
              <a:rPr lang="zh-CN" altLang="en-US" dirty="0"/>
              <a:t>自动化模拟浏览器登录进行发布，其主要特点是不需要破解网站加密算法，</a:t>
            </a:r>
            <a:r>
              <a:rPr lang="zh-CN" altLang="en-US" dirty="0" smtClean="0"/>
              <a:t>简单，可视化。</a:t>
            </a:r>
            <a:r>
              <a:rPr lang="zh-CN" altLang="en-US" dirty="0"/>
              <a:t>缺点是有时会不稳定，效率不高。</a:t>
            </a:r>
            <a:endParaRPr lang="en-US" altLang="zh-CN" dirty="0"/>
          </a:p>
          <a:p>
            <a:pPr>
              <a:buFont typeface="Wingdings" pitchFamily="2" charset="2"/>
              <a:buChar char="u"/>
            </a:pPr>
            <a:endParaRPr lang="en-US" altLang="zh-CN" dirty="0" smtClean="0"/>
          </a:p>
          <a:p>
            <a:pPr>
              <a:buFont typeface="Wingdings" pitchFamily="2" charset="2"/>
              <a:buChar char="u"/>
            </a:pPr>
            <a:r>
              <a:rPr lang="en-US" altLang="zh-CN" dirty="0"/>
              <a:t>Selenium</a:t>
            </a:r>
            <a:r>
              <a:rPr lang="zh-CN" altLang="en-US" dirty="0"/>
              <a:t>是一款出色的自动化控制软件，通过其我们可以用程序进行模拟人类在浏览器进行的行为。于是选择</a:t>
            </a:r>
            <a:r>
              <a:rPr lang="en-US" altLang="zh-CN" dirty="0"/>
              <a:t>selenium</a:t>
            </a:r>
            <a:r>
              <a:rPr lang="zh-CN" altLang="en-US" dirty="0" smtClean="0"/>
              <a:t>为主要外部库，即选择自动化技术。</a:t>
            </a:r>
            <a:endParaRPr lang="en-US" altLang="zh-CN" dirty="0" smtClean="0"/>
          </a:p>
        </p:txBody>
      </p:sp>
    </p:spTree>
    <p:extLst>
      <p:ext uri="{BB962C8B-B14F-4D97-AF65-F5344CB8AC3E}">
        <p14:creationId xmlns:p14="http://schemas.microsoft.com/office/powerpoint/2010/main" val="2762008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124744"/>
            <a:ext cx="7315200" cy="1154097"/>
          </a:xfrm>
        </p:spPr>
        <p:txBody>
          <a:bodyPr/>
          <a:lstStyle/>
          <a:p>
            <a:r>
              <a:rPr lang="zh-CN" altLang="en-US" dirty="0" smtClean="0"/>
              <a:t>三</a:t>
            </a:r>
            <a:r>
              <a:rPr lang="en-US" altLang="zh-CN" dirty="0" smtClean="0"/>
              <a:t>.</a:t>
            </a:r>
            <a:r>
              <a:rPr lang="zh-CN" altLang="en-US" dirty="0" smtClean="0"/>
              <a:t>具体实现</a:t>
            </a:r>
            <a:endParaRPr lang="zh-CN" altLang="en-US" dirty="0"/>
          </a:p>
        </p:txBody>
      </p:sp>
      <p:sp>
        <p:nvSpPr>
          <p:cNvPr id="4" name="内容占位符 3"/>
          <p:cNvSpPr>
            <a:spLocks noGrp="1"/>
          </p:cNvSpPr>
          <p:nvPr>
            <p:ph idx="1"/>
          </p:nvPr>
        </p:nvSpPr>
        <p:spPr>
          <a:xfrm>
            <a:off x="827584" y="2348880"/>
            <a:ext cx="7315200" cy="3755511"/>
          </a:xfrm>
        </p:spPr>
        <p:txBody>
          <a:bodyPr>
            <a:normAutofit lnSpcReduction="10000"/>
          </a:bodyPr>
          <a:lstStyle/>
          <a:p>
            <a:pPr>
              <a:buFont typeface="Wingdings" pitchFamily="2" charset="2"/>
              <a:buChar char="Ø"/>
            </a:pPr>
            <a:r>
              <a:rPr lang="en-US" altLang="zh-CN" sz="2400" dirty="0" smtClean="0"/>
              <a:t>3.1 </a:t>
            </a:r>
            <a:r>
              <a:rPr lang="zh-CN" altLang="en-US" sz="2400" dirty="0" smtClean="0"/>
              <a:t>库的选择</a:t>
            </a:r>
            <a:endParaRPr lang="en-US" altLang="zh-CN" sz="2400" dirty="0" smtClean="0"/>
          </a:p>
          <a:p>
            <a:pPr>
              <a:buFont typeface="Wingdings" pitchFamily="2" charset="2"/>
              <a:buChar char="Ø"/>
            </a:pPr>
            <a:r>
              <a:rPr lang="en-US" altLang="zh-CN" sz="2400" dirty="0" smtClean="0"/>
              <a:t>3.2</a:t>
            </a:r>
            <a:r>
              <a:rPr lang="zh-CN" altLang="en-US" sz="2400" dirty="0" smtClean="0"/>
              <a:t>环境配置说明</a:t>
            </a:r>
            <a:endParaRPr lang="en-US" altLang="zh-CN" sz="2400" dirty="0" smtClean="0"/>
          </a:p>
          <a:p>
            <a:pPr>
              <a:buFont typeface="Wingdings" pitchFamily="2" charset="2"/>
              <a:buChar char="Ø"/>
            </a:pPr>
            <a:r>
              <a:rPr lang="en-US" altLang="zh-CN" sz="2400" dirty="0" smtClean="0"/>
              <a:t>3.3 </a:t>
            </a:r>
            <a:r>
              <a:rPr lang="zh-CN" altLang="en-US" sz="2400" dirty="0" smtClean="0"/>
              <a:t>项目主框架</a:t>
            </a:r>
            <a:endParaRPr lang="en-US" altLang="zh-CN" sz="2400" dirty="0" smtClean="0"/>
          </a:p>
          <a:p>
            <a:pPr>
              <a:buFont typeface="Wingdings" pitchFamily="2" charset="2"/>
              <a:buChar char="Ø"/>
            </a:pPr>
            <a:r>
              <a:rPr lang="en-US" altLang="zh-CN" sz="2400" dirty="0" smtClean="0"/>
              <a:t>3.4</a:t>
            </a:r>
            <a:r>
              <a:rPr lang="zh-CN" altLang="en-US" sz="2400" dirty="0" smtClean="0"/>
              <a:t>项目各文件的说明</a:t>
            </a:r>
            <a:endParaRPr lang="en-US" altLang="zh-CN" sz="2400" dirty="0" smtClean="0"/>
          </a:p>
          <a:p>
            <a:pPr marL="502920" indent="-457200">
              <a:buFont typeface="+mj-ea"/>
              <a:buAutoNum type="circleNumDbPlain"/>
            </a:pPr>
            <a:r>
              <a:rPr lang="en-US" altLang="zh-CN" dirty="0" smtClean="0"/>
              <a:t>1.SPEECHES</a:t>
            </a:r>
            <a:r>
              <a:rPr lang="zh-CN" altLang="en-US" dirty="0" smtClean="0"/>
              <a:t>文件</a:t>
            </a:r>
            <a:endParaRPr lang="en-US" altLang="zh-CN" dirty="0" smtClean="0"/>
          </a:p>
          <a:p>
            <a:pPr marL="502920" indent="-457200">
              <a:buFont typeface="+mj-ea"/>
              <a:buAutoNum type="circleNumDbPlain"/>
            </a:pPr>
            <a:r>
              <a:rPr lang="en-US" altLang="zh-CN" dirty="0" smtClean="0"/>
              <a:t>2.NEWS</a:t>
            </a:r>
            <a:r>
              <a:rPr lang="zh-CN" altLang="en-US" dirty="0" smtClean="0"/>
              <a:t>文件</a:t>
            </a:r>
            <a:endParaRPr lang="en-US" altLang="zh-CN" dirty="0" smtClean="0"/>
          </a:p>
          <a:p>
            <a:pPr marL="502920" indent="-457200">
              <a:buFont typeface="+mj-ea"/>
              <a:buAutoNum type="circleNumDbPlain"/>
            </a:pPr>
            <a:r>
              <a:rPr lang="en-US" altLang="zh-CN" dirty="0" smtClean="0"/>
              <a:t>3.</a:t>
            </a:r>
            <a:r>
              <a:rPr lang="en-US" altLang="zh-CN" dirty="0"/>
              <a:t> documents</a:t>
            </a:r>
            <a:r>
              <a:rPr lang="zh-CN" altLang="en-US" dirty="0" smtClean="0"/>
              <a:t>文件</a:t>
            </a:r>
            <a:endParaRPr lang="en-US" altLang="zh-CN" dirty="0" smtClean="0"/>
          </a:p>
          <a:p>
            <a:pPr marL="502920" indent="-457200">
              <a:buFont typeface="+mj-ea"/>
              <a:buAutoNum type="circleNumDbPlain"/>
            </a:pPr>
            <a:r>
              <a:rPr lang="en-US" altLang="zh-CN" dirty="0" smtClean="0"/>
              <a:t>4.PHOTOS</a:t>
            </a:r>
            <a:r>
              <a:rPr lang="zh-CN" altLang="en-US" dirty="0" smtClean="0"/>
              <a:t>文件</a:t>
            </a:r>
            <a:endParaRPr lang="en-US" altLang="zh-CN" dirty="0" smtClean="0"/>
          </a:p>
          <a:p>
            <a:pPr marL="502920" indent="-457200">
              <a:buFont typeface="+mj-ea"/>
              <a:buAutoNum type="circleNumDbPlain"/>
            </a:pPr>
            <a:r>
              <a:rPr lang="en-US" altLang="zh-CN" dirty="0" smtClean="0"/>
              <a:t>5.settings</a:t>
            </a:r>
            <a:r>
              <a:rPr lang="en-US" altLang="zh-CN" dirty="0"/>
              <a:t>.</a:t>
            </a:r>
            <a:r>
              <a:rPr lang="en-US" altLang="zh-CN" dirty="0" smtClean="0"/>
              <a:t>py</a:t>
            </a:r>
            <a:r>
              <a:rPr lang="zh-CN" altLang="en-US" dirty="0" smtClean="0"/>
              <a:t>配置文件</a:t>
            </a:r>
            <a:endParaRPr lang="en-US" altLang="zh-CN" dirty="0" smtClean="0"/>
          </a:p>
          <a:p>
            <a:pPr>
              <a:buFont typeface="Wingdings" pitchFamily="2" charset="2"/>
              <a:buChar char="Ø"/>
            </a:pPr>
            <a:r>
              <a:rPr lang="en-US" altLang="zh-CN" dirty="0" smtClean="0"/>
              <a:t>3.5</a:t>
            </a:r>
            <a:r>
              <a:rPr lang="zh-CN" altLang="en-US" dirty="0" smtClean="0"/>
              <a:t>主函数</a:t>
            </a:r>
            <a:r>
              <a:rPr lang="en-US" altLang="zh-CN" dirty="0" smtClean="0"/>
              <a:t>---run.py</a:t>
            </a:r>
            <a:endParaRPr lang="zh-CN" altLang="en-US" dirty="0"/>
          </a:p>
        </p:txBody>
      </p:sp>
    </p:spTree>
    <p:extLst>
      <p:ext uri="{BB962C8B-B14F-4D97-AF65-F5344CB8AC3E}">
        <p14:creationId xmlns:p14="http://schemas.microsoft.com/office/powerpoint/2010/main" val="362026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片占位符 9"/>
          <p:cNvGraphicFramePr>
            <a:graphicFrameLocks noGrp="1"/>
          </p:cNvGraphicFramePr>
          <p:nvPr>
            <p:ph type="pic" idx="1"/>
            <p:extLst>
              <p:ext uri="{D42A27DB-BD31-4B8C-83A1-F6EECF244321}">
                <p14:modId xmlns:p14="http://schemas.microsoft.com/office/powerpoint/2010/main" val="3710207125"/>
              </p:ext>
            </p:extLst>
          </p:nvPr>
        </p:nvGraphicFramePr>
        <p:xfrm>
          <a:off x="755576" y="1628800"/>
          <a:ext cx="7200800" cy="4035403"/>
        </p:xfrm>
        <a:graphic>
          <a:graphicData uri="http://schemas.openxmlformats.org/drawingml/2006/table">
            <a:tbl>
              <a:tblPr firstRow="1" bandRow="1">
                <a:tableStyleId>{5C22544A-7EE6-4342-B048-85BDC9FD1C3A}</a:tableStyleId>
              </a:tblPr>
              <a:tblGrid>
                <a:gridCol w="3600400"/>
                <a:gridCol w="3600400"/>
              </a:tblGrid>
              <a:tr h="651028">
                <a:tc>
                  <a:txBody>
                    <a:bodyPr/>
                    <a:lstStyle/>
                    <a:p>
                      <a:pPr algn="ctr"/>
                      <a:r>
                        <a:rPr lang="en-US" altLang="zh-CN" dirty="0" smtClean="0">
                          <a:ea typeface="华文宋体" pitchFamily="2" charset="-122"/>
                        </a:rPr>
                        <a:t>R</a:t>
                      </a:r>
                      <a:endParaRPr lang="zh-CN" altLang="en-US" dirty="0">
                        <a:ea typeface="华文宋体" pitchFamily="2" charset="-122"/>
                      </a:endParaRPr>
                    </a:p>
                  </a:txBody>
                  <a:tcPr/>
                </a:tc>
                <a:tc>
                  <a:txBody>
                    <a:bodyPr/>
                    <a:lstStyle/>
                    <a:p>
                      <a:pPr algn="ctr"/>
                      <a:r>
                        <a:rPr lang="zh-CN" altLang="en-US" dirty="0" smtClean="0">
                          <a:ea typeface="华文宋体" pitchFamily="2" charset="-122"/>
                        </a:rPr>
                        <a:t>标准</a:t>
                      </a:r>
                      <a:r>
                        <a:rPr lang="zh-CN" altLang="en-US" dirty="0" smtClean="0">
                          <a:ea typeface="华文宋体" pitchFamily="2" charset="-122"/>
                        </a:rPr>
                        <a:t>库（自带）</a:t>
                      </a:r>
                      <a:endParaRPr lang="zh-CN" altLang="en-US" dirty="0">
                        <a:ea typeface="华文宋体" pitchFamily="2" charset="-122"/>
                      </a:endParaRPr>
                    </a:p>
                  </a:txBody>
                  <a:tcPr/>
                </a:tc>
              </a:tr>
              <a:tr h="645116">
                <a:tc>
                  <a:txBody>
                    <a:bodyPr/>
                    <a:lstStyle/>
                    <a:p>
                      <a:pPr algn="ctr"/>
                      <a:r>
                        <a:rPr lang="en-US" altLang="zh-CN" dirty="0" smtClean="0">
                          <a:latin typeface="新宋体" pitchFamily="49" charset="-122"/>
                          <a:ea typeface="新宋体" pitchFamily="49" charset="-122"/>
                        </a:rPr>
                        <a:t>Google Chrome</a:t>
                      </a:r>
                      <a:r>
                        <a:rPr lang="zh-CN" altLang="en-US" dirty="0" smtClean="0">
                          <a:latin typeface="新宋体" pitchFamily="49" charset="-122"/>
                          <a:ea typeface="新宋体" pitchFamily="49" charset="-122"/>
                        </a:rPr>
                        <a:t>浏览器</a:t>
                      </a:r>
                      <a:r>
                        <a:rPr lang="en-US" altLang="zh-CN" baseline="0" dirty="0" smtClean="0">
                          <a:latin typeface="新宋体" pitchFamily="49" charset="-122"/>
                          <a:ea typeface="新宋体" pitchFamily="49" charset="-122"/>
                        </a:rPr>
                        <a:t> </a:t>
                      </a:r>
                      <a:r>
                        <a:rPr lang="en-US" altLang="zh-CN" baseline="0" dirty="0" smtClean="0">
                          <a:latin typeface="新宋体" pitchFamily="49" charset="-122"/>
                          <a:ea typeface="新宋体" pitchFamily="49" charset="-122"/>
                        </a:rPr>
                        <a:t>v75.0.3770.100</a:t>
                      </a:r>
                      <a:r>
                        <a:rPr lang="zh-CN" altLang="en-US" baseline="0" dirty="0" smtClean="0">
                          <a:latin typeface="新宋体" pitchFamily="49" charset="-122"/>
                          <a:ea typeface="新宋体" pitchFamily="49" charset="-122"/>
                        </a:rPr>
                        <a:t>版本</a:t>
                      </a:r>
                      <a:endParaRPr lang="zh-CN" altLang="en-US" dirty="0">
                        <a:latin typeface="新宋体" pitchFamily="49" charset="-122"/>
                        <a:ea typeface="新宋体" pitchFamily="49" charset="-122"/>
                      </a:endParaRPr>
                    </a:p>
                  </a:txBody>
                  <a:tcPr/>
                </a:tc>
                <a:tc>
                  <a:txBody>
                    <a:bodyPr/>
                    <a:lstStyle/>
                    <a:p>
                      <a:pPr algn="ctr"/>
                      <a:r>
                        <a:rPr lang="en-US" altLang="zh-CN" dirty="0" smtClean="0">
                          <a:latin typeface="新宋体" pitchFamily="49" charset="-122"/>
                          <a:ea typeface="新宋体" pitchFamily="49" charset="-122"/>
                        </a:rPr>
                        <a:t>re</a:t>
                      </a:r>
                      <a:r>
                        <a:rPr lang="zh-CN" altLang="en-US" dirty="0" smtClean="0">
                          <a:latin typeface="新宋体" pitchFamily="49" charset="-122"/>
                          <a:ea typeface="新宋体" pitchFamily="49" charset="-122"/>
                        </a:rPr>
                        <a:t>库</a:t>
                      </a:r>
                      <a:endParaRPr lang="en-US" altLang="zh-CN" dirty="0" smtClean="0">
                        <a:latin typeface="新宋体" pitchFamily="49" charset="-122"/>
                        <a:ea typeface="新宋体" pitchFamily="49" charset="-122"/>
                      </a:endParaRPr>
                    </a:p>
                  </a:txBody>
                  <a:tcPr/>
                </a:tc>
              </a:tr>
              <a:tr h="648072">
                <a:tc>
                  <a:txBody>
                    <a:bodyPr/>
                    <a:lstStyle/>
                    <a:p>
                      <a:pPr algn="ctr"/>
                      <a:r>
                        <a:rPr lang="en-US" altLang="zh-CN" dirty="0" err="1" smtClean="0">
                          <a:latin typeface="新宋体" pitchFamily="49" charset="-122"/>
                          <a:ea typeface="新宋体" pitchFamily="49" charset="-122"/>
                        </a:rPr>
                        <a:t>Chromedriver</a:t>
                      </a:r>
                      <a:r>
                        <a:rPr lang="zh-CN" altLang="en-US" dirty="0" smtClean="0">
                          <a:latin typeface="新宋体" pitchFamily="49" charset="-122"/>
                          <a:ea typeface="新宋体" pitchFamily="49" charset="-122"/>
                        </a:rPr>
                        <a:t>工具</a:t>
                      </a:r>
                      <a:r>
                        <a:rPr lang="en-US" altLang="zh-CN" dirty="0" smtClean="0">
                          <a:latin typeface="新宋体" pitchFamily="49" charset="-122"/>
                          <a:ea typeface="新宋体" pitchFamily="49" charset="-122"/>
                        </a:rPr>
                        <a:t>  75.0.3770.90</a:t>
                      </a:r>
                      <a:endParaRPr lang="zh-CN" altLang="en-US" dirty="0">
                        <a:latin typeface="新宋体" pitchFamily="49" charset="-122"/>
                        <a:ea typeface="新宋体" pitchFamily="49" charset="-122"/>
                      </a:endParaRPr>
                    </a:p>
                  </a:txBody>
                  <a:tcPr/>
                </a:tc>
                <a:tc>
                  <a:txBody>
                    <a:bodyPr/>
                    <a:lstStyle/>
                    <a:p>
                      <a:pPr algn="ctr"/>
                      <a:r>
                        <a:rPr lang="en-US" altLang="zh-CN" dirty="0" err="1" smtClean="0">
                          <a:latin typeface="新宋体" pitchFamily="49" charset="-122"/>
                          <a:ea typeface="新宋体" pitchFamily="49" charset="-122"/>
                        </a:rPr>
                        <a:t>cocurrent</a:t>
                      </a:r>
                      <a:r>
                        <a:rPr lang="en-US" altLang="zh-CN" dirty="0" smtClean="0">
                          <a:latin typeface="新宋体" pitchFamily="49" charset="-122"/>
                          <a:ea typeface="新宋体" pitchFamily="49" charset="-122"/>
                        </a:rPr>
                        <a:t> </a:t>
                      </a:r>
                      <a:r>
                        <a:rPr lang="zh-CN" altLang="en-US" dirty="0" smtClean="0">
                          <a:latin typeface="新宋体" pitchFamily="49" charset="-122"/>
                          <a:ea typeface="新宋体" pitchFamily="49" charset="-122"/>
                        </a:rPr>
                        <a:t>库</a:t>
                      </a:r>
                      <a:endParaRPr lang="zh-CN" altLang="en-US" dirty="0">
                        <a:latin typeface="新宋体" pitchFamily="49" charset="-122"/>
                        <a:ea typeface="新宋体" pitchFamily="49" charset="-122"/>
                      </a:endParaRPr>
                    </a:p>
                  </a:txBody>
                  <a:tcPr/>
                </a:tc>
              </a:tr>
              <a:tr h="648072">
                <a:tc>
                  <a:txBody>
                    <a:bodyPr/>
                    <a:lstStyle/>
                    <a:p>
                      <a:pPr algn="ctr"/>
                      <a:r>
                        <a:rPr lang="en-US" altLang="zh-CN" baseline="0" dirty="0" smtClean="0">
                          <a:latin typeface="新宋体" pitchFamily="49" charset="-122"/>
                          <a:ea typeface="新宋体" pitchFamily="49" charset="-122"/>
                        </a:rPr>
                        <a:t>selenium</a:t>
                      </a:r>
                      <a:r>
                        <a:rPr lang="zh-CN" altLang="en-US" baseline="0" dirty="0" smtClean="0">
                          <a:latin typeface="新宋体" pitchFamily="49" charset="-122"/>
                          <a:ea typeface="新宋体" pitchFamily="49" charset="-122"/>
                        </a:rPr>
                        <a:t>库 </a:t>
                      </a:r>
                      <a:endParaRPr lang="en-US" altLang="zh-CN" baseline="0" dirty="0" smtClean="0">
                        <a:latin typeface="新宋体" pitchFamily="49" charset="-122"/>
                        <a:ea typeface="新宋体" pitchFamily="49" charset="-122"/>
                      </a:endParaRPr>
                    </a:p>
                    <a:p>
                      <a:pPr algn="ctr"/>
                      <a:r>
                        <a:rPr lang="en-US" altLang="zh-CN" baseline="0" dirty="0" smtClean="0">
                          <a:latin typeface="新宋体" pitchFamily="49" charset="-122"/>
                          <a:ea typeface="新宋体" pitchFamily="49" charset="-122"/>
                        </a:rPr>
                        <a:t>3.141.0</a:t>
                      </a:r>
                      <a:endParaRPr lang="zh-CN" altLang="en-US" baseline="0" dirty="0">
                        <a:latin typeface="新宋体" pitchFamily="49" charset="-122"/>
                        <a:ea typeface="新宋体" pitchFamily="49" charset="-122"/>
                      </a:endParaRPr>
                    </a:p>
                  </a:txBody>
                  <a:tcPr/>
                </a:tc>
                <a:tc>
                  <a:txBody>
                    <a:bodyPr/>
                    <a:lstStyle/>
                    <a:p>
                      <a:pPr algn="ctr"/>
                      <a:r>
                        <a:rPr lang="en-US" altLang="zh-CN" baseline="0" dirty="0" smtClean="0">
                          <a:latin typeface="新宋体" pitchFamily="49" charset="-122"/>
                          <a:ea typeface="新宋体" pitchFamily="49" charset="-122"/>
                        </a:rPr>
                        <a:t>collections</a:t>
                      </a:r>
                      <a:r>
                        <a:rPr lang="zh-CN" altLang="en-US" baseline="0" dirty="0" smtClean="0">
                          <a:latin typeface="新宋体" pitchFamily="49" charset="-122"/>
                          <a:ea typeface="新宋体" pitchFamily="49" charset="-122"/>
                        </a:rPr>
                        <a:t>库</a:t>
                      </a:r>
                      <a:endParaRPr lang="zh-CN" altLang="en-US" baseline="0" dirty="0">
                        <a:latin typeface="新宋体" pitchFamily="49" charset="-122"/>
                        <a:ea typeface="新宋体" pitchFamily="49" charset="-122"/>
                      </a:endParaRPr>
                    </a:p>
                  </a:txBody>
                  <a:tcPr/>
                </a:tc>
              </a:tr>
              <a:tr h="648072">
                <a:tc>
                  <a:txBody>
                    <a:bodyPr/>
                    <a:lstStyle/>
                    <a:p>
                      <a:pPr algn="ctr"/>
                      <a:r>
                        <a:rPr lang="en-US" altLang="zh-CN" dirty="0" smtClean="0">
                          <a:latin typeface="新宋体" pitchFamily="49" charset="-122"/>
                          <a:ea typeface="新宋体" pitchFamily="49" charset="-122"/>
                        </a:rPr>
                        <a:t>requests</a:t>
                      </a:r>
                      <a:r>
                        <a:rPr lang="zh-CN" altLang="en-US" dirty="0" smtClean="0">
                          <a:latin typeface="新宋体" pitchFamily="49" charset="-122"/>
                          <a:ea typeface="新宋体" pitchFamily="49" charset="-122"/>
                        </a:rPr>
                        <a:t>库 </a:t>
                      </a:r>
                      <a:endParaRPr lang="en-US" altLang="zh-CN" dirty="0" smtClean="0">
                        <a:latin typeface="新宋体" pitchFamily="49" charset="-122"/>
                        <a:ea typeface="新宋体" pitchFamily="49" charset="-122"/>
                      </a:endParaRPr>
                    </a:p>
                    <a:p>
                      <a:pPr algn="ctr"/>
                      <a:r>
                        <a:rPr lang="en-US" altLang="zh-CN" baseline="0" dirty="0" smtClean="0">
                          <a:latin typeface="新宋体" pitchFamily="49" charset="-122"/>
                          <a:ea typeface="新宋体" pitchFamily="49" charset="-122"/>
                        </a:rPr>
                        <a:t>2.21.0</a:t>
                      </a:r>
                      <a:endParaRPr lang="zh-CN" altLang="en-US" dirty="0">
                        <a:latin typeface="新宋体" pitchFamily="49" charset="-122"/>
                        <a:ea typeface="新宋体" pitchFamily="49" charset="-122"/>
                      </a:endParaRPr>
                    </a:p>
                  </a:txBody>
                  <a:tcPr/>
                </a:tc>
                <a:tc>
                  <a:txBody>
                    <a:bodyPr/>
                    <a:lstStyle/>
                    <a:p>
                      <a:pPr algn="ctr"/>
                      <a:r>
                        <a:rPr lang="en-US" altLang="zh-CN" dirty="0" smtClean="0">
                          <a:latin typeface="新宋体" pitchFamily="49" charset="-122"/>
                          <a:ea typeface="新宋体" pitchFamily="49" charset="-122"/>
                        </a:rPr>
                        <a:t>queue</a:t>
                      </a:r>
                      <a:r>
                        <a:rPr lang="zh-CN" altLang="en-US" dirty="0" smtClean="0">
                          <a:latin typeface="新宋体" pitchFamily="49" charset="-122"/>
                          <a:ea typeface="新宋体" pitchFamily="49" charset="-122"/>
                        </a:rPr>
                        <a:t>库</a:t>
                      </a:r>
                      <a:endParaRPr lang="zh-CN" altLang="en-US" dirty="0">
                        <a:latin typeface="新宋体" pitchFamily="49" charset="-122"/>
                        <a:ea typeface="新宋体" pitchFamily="49" charset="-122"/>
                      </a:endParaRPr>
                    </a:p>
                  </a:txBody>
                  <a:tcPr/>
                </a:tc>
              </a:tr>
              <a:tr h="795043">
                <a:tc>
                  <a:txBody>
                    <a:bodyPr/>
                    <a:lstStyle/>
                    <a:p>
                      <a:pPr algn="ctr"/>
                      <a:r>
                        <a:rPr lang="en-US" altLang="zh-CN" dirty="0" smtClean="0">
                          <a:ea typeface="华文宋体" pitchFamily="2" charset="-122"/>
                        </a:rPr>
                        <a:t>Pandas</a:t>
                      </a:r>
                      <a:r>
                        <a:rPr lang="zh-CN" altLang="en-US" dirty="0" smtClean="0">
                          <a:ea typeface="华文宋体" pitchFamily="2" charset="-122"/>
                        </a:rPr>
                        <a:t>库</a:t>
                      </a:r>
                      <a:endParaRPr lang="en-US" altLang="zh-CN" dirty="0" smtClean="0">
                        <a:ea typeface="华文宋体" pitchFamily="2" charset="-122"/>
                      </a:endParaRPr>
                    </a:p>
                    <a:p>
                      <a:pPr algn="ctr"/>
                      <a:r>
                        <a:rPr lang="zh-CN" altLang="en-US" dirty="0" smtClean="0">
                          <a:ea typeface="华文宋体" pitchFamily="2" charset="-122"/>
                        </a:rPr>
                        <a:t>最新版即可</a:t>
                      </a:r>
                      <a:endParaRPr lang="zh-CN" altLang="en-US" dirty="0">
                        <a:ea typeface="华文宋体" pitchFamily="2" charset="-122"/>
                      </a:endParaRPr>
                    </a:p>
                  </a:txBody>
                  <a:tcPr/>
                </a:tc>
                <a:tc>
                  <a:txBody>
                    <a:bodyPr/>
                    <a:lstStyle/>
                    <a:p>
                      <a:pPr algn="ctr"/>
                      <a:endParaRPr lang="zh-CN" altLang="en-US" dirty="0">
                        <a:ea typeface="华文宋体" pitchFamily="2" charset="-122"/>
                      </a:endParaRPr>
                    </a:p>
                  </a:txBody>
                  <a:tcPr/>
                </a:tc>
              </a:tr>
            </a:tbl>
          </a:graphicData>
        </a:graphic>
      </p:graphicFrame>
      <p:sp>
        <p:nvSpPr>
          <p:cNvPr id="9" name="TextBox 8"/>
          <p:cNvSpPr txBox="1"/>
          <p:nvPr/>
        </p:nvSpPr>
        <p:spPr>
          <a:xfrm>
            <a:off x="71468" y="470575"/>
            <a:ext cx="3528392" cy="707886"/>
          </a:xfrm>
          <a:prstGeom prst="rect">
            <a:avLst/>
          </a:prstGeom>
          <a:noFill/>
        </p:spPr>
        <p:txBody>
          <a:bodyPr wrap="square" rtlCol="0">
            <a:spAutoFit/>
          </a:bodyPr>
          <a:lstStyle/>
          <a:p>
            <a:pPr>
              <a:spcBef>
                <a:spcPct val="0"/>
              </a:spcBef>
            </a:pPr>
            <a:r>
              <a:rPr lang="en-US" altLang="zh-CN" sz="4000" dirty="0" smtClean="0">
                <a:solidFill>
                  <a:schemeClr val="tx2"/>
                </a:solidFill>
                <a:latin typeface="+mj-lt"/>
                <a:ea typeface="+mj-ea"/>
                <a:cs typeface="+mj-cs"/>
              </a:rPr>
              <a:t>3.1 </a:t>
            </a:r>
            <a:r>
              <a:rPr lang="zh-CN" altLang="en-US" sz="4000" dirty="0">
                <a:solidFill>
                  <a:schemeClr val="tx2"/>
                </a:solidFill>
                <a:latin typeface="+mj-lt"/>
                <a:ea typeface="+mj-ea"/>
                <a:cs typeface="+mj-cs"/>
              </a:rPr>
              <a:t>库的选择</a:t>
            </a:r>
            <a:endParaRPr lang="zh-CN" altLang="en-US" sz="4000" dirty="0">
              <a:solidFill>
                <a:schemeClr val="tx2"/>
              </a:solidFill>
              <a:latin typeface="+mj-lt"/>
              <a:ea typeface="+mj-ea"/>
              <a:cs typeface="+mj-cs"/>
            </a:endParaRPr>
          </a:p>
        </p:txBody>
      </p:sp>
    </p:spTree>
    <p:extLst>
      <p:ext uri="{BB962C8B-B14F-4D97-AF65-F5344CB8AC3E}">
        <p14:creationId xmlns:p14="http://schemas.microsoft.com/office/powerpoint/2010/main" val="2060937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79" y="404664"/>
            <a:ext cx="4839098" cy="707886"/>
          </a:xfrm>
          <a:prstGeom prst="rect">
            <a:avLst/>
          </a:prstGeom>
          <a:noFill/>
        </p:spPr>
        <p:txBody>
          <a:bodyPr wrap="square" rtlCol="0">
            <a:spAutoFit/>
          </a:bodyPr>
          <a:lstStyle/>
          <a:p>
            <a:pPr>
              <a:spcBef>
                <a:spcPct val="0"/>
              </a:spcBef>
            </a:pPr>
            <a:r>
              <a:rPr lang="en-US" altLang="zh-CN" sz="4000" dirty="0">
                <a:solidFill>
                  <a:schemeClr val="tx2"/>
                </a:solidFill>
                <a:latin typeface="+mj-lt"/>
                <a:ea typeface="+mj-ea"/>
                <a:cs typeface="+mj-cs"/>
              </a:rPr>
              <a:t>3.2 </a:t>
            </a:r>
            <a:r>
              <a:rPr lang="zh-CN" altLang="en-US" sz="4000" dirty="0">
                <a:solidFill>
                  <a:schemeClr val="tx2"/>
                </a:solidFill>
                <a:latin typeface="+mj-lt"/>
                <a:ea typeface="+mj-ea"/>
                <a:cs typeface="+mj-cs"/>
              </a:rPr>
              <a:t>环境配置说明</a:t>
            </a:r>
            <a:endParaRPr lang="zh-CN" altLang="en-US" sz="4000" dirty="0">
              <a:solidFill>
                <a:schemeClr val="tx2"/>
              </a:solidFill>
              <a:latin typeface="+mj-lt"/>
              <a:ea typeface="+mj-ea"/>
              <a:cs typeface="+mj-cs"/>
            </a:endParaRPr>
          </a:p>
        </p:txBody>
      </p:sp>
      <p:sp>
        <p:nvSpPr>
          <p:cNvPr id="7" name="TextBox 6"/>
          <p:cNvSpPr txBox="1"/>
          <p:nvPr/>
        </p:nvSpPr>
        <p:spPr>
          <a:xfrm>
            <a:off x="323528" y="1268760"/>
            <a:ext cx="3816424" cy="4524315"/>
          </a:xfrm>
          <a:prstGeom prst="rect">
            <a:avLst/>
          </a:prstGeom>
          <a:noFill/>
        </p:spPr>
        <p:txBody>
          <a:bodyPr wrap="square" rtlCol="0">
            <a:spAutoFit/>
          </a:bodyPr>
          <a:lstStyle/>
          <a:p>
            <a:pPr marL="342900" indent="-342900">
              <a:buFont typeface="Wingdings" pitchFamily="2" charset="2"/>
              <a:buChar char="l"/>
            </a:pPr>
            <a:r>
              <a:rPr lang="en-US" altLang="zh-CN" sz="2400" dirty="0" smtClean="0"/>
              <a:t>1.Chromedriver</a:t>
            </a:r>
            <a:r>
              <a:rPr lang="zh-CN" altLang="en-US" sz="2400" dirty="0" smtClean="0"/>
              <a:t>的版本要与</a:t>
            </a:r>
            <a:r>
              <a:rPr lang="en-US" altLang="zh-CN" sz="2400" dirty="0" smtClean="0"/>
              <a:t>Chrome</a:t>
            </a:r>
            <a:r>
              <a:rPr lang="zh-CN" altLang="en-US" sz="2400" dirty="0" smtClean="0"/>
              <a:t>相匹配，文件里是相匹配的版本</a:t>
            </a:r>
            <a:endParaRPr lang="en-US" altLang="zh-CN" sz="2400" dirty="0"/>
          </a:p>
          <a:p>
            <a:pPr marL="342900" indent="-342900">
              <a:buFont typeface="Wingdings" pitchFamily="2" charset="2"/>
              <a:buChar char="l"/>
            </a:pPr>
            <a:r>
              <a:rPr lang="en-US" altLang="zh-CN" sz="2400" dirty="0"/>
              <a:t>2.</a:t>
            </a:r>
            <a:r>
              <a:rPr lang="zh-CN" altLang="en-US" sz="2400" dirty="0"/>
              <a:t>必须将</a:t>
            </a:r>
            <a:r>
              <a:rPr lang="en-US" altLang="zh-CN" sz="2400" dirty="0" err="1"/>
              <a:t>Chromedriver</a:t>
            </a:r>
            <a:r>
              <a:rPr lang="zh-CN" altLang="en-US" sz="2400" dirty="0"/>
              <a:t>拖动</a:t>
            </a:r>
            <a:r>
              <a:rPr lang="zh-CN" altLang="en-US" sz="2400" dirty="0" smtClean="0"/>
              <a:t>到到</a:t>
            </a:r>
            <a:r>
              <a:rPr lang="en-US" altLang="zh-CN" sz="2400" dirty="0"/>
              <a:t>Python</a:t>
            </a:r>
            <a:r>
              <a:rPr lang="zh-CN" altLang="en-US" sz="2400" dirty="0"/>
              <a:t>目录下的</a:t>
            </a:r>
            <a:r>
              <a:rPr lang="en-US" altLang="zh-CN" sz="2400" dirty="0"/>
              <a:t>Scripts</a:t>
            </a:r>
            <a:r>
              <a:rPr lang="zh-CN" altLang="en-US" sz="2400" dirty="0"/>
              <a:t>文件夹</a:t>
            </a:r>
            <a:r>
              <a:rPr lang="zh-CN" altLang="en-US" sz="2400" dirty="0" smtClean="0"/>
              <a:t>下</a:t>
            </a:r>
            <a:r>
              <a:rPr lang="en-US" altLang="zh-CN" sz="2400" dirty="0" smtClean="0"/>
              <a:t>(Python</a:t>
            </a:r>
            <a:r>
              <a:rPr lang="zh-CN" altLang="en-US" sz="2400" dirty="0" smtClean="0"/>
              <a:t>必须配置了环境变量</a:t>
            </a:r>
            <a:r>
              <a:rPr lang="en-US" altLang="zh-CN" sz="2400" dirty="0" smtClean="0"/>
              <a:t>)</a:t>
            </a:r>
            <a:endParaRPr lang="en-US" altLang="zh-CN" sz="2400" dirty="0"/>
          </a:p>
          <a:p>
            <a:pPr marL="342900" indent="-342900">
              <a:buFont typeface="Wingdings" pitchFamily="2" charset="2"/>
              <a:buChar char="l"/>
            </a:pPr>
            <a:r>
              <a:rPr lang="en-US" altLang="zh-CN" sz="2400" dirty="0" smtClean="0"/>
              <a:t>3.</a:t>
            </a:r>
            <a:r>
              <a:rPr lang="zh-CN" altLang="en-US" sz="2400" dirty="0" smtClean="0"/>
              <a:t>终端输入</a:t>
            </a:r>
            <a:r>
              <a:rPr lang="en-US" altLang="zh-CN" sz="2400" dirty="0" err="1" smtClean="0"/>
              <a:t>chromedriver</a:t>
            </a:r>
            <a:r>
              <a:rPr lang="zh-CN" altLang="en-US" sz="2400" dirty="0" smtClean="0"/>
              <a:t>，若出现右图表示配置成功</a:t>
            </a:r>
            <a:endParaRPr lang="en-US" altLang="zh-CN" sz="2400" dirty="0" smtClean="0"/>
          </a:p>
          <a:p>
            <a:pPr marL="342900" indent="-342900">
              <a:buFont typeface="Wingdings" pitchFamily="2" charset="2"/>
              <a:buChar char="l"/>
            </a:pPr>
            <a:r>
              <a:rPr lang="en-US" altLang="zh-CN" sz="2400" dirty="0" smtClean="0"/>
              <a:t>4.</a:t>
            </a:r>
            <a:r>
              <a:rPr lang="zh-CN" altLang="en-US" sz="2400" dirty="0" smtClean="0"/>
              <a:t>必须在上大内网条件</a:t>
            </a:r>
            <a:r>
              <a:rPr lang="zh-CN" altLang="en-US" sz="2400" smtClean="0"/>
              <a:t>下运行。</a:t>
            </a:r>
            <a:endParaRPr lang="en-US" altLang="zh-CN" sz="2400" dirty="0"/>
          </a:p>
        </p:txBody>
      </p:sp>
      <p:pic>
        <p:nvPicPr>
          <p:cNvPr id="1026" name="Picture 2" descr="C:\Users\Administrator\Desktop\捕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623" y="1412776"/>
            <a:ext cx="4610481" cy="44644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0207" y="6357318"/>
            <a:ext cx="7200801" cy="461665"/>
          </a:xfrm>
          <a:prstGeom prst="rect">
            <a:avLst/>
          </a:prstGeom>
          <a:noFill/>
        </p:spPr>
        <p:txBody>
          <a:bodyPr wrap="square" rtlCol="0">
            <a:spAutoFit/>
          </a:bodyPr>
          <a:lstStyle/>
          <a:p>
            <a:r>
              <a:rPr lang="zh-CN" altLang="en-US" sz="2400" dirty="0" smtClean="0">
                <a:hlinkClick r:id="rId3"/>
              </a:rPr>
              <a:t>详细配置：</a:t>
            </a:r>
            <a:r>
              <a:rPr lang="en-US" altLang="zh-CN" sz="2400" dirty="0" smtClean="0">
                <a:hlinkClick r:id="rId3"/>
              </a:rPr>
              <a:t>https</a:t>
            </a:r>
            <a:r>
              <a:rPr lang="en-US" altLang="zh-CN" sz="2400" dirty="0">
                <a:hlinkClick r:id="rId3"/>
              </a:rPr>
              <a:t>://www.jianshu.com/p/dd848e40c7ad</a:t>
            </a:r>
            <a:endParaRPr lang="zh-CN" altLang="en-US" sz="2400" dirty="0"/>
          </a:p>
        </p:txBody>
      </p:sp>
    </p:spTree>
    <p:extLst>
      <p:ext uri="{BB962C8B-B14F-4D97-AF65-F5344CB8AC3E}">
        <p14:creationId xmlns:p14="http://schemas.microsoft.com/office/powerpoint/2010/main" val="2581663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42" y="404664"/>
            <a:ext cx="6243254" cy="707886"/>
          </a:xfrm>
          <a:prstGeom prst="rect">
            <a:avLst/>
          </a:prstGeom>
          <a:noFill/>
        </p:spPr>
        <p:txBody>
          <a:bodyPr wrap="square" rtlCol="0">
            <a:spAutoFit/>
          </a:bodyPr>
          <a:lstStyle/>
          <a:p>
            <a:pPr>
              <a:spcBef>
                <a:spcPct val="0"/>
              </a:spcBef>
            </a:pPr>
            <a:r>
              <a:rPr lang="en-US" altLang="zh-CN" sz="4000" dirty="0" smtClean="0">
                <a:solidFill>
                  <a:schemeClr val="tx2"/>
                </a:solidFill>
                <a:latin typeface="+mj-lt"/>
                <a:ea typeface="+mj-ea"/>
                <a:cs typeface="+mj-cs"/>
              </a:rPr>
              <a:t>3.3 </a:t>
            </a:r>
            <a:r>
              <a:rPr lang="zh-CN" altLang="en-US" sz="4000" dirty="0" smtClean="0">
                <a:solidFill>
                  <a:schemeClr val="tx2"/>
                </a:solidFill>
                <a:latin typeface="+mj-lt"/>
                <a:ea typeface="+mj-ea"/>
                <a:cs typeface="+mj-cs"/>
              </a:rPr>
              <a:t>主</a:t>
            </a:r>
            <a:r>
              <a:rPr lang="zh-CN" altLang="en-US" sz="4000" dirty="0">
                <a:solidFill>
                  <a:schemeClr val="tx2"/>
                </a:solidFill>
                <a:latin typeface="+mj-lt"/>
                <a:ea typeface="+mj-ea"/>
                <a:cs typeface="+mj-cs"/>
              </a:rPr>
              <a:t>框架</a:t>
            </a:r>
            <a:endParaRPr lang="zh-CN" altLang="en-US" sz="4000" dirty="0">
              <a:solidFill>
                <a:schemeClr val="tx2"/>
              </a:solidFill>
              <a:latin typeface="+mj-lt"/>
              <a:ea typeface="+mj-ea"/>
              <a:cs typeface="+mj-cs"/>
            </a:endParaRPr>
          </a:p>
        </p:txBody>
      </p:sp>
      <p:sp>
        <p:nvSpPr>
          <p:cNvPr id="9" name="文本占位符 8"/>
          <p:cNvSpPr>
            <a:spLocks noGrp="1"/>
          </p:cNvSpPr>
          <p:nvPr>
            <p:ph type="body" sz="half" idx="2"/>
          </p:nvPr>
        </p:nvSpPr>
        <p:spPr>
          <a:xfrm>
            <a:off x="395536" y="1268760"/>
            <a:ext cx="3384376" cy="5256584"/>
          </a:xfrm>
        </p:spPr>
        <p:txBody>
          <a:bodyPr>
            <a:noAutofit/>
          </a:bodyPr>
          <a:lstStyle/>
          <a:p>
            <a:pPr marL="342900" indent="-342900">
              <a:buFont typeface="Wingdings" pitchFamily="2" charset="2"/>
              <a:buChar char="u"/>
            </a:pPr>
            <a:r>
              <a:rPr lang="en-US" altLang="zh-CN" sz="2000" dirty="0" smtClean="0"/>
              <a:t>1.SPEECHES</a:t>
            </a:r>
            <a:r>
              <a:rPr lang="zh-CN" altLang="en-US" sz="2000" dirty="0" smtClean="0"/>
              <a:t>包集成了对于学术报告的所有程序</a:t>
            </a:r>
            <a:endParaRPr lang="en-US" altLang="zh-CN" sz="2000" dirty="0"/>
          </a:p>
          <a:p>
            <a:pPr marL="342900" indent="-342900">
              <a:buFont typeface="Wingdings" pitchFamily="2" charset="2"/>
              <a:buChar char="u"/>
            </a:pPr>
            <a:r>
              <a:rPr lang="en-US" altLang="zh-CN" sz="2000" dirty="0" smtClean="0"/>
              <a:t>2.NEWS</a:t>
            </a:r>
            <a:r>
              <a:rPr lang="zh-CN" altLang="en-US" sz="2000" dirty="0" smtClean="0"/>
              <a:t>包集成了对于新闻速递的所有程序</a:t>
            </a:r>
            <a:endParaRPr lang="en-US" altLang="zh-CN" sz="2000" dirty="0"/>
          </a:p>
          <a:p>
            <a:pPr marL="342900" indent="-342900">
              <a:buFont typeface="Wingdings" pitchFamily="2" charset="2"/>
              <a:buChar char="u"/>
            </a:pPr>
            <a:r>
              <a:rPr lang="en-US" altLang="zh-CN" sz="2000" dirty="0" smtClean="0"/>
              <a:t>3.Chrome</a:t>
            </a:r>
            <a:r>
              <a:rPr lang="zh-CN" altLang="en-US" sz="2000" dirty="0" smtClean="0"/>
              <a:t>浏览器与</a:t>
            </a:r>
            <a:r>
              <a:rPr lang="en-US" altLang="zh-CN" sz="2000" dirty="0" err="1" smtClean="0"/>
              <a:t>Chromedriver</a:t>
            </a:r>
            <a:r>
              <a:rPr lang="zh-CN" altLang="en-US" sz="2000" dirty="0" smtClean="0"/>
              <a:t>是本项目的第三方自动化应用</a:t>
            </a:r>
            <a:endParaRPr lang="en-US" altLang="zh-CN" sz="2000" dirty="0" smtClean="0"/>
          </a:p>
          <a:p>
            <a:pPr marL="342900" indent="-342900">
              <a:buFont typeface="Wingdings" pitchFamily="2" charset="2"/>
              <a:buChar char="u"/>
            </a:pPr>
            <a:r>
              <a:rPr lang="en-US" altLang="zh-CN" sz="2000" dirty="0" smtClean="0"/>
              <a:t>4.documents</a:t>
            </a:r>
            <a:r>
              <a:rPr lang="zh-CN" altLang="en-US" sz="2000" dirty="0" smtClean="0"/>
              <a:t>文件是存取所爬取的信息文件</a:t>
            </a:r>
            <a:endParaRPr lang="en-US" altLang="zh-CN" sz="2000" dirty="0"/>
          </a:p>
          <a:p>
            <a:pPr marL="342900" indent="-342900">
              <a:buFont typeface="Wingdings" pitchFamily="2" charset="2"/>
              <a:buChar char="u"/>
            </a:pPr>
            <a:r>
              <a:rPr lang="en-US" altLang="zh-CN" sz="2000" dirty="0"/>
              <a:t>5</a:t>
            </a:r>
            <a:r>
              <a:rPr lang="en-US" altLang="zh-CN" sz="2000" dirty="0" smtClean="0"/>
              <a:t>.run.py</a:t>
            </a:r>
            <a:r>
              <a:rPr lang="zh-CN" altLang="en-US" sz="2000" dirty="0" smtClean="0"/>
              <a:t>是本项目的主程序，只需运行此程序即可</a:t>
            </a:r>
            <a:endParaRPr lang="en-US" altLang="zh-CN" sz="2000" dirty="0"/>
          </a:p>
          <a:p>
            <a:pPr marL="342900" indent="-342900">
              <a:buFont typeface="Wingdings" pitchFamily="2" charset="2"/>
              <a:buChar char="u"/>
            </a:pPr>
            <a:r>
              <a:rPr lang="en-US" altLang="zh-CN" sz="2000" dirty="0"/>
              <a:t>6</a:t>
            </a:r>
            <a:r>
              <a:rPr lang="en-US" altLang="zh-CN" sz="2000" dirty="0" smtClean="0"/>
              <a:t>.Settings</a:t>
            </a:r>
            <a:r>
              <a:rPr lang="zh-CN" altLang="en-US" sz="2000" dirty="0" smtClean="0"/>
              <a:t>是对本项目的配置文件，列如用户名，密码等</a:t>
            </a:r>
            <a:endParaRPr lang="en-US" altLang="zh-CN" sz="2000" dirty="0" smtClean="0"/>
          </a:p>
          <a:p>
            <a:pPr marL="342900" indent="-342900">
              <a:buFont typeface="Wingdings" pitchFamily="2" charset="2"/>
              <a:buChar char="u"/>
            </a:pPr>
            <a:r>
              <a:rPr lang="en-US" altLang="zh-CN" sz="2000" dirty="0" smtClean="0"/>
              <a:t>7.PHOTOS</a:t>
            </a:r>
            <a:r>
              <a:rPr lang="zh-CN" altLang="en-US" sz="2000" dirty="0" smtClean="0"/>
              <a:t>是爬取图片新闻信息</a:t>
            </a:r>
            <a:endParaRPr lang="zh-CN" altLang="en-US" sz="2000" dirty="0"/>
          </a:p>
        </p:txBody>
      </p:sp>
      <p:sp>
        <p:nvSpPr>
          <p:cNvPr id="11" name="TextBox 10"/>
          <p:cNvSpPr txBox="1"/>
          <p:nvPr/>
        </p:nvSpPr>
        <p:spPr>
          <a:xfrm>
            <a:off x="4932040" y="1112550"/>
            <a:ext cx="2808312" cy="707886"/>
          </a:xfrm>
          <a:prstGeom prst="rect">
            <a:avLst/>
          </a:prstGeom>
          <a:noFill/>
        </p:spPr>
        <p:txBody>
          <a:bodyPr wrap="square" rtlCol="0">
            <a:spAutoFit/>
          </a:bodyPr>
          <a:lstStyle/>
          <a:p>
            <a:r>
              <a:rPr lang="zh-CN" altLang="en-US" sz="4000" dirty="0" smtClean="0">
                <a:latin typeface="新宋体" pitchFamily="49" charset="-122"/>
                <a:ea typeface="新宋体" pitchFamily="49" charset="-122"/>
              </a:rPr>
              <a:t>  主</a:t>
            </a:r>
            <a:r>
              <a:rPr lang="zh-CN" altLang="en-US" sz="4000" dirty="0">
                <a:latin typeface="新宋体" pitchFamily="49" charset="-122"/>
                <a:ea typeface="新宋体" pitchFamily="49" charset="-122"/>
              </a:rPr>
              <a:t>框架</a:t>
            </a:r>
          </a:p>
        </p:txBody>
      </p:sp>
      <p:pic>
        <p:nvPicPr>
          <p:cNvPr id="1026" name="Picture 2" descr="C:\Users\Administrator\Desktop\微信截图_2019070616234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6649" y="2060848"/>
            <a:ext cx="4739094" cy="415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7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639" y="346153"/>
            <a:ext cx="5487170" cy="707886"/>
          </a:xfrm>
          <a:prstGeom prst="rect">
            <a:avLst/>
          </a:prstGeom>
          <a:noFill/>
        </p:spPr>
        <p:txBody>
          <a:bodyPr wrap="square" rtlCol="0">
            <a:spAutoFit/>
          </a:bodyPr>
          <a:lstStyle/>
          <a:p>
            <a:r>
              <a:rPr lang="en-US" altLang="zh-CN" sz="4000" dirty="0">
                <a:solidFill>
                  <a:schemeClr val="tx2"/>
                </a:solidFill>
                <a:latin typeface="+mj-lt"/>
                <a:ea typeface="+mj-ea"/>
                <a:cs typeface="+mj-cs"/>
              </a:rPr>
              <a:t>3.4.1 SPEECHES</a:t>
            </a:r>
            <a:r>
              <a:rPr lang="zh-CN" altLang="en-US" sz="4000" dirty="0">
                <a:solidFill>
                  <a:schemeClr val="tx2"/>
                </a:solidFill>
                <a:latin typeface="+mj-lt"/>
                <a:ea typeface="+mj-ea"/>
                <a:cs typeface="+mj-cs"/>
              </a:rPr>
              <a:t>文件</a:t>
            </a:r>
            <a:endParaRPr lang="zh-CN" altLang="en-US" sz="4000" dirty="0">
              <a:solidFill>
                <a:schemeClr val="tx2"/>
              </a:solidFill>
              <a:latin typeface="+mj-lt"/>
              <a:ea typeface="+mj-ea"/>
              <a:cs typeface="+mj-cs"/>
            </a:endParaRPr>
          </a:p>
        </p:txBody>
      </p:sp>
      <p:sp>
        <p:nvSpPr>
          <p:cNvPr id="9" name="文本占位符 8"/>
          <p:cNvSpPr>
            <a:spLocks noGrp="1"/>
          </p:cNvSpPr>
          <p:nvPr>
            <p:ph type="body" sz="half" idx="2"/>
          </p:nvPr>
        </p:nvSpPr>
        <p:spPr>
          <a:xfrm>
            <a:off x="395536" y="1268760"/>
            <a:ext cx="3384376" cy="5256584"/>
          </a:xfrm>
        </p:spPr>
        <p:txBody>
          <a:bodyPr>
            <a:noAutofit/>
          </a:bodyPr>
          <a:lstStyle/>
          <a:p>
            <a:pPr marL="342900" indent="-342900">
              <a:buFont typeface="Wingdings" pitchFamily="2" charset="2"/>
              <a:buChar char="u"/>
            </a:pPr>
            <a:r>
              <a:rPr lang="en-US" altLang="zh-CN" sz="2000" dirty="0" smtClean="0"/>
              <a:t>1.documents</a:t>
            </a:r>
            <a:r>
              <a:rPr lang="zh-CN" altLang="en-US" sz="2000" dirty="0" smtClean="0"/>
              <a:t>文件夹是用来在调试的时候存放爬取的信息的</a:t>
            </a:r>
            <a:endParaRPr lang="en-US" altLang="zh-CN" sz="2000" dirty="0"/>
          </a:p>
          <a:p>
            <a:pPr marL="342900" indent="-342900">
              <a:buFont typeface="Wingdings" pitchFamily="2" charset="2"/>
              <a:buChar char="u"/>
            </a:pPr>
            <a:r>
              <a:rPr lang="en-US" altLang="zh-CN" sz="2000" dirty="0" smtClean="0"/>
              <a:t>2.LOGIN.py</a:t>
            </a:r>
            <a:r>
              <a:rPr lang="zh-CN" altLang="en-US" sz="2000" dirty="0" smtClean="0"/>
              <a:t>是对相应的</a:t>
            </a:r>
            <a:r>
              <a:rPr lang="en-US" altLang="zh-CN" sz="2000" dirty="0" smtClean="0"/>
              <a:t>selenium</a:t>
            </a:r>
            <a:r>
              <a:rPr lang="zh-CN" altLang="en-US" sz="2000" dirty="0" smtClean="0"/>
              <a:t>操作的封装成一个</a:t>
            </a:r>
            <a:r>
              <a:rPr lang="en-US" altLang="zh-CN" sz="2000" dirty="0" smtClean="0"/>
              <a:t>Login</a:t>
            </a:r>
            <a:r>
              <a:rPr lang="zh-CN" altLang="en-US" sz="2000" dirty="0" smtClean="0"/>
              <a:t>类</a:t>
            </a:r>
            <a:endParaRPr lang="en-US" altLang="zh-CN" sz="2000" dirty="0"/>
          </a:p>
          <a:p>
            <a:pPr marL="342900" indent="-342900">
              <a:buFont typeface="Wingdings" pitchFamily="2" charset="2"/>
              <a:buChar char="u"/>
            </a:pPr>
            <a:r>
              <a:rPr lang="en-US" altLang="zh-CN" sz="2000" dirty="0" smtClean="0"/>
              <a:t>3.math_acd.py</a:t>
            </a:r>
            <a:r>
              <a:rPr lang="zh-CN" altLang="en-US" sz="2000" dirty="0" smtClean="0"/>
              <a:t>是数学系网站的学术报告信息的爬取，为了后面进行去重更新</a:t>
            </a:r>
            <a:endParaRPr lang="en-US" altLang="zh-CN" sz="2000" dirty="0"/>
          </a:p>
          <a:p>
            <a:pPr marL="342900" indent="-342900">
              <a:buFont typeface="Wingdings" pitchFamily="2" charset="2"/>
              <a:buChar char="u"/>
            </a:pPr>
            <a:r>
              <a:rPr lang="en-US" altLang="zh-CN" sz="2000" dirty="0" smtClean="0"/>
              <a:t>4.sci_acd.py</a:t>
            </a:r>
            <a:r>
              <a:rPr lang="zh-CN" altLang="en-US" sz="2000" dirty="0" smtClean="0"/>
              <a:t>是对于理学院学术报告中有关数学系的信息的爬取</a:t>
            </a:r>
            <a:endParaRPr lang="en-US" altLang="zh-CN" sz="2000" dirty="0"/>
          </a:p>
          <a:p>
            <a:pPr marL="342900" indent="-342900">
              <a:buFont typeface="Wingdings" pitchFamily="2" charset="2"/>
              <a:buChar char="u"/>
            </a:pPr>
            <a:r>
              <a:rPr lang="en-US" altLang="zh-CN" sz="2000" dirty="0" smtClean="0"/>
              <a:t>5.Settings</a:t>
            </a:r>
            <a:r>
              <a:rPr lang="zh-CN" altLang="en-US" sz="2000" dirty="0" smtClean="0"/>
              <a:t>是调试配置文件</a:t>
            </a:r>
            <a:endParaRPr lang="en-US" altLang="zh-CN" sz="2000" dirty="0" smtClean="0"/>
          </a:p>
          <a:p>
            <a:pPr marL="342900" indent="-342900">
              <a:buFont typeface="Wingdings" pitchFamily="2" charset="2"/>
              <a:buChar char="u"/>
            </a:pPr>
            <a:r>
              <a:rPr lang="en-US" altLang="zh-CN" sz="2000" dirty="0" smtClean="0"/>
              <a:t>6.SpeechMain.py</a:t>
            </a:r>
            <a:r>
              <a:rPr lang="zh-CN" altLang="en-US" sz="2000" dirty="0" smtClean="0"/>
              <a:t>进行汇总封装成函数</a:t>
            </a:r>
            <a:endParaRPr lang="zh-CN" altLang="en-US" sz="2000" dirty="0"/>
          </a:p>
        </p:txBody>
      </p:sp>
      <p:sp>
        <p:nvSpPr>
          <p:cNvPr id="11" name="TextBox 10"/>
          <p:cNvSpPr txBox="1"/>
          <p:nvPr/>
        </p:nvSpPr>
        <p:spPr>
          <a:xfrm>
            <a:off x="4932040" y="1112550"/>
            <a:ext cx="2808312" cy="584775"/>
          </a:xfrm>
          <a:prstGeom prst="rect">
            <a:avLst/>
          </a:prstGeom>
          <a:noFill/>
        </p:spPr>
        <p:txBody>
          <a:bodyPr wrap="square" rtlCol="0">
            <a:spAutoFit/>
          </a:bodyPr>
          <a:lstStyle/>
          <a:p>
            <a:r>
              <a:rPr lang="zh-CN" altLang="en-US" sz="3200" dirty="0" smtClean="0">
                <a:latin typeface="新宋体" pitchFamily="49" charset="-122"/>
                <a:ea typeface="新宋体" pitchFamily="49" charset="-122"/>
              </a:rPr>
              <a:t>  </a:t>
            </a:r>
            <a:r>
              <a:rPr lang="en-US" altLang="zh-CN" sz="3200" dirty="0" smtClean="0">
                <a:latin typeface="新宋体" pitchFamily="49" charset="-122"/>
                <a:ea typeface="新宋体" pitchFamily="49" charset="-122"/>
              </a:rPr>
              <a:t>SPEECHES</a:t>
            </a:r>
            <a:r>
              <a:rPr lang="zh-CN" altLang="en-US" sz="3200" dirty="0" smtClean="0">
                <a:latin typeface="新宋体" pitchFamily="49" charset="-122"/>
                <a:ea typeface="新宋体" pitchFamily="49" charset="-122"/>
              </a:rPr>
              <a:t>包</a:t>
            </a:r>
            <a:endParaRPr lang="zh-CN" altLang="en-US" sz="3200" dirty="0">
              <a:latin typeface="新宋体" pitchFamily="49" charset="-122"/>
              <a:ea typeface="新宋体" pitchFamily="49" charset="-122"/>
            </a:endParaRP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2132856"/>
            <a:ext cx="4752527" cy="3912769"/>
          </a:xfrm>
        </p:spPr>
      </p:pic>
    </p:spTree>
    <p:extLst>
      <p:ext uri="{BB962C8B-B14F-4D97-AF65-F5344CB8AC3E}">
        <p14:creationId xmlns:p14="http://schemas.microsoft.com/office/powerpoint/2010/main" val="1904576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视">
  <a:themeElements>
    <a:clrScheme name="透视">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视">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249</TotalTime>
  <Words>1656</Words>
  <Application>Microsoft Office PowerPoint</Application>
  <PresentationFormat>全屏显示(4:3)</PresentationFormat>
  <Paragraphs>155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透视</vt:lpstr>
      <vt:lpstr>网络爬虫-- 利用Selenium维护网站信息更新</vt:lpstr>
      <vt:lpstr>一.项目背景与意义</vt:lpstr>
      <vt:lpstr>一.项目背景与意义</vt:lpstr>
      <vt:lpstr>二.解决思路与技术选型 </vt:lpstr>
      <vt:lpstr>三.具体实现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四.总结</vt:lpstr>
      <vt:lpstr>4.1 优点与缺点 </vt:lpstr>
      <vt:lpstr>4.2 对项目的拓展性的讨论 </vt:lpstr>
      <vt:lpstr>4.3 经历的困难与解决方案 </vt:lpstr>
      <vt:lpstr>4.4  学习心得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网络爬虫-- 利用Selenium自动维护网站</dc:title>
  <dc:creator>Administrator</dc:creator>
  <cp:lastModifiedBy>User</cp:lastModifiedBy>
  <cp:revision>32</cp:revision>
  <dcterms:created xsi:type="dcterms:W3CDTF">2019-06-29T13:37:47Z</dcterms:created>
  <dcterms:modified xsi:type="dcterms:W3CDTF">2019-07-06T14:49:30Z</dcterms:modified>
</cp:coreProperties>
</file>