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 ?>
<Relationships xmlns="http://schemas.openxmlformats.org/package/2006/relationships">
    <Relationship Id="rId3" Type="http://schemas.openxmlformats.org/package/2006/relationships/metadata/core-properties" Target="docProps/core.xml" />
    <Relationship Id="rId2" Type="http://schemas.openxmlformats.org/package/2006/relationships/metadata/thumbnail" Target="docProps/thumbnail.jpeg" />
    <Relationship Id="rId1" Type="http://schemas.openxmlformats.org/officeDocument/2006/relationships/officeDocument" Target="ppt/presentation.xml" />
    <Relationship Id="rId4" Type="http://schemas.openxmlformats.org/officeDocument/2006/relationships/extended-properties" Target="docProps/app.xml" />
    <Relationship Id="rId5" Type="http://schemas.openxmlformats.org/officeDocument/2006/relationships/custom-properties" Target="docProps/custom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70" r:id="rId6"/>
    <p:sldId id="261" r:id="rId7"/>
    <p:sldId id="259" r:id="rId8"/>
    <p:sldId id="262" r:id="rId9"/>
    <p:sldId id="271" r:id="rId10"/>
    <p:sldId id="264" r:id="rId11"/>
    <p:sldId id="263" r:id="rId12"/>
    <p:sldId id="265" r:id="rId13"/>
    <p:sldId id="266" r:id="rId14"/>
    <p:sldId id="267" r:id="rId15"/>
    <p:sldId id="268" r:id="rId16"/>
    <p:sldId id="269" r:id="rId17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2019/6/11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2019/6/11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er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01</a:t>
            </a:r>
            <a:r>
              <a:rPr lang="zh-CN" altLang="en-US" dirty="0"/>
              <a:t> 大数据 启蒙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布造老师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进程 21"/>
          <p:cNvSpPr/>
          <p:nvPr/>
        </p:nvSpPr>
        <p:spPr>
          <a:xfrm>
            <a:off x="6128136" y="2623109"/>
            <a:ext cx="3566676" cy="1669985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进程 20"/>
          <p:cNvSpPr/>
          <p:nvPr/>
        </p:nvSpPr>
        <p:spPr>
          <a:xfrm>
            <a:off x="189756" y="4351301"/>
            <a:ext cx="5616624" cy="1669985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189756" y="2623110"/>
            <a:ext cx="5616624" cy="16699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5780" y="31409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557908" y="31409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59984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9984" y="32813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9984" y="37818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780" y="4941168"/>
            <a:ext cx="100811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500MB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1557908" y="4941168"/>
            <a:ext cx="3168352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readLine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  <a:r>
              <a:rPr kumimoji="1" lang="en-US" altLang="zh-CN" sz="1600" dirty="0" err="1"/>
              <a:t>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2000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759984" y="45739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9984" y="50815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9984" y="558205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2000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26460" y="27737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26460" y="3264001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6460" y="3754255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0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5" idx="3"/>
            <a:endCxn id="13" idx="1"/>
          </p:cNvCxnSpPr>
          <p:nvPr/>
        </p:nvCxnSpPr>
        <p:spPr>
          <a:xfrm>
            <a:off x="5590356" y="2957358"/>
            <a:ext cx="936104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3"/>
            <a:endCxn id="14" idx="1"/>
          </p:cNvCxnSpPr>
          <p:nvPr/>
        </p:nvCxnSpPr>
        <p:spPr>
          <a:xfrm flipV="1">
            <a:off x="5590356" y="3447612"/>
            <a:ext cx="936104" cy="13099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7407418" y="3040853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sp>
        <p:nvSpPr>
          <p:cNvPr id="24" name="进程 23"/>
          <p:cNvSpPr/>
          <p:nvPr/>
        </p:nvSpPr>
        <p:spPr>
          <a:xfrm>
            <a:off x="6128136" y="4351301"/>
            <a:ext cx="3566676" cy="1669985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26460" y="4501939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26460" y="4992193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26460" y="5482447"/>
            <a:ext cx="830372" cy="36722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7407418" y="4769045"/>
            <a:ext cx="2071370" cy="72008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读取</a:t>
            </a:r>
            <a:r>
              <a:rPr kumimoji="1" lang="zh-CN" altLang="en-US"/>
              <a:t>到内存判定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6" idx="3"/>
            <a:endCxn id="25" idx="1"/>
          </p:cNvCxnSpPr>
          <p:nvPr/>
        </p:nvCxnSpPr>
        <p:spPr>
          <a:xfrm>
            <a:off x="5590356" y="3465004"/>
            <a:ext cx="936104" cy="12205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5607218" y="5163814"/>
            <a:ext cx="919242" cy="11158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0010" y="69269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假设我们用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台机器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每台存储</a:t>
            </a:r>
            <a:r>
              <a:rPr kumimoji="1" lang="en-US" altLang="zh-CN" dirty="0"/>
              <a:t>1/2000</a:t>
            </a:r>
            <a:r>
              <a:rPr kumimoji="1" lang="zh-CN" altLang="en-US" dirty="0"/>
              <a:t>，约</a:t>
            </a:r>
            <a:r>
              <a:rPr kumimoji="1" lang="en-US" altLang="zh-CN" dirty="0"/>
              <a:t>500BM</a:t>
            </a:r>
            <a:r>
              <a:rPr kumimoji="1" lang="zh-CN" altLang="en-US" dirty="0"/>
              <a:t>的数据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并行计算为一台</a:t>
            </a:r>
            <a:r>
              <a:rPr kumimoji="1" lang="en-US" altLang="zh-CN" dirty="0"/>
              <a:t>500MB</a:t>
            </a:r>
            <a:r>
              <a:rPr kumimoji="1" lang="zh-CN" altLang="en-US" dirty="0"/>
              <a:t>的时间损耗</a:t>
            </a:r>
          </a:p>
        </p:txBody>
      </p:sp>
      <p:sp>
        <p:nvSpPr>
          <p:cNvPr id="34" name="圆角矩形标注 33"/>
          <p:cNvSpPr/>
          <p:nvPr/>
        </p:nvSpPr>
        <p:spPr>
          <a:xfrm>
            <a:off x="5329046" y="692696"/>
            <a:ext cx="4172234" cy="1473322"/>
          </a:xfrm>
          <a:prstGeom prst="wedgeRoundRectCallout">
            <a:avLst>
              <a:gd name="adj1" fmla="val -20374"/>
              <a:gd name="adj2" fmla="val 76565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假设数据很均匀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每台拉取一批小文件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最终并行各自判断自己的数据</a:t>
            </a:r>
          </a:p>
        </p:txBody>
      </p:sp>
    </p:spTree>
    <p:extLst>
      <p:ext uri="{BB962C8B-B14F-4D97-AF65-F5344CB8AC3E}">
        <p14:creationId xmlns:p14="http://schemas.microsoft.com/office/powerpoint/2010/main" val="1344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集群分布式处理大数据的辩证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2000</a:t>
            </a:r>
            <a:r>
              <a:rPr kumimoji="1" lang="zh-CN" altLang="en-US" dirty="0"/>
              <a:t>台真的比一台速度快吗？</a:t>
            </a:r>
            <a:endParaRPr kumimoji="1" lang="en-US" altLang="zh-CN" dirty="0"/>
          </a:p>
          <a:p>
            <a:r>
              <a:rPr kumimoji="1" lang="zh-CN" altLang="en-US" dirty="0"/>
              <a:t>如果考虑分发上传文件的时间呢？</a:t>
            </a:r>
            <a:endParaRPr kumimoji="1" lang="en-US" altLang="zh-CN" dirty="0"/>
          </a:p>
          <a:p>
            <a:r>
              <a:rPr kumimoji="1" lang="zh-CN" altLang="en-US" dirty="0"/>
              <a:t>如果考虑每天都有</a:t>
            </a:r>
            <a:r>
              <a:rPr kumimoji="1" lang="en-US" altLang="zh-CN" dirty="0"/>
              <a:t>1T</a:t>
            </a:r>
            <a:r>
              <a:rPr kumimoji="1" lang="zh-CN" altLang="en-US" dirty="0"/>
              <a:t>数据的产生呢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如果增量了一年，最后一天计算数据呢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2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</a:t>
            </a:r>
            <a:endParaRPr kumimoji="1" lang="en-US" altLang="zh-CN" dirty="0"/>
          </a:p>
          <a:p>
            <a:r>
              <a:rPr kumimoji="1" lang="zh-CN" altLang="en-US" dirty="0"/>
              <a:t>并行计算</a:t>
            </a:r>
            <a:endParaRPr kumimoji="1" lang="en-US" altLang="zh-CN" dirty="0"/>
          </a:p>
          <a:p>
            <a:r>
              <a:rPr kumimoji="1" lang="zh-CN" altLang="en-US" dirty="0"/>
              <a:t>计算向数据移动</a:t>
            </a:r>
            <a:endParaRPr kumimoji="1" lang="en-US" altLang="zh-CN" dirty="0"/>
          </a:p>
          <a:p>
            <a:r>
              <a:rPr kumimoji="1" lang="zh-CN" altLang="en-US" dirty="0"/>
              <a:t>数据本地化读取</a:t>
            </a:r>
            <a:endParaRPr kumimoji="1" lang="en-US" altLang="zh-CN" dirty="0"/>
          </a:p>
          <a:p>
            <a:r>
              <a:rPr kumimoji="1" lang="zh-CN" altLang="en-US" dirty="0"/>
              <a:t>以上这些点是学习大数据技术时需要关心的重点</a:t>
            </a:r>
          </a:p>
        </p:txBody>
      </p:sp>
    </p:spTree>
    <p:extLst>
      <p:ext uri="{BB962C8B-B14F-4D97-AF65-F5344CB8AC3E}">
        <p14:creationId xmlns:p14="http://schemas.microsoft.com/office/powerpoint/2010/main" val="50178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之父</a:t>
            </a:r>
            <a:r>
              <a:rPr kumimoji="1" lang="en-US" altLang="zh-CN" dirty="0"/>
              <a:t>Doug Cutting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916832"/>
            <a:ext cx="4457700" cy="447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9836" y="1988840"/>
            <a:ext cx="4527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Hadoop</a:t>
            </a:r>
            <a:r>
              <a:rPr lang="zh-CN" altLang="en-US" sz="2400" dirty="0"/>
              <a:t>的发音是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hædu:p</a:t>
            </a:r>
            <a:r>
              <a:rPr lang="en-US" altLang="zh-CN" sz="2400" dirty="0"/>
              <a:t>]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Cutting</a:t>
            </a:r>
            <a:r>
              <a:rPr lang="zh-CN" altLang="en-US" sz="2400" dirty="0"/>
              <a:t>儿子对玩具小象的昵称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err="1"/>
              <a:t>Nutch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Lucene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Avro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Hadoop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6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的时间简史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796" y="1988840"/>
            <a:ext cx="11377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《The Google File System 》 2003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《MapReduce: Simplified Data Processing on Large Clusters》 2004</a:t>
            </a:r>
            <a:r>
              <a:rPr lang="zh-CN" altLang="en-US" dirty="0"/>
              <a:t>年</a:t>
            </a:r>
            <a:r>
              <a:rPr lang="en-US" altLang="zh-CN" baseline="30000" dirty="0"/>
              <a:t> 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《</a:t>
            </a:r>
            <a:r>
              <a:rPr lang="en-US" altLang="zh-CN" dirty="0" err="1"/>
              <a:t>Bigtable</a:t>
            </a:r>
            <a:r>
              <a:rPr lang="en-US" altLang="zh-CN" dirty="0"/>
              <a:t>: A Distributed Storage System for Structured Data》 2006</a:t>
            </a:r>
            <a:r>
              <a:rPr lang="zh-CN" altLang="en-US" dirty="0"/>
              <a:t>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Hadoop</a:t>
            </a:r>
            <a:r>
              <a:rPr lang="zh-CN" altLang="en-US" dirty="0"/>
              <a:t>由 </a:t>
            </a:r>
            <a:r>
              <a:rPr lang="en-US" altLang="zh-CN" dirty="0"/>
              <a:t>Apache Software Foundation </a:t>
            </a:r>
            <a:r>
              <a:rPr lang="zh-CN" altLang="en-US" dirty="0"/>
              <a:t>于 </a:t>
            </a:r>
            <a:r>
              <a:rPr lang="en-US" altLang="zh-CN" dirty="0"/>
              <a:t>2005 </a:t>
            </a:r>
            <a:r>
              <a:rPr lang="zh-CN" altLang="en-US" dirty="0"/>
              <a:t>年秋天作为</a:t>
            </a:r>
            <a:r>
              <a:rPr lang="en-US" altLang="zh-CN" dirty="0"/>
              <a:t>Lucene</a:t>
            </a:r>
            <a:r>
              <a:rPr lang="zh-CN" altLang="en-US" dirty="0"/>
              <a:t>的子项目</a:t>
            </a:r>
            <a:r>
              <a:rPr lang="en-US" altLang="zh-CN" dirty="0" err="1"/>
              <a:t>Nutch</a:t>
            </a:r>
            <a:r>
              <a:rPr lang="zh-CN" altLang="en-US" dirty="0"/>
              <a:t>的一部分正式引入。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2006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月份，</a:t>
            </a:r>
            <a:r>
              <a:rPr lang="en-US" altLang="zh-CN" dirty="0"/>
              <a:t>Map/Reduce </a:t>
            </a:r>
            <a:r>
              <a:rPr lang="zh-CN" altLang="en-US" dirty="0"/>
              <a:t>和 </a:t>
            </a:r>
            <a:r>
              <a:rPr lang="en-US" altLang="zh-CN" dirty="0" err="1"/>
              <a:t>Nutch</a:t>
            </a:r>
            <a:r>
              <a:rPr lang="en-US" altLang="zh-CN" dirty="0"/>
              <a:t> Distributed File System (NDFS) </a:t>
            </a:r>
            <a:r>
              <a:rPr lang="zh-CN" altLang="en-US" dirty="0"/>
              <a:t>分别被纳入称为 </a:t>
            </a:r>
            <a:r>
              <a:rPr lang="en-US" altLang="zh-CN" dirty="0"/>
              <a:t>Hadoop </a:t>
            </a:r>
            <a:r>
              <a:rPr lang="zh-CN" altLang="en-US" dirty="0"/>
              <a:t>的项目中。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Cloudera</a:t>
            </a:r>
            <a:r>
              <a:rPr lang="zh-CN" altLang="en-US" dirty="0"/>
              <a:t>公司在</a:t>
            </a:r>
            <a:r>
              <a:rPr lang="en-US" altLang="zh-CN" dirty="0"/>
              <a:t>2008</a:t>
            </a:r>
            <a:r>
              <a:rPr lang="zh-CN" altLang="en-US" dirty="0"/>
              <a:t>年开始提供基于</a:t>
            </a:r>
            <a:r>
              <a:rPr lang="en-US" altLang="zh-CN" dirty="0"/>
              <a:t>Hadoop</a:t>
            </a:r>
            <a:r>
              <a:rPr lang="zh-CN" altLang="en-US" dirty="0"/>
              <a:t>的软件和服务。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hadoop-2.6.5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hadoop-3.0.0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/>
              <a:t>hadoop.apache.org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Hadoop</a:t>
            </a:r>
            <a:r>
              <a:rPr kumimoji="1" lang="zh-CN" altLang="en-US" dirty="0"/>
              <a:t>项目</a:t>
            </a:r>
            <a:r>
              <a:rPr kumimoji="1" lang="en-US" altLang="zh-CN" dirty="0"/>
              <a:t>/</a:t>
            </a:r>
            <a:r>
              <a:rPr kumimoji="1" lang="zh-CN" altLang="en-US" dirty="0"/>
              <a:t>生态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8424936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dirty="0"/>
              <a:t>The project includes these modules: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Hadoop Common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Hadoop Distributed File System (HDFS™)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Hadoop YARN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Hadoop MapReduce</a:t>
            </a:r>
          </a:p>
          <a:p>
            <a:pPr>
              <a:lnSpc>
                <a:spcPct val="90000"/>
              </a:lnSpc>
            </a:pPr>
            <a:r>
              <a:rPr kumimoji="1" lang="en-US" altLang="zh-CN" dirty="0"/>
              <a:t>Other Hadoop-related projects at Apache include: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Ambari</a:t>
            </a:r>
            <a:r>
              <a:rPr kumimoji="1" lang="en-US" altLang="zh-CN" dirty="0"/>
              <a:t>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Avro™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Cassandra™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Chukwa</a:t>
            </a:r>
            <a:r>
              <a:rPr kumimoji="1" lang="en-US" altLang="zh-CN" dirty="0"/>
              <a:t>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HBase</a:t>
            </a:r>
            <a:r>
              <a:rPr kumimoji="1" lang="en-US" altLang="zh-CN" dirty="0"/>
              <a:t>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Hive™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Mahout™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Pig™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/>
              <a:t>Spark™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Tez</a:t>
            </a:r>
            <a:r>
              <a:rPr kumimoji="1" lang="en-US" altLang="zh-CN" dirty="0"/>
              <a:t>™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dirty="0" err="1"/>
              <a:t>ZooKeeper</a:t>
            </a:r>
            <a:r>
              <a:rPr kumimoji="1" lang="en-US" altLang="zh-CN" dirty="0"/>
              <a:t>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2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大数据生态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844824"/>
            <a:ext cx="5076190" cy="4267200"/>
          </a:xfrm>
        </p:spPr>
      </p:pic>
      <p:sp>
        <p:nvSpPr>
          <p:cNvPr id="6" name="文本框 5"/>
          <p:cNvSpPr txBox="1"/>
          <p:nvPr/>
        </p:nvSpPr>
        <p:spPr>
          <a:xfrm>
            <a:off x="5806380" y="1844824"/>
            <a:ext cx="619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hlinkClick r:id="rId3"/>
              </a:rPr>
              <a:t>www.cloudera.com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Cloudera’s Distribution Including Apache Hadoop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CDH is the most </a:t>
            </a:r>
            <a:r>
              <a:rPr kumimoji="1" lang="en-US" altLang="zh-CN" sz="2000" dirty="0" err="1"/>
              <a:t>complete,tested</a:t>
            </a:r>
            <a:r>
              <a:rPr kumimoji="1" lang="en-US" altLang="zh-CN" sz="2000" dirty="0"/>
              <a:t>, and popular distribution 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Apache Hadoop and related projects.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pt-BR" altLang="zh-CN" sz="2000" dirty="0"/>
              <a:t>hadoop-2.6.0+cdh5.16.1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mr-IN" altLang="zh-CN" sz="2000" dirty="0"/>
              <a:t>hbase-1.2.0+cdh5.16.1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mr-IN" altLang="zh-CN" sz="2000" dirty="0"/>
              <a:t>hive-1.1.0+cdh5.16.1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mr-IN" altLang="zh-CN" sz="2000" dirty="0"/>
              <a:t>spark-1.6.0+cdh5.16.1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58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千里之行，始于足下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启蒙很重要！</a:t>
            </a:r>
            <a:endParaRPr kumimoji="1" lang="en-US" altLang="zh-CN" dirty="0"/>
          </a:p>
          <a:p>
            <a:r>
              <a:rPr kumimoji="1" lang="zh-CN" altLang="en-US" dirty="0"/>
              <a:t>分治思想</a:t>
            </a:r>
            <a:endParaRPr kumimoji="1" lang="en-US" altLang="zh-CN" dirty="0"/>
          </a:p>
          <a:p>
            <a:r>
              <a:rPr kumimoji="1" lang="zh-CN" altLang="en-US" dirty="0"/>
              <a:t>单机处理大数据问题</a:t>
            </a:r>
            <a:endParaRPr kumimoji="1" lang="en-US" altLang="zh-CN" dirty="0"/>
          </a:p>
          <a:p>
            <a:r>
              <a:rPr kumimoji="1" lang="zh-CN" altLang="en-US" dirty="0"/>
              <a:t>集群分布式处理大数据的辩证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我有一万个元素（比如数字或单词）需要存储？</a:t>
            </a:r>
            <a:endParaRPr kumimoji="1" lang="en-US" altLang="zh-CN" dirty="0"/>
          </a:p>
          <a:p>
            <a:r>
              <a:rPr kumimoji="1" lang="zh-CN" altLang="en-US" dirty="0"/>
              <a:t>如果查找某一个元素，最简单的遍历方式复杂的是多少？</a:t>
            </a:r>
            <a:endParaRPr kumimoji="1" lang="en-US" altLang="zh-CN" dirty="0"/>
          </a:p>
          <a:p>
            <a:r>
              <a:rPr kumimoji="1" lang="zh-CN" altLang="en-US" dirty="0"/>
              <a:t>如果我期望复杂度是</a:t>
            </a:r>
            <a:r>
              <a:rPr kumimoji="1" lang="en-US" altLang="zh-CN" dirty="0"/>
              <a:t>O(4)</a:t>
            </a:r>
            <a:r>
              <a:rPr kumimoji="1" lang="zh-CN" altLang="en-US" dirty="0"/>
              <a:t>呢？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14208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0618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>
            <a:stCxn id="2" idx="6"/>
            <a:endCxn id="3" idx="2"/>
          </p:cNvCxnSpPr>
          <p:nvPr/>
        </p:nvCxnSpPr>
        <p:spPr>
          <a:xfrm>
            <a:off x="371814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79826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6236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6"/>
            <a:endCxn id="7" idx="2"/>
          </p:cNvCxnSpPr>
          <p:nvPr/>
        </p:nvCxnSpPr>
        <p:spPr>
          <a:xfrm>
            <a:off x="537433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9" idx="6"/>
          </p:cNvCxnSpPr>
          <p:nvPr/>
        </p:nvCxnSpPr>
        <p:spPr>
          <a:xfrm>
            <a:off x="454624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526460" y="3003923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10" idx="6"/>
            <a:endCxn id="11" idx="2"/>
          </p:cNvCxnSpPr>
          <p:nvPr/>
        </p:nvCxnSpPr>
        <p:spPr>
          <a:xfrm>
            <a:off x="6238428" y="328498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318548" y="2989981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182644" y="2996952"/>
            <a:ext cx="576064" cy="57606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4" idx="6"/>
            <a:endCxn id="15" idx="2"/>
          </p:cNvCxnSpPr>
          <p:nvPr/>
        </p:nvCxnSpPr>
        <p:spPr>
          <a:xfrm>
            <a:off x="7894612" y="327801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066520" y="3291955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626468" y="2953397"/>
            <a:ext cx="914400" cy="612648"/>
          </a:xfrm>
          <a:prstGeom prst="wedgeRoundRectCallout">
            <a:avLst>
              <a:gd name="adj1" fmla="val 93091"/>
              <a:gd name="adj2" fmla="val -173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9359646" y="2697599"/>
            <a:ext cx="1415286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O(N)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04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950396" y="149872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814492" y="1505697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19" idx="6"/>
            <a:endCxn id="20" idx="2"/>
          </p:cNvCxnSpPr>
          <p:nvPr/>
        </p:nvCxnSpPr>
        <p:spPr>
          <a:xfrm>
            <a:off x="6526460" y="1786758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606580" y="1491755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470676" y="1498726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23" idx="6"/>
            <a:endCxn id="24" idx="2"/>
          </p:cNvCxnSpPr>
          <p:nvPr/>
        </p:nvCxnSpPr>
        <p:spPr>
          <a:xfrm>
            <a:off x="8182644" y="1779787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7354552" y="179372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50396" y="2341909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14492" y="2348880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526460" y="262994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606580" y="233493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470676" y="2341909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8182644" y="262297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7354552" y="263691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950396" y="317954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814492" y="3186519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6526460" y="3467580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06580" y="3172577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470676" y="3179548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8182644" y="3460609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7354552" y="3474551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950396" y="4022731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14492" y="4029702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6526460" y="4310763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06580" y="4015760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0676" y="4022731"/>
            <a:ext cx="576064" cy="57606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/>
          <p:nvPr/>
        </p:nvCxnSpPr>
        <p:spPr>
          <a:xfrm>
            <a:off x="8182644" y="4303792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354552" y="4317734"/>
            <a:ext cx="288032" cy="6971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可选流程 46"/>
          <p:cNvSpPr/>
          <p:nvPr/>
        </p:nvSpPr>
        <p:spPr>
          <a:xfrm>
            <a:off x="4798268" y="1413549"/>
            <a:ext cx="648072" cy="752688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8" name="可选流程 47"/>
          <p:cNvSpPr/>
          <p:nvPr/>
        </p:nvSpPr>
        <p:spPr>
          <a:xfrm>
            <a:off x="4798268" y="2294986"/>
            <a:ext cx="648072" cy="661716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798268" y="3123229"/>
            <a:ext cx="648072" cy="683401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可选流程 49"/>
          <p:cNvSpPr/>
          <p:nvPr/>
        </p:nvSpPr>
        <p:spPr>
          <a:xfrm>
            <a:off x="4798268" y="3951974"/>
            <a:ext cx="648072" cy="717578"/>
          </a:xfrm>
          <a:prstGeom prst="flowChartAlternate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7" idx="3"/>
            <a:endCxn id="19" idx="2"/>
          </p:cNvCxnSpPr>
          <p:nvPr/>
        </p:nvCxnSpPr>
        <p:spPr>
          <a:xfrm flipV="1">
            <a:off x="5446340" y="1786758"/>
            <a:ext cx="504056" cy="31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8" idx="3"/>
            <a:endCxn id="26" idx="2"/>
          </p:cNvCxnSpPr>
          <p:nvPr/>
        </p:nvCxnSpPr>
        <p:spPr>
          <a:xfrm>
            <a:off x="5446340" y="2625844"/>
            <a:ext cx="504056" cy="409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9" idx="3"/>
            <a:endCxn id="33" idx="2"/>
          </p:cNvCxnSpPr>
          <p:nvPr/>
        </p:nvCxnSpPr>
        <p:spPr>
          <a:xfrm>
            <a:off x="5446340" y="3464930"/>
            <a:ext cx="504056" cy="26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50" idx="3"/>
            <a:endCxn id="40" idx="2"/>
          </p:cNvCxnSpPr>
          <p:nvPr/>
        </p:nvCxnSpPr>
        <p:spPr>
          <a:xfrm>
            <a:off x="5446340" y="4310763"/>
            <a:ext cx="504056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标注 68"/>
          <p:cNvSpPr/>
          <p:nvPr/>
        </p:nvSpPr>
        <p:spPr>
          <a:xfrm>
            <a:off x="1495029" y="1454501"/>
            <a:ext cx="914400" cy="612648"/>
          </a:xfrm>
          <a:prstGeom prst="wedgeRoundRectCallout">
            <a:avLst>
              <a:gd name="adj1" fmla="val 27268"/>
              <a:gd name="adj2" fmla="val 9839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查找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70" name="进程 69"/>
          <p:cNvSpPr/>
          <p:nvPr/>
        </p:nvSpPr>
        <p:spPr>
          <a:xfrm>
            <a:off x="1485900" y="2643883"/>
            <a:ext cx="2592288" cy="542636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X.hashCode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%</a:t>
            </a:r>
            <a:r>
              <a:rPr kumimoji="1" lang="zh-CN" altLang="en-US" sz="1600" dirty="0"/>
              <a:t> </a:t>
            </a:r>
            <a:r>
              <a:rPr kumimoji="1" lang="en-US" altLang="zh-CN" sz="1600"/>
              <a:t>2500</a:t>
            </a:r>
            <a:r>
              <a:rPr kumimoji="1" lang="zh-CN" altLang="en-US" sz="1600"/>
              <a:t>    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1" name="圆角矩形标注 80"/>
          <p:cNvSpPr/>
          <p:nvPr/>
        </p:nvSpPr>
        <p:spPr>
          <a:xfrm>
            <a:off x="9584642" y="2873224"/>
            <a:ext cx="1406313" cy="612648"/>
          </a:xfrm>
          <a:prstGeom prst="wedgeRoundRectCallout">
            <a:avLst>
              <a:gd name="adj1" fmla="val -75841"/>
              <a:gd name="adj2" fmla="val 398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复杂度</a:t>
            </a:r>
            <a:r>
              <a:rPr kumimoji="1" lang="en-US" altLang="zh-CN" dirty="0"/>
              <a:t>O(4)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125860" y="5895016"/>
            <a:ext cx="86918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学习知识的时候要去搞明白它存在的意义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这样学习成本才会低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24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分而治之的思想很重要，出现在了很多地方。</a:t>
            </a:r>
            <a:endParaRPr kumimoji="1" lang="en-US" altLang="zh-CN" dirty="0"/>
          </a:p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集群</a:t>
            </a:r>
            <a:endParaRPr kumimoji="1" lang="en-US" altLang="zh-CN" dirty="0"/>
          </a:p>
          <a:p>
            <a:r>
              <a:rPr kumimoji="1" lang="en-US" altLang="zh-CN" dirty="0" err="1"/>
              <a:t>ElasticSearch</a:t>
            </a:r>
            <a:endParaRPr kumimoji="1" lang="en-US" altLang="zh-CN" dirty="0"/>
          </a:p>
          <a:p>
            <a:r>
              <a:rPr kumimoji="1" lang="en-US" altLang="zh-CN" dirty="0" err="1"/>
              <a:t>Hbase</a:t>
            </a:r>
            <a:endParaRPr kumimoji="1" lang="en-US" altLang="zh-CN" dirty="0"/>
          </a:p>
          <a:p>
            <a:r>
              <a:rPr kumimoji="1" lang="en-US" altLang="zh-CN" dirty="0"/>
              <a:t>HADOOP</a:t>
            </a:r>
            <a:r>
              <a:rPr kumimoji="1" lang="zh-CN" altLang="en-US" dirty="0"/>
              <a:t>生态无处不在！</a:t>
            </a:r>
          </a:p>
        </p:txBody>
      </p:sp>
    </p:spTree>
    <p:extLst>
      <p:ext uri="{BB962C8B-B14F-4D97-AF65-F5344CB8AC3E}">
        <p14:creationId xmlns:p14="http://schemas.microsoft.com/office/powerpoint/2010/main" val="21411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单机处理大数据问题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需求：</a:t>
            </a:r>
            <a:endParaRPr kumimoji="1" lang="en-US" altLang="zh-CN" dirty="0"/>
          </a:p>
          <a:p>
            <a:r>
              <a:rPr kumimoji="1" lang="zh-CN" altLang="en-US" dirty="0"/>
              <a:t>有一个非常大的文本文件，里面有很多很多的行，只有</a:t>
            </a:r>
            <a:r>
              <a:rPr kumimoji="1" lang="zh-CN" altLang="en-US" dirty="0">
                <a:solidFill>
                  <a:srgbClr val="FF0000"/>
                </a:solidFill>
              </a:rPr>
              <a:t>两行</a:t>
            </a:r>
            <a:r>
              <a:rPr kumimoji="1" lang="zh-CN" altLang="en-US" dirty="0"/>
              <a:t>一样，它们出现在未知的位置，需要查找到它们。</a:t>
            </a:r>
            <a:endParaRPr kumimoji="1" lang="en-US" altLang="zh-CN" dirty="0"/>
          </a:p>
          <a:p>
            <a:r>
              <a:rPr kumimoji="1" lang="zh-CN" altLang="en-US" dirty="0"/>
              <a:t>单机，而且可用的内存很少，也就几十兆。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4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58308" y="1196752"/>
            <a:ext cx="1224136" cy="367240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File</a:t>
            </a:r>
          </a:p>
          <a:p>
            <a:pPr algn="ctr"/>
            <a:r>
              <a:rPr kumimoji="1" lang="en-US" altLang="zh-CN"/>
              <a:t>1TB</a:t>
            </a:r>
          </a:p>
          <a:p>
            <a:pPr algn="ctr"/>
            <a:r>
              <a:rPr kumimoji="1" lang="en-US" altLang="zh-CN"/>
              <a:t>2000</a:t>
            </a:r>
            <a:r>
              <a:rPr kumimoji="1" lang="zh-CN" altLang="en-US"/>
              <a:t>秒</a:t>
            </a:r>
            <a:endParaRPr kumimoji="1" lang="en-US" altLang="zh-CN"/>
          </a:p>
          <a:p>
            <a:pPr algn="ctr"/>
            <a:r>
              <a:rPr kumimoji="1" lang="en-US" altLang="zh-CN"/>
              <a:t>30</a:t>
            </a:r>
            <a:r>
              <a:rPr kumimoji="1" lang="zh-CN" altLang="en-US"/>
              <a:t>分钟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6742484" y="1167800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2000</a:t>
            </a:r>
          </a:p>
          <a:p>
            <a:pPr algn="ctr"/>
            <a:r>
              <a:rPr kumimoji="1" lang="zh-CN" altLang="en-US" dirty="0"/>
              <a:t>内存压力很小</a:t>
            </a:r>
          </a:p>
        </p:txBody>
      </p:sp>
      <p:sp>
        <p:nvSpPr>
          <p:cNvPr id="4" name="可选流程 3"/>
          <p:cNvSpPr/>
          <p:nvPr/>
        </p:nvSpPr>
        <p:spPr>
          <a:xfrm>
            <a:off x="10331856" y="1196752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10331856" y="2124451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10342884" y="3052150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10342884" y="4005064"/>
            <a:ext cx="1512168" cy="864096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3772" y="1196752"/>
            <a:ext cx="4680520" cy="389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假设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速度是</a:t>
            </a:r>
            <a:r>
              <a:rPr kumimoji="1" lang="en-US" altLang="zh-CN" sz="2400" dirty="0"/>
              <a:t>500MB</a:t>
            </a:r>
            <a:r>
              <a:rPr kumimoji="1" lang="zh-CN" altLang="en-US" sz="2400" dirty="0"/>
              <a:t>每秒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/>
              <a:t>1T</a:t>
            </a:r>
            <a:r>
              <a:rPr kumimoji="1" lang="zh-CN" altLang="en-US" sz="2400" dirty="0"/>
              <a:t>文件读取一遍需要约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分钟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循环遍历需要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次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分治思想可以使时间为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次</a:t>
            </a:r>
            <a:r>
              <a:rPr kumimoji="1" lang="en-US" altLang="zh-CN" sz="2400" dirty="0" err="1"/>
              <a:t>io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/>
              <a:t>思考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/>
              <a:t>如果让时间变为分钟、秒级别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95042" y="5576935"/>
            <a:ext cx="50289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小贴士：内存寻址比</a:t>
            </a:r>
            <a:r>
              <a:rPr kumimoji="1" lang="en-US" altLang="zh-CN" sz="2400" dirty="0"/>
              <a:t>Io</a:t>
            </a:r>
            <a:r>
              <a:rPr kumimoji="1" lang="zh-CN" altLang="en-US" sz="2400" dirty="0"/>
              <a:t>寻址快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万倍</a:t>
            </a:r>
          </a:p>
        </p:txBody>
      </p:sp>
      <p:sp>
        <p:nvSpPr>
          <p:cNvPr id="10" name="右箭头 2">
            <a:extLst>
              <a:ext uri="{FF2B5EF4-FFF2-40B4-BE49-F238E27FC236}">
                <a16:creationId xmlns:a16="http://schemas.microsoft.com/office/drawing/2014/main" id="{4E31A88B-00B0-4AE0-ABE1-1B5D32F2F4F0}"/>
              </a:ext>
            </a:extLst>
          </p:cNvPr>
          <p:cNvSpPr/>
          <p:nvPr/>
        </p:nvSpPr>
        <p:spPr>
          <a:xfrm>
            <a:off x="6742484" y="2502802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readLine</a:t>
            </a:r>
            <a:r>
              <a:rPr kumimoji="1" lang="en-US" altLang="zh-CN"/>
              <a:t>()</a:t>
            </a:r>
            <a:r>
              <a:rPr kumimoji="1" lang="zh-CN" altLang="en-US"/>
              <a:t> </a:t>
            </a:r>
            <a:r>
              <a:rPr kumimoji="1" lang="en-US" altLang="zh-CN"/>
              <a:t>  if(x&gt;0 &amp;&amp; x&lt;=100) 0</a:t>
            </a:r>
            <a:endParaRPr kumimoji="1" lang="en-US" altLang="zh-CN" dirty="0"/>
          </a:p>
        </p:txBody>
      </p:sp>
      <p:sp>
        <p:nvSpPr>
          <p:cNvPr id="11" name="右箭头 2">
            <a:extLst>
              <a:ext uri="{FF2B5EF4-FFF2-40B4-BE49-F238E27FC236}">
                <a16:creationId xmlns:a16="http://schemas.microsoft.com/office/drawing/2014/main" id="{6A841270-C161-41DC-BA6F-DCE593293797}"/>
              </a:ext>
            </a:extLst>
          </p:cNvPr>
          <p:cNvSpPr/>
          <p:nvPr/>
        </p:nvSpPr>
        <p:spPr>
          <a:xfrm>
            <a:off x="6736116" y="3589658"/>
            <a:ext cx="3672408" cy="13045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50M  sort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1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D37294-AF10-4381-B672-BDA9D6815E29}"/>
              </a:ext>
            </a:extLst>
          </p:cNvPr>
          <p:cNvSpPr/>
          <p:nvPr/>
        </p:nvSpPr>
        <p:spPr>
          <a:xfrm>
            <a:off x="3214092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9B7B15-1EB7-4716-B4A8-6C399A353AF6}"/>
              </a:ext>
            </a:extLst>
          </p:cNvPr>
          <p:cNvSpPr/>
          <p:nvPr/>
        </p:nvSpPr>
        <p:spPr>
          <a:xfrm>
            <a:off x="4366220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4</a:t>
            </a:r>
          </a:p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5B3150-3902-476B-806C-131987669D01}"/>
              </a:ext>
            </a:extLst>
          </p:cNvPr>
          <p:cNvSpPr/>
          <p:nvPr/>
        </p:nvSpPr>
        <p:spPr>
          <a:xfrm>
            <a:off x="5518348" y="3463672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</a:p>
          <a:p>
            <a:pPr algn="ctr"/>
            <a:r>
              <a:rPr lang="en-US" altLang="zh-CN"/>
              <a:t>8</a:t>
            </a:r>
          </a:p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AF52EF-E2C3-48AD-9ECE-A6377607EA49}"/>
              </a:ext>
            </a:extLst>
          </p:cNvPr>
          <p:cNvSpPr/>
          <p:nvPr/>
        </p:nvSpPr>
        <p:spPr>
          <a:xfrm>
            <a:off x="3371428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0CC538-3D69-4278-8A58-D8282FDB63B8}"/>
              </a:ext>
            </a:extLst>
          </p:cNvPr>
          <p:cNvSpPr/>
          <p:nvPr/>
        </p:nvSpPr>
        <p:spPr>
          <a:xfrm>
            <a:off x="4523556" y="2132856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40C523-A959-43A4-B34B-6BA80AD6A72A}"/>
              </a:ext>
            </a:extLst>
          </p:cNvPr>
          <p:cNvSpPr/>
          <p:nvPr/>
        </p:nvSpPr>
        <p:spPr>
          <a:xfrm>
            <a:off x="5675684" y="2204864"/>
            <a:ext cx="693440" cy="49263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017E3-86F0-422B-936B-D01475DF14EB}"/>
              </a:ext>
            </a:extLst>
          </p:cNvPr>
          <p:cNvSpPr/>
          <p:nvPr/>
        </p:nvSpPr>
        <p:spPr>
          <a:xfrm>
            <a:off x="7750596" y="1772816"/>
            <a:ext cx="1008112" cy="144016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36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4600</TotalTime>
  <Words>610</Words>
  <Application>Microsoft Office PowerPoint</Application>
  <PresentationFormat>自定义</PresentationFormat>
  <Paragraphs>149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微软雅黑 Light</vt:lpstr>
      <vt:lpstr>Arial</vt:lpstr>
      <vt:lpstr>Consolas</vt:lpstr>
      <vt:lpstr>黑板 16 x 9</vt:lpstr>
      <vt:lpstr>01 大数据 启蒙</vt:lpstr>
      <vt:lpstr>千里之行，始于足下</vt:lpstr>
      <vt:lpstr>分治思想</vt:lpstr>
      <vt:lpstr>PowerPoint 演示文稿</vt:lpstr>
      <vt:lpstr>PowerPoint 演示文稿</vt:lpstr>
      <vt:lpstr>分治思想</vt:lpstr>
      <vt:lpstr>单机处理大数据问题</vt:lpstr>
      <vt:lpstr>PowerPoint 演示文稿</vt:lpstr>
      <vt:lpstr>PowerPoint 演示文稿</vt:lpstr>
      <vt:lpstr>PowerPoint 演示文稿</vt:lpstr>
      <vt:lpstr>集群分布式处理大数据的辩证</vt:lpstr>
      <vt:lpstr>结论</vt:lpstr>
      <vt:lpstr>Hadoop之父Doug Cutting</vt:lpstr>
      <vt:lpstr>Hadoop的时间简史</vt:lpstr>
      <vt:lpstr>Hadoop项目/生态</vt:lpstr>
      <vt:lpstr>大数据生态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231</cp:revision>
  <dcterms:created xsi:type="dcterms:W3CDTF">2019-04-25T09:39:40Z</dcterms:created>
  <dcterms:modified xsi:type="dcterms:W3CDTF">2019-06-11T14:07:33Z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name="CWMec8f5ab08bc811ebaaf33b962af33a96" pid="2" fmtid="{D5CDD505-2E9C-101B-9397-08002B2CF9AE}">
    <vt:lpwstr>CWMHQQUqFSjs280axsGWvYfz8bHb4QUcLzADjVL0wA/Ani9Y2n+7IF6pniyEeqJ114KNj3S9znXLd1FI3zj+v3hlQ==</vt:lpwstr>
  </property>
</Properties>
</file>