
<file path=[Content_Types].xml><?xml version="1.0" encoding="utf-8"?>
<Types xmlns="http://schemas.openxmlformats.org/package/2006/content-types">
  <Default Extension="jpeg" ContentType="image/jpe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258" r:id="rId5"/>
    <p:sldId id="260" r:id="rId6"/>
    <p:sldId id="261" r:id="rId7"/>
    <p:sldId id="259" r:id="rId8"/>
    <p:sldId id="262" r:id="rId9"/>
    <p:sldId id="263" r:id="rId10"/>
    <p:sldId id="264" r:id="rId11"/>
    <p:sldId id="266" r:id="rId12"/>
    <p:sldId id="267" r:id="rId13"/>
    <p:sldId id="268" r:id="rId14"/>
    <p:sldId id="271" r:id="rId15"/>
    <p:sldId id="265" r:id="rId16"/>
    <p:sldId id="270" r:id="rId17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23" autoAdjust="0"/>
    <p:restoredTop sz="94599" autoAdjust="0"/>
  </p:normalViewPr>
  <p:slideViewPr>
    <p:cSldViewPr>
      <p:cViewPr varScale="1">
        <p:scale>
          <a:sx n="97" d="100"/>
          <a:sy n="97" d="100"/>
        </p:scale>
        <p:origin x="36" y="7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42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123123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/>
            </a:lvl6pPr>
            <a:lvl7pPr marL="1957070">
              <a:defRPr/>
            </a:lvl7pPr>
            <a:lvl8pPr marL="1957070">
              <a:defRPr/>
            </a:lvl8pPr>
            <a:lvl9pPr marL="195707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745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575" y="317883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5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/>
            </a:lvl8pPr>
            <a:lvl9pPr marL="195707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844824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563198"/>
            <a:ext cx="12162557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</a:rPr>
              <a:t>http://mashibing.com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49" y="5544024"/>
            <a:ext cx="1313976" cy="131397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9523411" y="0"/>
            <a:ext cx="2665413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北京马士兵教育</a:t>
            </a:r>
            <a:endParaRPr lang="zh-CN" altLang="en-US" sz="1600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幻灯片编号占位符 5"/>
          <p:cNvSpPr txBox="1"/>
          <p:nvPr userDrawn="1"/>
        </p:nvSpPr>
        <p:spPr>
          <a:xfrm>
            <a:off x="9502715" y="6560165"/>
            <a:ext cx="1314964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公众号：马士兵</a:t>
            </a:r>
            <a:endParaRPr lang="zh-CN" altLang="en-US" sz="1200" dirty="0"/>
          </a:p>
        </p:txBody>
      </p:sp>
      <p:sp>
        <p:nvSpPr>
          <p:cNvPr id="12" name="幻灯片编号占位符 5"/>
          <p:cNvSpPr txBox="1"/>
          <p:nvPr userDrawn="1"/>
        </p:nvSpPr>
        <p:spPr>
          <a:xfrm>
            <a:off x="4717471" y="6538914"/>
            <a:ext cx="2551425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大数据系列课程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16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5945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7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3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05</a:t>
            </a:r>
            <a:r>
              <a:rPr lang="zh-CN" altLang="en-US" dirty="0"/>
              <a:t> </a:t>
            </a:r>
            <a:r>
              <a:rPr lang="en-US" altLang="zh-CN" dirty="0" err="1"/>
              <a:t>hadoop-mapreduce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altLang="zh-CN" dirty="0"/>
              <a:t>What?Why?How</a:t>
            </a:r>
            <a:r>
              <a:rPr lang="zh-CN" altLang="en-US" dirty="0"/>
              <a:t>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1804" y="1916832"/>
            <a:ext cx="1800200" cy="93610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Hello world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Hello hadoop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21804" y="3537013"/>
            <a:ext cx="1800200" cy="93610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Hello world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Hello hadoop</a:t>
            </a:r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>
            <a:off x="2710036" y="2060848"/>
            <a:ext cx="1296144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58495" y="317165"/>
            <a:ext cx="4260053" cy="82809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Word count -&gt; </a:t>
            </a:r>
            <a:r>
              <a:rPr lang="zh-CN" altLang="en-US">
                <a:solidFill>
                  <a:srgbClr val="FF0000"/>
                </a:solidFill>
              </a:rPr>
              <a:t>统计 </a:t>
            </a:r>
            <a:r>
              <a:rPr lang="en-US" altLang="zh-CN">
                <a:solidFill>
                  <a:srgbClr val="FF0000"/>
                </a:solidFill>
              </a:rPr>
              <a:t>【</a:t>
            </a:r>
            <a:r>
              <a:rPr lang="zh-CN" altLang="en-US">
                <a:solidFill>
                  <a:srgbClr val="FF0000"/>
                </a:solidFill>
              </a:rPr>
              <a:t>相同词频的个数</a:t>
            </a:r>
            <a:r>
              <a:rPr lang="en-US" altLang="zh-CN">
                <a:solidFill>
                  <a:srgbClr val="FF0000"/>
                </a:solidFill>
              </a:rPr>
              <a:t>】</a:t>
            </a:r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2710036" y="3537013"/>
            <a:ext cx="1296144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94212" y="1782342"/>
            <a:ext cx="1512168" cy="1214609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Hello,1,0 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World,1,1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Hello,1,0 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Hadoop,1,2</a:t>
            </a:r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6238428" y="1268760"/>
            <a:ext cx="1800200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6238428" y="2724658"/>
            <a:ext cx="1800200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6254505" y="4365104"/>
            <a:ext cx="1800200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234487" y="3429000"/>
            <a:ext cx="1512168" cy="1214609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Hello,1,0 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World,1,1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Hello,1,0 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Hadoop,1,2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436980" y="1145256"/>
            <a:ext cx="1185824" cy="1214609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Hello,1,0 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Hello,1,0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Hello,1,0 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Hello,1,0 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436980" y="2903384"/>
            <a:ext cx="1512168" cy="648073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World,1,1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World,1,1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436980" y="4365104"/>
            <a:ext cx="1512168" cy="752207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Hadoop,1,2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Hadoop,1,2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237179" y="1139961"/>
            <a:ext cx="1185824" cy="1214609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Hello,4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270876" y="2847642"/>
            <a:ext cx="1512168" cy="648073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World,2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270876" y="4418424"/>
            <a:ext cx="1512168" cy="752207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Hadoop,2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2410423" y="1484784"/>
            <a:ext cx="1296144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58495" y="317165"/>
            <a:ext cx="4260053" cy="82809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Word count -&gt; </a:t>
            </a:r>
            <a:r>
              <a:rPr lang="zh-CN" altLang="en-US">
                <a:solidFill>
                  <a:srgbClr val="FF0000"/>
                </a:solidFill>
              </a:rPr>
              <a:t>统计 </a:t>
            </a:r>
            <a:r>
              <a:rPr lang="en-US" altLang="zh-CN">
                <a:solidFill>
                  <a:srgbClr val="FF0000"/>
                </a:solidFill>
              </a:rPr>
              <a:t>【</a:t>
            </a:r>
            <a:r>
              <a:rPr lang="zh-CN" altLang="en-US">
                <a:solidFill>
                  <a:srgbClr val="FF0000"/>
                </a:solidFill>
              </a:rPr>
              <a:t>相同词频的个数</a:t>
            </a:r>
            <a:r>
              <a:rPr lang="en-US" altLang="zh-CN">
                <a:solidFill>
                  <a:srgbClr val="FF0000"/>
                </a:solidFill>
              </a:rPr>
              <a:t>】</a:t>
            </a:r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2410423" y="2976441"/>
            <a:ext cx="1296144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</a:t>
            </a:r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6238428" y="1268760"/>
            <a:ext cx="1800200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6238428" y="2724658"/>
            <a:ext cx="1800200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6254505" y="4365104"/>
            <a:ext cx="1800200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38009" y="1268760"/>
            <a:ext cx="1185824" cy="1214609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Hello,4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8834" y="2976441"/>
            <a:ext cx="1512168" cy="648073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World,2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4837" y="4509120"/>
            <a:ext cx="1512168" cy="752207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Hadoop,2</a:t>
            </a:r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2349996" y="4401109"/>
            <a:ext cx="1296144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823503" y="1473462"/>
            <a:ext cx="1185824" cy="80520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1 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34172" y="2976440"/>
            <a:ext cx="1512168" cy="648073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39286" y="4509120"/>
            <a:ext cx="1512168" cy="752207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074632" y="2780927"/>
            <a:ext cx="1512168" cy="648073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074632" y="4401109"/>
            <a:ext cx="1185824" cy="80520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1 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814405" y="2802835"/>
            <a:ext cx="1512168" cy="648073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910836" y="4317012"/>
            <a:ext cx="1185824" cy="80520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MR</a:t>
            </a:r>
            <a:r>
              <a:rPr lang="zh-CN" altLang="en-US"/>
              <a:t>计算框架：计算向数据移动如何实现？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805545" y="2680335"/>
            <a:ext cx="1054735" cy="45974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NN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547110" y="4165600"/>
            <a:ext cx="1054735" cy="45974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DN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468620" y="4165600"/>
            <a:ext cx="1054735" cy="45974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DN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185025" y="4165600"/>
            <a:ext cx="1054735" cy="45974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DN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681595" y="1882140"/>
            <a:ext cx="1054735" cy="45974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3004820" y="2792730"/>
            <a:ext cx="1466850" cy="45085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JobTracker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13075" y="3589655"/>
            <a:ext cx="1458595" cy="45974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TaskTracker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73980" y="3589655"/>
            <a:ext cx="1458595" cy="45974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TaskTracker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83095" y="3589655"/>
            <a:ext cx="1458595" cy="45974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TaskTracker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45180" y="1295400"/>
            <a:ext cx="1736090" cy="104584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Cli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73500" y="1882140"/>
            <a:ext cx="1055370" cy="39116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jar M,R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27625" y="1227455"/>
            <a:ext cx="1736090" cy="104584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Cli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36590" y="1813560"/>
            <a:ext cx="1055370" cy="39116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jar M,R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yarn</a:t>
            </a:r>
            <a:r>
              <a:rPr kumimoji="1" lang="zh-CN" altLang="en-US"/>
              <a:t>架构  资源管理</a:t>
            </a:r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28" y="1628800"/>
            <a:ext cx="7561775" cy="4680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446467" y="3552205"/>
          <a:ext cx="5632568" cy="185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8380"/>
                <a:gridCol w="576580"/>
                <a:gridCol w="576580"/>
                <a:gridCol w="728980"/>
                <a:gridCol w="576580"/>
                <a:gridCol w="855980"/>
                <a:gridCol w="1309488"/>
              </a:tblGrid>
              <a:tr h="370840">
                <a:tc>
                  <a:txBody>
                    <a:bodyPr/>
                    <a:p>
                      <a:r>
                        <a:rPr lang="en-US" altLang="zh-CN" dirty="0"/>
                        <a:t>HOST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/>
                        <a:t>JNN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DN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ZKFC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ZK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/>
                        <a:t>node01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/>
                        <a:t>node02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/>
                        <a:t>node03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/>
                        <a:t>node04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26060" y="2492896"/>
            <a:ext cx="3385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为什么叫</a:t>
            </a:r>
            <a:r>
              <a:rPr kumimoji="1" lang="en-US" altLang="zh-CN" sz="2400" dirty="0"/>
              <a:t>MapReduce</a:t>
            </a:r>
            <a:r>
              <a:rPr kumimoji="1" lang="zh-CN" altLang="en-US" sz="2400" dirty="0"/>
              <a:t>？</a:t>
            </a:r>
            <a:endParaRPr kumimoji="1"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70603" y="2348880"/>
          <a:ext cx="3378199" cy="125767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901486"/>
                <a:gridCol w="825571"/>
                <a:gridCol w="825571"/>
                <a:gridCol w="825571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MAJOR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GENDER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ADDRESS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BJ,SH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LISI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SCALA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BJ,SH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WANGWU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LISI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PYTHON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462564" y="974266"/>
          <a:ext cx="3302000" cy="12192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864096"/>
                <a:gridCol w="786904"/>
                <a:gridCol w="825500"/>
                <a:gridCol w="825500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MAJOR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BENDER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ADDRESS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BJ,SH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SCALA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BJ,SH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WANGWU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462564" y="2479315"/>
          <a:ext cx="3302000" cy="1258429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864096"/>
                <a:gridCol w="786904"/>
                <a:gridCol w="825500"/>
                <a:gridCol w="825500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MAJOR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BENDER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ADDRESS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42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M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BJ,SH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LISI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SCALA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M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BJ,SH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WANGWU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M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LISI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PYTHON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62564" y="4005064"/>
          <a:ext cx="3302000" cy="185444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864096"/>
                <a:gridCol w="786904"/>
                <a:gridCol w="825500"/>
                <a:gridCol w="825500"/>
              </a:tblGrid>
              <a:tr h="432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MAJOR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BENDER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ADDRESS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LISI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SCALA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SCALA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WANGWU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LISI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PYTHON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582244" y="1321459"/>
            <a:ext cx="22381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/>
              <a:t>过滤性别为</a:t>
            </a:r>
            <a:r>
              <a:rPr kumimoji="1" lang="en-US" altLang="zh-CN" sz="2400"/>
              <a:t>0</a:t>
            </a:r>
            <a:r>
              <a:rPr kumimoji="1" lang="zh-CN" altLang="en-US" sz="2400"/>
              <a:t>的</a:t>
            </a:r>
            <a:endParaRPr kumimoji="1"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4582244" y="2826508"/>
            <a:ext cx="26468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/>
              <a:t>转换码值为字典值</a:t>
            </a:r>
            <a:endParaRPr kumimoji="1"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4582244" y="4596312"/>
            <a:ext cx="242566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/>
              <a:t>展开字段复合值</a:t>
            </a:r>
            <a:endParaRPr kumimoji="1"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1424261" y="332656"/>
            <a:ext cx="4022079" cy="79208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Map:</a:t>
            </a:r>
            <a:endParaRPr lang="en-US" altLang="zh-CN"/>
          </a:p>
          <a:p>
            <a:pPr algn="ctr"/>
            <a:r>
              <a:rPr lang="zh-CN" altLang="en-US"/>
              <a:t>以一条记录为单位做映射</a:t>
            </a:r>
            <a:r>
              <a:rPr lang="en-US" altLang="zh-CN"/>
              <a:t>~</a:t>
            </a:r>
            <a:r>
              <a:rPr lang="zh-CN" altLang="en-US"/>
              <a:t>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29916" y="1916832"/>
          <a:ext cx="3069016" cy="1219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00112"/>
                <a:gridCol w="689958"/>
                <a:gridCol w="689958"/>
                <a:gridCol w="788988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MAJOR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BENDER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ADDRESS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BJ,SH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LISI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WANGWU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LISI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PYTHON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SCALA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BJ,SH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629916" y="3789040"/>
          <a:ext cx="3069016" cy="1219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00112"/>
                <a:gridCol w="689958"/>
                <a:gridCol w="689958"/>
                <a:gridCol w="788988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MAJOR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BENDER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ADDRESS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BJ,SH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LISI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WANGWU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LISI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PYTHON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ZHANGSAN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SCALA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BJ,SH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738832" y="1945877"/>
          <a:ext cx="1379916" cy="66538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9958"/>
                <a:gridCol w="689958"/>
              </a:tblGrid>
              <a:tr h="2589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7738832" y="3890640"/>
          <a:ext cx="1379916" cy="1016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9958"/>
                <a:gridCol w="689958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7738832" y="2693862"/>
          <a:ext cx="1379916" cy="20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9958"/>
                <a:gridCol w="689958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PYTHON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7738832" y="3023710"/>
          <a:ext cx="1379916" cy="20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9958"/>
                <a:gridCol w="689958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SCALA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379034" y="1906110"/>
          <a:ext cx="1379916" cy="1219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9958"/>
                <a:gridCol w="689958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KEY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VALUE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PYTHON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SCALA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379034" y="3775545"/>
          <a:ext cx="1379916" cy="1219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9958"/>
                <a:gridCol w="689958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KEY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VALUE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629916" y="332656"/>
            <a:ext cx="5040560" cy="143522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  <a:r>
              <a:rPr lang="zh-CN" altLang="en-US"/>
              <a:t>：</a:t>
            </a:r>
            <a:endParaRPr lang="en-US" altLang="zh-CN"/>
          </a:p>
          <a:p>
            <a:pPr algn="ctr"/>
            <a:r>
              <a:rPr lang="zh-CN" altLang="en-US"/>
              <a:t>以一组为单位做计算</a:t>
            </a:r>
            <a:r>
              <a:rPr lang="en-US" altLang="zh-CN"/>
              <a:t>~</a:t>
            </a:r>
            <a:r>
              <a:rPr lang="zh-CN" altLang="en-US"/>
              <a:t>！</a:t>
            </a:r>
            <a:endParaRPr lang="en-US" altLang="zh-CN"/>
          </a:p>
          <a:p>
            <a:pPr algn="ctr"/>
            <a:r>
              <a:rPr lang="zh-CN" altLang="en-US"/>
              <a:t>什么叫做一组？分组</a:t>
            </a:r>
            <a:r>
              <a:rPr lang="en-US" altLang="zh-CN"/>
              <a:t>~</a:t>
            </a:r>
            <a:r>
              <a:rPr lang="zh-CN" altLang="en-US"/>
              <a:t>！</a:t>
            </a:r>
            <a:endParaRPr lang="en-US" altLang="zh-CN"/>
          </a:p>
          <a:p>
            <a:pPr algn="ctr"/>
            <a:r>
              <a:rPr lang="zh-CN" altLang="en-US"/>
              <a:t>依赖一种数据格式：</a:t>
            </a:r>
            <a:r>
              <a:rPr lang="en-US" altLang="zh-CN"/>
              <a:t>key</a:t>
            </a:r>
            <a:r>
              <a:rPr lang="zh-CN" altLang="en-US"/>
              <a:t>：</a:t>
            </a:r>
            <a:r>
              <a:rPr lang="en-US" altLang="zh-CN"/>
              <a:t>val</a:t>
            </a:r>
            <a:endParaRPr lang="en-US" altLang="zh-CN"/>
          </a:p>
          <a:p>
            <a:pPr algn="ctr"/>
            <a:r>
              <a:rPr lang="en-US" altLang="zh-CN"/>
              <a:t>K</a:t>
            </a:r>
            <a:r>
              <a:rPr lang="zh-CN" altLang="en-US"/>
              <a:t>，</a:t>
            </a:r>
            <a:r>
              <a:rPr lang="en-US" altLang="zh-CN"/>
              <a:t>v</a:t>
            </a:r>
            <a:r>
              <a:rPr lang="zh-CN" altLang="en-US"/>
              <a:t>的实现：由</a:t>
            </a:r>
            <a:r>
              <a:rPr lang="en-US" altLang="zh-CN"/>
              <a:t>map</a:t>
            </a:r>
            <a:r>
              <a:rPr lang="zh-CN" altLang="en-US"/>
              <a:t>映射实现的</a:t>
            </a:r>
            <a:r>
              <a:rPr lang="en-US" altLang="zh-CN"/>
              <a:t>~~</a:t>
            </a:r>
            <a:r>
              <a:rPr lang="zh-CN" altLang="en-US"/>
              <a:t>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思考</a:t>
            </a:r>
            <a:r>
              <a:rPr kumimoji="1" lang="en-US" altLang="zh-CN"/>
              <a:t>:</a:t>
            </a:r>
            <a:r>
              <a:rPr kumimoji="1" lang="zh-CN" altLang="en-US" dirty="0"/>
              <a:t>为什么叫</a:t>
            </a:r>
            <a:r>
              <a:rPr kumimoji="1" lang="en-US" altLang="zh-CN" dirty="0"/>
              <a:t>MapReduce</a:t>
            </a:r>
            <a:r>
              <a:rPr kumimoji="1" lang="zh-CN" altLang="en-US" dirty="0"/>
              <a:t>？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2573" y="1700808"/>
            <a:ext cx="9144000" cy="4267200"/>
          </a:xfrm>
        </p:spPr>
        <p:txBody>
          <a:bodyPr/>
          <a:lstStyle/>
          <a:p>
            <a:r>
              <a:rPr kumimoji="1" lang="en-US" altLang="zh-CN"/>
              <a:t>Map</a:t>
            </a:r>
            <a:r>
              <a:rPr kumimoji="1" lang="zh-CN" altLang="en-US"/>
              <a:t>：</a:t>
            </a:r>
            <a:endParaRPr kumimoji="1" lang="en-US" altLang="zh-CN"/>
          </a:p>
          <a:p>
            <a:pPr lvl="1"/>
            <a:r>
              <a:rPr kumimoji="1" lang="zh-CN" altLang="en-US"/>
              <a:t>映射、变换、过滤</a:t>
            </a:r>
            <a:endParaRPr kumimoji="1" lang="en-US" altLang="zh-CN"/>
          </a:p>
          <a:p>
            <a:pPr lvl="1"/>
            <a:r>
              <a:rPr kumimoji="1" lang="en-US" altLang="zh-CN"/>
              <a:t>1</a:t>
            </a:r>
            <a:r>
              <a:rPr kumimoji="1" lang="zh-CN" altLang="en-US"/>
              <a:t>进</a:t>
            </a:r>
            <a:r>
              <a:rPr kumimoji="1" lang="en-US" altLang="zh-CN"/>
              <a:t>N</a:t>
            </a:r>
            <a:r>
              <a:rPr kumimoji="1" lang="zh-CN" altLang="en-US"/>
              <a:t>出</a:t>
            </a:r>
            <a:endParaRPr kumimoji="1" lang="en-US" altLang="zh-CN"/>
          </a:p>
          <a:p>
            <a:r>
              <a:rPr kumimoji="1" lang="en-US" altLang="zh-CN"/>
              <a:t>Reduce</a:t>
            </a:r>
            <a:r>
              <a:rPr kumimoji="1" lang="zh-CN" altLang="en-US"/>
              <a:t>：</a:t>
            </a:r>
            <a:endParaRPr kumimoji="1" lang="en-US" altLang="zh-CN"/>
          </a:p>
          <a:p>
            <a:pPr lvl="1"/>
            <a:r>
              <a:rPr kumimoji="1" lang="zh-CN" altLang="en-US"/>
              <a:t>分解、缩小、归纳</a:t>
            </a:r>
            <a:endParaRPr kumimoji="1" lang="en-US" altLang="zh-CN"/>
          </a:p>
          <a:p>
            <a:pPr lvl="1"/>
            <a:r>
              <a:rPr kumimoji="1" lang="zh-CN" altLang="en-US"/>
              <a:t>一组进</a:t>
            </a:r>
            <a:r>
              <a:rPr kumimoji="1" lang="en-US" altLang="zh-CN"/>
              <a:t>N</a:t>
            </a:r>
            <a:r>
              <a:rPr kumimoji="1" lang="zh-CN" altLang="en-US"/>
              <a:t>出</a:t>
            </a:r>
            <a:endParaRPr kumimoji="1" lang="en-US" altLang="zh-CN"/>
          </a:p>
          <a:p>
            <a:r>
              <a:rPr kumimoji="1" lang="en-US" altLang="zh-CN"/>
              <a:t>(KEY,VAL)</a:t>
            </a:r>
            <a:r>
              <a:rPr kumimoji="1" lang="zh-CN" altLang="en-US"/>
              <a:t>：</a:t>
            </a:r>
            <a:endParaRPr kumimoji="1" lang="en-US" altLang="zh-CN"/>
          </a:p>
          <a:p>
            <a:pPr lvl="1"/>
            <a:r>
              <a:rPr kumimoji="1" lang="zh-CN" altLang="en-US"/>
              <a:t>键值对的键划分数据分组</a:t>
            </a:r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02324" y="2204864"/>
            <a:ext cx="1080120" cy="1557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输入数据集</a:t>
            </a:r>
            <a:endParaRPr kumimoji="1" lang="zh-CN" altLang="en-US" sz="1400"/>
          </a:p>
        </p:txBody>
      </p:sp>
      <p:sp>
        <p:nvSpPr>
          <p:cNvPr id="7" name="矩形 6"/>
          <p:cNvSpPr/>
          <p:nvPr/>
        </p:nvSpPr>
        <p:spPr>
          <a:xfrm>
            <a:off x="7822604" y="2204864"/>
            <a:ext cx="1080120" cy="15575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中间数据集</a:t>
            </a:r>
            <a:endParaRPr kumimoji="1" lang="zh-CN" altLang="en-US" sz="1400"/>
          </a:p>
        </p:txBody>
      </p:sp>
      <p:sp>
        <p:nvSpPr>
          <p:cNvPr id="8" name="矩形 7"/>
          <p:cNvSpPr/>
          <p:nvPr/>
        </p:nvSpPr>
        <p:spPr>
          <a:xfrm>
            <a:off x="10558908" y="2204864"/>
            <a:ext cx="1080120" cy="15575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最终结果集</a:t>
            </a:r>
            <a:endParaRPr kumimoji="1" lang="zh-CN" altLang="en-US" sz="1400"/>
          </a:p>
        </p:txBody>
      </p:sp>
      <p:sp>
        <p:nvSpPr>
          <p:cNvPr id="9" name="右箭头 8"/>
          <p:cNvSpPr/>
          <p:nvPr/>
        </p:nvSpPr>
        <p:spPr>
          <a:xfrm>
            <a:off x="6598468" y="2312876"/>
            <a:ext cx="1008112" cy="1341512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map()</a:t>
            </a:r>
            <a:endParaRPr kumimoji="1"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9046740" y="2292506"/>
            <a:ext cx="1296144" cy="1341512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reduce()</a:t>
            </a:r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1" cstate="print"/>
          <a:srcRect r="1456" b="2743"/>
          <a:stretch>
            <a:fillRect/>
          </a:stretch>
        </p:blipFill>
        <p:spPr bwMode="auto">
          <a:xfrm>
            <a:off x="1629916" y="1628800"/>
            <a:ext cx="8784976" cy="4732754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5374332" y="404664"/>
            <a:ext cx="5832648" cy="19442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MR</a:t>
            </a:r>
            <a:r>
              <a:rPr lang="zh-CN" altLang="en-US"/>
              <a:t>：</a:t>
            </a:r>
            <a:endParaRPr lang="en-US" altLang="zh-CN"/>
          </a:p>
          <a:p>
            <a:r>
              <a:rPr lang="zh-CN" altLang="en-US"/>
              <a:t>数据已一条记录为单位经过</a:t>
            </a:r>
            <a:r>
              <a:rPr lang="en-US" altLang="zh-CN"/>
              <a:t>map</a:t>
            </a:r>
            <a:r>
              <a:rPr lang="zh-CN" altLang="en-US">
                <a:solidFill>
                  <a:srgbClr val="FF0000"/>
                </a:solidFill>
              </a:rPr>
              <a:t>方法</a:t>
            </a:r>
            <a:r>
              <a:rPr lang="zh-CN" altLang="en-US"/>
              <a:t>映射成</a:t>
            </a:r>
            <a:r>
              <a:rPr lang="en-US" altLang="zh-CN"/>
              <a:t>KV</a:t>
            </a:r>
            <a:r>
              <a:rPr lang="zh-CN" altLang="en-US"/>
              <a:t>，相同的</a:t>
            </a:r>
            <a:r>
              <a:rPr lang="en-US" altLang="zh-CN"/>
              <a:t>key</a:t>
            </a:r>
            <a:r>
              <a:rPr lang="zh-CN" altLang="en-US"/>
              <a:t>为一组，这一组数据调用一次</a:t>
            </a:r>
            <a:r>
              <a:rPr lang="en-US" altLang="zh-CN"/>
              <a:t>reduce</a:t>
            </a:r>
            <a:r>
              <a:rPr lang="zh-CN" altLang="en-US">
                <a:solidFill>
                  <a:srgbClr val="FF0000"/>
                </a:solidFill>
              </a:rPr>
              <a:t>方法</a:t>
            </a:r>
            <a:r>
              <a:rPr lang="zh-CN" altLang="en-US"/>
              <a:t>，在方法内迭代计算着一组数据。</a:t>
            </a:r>
            <a:endParaRPr lang="en-US" altLang="zh-CN"/>
          </a:p>
          <a:p>
            <a:r>
              <a:rPr lang="zh-CN" altLang="en-US"/>
              <a:t>作业：迭代器模式</a:t>
            </a:r>
            <a:endParaRPr lang="en-US" altLang="zh-CN"/>
          </a:p>
          <a:p>
            <a:r>
              <a:rPr lang="zh-CN" altLang="en-US"/>
              <a:t>经验：数据集一般是用迭代计算的方式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01924" y="1772816"/>
            <a:ext cx="224292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block &gt; split</a:t>
            </a:r>
            <a:endParaRPr lang="en-US" altLang="zh-CN"/>
          </a:p>
          <a:p>
            <a:pPr lvl="1"/>
            <a:r>
              <a:rPr lang="en-US" altLang="zh-CN" sz="1600"/>
              <a:t>1:1</a:t>
            </a:r>
            <a:endParaRPr lang="en-US" altLang="zh-CN" sz="1600"/>
          </a:p>
          <a:p>
            <a:pPr lvl="1"/>
            <a:r>
              <a:rPr lang="en-US" altLang="zh-CN" sz="1600"/>
              <a:t>N:1</a:t>
            </a:r>
            <a:endParaRPr lang="en-US" altLang="zh-CN" sz="1600"/>
          </a:p>
          <a:p>
            <a:pPr lvl="1"/>
            <a:r>
              <a:rPr lang="en-US" altLang="zh-CN" sz="1600"/>
              <a:t>1:N</a:t>
            </a:r>
            <a:endParaRPr lang="en-US" altLang="zh-CN" sz="1600"/>
          </a:p>
          <a:p>
            <a:r>
              <a:rPr lang="en-US" altLang="zh-CN"/>
              <a:t>split &gt; map</a:t>
            </a:r>
            <a:endParaRPr lang="en-US" altLang="zh-CN"/>
          </a:p>
          <a:p>
            <a:pPr lvl="1"/>
            <a:r>
              <a:rPr lang="en-US" altLang="zh-CN" sz="1600"/>
              <a:t>1:1</a:t>
            </a:r>
            <a:endParaRPr lang="en-US" altLang="zh-CN" sz="1600"/>
          </a:p>
          <a:p>
            <a:r>
              <a:rPr lang="en-US" altLang="zh-CN"/>
              <a:t>map &gt; reduce</a:t>
            </a:r>
            <a:endParaRPr lang="en-US" altLang="zh-CN"/>
          </a:p>
          <a:p>
            <a:pPr lvl="1"/>
            <a:r>
              <a:rPr lang="en-US" altLang="zh-CN" sz="1600"/>
              <a:t>N:1</a:t>
            </a:r>
            <a:endParaRPr lang="en-US" altLang="zh-CN" sz="1600"/>
          </a:p>
          <a:p>
            <a:pPr lvl="1"/>
            <a:r>
              <a:rPr lang="en-US" altLang="zh-CN" sz="1600"/>
              <a:t>N:N</a:t>
            </a:r>
            <a:endParaRPr lang="en-US" altLang="zh-CN" sz="1600"/>
          </a:p>
          <a:p>
            <a:pPr lvl="1"/>
            <a:r>
              <a:rPr lang="en-US" altLang="zh-CN" sz="1600"/>
              <a:t>1:1</a:t>
            </a:r>
            <a:endParaRPr lang="en-US" altLang="zh-CN" sz="1600"/>
          </a:p>
          <a:p>
            <a:pPr lvl="1"/>
            <a:r>
              <a:rPr lang="en-US" altLang="zh-CN" sz="1600"/>
              <a:t>1:N</a:t>
            </a:r>
            <a:endParaRPr lang="en-US" altLang="zh-CN" sz="1600"/>
          </a:p>
          <a:p>
            <a:r>
              <a:rPr lang="en-US" altLang="zh-CN"/>
              <a:t>group(key)&gt;partition</a:t>
            </a:r>
            <a:endParaRPr lang="en-US" altLang="zh-CN"/>
          </a:p>
          <a:p>
            <a:pPr lvl="1"/>
            <a:r>
              <a:rPr lang="en-US" altLang="zh-CN" sz="1600"/>
              <a:t>1:1</a:t>
            </a:r>
            <a:endParaRPr lang="en-US" altLang="zh-CN" sz="1600"/>
          </a:p>
          <a:p>
            <a:pPr lvl="1"/>
            <a:r>
              <a:rPr lang="en-US" altLang="zh-CN" sz="1600"/>
              <a:t>N:1</a:t>
            </a:r>
            <a:endParaRPr lang="en-US" altLang="zh-CN" sz="1600"/>
          </a:p>
          <a:p>
            <a:pPr lvl="1"/>
            <a:r>
              <a:rPr lang="en-US" altLang="zh-CN" sz="1600"/>
              <a:t>N:N</a:t>
            </a:r>
            <a:endParaRPr lang="en-US" altLang="zh-CN" sz="1600"/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1:N</a:t>
            </a:r>
            <a:endParaRPr kumimoji="1"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73554" y="1609768"/>
            <a:ext cx="9197603" cy="4392488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1593532" y="4293096"/>
            <a:ext cx="1548552" cy="57606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</a:t>
            </a:r>
            <a:r>
              <a:rPr lang="zh-CN" altLang="en-US" sz="1200"/>
              <a:t>，切片会格式化出记录，以记录为单位调用</a:t>
            </a:r>
            <a:r>
              <a:rPr lang="en-US" altLang="zh-CN" sz="1200"/>
              <a:t>map</a:t>
            </a:r>
            <a:r>
              <a:rPr lang="zh-CN" altLang="en-US" sz="1200"/>
              <a:t>方法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2061964" y="1896169"/>
            <a:ext cx="2160240" cy="77302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2</a:t>
            </a:r>
            <a:r>
              <a:rPr lang="zh-CN" altLang="en-US" sz="1200"/>
              <a:t>，</a:t>
            </a:r>
            <a:r>
              <a:rPr lang="en-US" altLang="zh-CN" sz="1200"/>
              <a:t>map</a:t>
            </a:r>
            <a:r>
              <a:rPr lang="zh-CN" altLang="en-US" sz="1200"/>
              <a:t>的输出映射成</a:t>
            </a:r>
            <a:r>
              <a:rPr lang="en-US" altLang="zh-CN" sz="1200"/>
              <a:t>KV</a:t>
            </a:r>
            <a:r>
              <a:rPr lang="zh-CN" altLang="en-US" sz="1200"/>
              <a:t>，</a:t>
            </a:r>
            <a:r>
              <a:rPr lang="en-US" altLang="zh-CN" sz="1200"/>
              <a:t>kv</a:t>
            </a:r>
            <a:r>
              <a:rPr lang="zh-CN" altLang="en-US" sz="1200"/>
              <a:t>会参与分区计算，拿着</a:t>
            </a:r>
            <a:r>
              <a:rPr lang="en-US" altLang="zh-CN" sz="1200"/>
              <a:t>key</a:t>
            </a:r>
            <a:r>
              <a:rPr lang="zh-CN" altLang="en-US" sz="1200"/>
              <a:t>算出</a:t>
            </a:r>
            <a:r>
              <a:rPr lang="en-US" altLang="zh-CN" sz="1200"/>
              <a:t>P</a:t>
            </a:r>
            <a:r>
              <a:rPr lang="zh-CN" altLang="en-US" sz="1200"/>
              <a:t>，分区号，</a:t>
            </a:r>
            <a:r>
              <a:rPr lang="en-US" altLang="zh-CN" sz="1200"/>
              <a:t>K,V,P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4006180" y="4496137"/>
            <a:ext cx="1548552" cy="5760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mapTask</a:t>
            </a:r>
            <a:r>
              <a:rPr lang="zh-CN" altLang="en-US" sz="1200"/>
              <a:t>的输出是一个文件，存在本地的文件系统中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4366220" y="1609768"/>
            <a:ext cx="2304256" cy="9360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/>
              <a:t>3</a:t>
            </a:r>
            <a:r>
              <a:rPr lang="zh-CN" altLang="en-US" sz="1200"/>
              <a:t>，内存缓冲区溢写磁盘时：做一个</a:t>
            </a:r>
            <a:r>
              <a:rPr lang="en-US" altLang="zh-CN" sz="1200"/>
              <a:t>2</a:t>
            </a:r>
            <a:r>
              <a:rPr lang="zh-CN" altLang="en-US" sz="1200"/>
              <a:t>次排序：</a:t>
            </a:r>
            <a:endParaRPr lang="en-US" altLang="zh-CN" sz="1200"/>
          </a:p>
          <a:p>
            <a:r>
              <a:rPr lang="zh-CN" altLang="en-US" sz="1200"/>
              <a:t>分区有序，且分区内</a:t>
            </a:r>
            <a:r>
              <a:rPr lang="en-US" altLang="zh-CN" sz="1200"/>
              <a:t>key</a:t>
            </a:r>
            <a:r>
              <a:rPr lang="zh-CN" altLang="en-US" sz="1200"/>
              <a:t>有序</a:t>
            </a:r>
            <a:endParaRPr lang="en-US" altLang="zh-CN" sz="1200"/>
          </a:p>
          <a:p>
            <a:r>
              <a:rPr lang="zh-CN" altLang="en-US" sz="1200"/>
              <a:t>未来相同的一组</a:t>
            </a:r>
            <a:r>
              <a:rPr lang="en-US" altLang="zh-CN" sz="1200"/>
              <a:t>key</a:t>
            </a:r>
            <a:r>
              <a:rPr lang="zh-CN" altLang="en-US" sz="1200"/>
              <a:t>会相邻的排在一起</a:t>
            </a:r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8279656" y="4331691"/>
            <a:ext cx="2304256" cy="9360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/>
              <a:t>4</a:t>
            </a:r>
            <a:r>
              <a:rPr lang="zh-CN" altLang="en-US" sz="1200"/>
              <a:t>，</a:t>
            </a:r>
            <a:r>
              <a:rPr lang="en-US" altLang="zh-CN" sz="1200"/>
              <a:t>reduce</a:t>
            </a:r>
            <a:r>
              <a:rPr lang="zh-CN" altLang="en-US" sz="1200"/>
              <a:t>的归并排序其实可以和</a:t>
            </a:r>
            <a:r>
              <a:rPr lang="en-US" altLang="zh-CN" sz="1200"/>
              <a:t>reduce</a:t>
            </a:r>
            <a:r>
              <a:rPr lang="zh-CN" altLang="en-US" sz="1200"/>
              <a:t>方法的计算同时发生，尽量减少</a:t>
            </a:r>
            <a:r>
              <a:rPr lang="en-US" altLang="zh-CN" sz="1200"/>
              <a:t>IO</a:t>
            </a:r>
            <a:endParaRPr lang="en-US" altLang="zh-CN" sz="1200"/>
          </a:p>
          <a:p>
            <a:r>
              <a:rPr lang="zh-CN" altLang="en-US" sz="1200"/>
              <a:t>因为有</a:t>
            </a:r>
            <a:r>
              <a:rPr lang="zh-CN" altLang="en-US" sz="1200">
                <a:solidFill>
                  <a:srgbClr val="FF0000"/>
                </a:solidFill>
              </a:rPr>
              <a:t>迭代器模式</a:t>
            </a:r>
            <a:r>
              <a:rPr lang="zh-CN" altLang="en-US" sz="1200"/>
              <a:t>的支持</a:t>
            </a:r>
            <a:r>
              <a:rPr lang="en-US" altLang="zh-CN" sz="1200"/>
              <a:t>~</a:t>
            </a:r>
            <a:r>
              <a:rPr lang="zh-CN" altLang="en-US" sz="1200"/>
              <a:t>！！！！！</a:t>
            </a:r>
            <a:endParaRPr lang="en-US" altLang="zh-CN" sz="1200"/>
          </a:p>
        </p:txBody>
      </p:sp>
      <p:sp>
        <p:nvSpPr>
          <p:cNvPr id="9" name="矩形 8"/>
          <p:cNvSpPr/>
          <p:nvPr/>
        </p:nvSpPr>
        <p:spPr>
          <a:xfrm>
            <a:off x="6958508" y="1116246"/>
            <a:ext cx="2304256" cy="6862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/>
              <a:t>迭代器模式是</a:t>
            </a:r>
            <a:r>
              <a:rPr lang="zh-CN" altLang="en-US" sz="1200">
                <a:solidFill>
                  <a:srgbClr val="FF0000"/>
                </a:solidFill>
              </a:rPr>
              <a:t>批量计算</a:t>
            </a:r>
            <a:r>
              <a:rPr lang="zh-CN" altLang="en-US" sz="1200"/>
              <a:t>中非常优美的实现形式</a:t>
            </a:r>
            <a:r>
              <a:rPr lang="en-US" altLang="zh-CN" sz="1200"/>
              <a:t>~</a:t>
            </a:r>
            <a:r>
              <a:rPr lang="zh-CN" altLang="en-US" sz="1200"/>
              <a:t>！</a:t>
            </a:r>
            <a:endParaRPr lang="en-US" altLang="zh-CN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1804" y="1916832"/>
            <a:ext cx="684076" cy="93610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abc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/>
              <a:t>Def</a:t>
            </a:r>
            <a:endParaRPr lang="en-US" altLang="zh-CN"/>
          </a:p>
          <a:p>
            <a:pPr algn="ctr"/>
            <a:r>
              <a:rPr lang="en-US" altLang="zh-CN"/>
              <a:t>ghi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21804" y="3717032"/>
            <a:ext cx="684076" cy="93610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Jkl</a:t>
            </a:r>
            <a:endParaRPr lang="en-US" altLang="zh-CN"/>
          </a:p>
          <a:p>
            <a:pPr algn="ctr"/>
            <a:r>
              <a:rPr lang="en-US" altLang="zh-CN"/>
              <a:t>Mno</a:t>
            </a:r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abc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等腰三角形 3"/>
          <p:cNvSpPr/>
          <p:nvPr/>
        </p:nvSpPr>
        <p:spPr>
          <a:xfrm>
            <a:off x="1773932" y="2132856"/>
            <a:ext cx="1296144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</a:t>
            </a:r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1773932" y="3861048"/>
            <a:ext cx="1296144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38128" y="1916832"/>
            <a:ext cx="1296144" cy="93610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Abc,null,1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/>
              <a:t>Def,null,0</a:t>
            </a:r>
            <a:endParaRPr lang="en-US" altLang="zh-CN"/>
          </a:p>
          <a:p>
            <a:pPr algn="ctr"/>
            <a:r>
              <a:rPr lang="en-US" altLang="zh-CN"/>
              <a:t>Ghi,null,3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38128" y="3717032"/>
            <a:ext cx="1296144" cy="93610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Jkl,null,2</a:t>
            </a:r>
            <a:endParaRPr lang="en-US" altLang="zh-CN"/>
          </a:p>
          <a:p>
            <a:pPr algn="ctr"/>
            <a:r>
              <a:rPr lang="en-US" altLang="zh-CN"/>
              <a:t>Mno,null,1</a:t>
            </a:r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Abc,null,1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6382444" y="1052736"/>
            <a:ext cx="1872208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6382444" y="2384884"/>
            <a:ext cx="1872208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6382444" y="3717032"/>
            <a:ext cx="1872208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6382610" y="4869160"/>
            <a:ext cx="1872208" cy="648072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470676" y="1069331"/>
            <a:ext cx="1296144" cy="50405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Def,null,0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8552785" y="2240868"/>
            <a:ext cx="1296144" cy="118813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Abc,null,1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Abc,null,1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/>
              <a:t>Mno,null,1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552785" y="3735707"/>
            <a:ext cx="1296144" cy="64807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Jkl,null,2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8569393" y="4852565"/>
            <a:ext cx="1296144" cy="592659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Ghi,null,3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383602" y="2628947"/>
            <a:ext cx="1296144" cy="39604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Abc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2057</Words>
  <Application>WPS 演示</Application>
  <PresentationFormat>自定义</PresentationFormat>
  <Paragraphs>672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Microsoft YaHei UI</vt:lpstr>
      <vt:lpstr>微软雅黑 Light</vt:lpstr>
      <vt:lpstr>Consolas</vt:lpstr>
      <vt:lpstr>等线</vt:lpstr>
      <vt:lpstr>微软雅黑</vt:lpstr>
      <vt:lpstr>Arial Unicode MS</vt:lpstr>
      <vt:lpstr>黑体</vt:lpstr>
      <vt:lpstr>黑板 16 x 9</vt:lpstr>
      <vt:lpstr>05 hadoop-mapreduce</vt:lpstr>
      <vt:lpstr>PowerPoint 演示文稿</vt:lpstr>
      <vt:lpstr>PowerPoint 演示文稿</vt:lpstr>
      <vt:lpstr>PowerPoint 演示文稿</vt:lpstr>
      <vt:lpstr>思考:为什么叫MapReduce？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《前端》</dc:title>
  <dc:creator>Administrator</dc:creator>
  <cp:lastModifiedBy>Spark</cp:lastModifiedBy>
  <cp:revision>282</cp:revision>
  <dcterms:created xsi:type="dcterms:W3CDTF">2019-04-25T09:39:00Z</dcterms:created>
  <dcterms:modified xsi:type="dcterms:W3CDTF">2019-06-27T14:17:53Z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  <property fmtid="{D5CDD505-2E9C-101B-9397-08002B2CF9AE}" pid="3" name="CWM8ff829618af811eb9a25772c1a25762c">
    <vt:lpwstr>CWMRndoqYCRuXa8uCuH2qJFO+KTZ364uPAe9nVp9b8YZbzjCpqqo6csWkGs1TmNpVRnKZ01hPEqlHMHlTOksiv0OQ==</vt:lpwstr>
  </property>
</Properties>
</file>