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8"/>
  </p:notesMasterIdLst>
  <p:sldIdLst>
    <p:sldId id="917" r:id="rId3"/>
    <p:sldId id="1137" r:id="rId4"/>
    <p:sldId id="1138" r:id="rId5"/>
    <p:sldId id="1139" r:id="rId6"/>
    <p:sldId id="1140" r:id="rId7"/>
    <p:sldId id="1141" r:id="rId8"/>
    <p:sldId id="1143" r:id="rId9"/>
    <p:sldId id="931" r:id="rId10"/>
    <p:sldId id="1135" r:id="rId11"/>
    <p:sldId id="1136" r:id="rId12"/>
    <p:sldId id="933" r:id="rId13"/>
    <p:sldId id="932" r:id="rId14"/>
    <p:sldId id="1058" r:id="rId15"/>
    <p:sldId id="1059" r:id="rId16"/>
    <p:sldId id="899" r:id="rId17"/>
    <p:sldId id="1063" r:id="rId18"/>
    <p:sldId id="1064" r:id="rId19"/>
    <p:sldId id="1066" r:id="rId20"/>
    <p:sldId id="1111" r:id="rId21"/>
    <p:sldId id="1067" r:id="rId22"/>
    <p:sldId id="1115" r:id="rId23"/>
    <p:sldId id="1068" r:id="rId24"/>
    <p:sldId id="1116" r:id="rId25"/>
    <p:sldId id="1043" r:id="rId26"/>
    <p:sldId id="1070" r:id="rId27"/>
    <p:sldId id="1045" r:id="rId28"/>
    <p:sldId id="1046" r:id="rId29"/>
    <p:sldId id="1047" r:id="rId30"/>
    <p:sldId id="1048" r:id="rId31"/>
    <p:sldId id="1060" r:id="rId32"/>
    <p:sldId id="1062" r:id="rId33"/>
    <p:sldId id="828" r:id="rId34"/>
    <p:sldId id="1082" r:id="rId35"/>
    <p:sldId id="1084" r:id="rId36"/>
    <p:sldId id="1061" r:id="rId37"/>
    <p:sldId id="1023" r:id="rId38"/>
    <p:sldId id="997" r:id="rId39"/>
    <p:sldId id="851" r:id="rId40"/>
    <p:sldId id="1091" r:id="rId41"/>
    <p:sldId id="1092" r:id="rId42"/>
    <p:sldId id="1096" r:id="rId43"/>
    <p:sldId id="1120" r:id="rId44"/>
    <p:sldId id="1121" r:id="rId45"/>
    <p:sldId id="1097" r:id="rId46"/>
    <p:sldId id="1107" r:id="rId47"/>
    <p:sldId id="1108" r:id="rId48"/>
    <p:sldId id="1109" r:id="rId49"/>
    <p:sldId id="1050" r:id="rId50"/>
    <p:sldId id="1071" r:id="rId51"/>
    <p:sldId id="1113" r:id="rId52"/>
    <p:sldId id="1114" r:id="rId53"/>
    <p:sldId id="939" r:id="rId54"/>
    <p:sldId id="1074" r:id="rId55"/>
    <p:sldId id="693" r:id="rId56"/>
    <p:sldId id="1075" r:id="rId57"/>
    <p:sldId id="1076" r:id="rId58"/>
    <p:sldId id="1021" r:id="rId59"/>
    <p:sldId id="1098" r:id="rId60"/>
    <p:sldId id="1080" r:id="rId61"/>
    <p:sldId id="1078" r:id="rId62"/>
    <p:sldId id="1077" r:id="rId63"/>
    <p:sldId id="1019" r:id="rId64"/>
    <p:sldId id="1079" r:id="rId65"/>
    <p:sldId id="1099" r:id="rId66"/>
    <p:sldId id="1100" r:id="rId67"/>
    <p:sldId id="1101" r:id="rId68"/>
    <p:sldId id="1102" r:id="rId69"/>
    <p:sldId id="1103" r:id="rId70"/>
    <p:sldId id="1104" r:id="rId71"/>
    <p:sldId id="1031" r:id="rId72"/>
    <p:sldId id="1032" r:id="rId73"/>
    <p:sldId id="674" r:id="rId74"/>
    <p:sldId id="1033" r:id="rId75"/>
    <p:sldId id="1105" r:id="rId76"/>
    <p:sldId id="1034" r:id="rId77"/>
    <p:sldId id="679" r:id="rId78"/>
    <p:sldId id="712" r:id="rId79"/>
    <p:sldId id="680" r:id="rId80"/>
    <p:sldId id="983" r:id="rId81"/>
    <p:sldId id="1052" r:id="rId82"/>
    <p:sldId id="1035" r:id="rId83"/>
    <p:sldId id="1053" r:id="rId84"/>
    <p:sldId id="1122" r:id="rId85"/>
    <p:sldId id="1123" r:id="rId86"/>
    <p:sldId id="1038" r:id="rId87"/>
    <p:sldId id="683" r:id="rId88"/>
    <p:sldId id="1125" r:id="rId89"/>
    <p:sldId id="1128" r:id="rId90"/>
    <p:sldId id="1129" r:id="rId91"/>
    <p:sldId id="1036" r:id="rId92"/>
    <p:sldId id="687" r:id="rId93"/>
    <p:sldId id="1037" r:id="rId94"/>
    <p:sldId id="686" r:id="rId95"/>
    <p:sldId id="1126" r:id="rId96"/>
    <p:sldId id="992" r:id="rId97"/>
    <p:sldId id="1057" r:id="rId98"/>
    <p:sldId id="1127" r:id="rId99"/>
    <p:sldId id="1041" r:id="rId100"/>
    <p:sldId id="1040" r:id="rId101"/>
    <p:sldId id="1042" r:id="rId102"/>
    <p:sldId id="916" r:id="rId103"/>
    <p:sldId id="1081" r:id="rId104"/>
    <p:sldId id="1014" r:id="rId105"/>
    <p:sldId id="1086" r:id="rId106"/>
    <p:sldId id="943"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917"/>
            <p14:sldId id="1137"/>
            <p14:sldId id="1138"/>
            <p14:sldId id="1139"/>
            <p14:sldId id="1140"/>
            <p14:sldId id="1141"/>
            <p14:sldId id="1143"/>
            <p14:sldId id="931"/>
            <p14:sldId id="1135"/>
            <p14:sldId id="1136"/>
            <p14:sldId id="933"/>
            <p14:sldId id="932"/>
            <p14:sldId id="1058"/>
            <p14:sldId id="1059"/>
            <p14:sldId id="899"/>
            <p14:sldId id="1063"/>
            <p14:sldId id="1064"/>
            <p14:sldId id="1066"/>
            <p14:sldId id="1111"/>
            <p14:sldId id="1067"/>
            <p14:sldId id="1115"/>
            <p14:sldId id="1068"/>
            <p14:sldId id="1116"/>
            <p14:sldId id="1043"/>
            <p14:sldId id="1070"/>
            <p14:sldId id="1045"/>
            <p14:sldId id="1046"/>
            <p14:sldId id="1047"/>
            <p14:sldId id="1048"/>
            <p14:sldId id="1060"/>
            <p14:sldId id="1062"/>
            <p14:sldId id="828"/>
            <p14:sldId id="1082"/>
            <p14:sldId id="1084"/>
            <p14:sldId id="1061"/>
            <p14:sldId id="1023"/>
            <p14:sldId id="997"/>
            <p14:sldId id="851"/>
            <p14:sldId id="1091"/>
            <p14:sldId id="1092"/>
            <p14:sldId id="1096"/>
            <p14:sldId id="1120"/>
            <p14:sldId id="1121"/>
            <p14:sldId id="1097"/>
            <p14:sldId id="1107"/>
            <p14:sldId id="1108"/>
            <p14:sldId id="1109"/>
            <p14:sldId id="1050"/>
            <p14:sldId id="1071"/>
            <p14:sldId id="1113"/>
            <p14:sldId id="1114"/>
            <p14:sldId id="939"/>
            <p14:sldId id="1074"/>
            <p14:sldId id="693"/>
            <p14:sldId id="1075"/>
            <p14:sldId id="1076"/>
            <p14:sldId id="1021"/>
            <p14:sldId id="1098"/>
            <p14:sldId id="1080"/>
            <p14:sldId id="1078"/>
            <p14:sldId id="1077"/>
            <p14:sldId id="1019"/>
            <p14:sldId id="1079"/>
            <p14:sldId id="1099"/>
            <p14:sldId id="1100"/>
            <p14:sldId id="1101"/>
            <p14:sldId id="1102"/>
            <p14:sldId id="1103"/>
            <p14:sldId id="1104"/>
            <p14:sldId id="1031"/>
            <p14:sldId id="1032"/>
            <p14:sldId id="674"/>
            <p14:sldId id="1033"/>
            <p14:sldId id="1105"/>
            <p14:sldId id="1034"/>
            <p14:sldId id="679"/>
            <p14:sldId id="712"/>
            <p14:sldId id="680"/>
            <p14:sldId id="983"/>
            <p14:sldId id="1052"/>
            <p14:sldId id="1035"/>
            <p14:sldId id="1053"/>
            <p14:sldId id="1122"/>
            <p14:sldId id="1123"/>
            <p14:sldId id="1038"/>
            <p14:sldId id="683"/>
            <p14:sldId id="1125"/>
            <p14:sldId id="1128"/>
            <p14:sldId id="1129"/>
            <p14:sldId id="1036"/>
            <p14:sldId id="687"/>
            <p14:sldId id="1037"/>
            <p14:sldId id="686"/>
            <p14:sldId id="1126"/>
            <p14:sldId id="992"/>
            <p14:sldId id="1057"/>
            <p14:sldId id="1127"/>
            <p14:sldId id="1041"/>
            <p14:sldId id="1040"/>
            <p14:sldId id="1042"/>
            <p14:sldId id="916"/>
            <p14:sldId id="1081"/>
            <p14:sldId id="1014"/>
            <p14:sldId id="1086"/>
            <p14:sldId id="943"/>
          </p14:sldIdLst>
        </p14:section>
      </p14:sectionLst>
    </p:ext>
    <p:ext uri="{EFAFB233-063F-42B5-8137-9DF3F51BA10A}">
      <p15:sldGuideLst xmlns:p15="http://schemas.microsoft.com/office/powerpoint/2012/main">
        <p15:guide id="1" orient="horz" pos="2182">
          <p15:clr>
            <a:srgbClr val="A4A3A4"/>
          </p15:clr>
        </p15:guide>
        <p15:guide id="2" pos="3824">
          <p15:clr>
            <a:srgbClr val="A4A3A4"/>
          </p15:clr>
        </p15:guide>
      </p15:sldGuideLst>
    </p:ext>
    <p:ext uri="{2D200454-40CA-4A62-9FC3-DE9A4176ACB9}">
      <p15:notesGuideLst xmlns:p15="http://schemas.microsoft.com/office/powerpoint/2012/main">
        <p15:guide id="1" orient="horz" pos="2909">
          <p15:clr>
            <a:srgbClr val="A4A3A4"/>
          </p15:clr>
        </p15:guide>
        <p15:guide id="2" pos="217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CC3300"/>
    <a:srgbClr val="ED7D31"/>
    <a:srgbClr val="0070C0"/>
    <a:srgbClr val="5B9BD5"/>
    <a:srgbClr val="010101"/>
    <a:srgbClr val="000000"/>
    <a:srgbClr val="5F5D5E"/>
    <a:srgbClr val="0C0807"/>
    <a:srgbClr val="AD9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3089"/>
  </p:normalViewPr>
  <p:slideViewPr>
    <p:cSldViewPr snapToGrid="0">
      <p:cViewPr varScale="1">
        <p:scale>
          <a:sx n="93" d="100"/>
          <a:sy n="93" d="100"/>
        </p:scale>
        <p:origin x="216" y="768"/>
      </p:cViewPr>
      <p:guideLst>
        <p:guide orient="horz" pos="2182"/>
        <p:guide pos="3824"/>
      </p:guideLst>
    </p:cSldViewPr>
  </p:slideViewPr>
  <p:notesTextViewPr>
    <p:cViewPr>
      <p:scale>
        <a:sx n="1" d="1"/>
        <a:sy n="1" d="1"/>
      </p:scale>
      <p:origin x="0" y="0"/>
    </p:cViewPr>
  </p:notesTextViewPr>
  <p:notesViewPr>
    <p:cSldViewPr snapToGrid="0">
      <p:cViewPr varScale="1">
        <p:scale>
          <a:sx n="54" d="100"/>
          <a:sy n="54" d="100"/>
        </p:scale>
        <p:origin x="-2928" y="-84"/>
      </p:cViewPr>
      <p:guideLst>
        <p:guide orient="horz" pos="2909"/>
        <p:guide pos="217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a:t>
            </a:fld>
            <a:endParaRPr lang="zh-CN" altLang="en-US"/>
          </a:p>
        </p:txBody>
      </p:sp>
    </p:spTree>
    <p:extLst>
      <p:ext uri="{BB962C8B-B14F-4D97-AF65-F5344CB8AC3E}">
        <p14:creationId xmlns:p14="http://schemas.microsoft.com/office/powerpoint/2010/main" val="1662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a:t>
            </a:fld>
            <a:endParaRPr lang="zh-CN" altLang="en-US"/>
          </a:p>
        </p:txBody>
      </p:sp>
    </p:spTree>
    <p:extLst>
      <p:ext uri="{BB962C8B-B14F-4D97-AF65-F5344CB8AC3E}">
        <p14:creationId xmlns:p14="http://schemas.microsoft.com/office/powerpoint/2010/main" val="163823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可以提一嘴：工业革命以前是野蛮式掠夺</a:t>
            </a:r>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适当解释</a:t>
            </a:r>
            <a:r>
              <a:rPr kumimoji="1" lang="en-US" altLang="zh-CN" dirty="0"/>
              <a:t>+</a:t>
            </a:r>
            <a:r>
              <a:rPr kumimoji="1" lang="zh-CN" altLang="en-US" dirty="0"/>
              <a:t>（口诀）</a:t>
            </a:r>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21971" y="-181110"/>
            <a:ext cx="12513972" cy="7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2019/10/16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 Target="slide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 Target="slide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2.png"/><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 Target="slide54.xml"/></Relationships>
</file>

<file path=ppt/slides/_rels/slide1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slide" Target="slide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slide" Target="slide1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image" Target="../media/image13.png"/><Relationship Id="rId10" Type="http://schemas.openxmlformats.org/officeDocument/2006/relationships/tags" Target="../tags/tag28.xml"/><Relationship Id="rId19"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slide" Target="slide54.xml"/></Relationships>
</file>

<file path=ppt/slides/_rels/slide1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21" Type="http://schemas.openxmlformats.org/officeDocument/2006/relationships/slide" Target="slide1.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slide" Target="slide1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image" Target="../media/image14.png"/><Relationship Id="rId10" Type="http://schemas.openxmlformats.org/officeDocument/2006/relationships/tags" Target="../tags/tag46.xml"/><Relationship Id="rId19" Type="http://schemas.openxmlformats.org/officeDocument/2006/relationships/slideLayout" Target="../slideLayouts/slideLayout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slide" Target="slide54.xml"/></Relationships>
</file>

<file path=ppt/slides/_rels/slide18.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slide" Target="slide1.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slide" Target="slide18.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15.png"/><Relationship Id="rId10" Type="http://schemas.openxmlformats.org/officeDocument/2006/relationships/tags" Target="../tags/tag64.xml"/><Relationship Id="rId19" Type="http://schemas.openxmlformats.org/officeDocument/2006/relationships/slideLayout" Target="../slideLayouts/slideLayout7.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 Target="slide5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slide" Target="slide1.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slide" Target="slide18.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slideLayout" Target="../slideLayouts/slideLayout7.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slide" Target="slide54.xml"/></Relationships>
</file>

<file path=ppt/slides/_rels/slide21.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3" Type="http://schemas.openxmlformats.org/officeDocument/2006/relationships/tags" Target="../tags/tag94.xml"/><Relationship Id="rId21" Type="http://schemas.openxmlformats.org/officeDocument/2006/relationships/slide" Target="slide1.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slide" Target="slide18.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10" Type="http://schemas.openxmlformats.org/officeDocument/2006/relationships/tags" Target="../tags/tag101.xml"/><Relationship Id="rId19" Type="http://schemas.openxmlformats.org/officeDocument/2006/relationships/slideLayout" Target="../slideLayouts/slideLayout7.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slide" Target="slide54.xml"/></Relationships>
</file>

<file path=ppt/slides/_rels/slide22.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tags" Target="../tags/tag127.xml"/><Relationship Id="rId3" Type="http://schemas.openxmlformats.org/officeDocument/2006/relationships/tags" Target="../tags/tag112.xml"/><Relationship Id="rId21" Type="http://schemas.openxmlformats.org/officeDocument/2006/relationships/slide" Target="slide1.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20" Type="http://schemas.openxmlformats.org/officeDocument/2006/relationships/slide" Target="slide18.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slideLayout" Target="../slideLayouts/slideLayout7.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 Id="rId22" Type="http://schemas.openxmlformats.org/officeDocument/2006/relationships/slide" Target="slide54.xml"/></Relationships>
</file>

<file path=ppt/slides/_rels/slide23.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3" Type="http://schemas.openxmlformats.org/officeDocument/2006/relationships/tags" Target="../tags/tag130.xml"/><Relationship Id="rId21" Type="http://schemas.openxmlformats.org/officeDocument/2006/relationships/slide" Target="slide1.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slide" Target="slide18.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image" Target="../media/image19.png"/><Relationship Id="rId10" Type="http://schemas.openxmlformats.org/officeDocument/2006/relationships/tags" Target="../tags/tag137.xml"/><Relationship Id="rId19" Type="http://schemas.openxmlformats.org/officeDocument/2006/relationships/slideLayout" Target="../slideLayouts/slideLayout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slide" Target="slide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slide" Target="slide54.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notesSlide" Target="../notesSlides/notesSlide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Layout" Target="../slideLayouts/slideLayout7.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56.xml"/><Relationship Id="rId5" Type="http://schemas.openxmlformats.org/officeDocument/2006/relationships/image" Target="../media/image33.png"/><Relationship Id="rId4" Type="http://schemas.openxmlformats.org/officeDocument/2006/relationships/image" Target="../media/image32.png"/></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a:t>
            </a:r>
            <a:r>
              <a:rPr lang="zh-CN" altLang="en-US" sz="2400">
                <a:solidFill>
                  <a:srgbClr val="161616"/>
                </a:solidFill>
                <a:latin typeface="黑体" panose="02010609060101010101" pitchFamily="49" charset="-122"/>
                <a:ea typeface="黑体" panose="02010609060101010101" pitchFamily="49" charset="-122"/>
              </a:rPr>
              <a:t>老师：</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9437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cxnSp>
        <p:nvCxnSpPr>
          <p:cNvPr id="7" name="直线连接符 6"/>
          <p:cNvCxnSpPr/>
          <p:nvPr/>
        </p:nvCxnSpPr>
        <p:spPr>
          <a:xfrm>
            <a:off x="4533788" y="2036864"/>
            <a:ext cx="2518424" cy="29573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4449161" y="2229262"/>
            <a:ext cx="2628900" cy="13892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4951608" y="3518436"/>
            <a:ext cx="2139378" cy="13892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6506660" y="-84849"/>
            <a:ext cx="5608001" cy="1587559"/>
          </a:xfrm>
          <a:prstGeom prst="rect">
            <a:avLst/>
          </a:prstGeom>
        </p:spPr>
      </p:pic>
      <p:sp>
        <p:nvSpPr>
          <p:cNvPr id="13" name="文本框 12"/>
          <p:cNvSpPr txBox="1"/>
          <p:nvPr/>
        </p:nvSpPr>
        <p:spPr>
          <a:xfrm>
            <a:off x="1530927" y="1731372"/>
            <a:ext cx="3574473"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  睁眼看世界第一人</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“师夷长技以制夷”</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“物竞天择，适者生存”</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6973203" y="1731372"/>
            <a:ext cx="3598719"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严复翻译的</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a:extLst>
              <a:ext uri="{FF2B5EF4-FFF2-40B4-BE49-F238E27FC236}">
                <a16:creationId xmlns:a16="http://schemas.microsoft.com/office/drawing/2014/main" id="{6A03B4CB-EC7A-374E-8306-9CC732D80DB5}"/>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0673" y="2216388"/>
            <a:ext cx="10653126"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1.1839</a:t>
            </a:r>
            <a:r>
              <a:rPr lang="zh-CN" altLang="en-US" sz="2400" dirty="0">
                <a:latin typeface="黑体" panose="02010609060101010101" pitchFamily="49" charset="-122"/>
                <a:ea typeface="黑体" panose="02010609060101010101" pitchFamily="49" charset="-122"/>
              </a:rPr>
              <a:t>年，林则徐组织翻译了英国人穆瑞的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地理大全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，编成了（  </a:t>
            </a:r>
            <a:r>
              <a:rPr lang="en-US" altLang="zh-CN"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四洲志</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天演论</a:t>
            </a:r>
            <a:r>
              <a:rPr lang="en-US" altLang="zh-CN" sz="2400" dirty="0">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人类公理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0673" y="2216388"/>
            <a:ext cx="10653126"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1.1839</a:t>
            </a:r>
            <a:r>
              <a:rPr lang="zh-CN" altLang="en-US" sz="2400" dirty="0">
                <a:latin typeface="黑体" panose="02010609060101010101" pitchFamily="49" charset="-122"/>
                <a:ea typeface="黑体" panose="02010609060101010101" pitchFamily="49" charset="-122"/>
              </a:rPr>
              <a:t>年，林则徐组织翻译了英国人穆瑞的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地理大全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，编成了（  </a:t>
            </a:r>
            <a:r>
              <a:rPr lang="en-US" altLang="zh-CN" sz="2400" dirty="0">
                <a:solidFill>
                  <a:srgbClr val="C00000"/>
                </a:solidFill>
                <a:latin typeface="黑体" panose="02010609060101010101" pitchFamily="49" charset="-122"/>
                <a:ea typeface="黑体" panose="02010609060101010101" pitchFamily="49" charset="-122"/>
              </a:rPr>
              <a:t>A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四洲志</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天演论</a:t>
            </a:r>
            <a:r>
              <a:rPr lang="en-US" altLang="zh-CN" sz="2400" dirty="0">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人类公理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1" y="2279497"/>
            <a:ext cx="10306594"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在中国近代史上，人民群众第一次大规模反侵略的武装斗争是（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三元里人民的抗英斗争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太平天国抗击洋枪队的斗争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台湾人民的抗日斗争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义和团抗击八国联军的斗争</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1" y="2279497"/>
            <a:ext cx="10306594"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在中国近代史上，人民群众第一次大规模反侵略的武装斗争是（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三元里人民的抗英斗争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太平天国抗击洋枪队的斗争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台湾人民的抗日斗争</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义和团抗击八国联军的斗争</a:t>
            </a:r>
            <a:endParaRPr lang="zh-CN" altLang="zh-CN" sz="2400" dirty="0">
              <a:latin typeface="黑体" panose="02010609060101010101" pitchFamily="49" charset="-122"/>
              <a:ea typeface="黑体" panose="02010609060101010101" pitchFamily="49" charset="-122"/>
            </a:endParaRPr>
          </a:p>
        </p:txBody>
      </p:sp>
      <p:sp>
        <p:nvSpPr>
          <p:cNvPr id="4" name="标题 1"/>
          <p:cNvSpPr txBox="1"/>
          <p:nvPr/>
        </p:nvSpPr>
        <p:spPr>
          <a:xfrm>
            <a:off x="1270079" y="449305"/>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练一练</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2" name="圆角矩形 41"/>
          <p:cNvSpPr/>
          <p:nvPr/>
        </p:nvSpPr>
        <p:spPr>
          <a:xfrm>
            <a:off x="2470607" y="3232890"/>
            <a:ext cx="3223024"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a:t>
            </a:r>
            <a:r>
              <a:rPr lang="zh-CN" altLang="en-US" sz="2400">
                <a:solidFill>
                  <a:schemeClr val="tx1"/>
                </a:solidFill>
                <a:latin typeface="黑体" panose="02010609060101010101" pitchFamily="49" charset="-122"/>
                <a:ea typeface="黑体" panose="02010609060101010101" pitchFamily="49" charset="-122"/>
              </a:rPr>
              <a:t>群众的反侵略斗争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5" name="圆角矩形 24"/>
          <p:cNvSpPr/>
          <p:nvPr/>
        </p:nvSpPr>
        <p:spPr>
          <a:xfrm>
            <a:off x="6027614" y="5383856"/>
            <a:ext cx="3318973" cy="41744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8" name="右箭头 27"/>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p:cNvSpPr txBox="1"/>
          <p:nvPr/>
        </p:nvSpPr>
        <p:spPr>
          <a:xfrm>
            <a:off x="10843591" y="489407"/>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2327" y="349136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9788966" y="6208064"/>
            <a:ext cx="2743201" cy="646331"/>
          </a:xfrm>
          <a:prstGeom prst="rect">
            <a:avLst/>
          </a:prstGeom>
          <a:noFill/>
        </p:spPr>
        <p:txBody>
          <a:bodyPr wrap="square" rtlCol="0">
            <a:spAutoFit/>
          </a:bodyPr>
          <a:lstStyle/>
          <a:p>
            <a:r>
              <a:rPr kumimoji="1" lang="zh-CN" altLang="en-US" dirty="0"/>
              <a:t>本章题目练习及历年</a:t>
            </a:r>
            <a:endParaRPr kumimoji="1" lang="en-US" altLang="zh-CN" dirty="0"/>
          </a:p>
          <a:p>
            <a:r>
              <a:rPr kumimoji="1" lang="zh-CN" altLang="en-US" dirty="0"/>
              <a:t>真题见尚德教材</a:t>
            </a:r>
            <a:r>
              <a:rPr kumimoji="1" lang="en-US" altLang="zh-CN" dirty="0"/>
              <a:t>23</a:t>
            </a:r>
            <a:r>
              <a:rPr kumimoji="1" lang="zh-CN" altLang="en-US" dirty="0"/>
              <a:t>页</a:t>
            </a:r>
          </a:p>
        </p:txBody>
      </p:sp>
      <p:sp>
        <p:nvSpPr>
          <p:cNvPr id="38" name="五边形 37"/>
          <p:cNvSpPr/>
          <p:nvPr/>
        </p:nvSpPr>
        <p:spPr>
          <a:xfrm>
            <a:off x="9770165" y="6179382"/>
            <a:ext cx="2447444"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第一章   反对外国侵略的斗争</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5" name="文本框 4"/>
          <p:cNvSpPr txBox="1"/>
          <p:nvPr/>
        </p:nvSpPr>
        <p:spPr>
          <a:xfrm>
            <a:off x="9601199" y="6211669"/>
            <a:ext cx="2743201"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kumimoji="1" lang="en-US" altLang="zh-CN" dirty="0"/>
              <a:t>1</a:t>
            </a:r>
            <a:r>
              <a:rPr kumimoji="1" lang="zh-CN" altLang="en-US" dirty="0"/>
              <a:t>页</a:t>
            </a:r>
          </a:p>
        </p:txBody>
      </p:sp>
      <p:sp>
        <p:nvSpPr>
          <p:cNvPr id="8" name="五边形 7"/>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22" name="矩形 21"/>
          <p:cNvSpPr/>
          <p:nvPr/>
        </p:nvSpPr>
        <p:spPr>
          <a:xfrm>
            <a:off x="3167895" y="1520166"/>
            <a:ext cx="4713362" cy="446917"/>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封建君主专制制度</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309291" y="2667754"/>
            <a:ext cx="5174231" cy="2974917"/>
          </a:xfrm>
          <a:prstGeom prst="rect">
            <a:avLst/>
          </a:prstGeom>
        </p:spPr>
      </p:pic>
      <p:sp>
        <p:nvSpPr>
          <p:cNvPr id="4" name="文本框 3"/>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093378" y="2543879"/>
            <a:ext cx="8758155" cy="1156086"/>
          </a:xfrm>
          <a:prstGeom prst="rect">
            <a:avLst/>
          </a:prstGeom>
          <a:noFill/>
        </p:spPr>
        <p:txBody>
          <a:bodyPr wrap="square" rtlCol="0">
            <a:spAutoFit/>
          </a:bodyPr>
          <a:lstStyle/>
          <a:p>
            <a:pPr>
              <a:lnSpc>
                <a:spcPct val="128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封建土地所有制</a:t>
            </a:r>
            <a:r>
              <a:rPr lang="zh-CN" altLang="en-US" dirty="0">
                <a:latin typeface="黑体" panose="02010609060101010101" pitchFamily="49" charset="-122"/>
                <a:ea typeface="黑体" panose="02010609060101010101" pitchFamily="49" charset="-122"/>
                <a:sym typeface="微软雅黑" panose="020B0503020204020204" pitchFamily="34" charset="-122"/>
              </a:rPr>
              <a:t>占主导地位。</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小农经济</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自给自足</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pic>
        <p:nvPicPr>
          <p:cNvPr id="24" name="图片 23"/>
          <p:cNvPicPr>
            <a:picLocks noChangeAspect="1"/>
          </p:cNvPicPr>
          <p:nvPr/>
        </p:nvPicPr>
        <p:blipFill>
          <a:blip r:embed="rId23"/>
          <a:stretch>
            <a:fillRect/>
          </a:stretch>
        </p:blipFill>
        <p:spPr>
          <a:xfrm>
            <a:off x="6972717" y="3699965"/>
            <a:ext cx="3782187" cy="2538423"/>
          </a:xfrm>
          <a:prstGeom prst="rect">
            <a:avLst/>
          </a:prstGeom>
        </p:spPr>
      </p:pic>
      <p:sp>
        <p:nvSpPr>
          <p:cNvPr id="25" name="文本框 24">
            <a:extLst>
              <a:ext uri="{FF2B5EF4-FFF2-40B4-BE49-F238E27FC236}">
                <a16:creationId xmlns:a16="http://schemas.microsoft.com/office/drawing/2014/main" id="{9162666D-32FB-3945-805C-D4E71D71FB7E}"/>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302703" y="3902887"/>
            <a:ext cx="2262158"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儒家思想</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pic>
        <p:nvPicPr>
          <p:cNvPr id="26" name="图片 25"/>
          <p:cNvPicPr>
            <a:picLocks noChangeAspect="1"/>
          </p:cNvPicPr>
          <p:nvPr/>
        </p:nvPicPr>
        <p:blipFill>
          <a:blip r:embed="rId23"/>
          <a:stretch>
            <a:fillRect/>
          </a:stretch>
        </p:blipFill>
        <p:spPr>
          <a:xfrm>
            <a:off x="6600825" y="2245360"/>
            <a:ext cx="4490720" cy="2957830"/>
          </a:xfrm>
          <a:prstGeom prst="rect">
            <a:avLst/>
          </a:prstGeom>
        </p:spPr>
      </p:pic>
      <p:sp>
        <p:nvSpPr>
          <p:cNvPr id="27" name="文本框 26">
            <a:extLst>
              <a:ext uri="{FF2B5EF4-FFF2-40B4-BE49-F238E27FC236}">
                <a16:creationId xmlns:a16="http://schemas.microsoft.com/office/drawing/2014/main" id="{A685C77E-8EC2-FF4B-9F01-28C198C2C693}"/>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C00000"/>
                </a:solidFill>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宗族家长制。</a:t>
            </a:r>
            <a:endParaRPr lang="zh-CN" altLang="en-US" sz="1400" dirty="0">
              <a:solidFill>
                <a:srgbClr val="0070C0"/>
              </a:solidFill>
              <a:latin typeface="黑体" panose="02010609060101010101" pitchFamily="49" charset="-122"/>
              <a:ea typeface="黑体" panose="02010609060101010101" pitchFamily="49" charset="-122"/>
            </a:endParaRPr>
          </a:p>
        </p:txBody>
      </p:sp>
      <p:pic>
        <p:nvPicPr>
          <p:cNvPr id="24" name="图片 23"/>
          <p:cNvPicPr>
            <a:picLocks noChangeAspect="1"/>
          </p:cNvPicPr>
          <p:nvPr/>
        </p:nvPicPr>
        <p:blipFill>
          <a:blip r:embed="rId23"/>
          <a:stretch>
            <a:fillRect/>
          </a:stretch>
        </p:blipFill>
        <p:spPr>
          <a:xfrm>
            <a:off x="4050933" y="1727933"/>
            <a:ext cx="5050971" cy="2991730"/>
          </a:xfrm>
          <a:prstGeom prst="rect">
            <a:avLst/>
          </a:prstGeom>
          <a:effectLst>
            <a:outerShdw blurRad="50800" dist="38100" dir="18900000" algn="bl" rotWithShape="0">
              <a:prstClr val="black">
                <a:alpha val="40000"/>
              </a:prstClr>
            </a:outerShdw>
          </a:effectLst>
        </p:spPr>
      </p:pic>
      <p:sp>
        <p:nvSpPr>
          <p:cNvPr id="25" name="文本框 24">
            <a:extLst>
              <a:ext uri="{FF2B5EF4-FFF2-40B4-BE49-F238E27FC236}">
                <a16:creationId xmlns:a16="http://schemas.microsoft.com/office/drawing/2014/main" id="{DA37153D-DFEB-7045-9B37-29B424EDFC2A}"/>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25" name="object 5"/>
          <p:cNvSpPr/>
          <p:nvPr/>
        </p:nvSpPr>
        <p:spPr>
          <a:xfrm>
            <a:off x="751804" y="4517386"/>
            <a:ext cx="10026015" cy="132715"/>
          </a:xfrm>
          <a:custGeom>
            <a:avLst/>
            <a:gdLst/>
            <a:ahLst/>
            <a:cxnLst/>
            <a:rect l="l" t="t" r="r" b="b"/>
            <a:pathLst>
              <a:path w="10026015" h="132714">
                <a:moveTo>
                  <a:pt x="10001366" y="51816"/>
                </a:moveTo>
                <a:lnTo>
                  <a:pt x="9997694" y="51816"/>
                </a:lnTo>
                <a:lnTo>
                  <a:pt x="9997821" y="80391"/>
                </a:lnTo>
                <a:lnTo>
                  <a:pt x="9944685" y="80537"/>
                </a:lnTo>
                <a:lnTo>
                  <a:pt x="9904730" y="104013"/>
                </a:lnTo>
                <a:lnTo>
                  <a:pt x="9897999" y="108077"/>
                </a:lnTo>
                <a:lnTo>
                  <a:pt x="9895713" y="116713"/>
                </a:lnTo>
                <a:lnTo>
                  <a:pt x="9899650" y="123571"/>
                </a:lnTo>
                <a:lnTo>
                  <a:pt x="9903714" y="130429"/>
                </a:lnTo>
                <a:lnTo>
                  <a:pt x="9912477" y="132715"/>
                </a:lnTo>
                <a:lnTo>
                  <a:pt x="9919208" y="128651"/>
                </a:lnTo>
                <a:lnTo>
                  <a:pt x="10025888" y="66040"/>
                </a:lnTo>
                <a:lnTo>
                  <a:pt x="10001366" y="51816"/>
                </a:lnTo>
                <a:close/>
              </a:path>
              <a:path w="10026015" h="132714">
                <a:moveTo>
                  <a:pt x="9944714" y="51962"/>
                </a:moveTo>
                <a:lnTo>
                  <a:pt x="0" y="79375"/>
                </a:lnTo>
                <a:lnTo>
                  <a:pt x="88" y="107950"/>
                </a:lnTo>
                <a:lnTo>
                  <a:pt x="9944685" y="80537"/>
                </a:lnTo>
                <a:lnTo>
                  <a:pt x="9969177" y="66147"/>
                </a:lnTo>
                <a:lnTo>
                  <a:pt x="9944714" y="51962"/>
                </a:lnTo>
                <a:close/>
              </a:path>
              <a:path w="10026015" h="132714">
                <a:moveTo>
                  <a:pt x="9969177" y="66147"/>
                </a:moveTo>
                <a:lnTo>
                  <a:pt x="9944685" y="80537"/>
                </a:lnTo>
                <a:lnTo>
                  <a:pt x="9997821" y="80391"/>
                </a:lnTo>
                <a:lnTo>
                  <a:pt x="9997812" y="78486"/>
                </a:lnTo>
                <a:lnTo>
                  <a:pt x="9990455" y="78486"/>
                </a:lnTo>
                <a:lnTo>
                  <a:pt x="9969177" y="66147"/>
                </a:lnTo>
                <a:close/>
              </a:path>
              <a:path w="10026015" h="132714">
                <a:moveTo>
                  <a:pt x="9990328" y="53721"/>
                </a:moveTo>
                <a:lnTo>
                  <a:pt x="9969177" y="66147"/>
                </a:lnTo>
                <a:lnTo>
                  <a:pt x="9990455" y="78486"/>
                </a:lnTo>
                <a:lnTo>
                  <a:pt x="9990328" y="53721"/>
                </a:lnTo>
                <a:close/>
              </a:path>
              <a:path w="10026015" h="132714">
                <a:moveTo>
                  <a:pt x="9997702" y="53721"/>
                </a:moveTo>
                <a:lnTo>
                  <a:pt x="9990328" y="53721"/>
                </a:lnTo>
                <a:lnTo>
                  <a:pt x="9990455" y="78486"/>
                </a:lnTo>
                <a:lnTo>
                  <a:pt x="9997812" y="78486"/>
                </a:lnTo>
                <a:lnTo>
                  <a:pt x="9997702" y="53721"/>
                </a:lnTo>
                <a:close/>
              </a:path>
              <a:path w="10026015" h="132714">
                <a:moveTo>
                  <a:pt x="9997694" y="51816"/>
                </a:moveTo>
                <a:lnTo>
                  <a:pt x="9944714" y="51962"/>
                </a:lnTo>
                <a:lnTo>
                  <a:pt x="9969177" y="66147"/>
                </a:lnTo>
                <a:lnTo>
                  <a:pt x="9990328" y="53721"/>
                </a:lnTo>
                <a:lnTo>
                  <a:pt x="9997702" y="53721"/>
                </a:lnTo>
                <a:lnTo>
                  <a:pt x="9997694" y="51816"/>
                </a:lnTo>
                <a:close/>
              </a:path>
              <a:path w="10026015" h="132714">
                <a:moveTo>
                  <a:pt x="9912096" y="0"/>
                </a:moveTo>
                <a:lnTo>
                  <a:pt x="9903333" y="2286"/>
                </a:lnTo>
                <a:lnTo>
                  <a:pt x="9899396" y="9144"/>
                </a:lnTo>
                <a:lnTo>
                  <a:pt x="9895332" y="16001"/>
                </a:lnTo>
                <a:lnTo>
                  <a:pt x="9897745" y="24765"/>
                </a:lnTo>
                <a:lnTo>
                  <a:pt x="9944714" y="51962"/>
                </a:lnTo>
                <a:lnTo>
                  <a:pt x="10001366" y="51816"/>
                </a:lnTo>
                <a:lnTo>
                  <a:pt x="9912096" y="0"/>
                </a:lnTo>
                <a:close/>
              </a:path>
            </a:pathLst>
          </a:custGeom>
          <a:solidFill>
            <a:schemeClr val="tx1"/>
          </a:solidFill>
          <a:ln>
            <a:solidFill>
              <a:schemeClr val="tx1"/>
            </a:solidFill>
          </a:ln>
        </p:spPr>
        <p:txBody>
          <a:bodyPr wrap="square" lIns="0" tIns="0" rIns="0" bIns="0" rtlCol="0"/>
          <a:lstStyle/>
          <a:p>
            <a:endParaRPr/>
          </a:p>
        </p:txBody>
      </p:sp>
      <p:sp>
        <p:nvSpPr>
          <p:cNvPr id="26" name="object 8"/>
          <p:cNvSpPr/>
          <p:nvPr/>
        </p:nvSpPr>
        <p:spPr>
          <a:xfrm>
            <a:off x="2708674" y="1871393"/>
            <a:ext cx="1379220" cy="2147570"/>
          </a:xfrm>
          <a:prstGeom prst="rect">
            <a:avLst/>
          </a:prstGeom>
          <a:blipFill>
            <a:blip r:embed="rId3" cstate="print"/>
            <a:stretch>
              <a:fillRect/>
            </a:stretch>
          </a:blipFill>
        </p:spPr>
        <p:txBody>
          <a:bodyPr wrap="square" lIns="0" tIns="0" rIns="0" bIns="0" rtlCol="0"/>
          <a:lstStyle/>
          <a:p>
            <a:endParaRPr/>
          </a:p>
        </p:txBody>
      </p:sp>
      <p:sp>
        <p:nvSpPr>
          <p:cNvPr id="27" name="object 18"/>
          <p:cNvSpPr/>
          <p:nvPr/>
        </p:nvSpPr>
        <p:spPr>
          <a:xfrm>
            <a:off x="751804" y="1473988"/>
            <a:ext cx="10026015" cy="2009441"/>
          </a:xfrm>
          <a:custGeom>
            <a:avLst/>
            <a:gdLst/>
            <a:ahLst/>
            <a:cxnLst/>
            <a:rect l="l" t="t" r="r" b="b"/>
            <a:pathLst>
              <a:path w="9979025" h="2147570">
                <a:moveTo>
                  <a:pt x="0" y="1803038"/>
                </a:moveTo>
                <a:lnTo>
                  <a:pt x="23526" y="1765078"/>
                </a:lnTo>
                <a:lnTo>
                  <a:pt x="47068" y="1727133"/>
                </a:lnTo>
                <a:lnTo>
                  <a:pt x="70642" y="1689218"/>
                </a:lnTo>
                <a:lnTo>
                  <a:pt x="94261" y="1651348"/>
                </a:lnTo>
                <a:lnTo>
                  <a:pt x="117943" y="1613538"/>
                </a:lnTo>
                <a:lnTo>
                  <a:pt x="141703" y="1575802"/>
                </a:lnTo>
                <a:lnTo>
                  <a:pt x="165556" y="1538156"/>
                </a:lnTo>
                <a:lnTo>
                  <a:pt x="189518" y="1500615"/>
                </a:lnTo>
                <a:lnTo>
                  <a:pt x="213605" y="1463194"/>
                </a:lnTo>
                <a:lnTo>
                  <a:pt x="237831" y="1425907"/>
                </a:lnTo>
                <a:lnTo>
                  <a:pt x="262214" y="1388770"/>
                </a:lnTo>
                <a:lnTo>
                  <a:pt x="286767" y="1351797"/>
                </a:lnTo>
                <a:lnTo>
                  <a:pt x="311507" y="1315004"/>
                </a:lnTo>
                <a:lnTo>
                  <a:pt x="336449" y="1278405"/>
                </a:lnTo>
                <a:lnTo>
                  <a:pt x="361610" y="1242016"/>
                </a:lnTo>
                <a:lnTo>
                  <a:pt x="387003" y="1205851"/>
                </a:lnTo>
                <a:lnTo>
                  <a:pt x="412646" y="1169925"/>
                </a:lnTo>
                <a:lnTo>
                  <a:pt x="438553" y="1134254"/>
                </a:lnTo>
                <a:lnTo>
                  <a:pt x="464741" y="1098852"/>
                </a:lnTo>
                <a:lnTo>
                  <a:pt x="491224" y="1063734"/>
                </a:lnTo>
                <a:lnTo>
                  <a:pt x="518018" y="1028916"/>
                </a:lnTo>
                <a:lnTo>
                  <a:pt x="545140" y="994411"/>
                </a:lnTo>
                <a:lnTo>
                  <a:pt x="572603" y="960236"/>
                </a:lnTo>
                <a:lnTo>
                  <a:pt x="600425" y="926404"/>
                </a:lnTo>
                <a:lnTo>
                  <a:pt x="628620" y="892932"/>
                </a:lnTo>
                <a:lnTo>
                  <a:pt x="657204" y="859833"/>
                </a:lnTo>
                <a:lnTo>
                  <a:pt x="686194" y="827124"/>
                </a:lnTo>
                <a:lnTo>
                  <a:pt x="715603" y="794818"/>
                </a:lnTo>
                <a:lnTo>
                  <a:pt x="745448" y="762931"/>
                </a:lnTo>
                <a:lnTo>
                  <a:pt x="775744" y="731478"/>
                </a:lnTo>
                <a:lnTo>
                  <a:pt x="806508" y="700474"/>
                </a:lnTo>
                <a:lnTo>
                  <a:pt x="837754" y="669933"/>
                </a:lnTo>
                <a:lnTo>
                  <a:pt x="869498" y="639871"/>
                </a:lnTo>
                <a:lnTo>
                  <a:pt x="901756" y="610303"/>
                </a:lnTo>
                <a:lnTo>
                  <a:pt x="934543" y="581243"/>
                </a:lnTo>
                <a:lnTo>
                  <a:pt x="967874" y="552707"/>
                </a:lnTo>
                <a:lnTo>
                  <a:pt x="1001767" y="524710"/>
                </a:lnTo>
                <a:lnTo>
                  <a:pt x="1036235" y="497265"/>
                </a:lnTo>
                <a:lnTo>
                  <a:pt x="1071294" y="470390"/>
                </a:lnTo>
                <a:lnTo>
                  <a:pt x="1106961" y="444097"/>
                </a:lnTo>
                <a:lnTo>
                  <a:pt x="1143250" y="418403"/>
                </a:lnTo>
                <a:lnTo>
                  <a:pt x="1180178" y="393322"/>
                </a:lnTo>
                <a:lnTo>
                  <a:pt x="1217759" y="368870"/>
                </a:lnTo>
                <a:lnTo>
                  <a:pt x="1256009" y="345060"/>
                </a:lnTo>
                <a:lnTo>
                  <a:pt x="1294945" y="321909"/>
                </a:lnTo>
                <a:lnTo>
                  <a:pt x="1334581" y="299431"/>
                </a:lnTo>
                <a:lnTo>
                  <a:pt x="1374933" y="277641"/>
                </a:lnTo>
                <a:lnTo>
                  <a:pt x="1416017" y="256554"/>
                </a:lnTo>
                <a:lnTo>
                  <a:pt x="1457847" y="236186"/>
                </a:lnTo>
                <a:lnTo>
                  <a:pt x="1500441" y="216550"/>
                </a:lnTo>
                <a:lnTo>
                  <a:pt x="1543813" y="197662"/>
                </a:lnTo>
                <a:lnTo>
                  <a:pt x="1587979" y="179536"/>
                </a:lnTo>
                <a:lnTo>
                  <a:pt x="1632954" y="162189"/>
                </a:lnTo>
                <a:lnTo>
                  <a:pt x="1678754" y="145635"/>
                </a:lnTo>
                <a:lnTo>
                  <a:pt x="1725395" y="129888"/>
                </a:lnTo>
                <a:lnTo>
                  <a:pt x="1772892" y="114964"/>
                </a:lnTo>
                <a:lnTo>
                  <a:pt x="1821260" y="100877"/>
                </a:lnTo>
                <a:lnTo>
                  <a:pt x="1870516" y="87644"/>
                </a:lnTo>
                <a:lnTo>
                  <a:pt x="1920675" y="75277"/>
                </a:lnTo>
                <a:lnTo>
                  <a:pt x="1971752" y="63794"/>
                </a:lnTo>
                <a:lnTo>
                  <a:pt x="2023764" y="53208"/>
                </a:lnTo>
                <a:lnTo>
                  <a:pt x="2076724" y="43534"/>
                </a:lnTo>
                <a:lnTo>
                  <a:pt x="2130650" y="34788"/>
                </a:lnTo>
                <a:lnTo>
                  <a:pt x="2185557" y="26984"/>
                </a:lnTo>
                <a:lnTo>
                  <a:pt x="2241460" y="20137"/>
                </a:lnTo>
                <a:lnTo>
                  <a:pt x="2298375" y="14263"/>
                </a:lnTo>
                <a:lnTo>
                  <a:pt x="2356317" y="9376"/>
                </a:lnTo>
                <a:lnTo>
                  <a:pt x="2415302" y="5491"/>
                </a:lnTo>
                <a:lnTo>
                  <a:pt x="2475345" y="2623"/>
                </a:lnTo>
                <a:lnTo>
                  <a:pt x="2536463" y="788"/>
                </a:lnTo>
                <a:lnTo>
                  <a:pt x="2598670" y="0"/>
                </a:lnTo>
                <a:lnTo>
                  <a:pt x="2661983" y="273"/>
                </a:lnTo>
                <a:lnTo>
                  <a:pt x="2731088" y="2127"/>
                </a:lnTo>
                <a:lnTo>
                  <a:pt x="2803097" y="5928"/>
                </a:lnTo>
                <a:lnTo>
                  <a:pt x="2877913" y="11623"/>
                </a:lnTo>
                <a:lnTo>
                  <a:pt x="2916345" y="15164"/>
                </a:lnTo>
                <a:lnTo>
                  <a:pt x="2955442" y="19159"/>
                </a:lnTo>
                <a:lnTo>
                  <a:pt x="2995194" y="23601"/>
                </a:lnTo>
                <a:lnTo>
                  <a:pt x="3035588" y="28484"/>
                </a:lnTo>
                <a:lnTo>
                  <a:pt x="3076613" y="33801"/>
                </a:lnTo>
                <a:lnTo>
                  <a:pt x="3118257" y="39545"/>
                </a:lnTo>
                <a:lnTo>
                  <a:pt x="3160507" y="45710"/>
                </a:lnTo>
                <a:lnTo>
                  <a:pt x="3203351" y="52290"/>
                </a:lnTo>
                <a:lnTo>
                  <a:pt x="3246779" y="59277"/>
                </a:lnTo>
                <a:lnTo>
                  <a:pt x="3290777" y="66665"/>
                </a:lnTo>
                <a:lnTo>
                  <a:pt x="3335335" y="74448"/>
                </a:lnTo>
                <a:lnTo>
                  <a:pt x="3380439" y="82618"/>
                </a:lnTo>
                <a:lnTo>
                  <a:pt x="3426079" y="91170"/>
                </a:lnTo>
                <a:lnTo>
                  <a:pt x="3472241" y="100096"/>
                </a:lnTo>
                <a:lnTo>
                  <a:pt x="3518915" y="109391"/>
                </a:lnTo>
                <a:lnTo>
                  <a:pt x="3566089" y="119047"/>
                </a:lnTo>
                <a:lnTo>
                  <a:pt x="3613750" y="129058"/>
                </a:lnTo>
                <a:lnTo>
                  <a:pt x="3661887" y="139418"/>
                </a:lnTo>
                <a:lnTo>
                  <a:pt x="3710487" y="150119"/>
                </a:lnTo>
                <a:lnTo>
                  <a:pt x="3759539" y="161155"/>
                </a:lnTo>
                <a:lnTo>
                  <a:pt x="3809030" y="172520"/>
                </a:lnTo>
                <a:lnTo>
                  <a:pt x="3858950" y="184207"/>
                </a:lnTo>
                <a:lnTo>
                  <a:pt x="3909286" y="196210"/>
                </a:lnTo>
                <a:lnTo>
                  <a:pt x="3960025" y="208521"/>
                </a:lnTo>
                <a:lnTo>
                  <a:pt x="4011157" y="221134"/>
                </a:lnTo>
                <a:lnTo>
                  <a:pt x="4062669" y="234043"/>
                </a:lnTo>
                <a:lnTo>
                  <a:pt x="4114549" y="247242"/>
                </a:lnTo>
                <a:lnTo>
                  <a:pt x="4166786" y="260722"/>
                </a:lnTo>
                <a:lnTo>
                  <a:pt x="4219367" y="274479"/>
                </a:lnTo>
                <a:lnTo>
                  <a:pt x="4272281" y="288505"/>
                </a:lnTo>
                <a:lnTo>
                  <a:pt x="4325516" y="302793"/>
                </a:lnTo>
                <a:lnTo>
                  <a:pt x="4379059" y="317338"/>
                </a:lnTo>
                <a:lnTo>
                  <a:pt x="4432899" y="332132"/>
                </a:lnTo>
                <a:lnTo>
                  <a:pt x="4487024" y="347169"/>
                </a:lnTo>
                <a:lnTo>
                  <a:pt x="4541421" y="362443"/>
                </a:lnTo>
                <a:lnTo>
                  <a:pt x="4596080" y="377946"/>
                </a:lnTo>
                <a:lnTo>
                  <a:pt x="4650988" y="393672"/>
                </a:lnTo>
                <a:lnTo>
                  <a:pt x="4706134" y="409615"/>
                </a:lnTo>
                <a:lnTo>
                  <a:pt x="4761504" y="425768"/>
                </a:lnTo>
                <a:lnTo>
                  <a:pt x="4817088" y="442125"/>
                </a:lnTo>
                <a:lnTo>
                  <a:pt x="4872874" y="458678"/>
                </a:lnTo>
                <a:lnTo>
                  <a:pt x="4928849" y="475421"/>
                </a:lnTo>
                <a:lnTo>
                  <a:pt x="4985001" y="492349"/>
                </a:lnTo>
                <a:lnTo>
                  <a:pt x="5041320" y="509453"/>
                </a:lnTo>
                <a:lnTo>
                  <a:pt x="5097792" y="526727"/>
                </a:lnTo>
                <a:lnTo>
                  <a:pt x="5154406" y="544166"/>
                </a:lnTo>
                <a:lnTo>
                  <a:pt x="5211150" y="561762"/>
                </a:lnTo>
                <a:lnTo>
                  <a:pt x="5268012" y="579508"/>
                </a:lnTo>
                <a:lnTo>
                  <a:pt x="5324981" y="597399"/>
                </a:lnTo>
                <a:lnTo>
                  <a:pt x="5382043" y="615427"/>
                </a:lnTo>
                <a:lnTo>
                  <a:pt x="5439188" y="633586"/>
                </a:lnTo>
                <a:lnTo>
                  <a:pt x="5496403" y="651869"/>
                </a:lnTo>
                <a:lnTo>
                  <a:pt x="5553677" y="670270"/>
                </a:lnTo>
                <a:lnTo>
                  <a:pt x="5610997" y="688783"/>
                </a:lnTo>
                <a:lnTo>
                  <a:pt x="5668352" y="707399"/>
                </a:lnTo>
                <a:lnTo>
                  <a:pt x="5725730" y="726114"/>
                </a:lnTo>
                <a:lnTo>
                  <a:pt x="5783118" y="744921"/>
                </a:lnTo>
                <a:lnTo>
                  <a:pt x="5840506" y="763812"/>
                </a:lnTo>
                <a:lnTo>
                  <a:pt x="5897880" y="782781"/>
                </a:lnTo>
                <a:lnTo>
                  <a:pt x="5955229" y="801822"/>
                </a:lnTo>
                <a:lnTo>
                  <a:pt x="6012542" y="820928"/>
                </a:lnTo>
                <a:lnTo>
                  <a:pt x="6069806" y="840092"/>
                </a:lnTo>
                <a:lnTo>
                  <a:pt x="6127009" y="859309"/>
                </a:lnTo>
                <a:lnTo>
                  <a:pt x="6184139" y="878570"/>
                </a:lnTo>
                <a:lnTo>
                  <a:pt x="6241185" y="897871"/>
                </a:lnTo>
                <a:lnTo>
                  <a:pt x="6298135" y="917203"/>
                </a:lnTo>
                <a:lnTo>
                  <a:pt x="6354976" y="936561"/>
                </a:lnTo>
                <a:lnTo>
                  <a:pt x="6411697" y="955938"/>
                </a:lnTo>
                <a:lnTo>
                  <a:pt x="6468286" y="975327"/>
                </a:lnTo>
                <a:lnTo>
                  <a:pt x="6524731" y="994722"/>
                </a:lnTo>
                <a:lnTo>
                  <a:pt x="6581019" y="1014116"/>
                </a:lnTo>
                <a:lnTo>
                  <a:pt x="6637140" y="1033502"/>
                </a:lnTo>
                <a:lnTo>
                  <a:pt x="6693081" y="1052875"/>
                </a:lnTo>
                <a:lnTo>
                  <a:pt x="6748830" y="1072227"/>
                </a:lnTo>
                <a:lnTo>
                  <a:pt x="6804375" y="1091552"/>
                </a:lnTo>
                <a:lnTo>
                  <a:pt x="6859705" y="1110843"/>
                </a:lnTo>
                <a:lnTo>
                  <a:pt x="6914807" y="1130094"/>
                </a:lnTo>
                <a:lnTo>
                  <a:pt x="6969670" y="1149297"/>
                </a:lnTo>
                <a:lnTo>
                  <a:pt x="7024282" y="1168447"/>
                </a:lnTo>
                <a:lnTo>
                  <a:pt x="7078630" y="1187537"/>
                </a:lnTo>
                <a:lnTo>
                  <a:pt x="7132703" y="1206561"/>
                </a:lnTo>
                <a:lnTo>
                  <a:pt x="7186489" y="1225511"/>
                </a:lnTo>
                <a:lnTo>
                  <a:pt x="7239976" y="1244381"/>
                </a:lnTo>
                <a:lnTo>
                  <a:pt x="7293152" y="1263164"/>
                </a:lnTo>
                <a:lnTo>
                  <a:pt x="7346005" y="1281855"/>
                </a:lnTo>
                <a:lnTo>
                  <a:pt x="7398523" y="1300446"/>
                </a:lnTo>
                <a:lnTo>
                  <a:pt x="7450695" y="1318930"/>
                </a:lnTo>
                <a:lnTo>
                  <a:pt x="7502508" y="1337302"/>
                </a:lnTo>
                <a:lnTo>
                  <a:pt x="7553951" y="1355554"/>
                </a:lnTo>
                <a:lnTo>
                  <a:pt x="7605011" y="1373680"/>
                </a:lnTo>
                <a:lnTo>
                  <a:pt x="7655677" y="1391674"/>
                </a:lnTo>
                <a:lnTo>
                  <a:pt x="7705936" y="1409528"/>
                </a:lnTo>
                <a:lnTo>
                  <a:pt x="7755778" y="1427237"/>
                </a:lnTo>
                <a:lnTo>
                  <a:pt x="7805189" y="1444793"/>
                </a:lnTo>
                <a:lnTo>
                  <a:pt x="7854158" y="1462191"/>
                </a:lnTo>
                <a:lnTo>
                  <a:pt x="7902674" y="1479422"/>
                </a:lnTo>
                <a:lnTo>
                  <a:pt x="7950723" y="1496482"/>
                </a:lnTo>
                <a:lnTo>
                  <a:pt x="7998295" y="1513363"/>
                </a:lnTo>
                <a:lnTo>
                  <a:pt x="8045377" y="1530058"/>
                </a:lnTo>
                <a:lnTo>
                  <a:pt x="8091957" y="1546562"/>
                </a:lnTo>
                <a:lnTo>
                  <a:pt x="8138024" y="1562867"/>
                </a:lnTo>
                <a:lnTo>
                  <a:pt x="8183566" y="1578967"/>
                </a:lnTo>
                <a:lnTo>
                  <a:pt x="8228570" y="1594855"/>
                </a:lnTo>
                <a:lnTo>
                  <a:pt x="8273025" y="1610525"/>
                </a:lnTo>
                <a:lnTo>
                  <a:pt x="8316919" y="1625971"/>
                </a:lnTo>
                <a:lnTo>
                  <a:pt x="8360239" y="1641184"/>
                </a:lnTo>
                <a:lnTo>
                  <a:pt x="8402975" y="1656160"/>
                </a:lnTo>
                <a:lnTo>
                  <a:pt x="8445113" y="1670891"/>
                </a:lnTo>
                <a:lnTo>
                  <a:pt x="8486643" y="1685371"/>
                </a:lnTo>
                <a:lnTo>
                  <a:pt x="8527552" y="1699593"/>
                </a:lnTo>
                <a:lnTo>
                  <a:pt x="8567829" y="1713551"/>
                </a:lnTo>
                <a:lnTo>
                  <a:pt x="8607461" y="1727238"/>
                </a:lnTo>
                <a:lnTo>
                  <a:pt x="8646436" y="1740647"/>
                </a:lnTo>
                <a:lnTo>
                  <a:pt x="8684743" y="1753772"/>
                </a:lnTo>
                <a:lnTo>
                  <a:pt x="8722369" y="1766606"/>
                </a:lnTo>
                <a:lnTo>
                  <a:pt x="8759303" y="1779143"/>
                </a:lnTo>
                <a:lnTo>
                  <a:pt x="8795533" y="1791376"/>
                </a:lnTo>
                <a:lnTo>
                  <a:pt x="8865833" y="1814904"/>
                </a:lnTo>
                <a:lnTo>
                  <a:pt x="8933174" y="1837137"/>
                </a:lnTo>
                <a:lnTo>
                  <a:pt x="8997459" y="1858023"/>
                </a:lnTo>
                <a:lnTo>
                  <a:pt x="9058594" y="1877509"/>
                </a:lnTo>
                <a:lnTo>
                  <a:pt x="9116483" y="1895541"/>
                </a:lnTo>
                <a:lnTo>
                  <a:pt x="9171031" y="1912069"/>
                </a:lnTo>
                <a:lnTo>
                  <a:pt x="9283146" y="1944973"/>
                </a:lnTo>
                <a:lnTo>
                  <a:pt x="9363390" y="1968464"/>
                </a:lnTo>
                <a:lnTo>
                  <a:pt x="9437911" y="1990268"/>
                </a:lnTo>
                <a:lnTo>
                  <a:pt x="9506861" y="2010431"/>
                </a:lnTo>
                <a:lnTo>
                  <a:pt x="9570396" y="2028999"/>
                </a:lnTo>
                <a:lnTo>
                  <a:pt x="9628671" y="2046017"/>
                </a:lnTo>
                <a:lnTo>
                  <a:pt x="9681841" y="2061531"/>
                </a:lnTo>
                <a:lnTo>
                  <a:pt x="9730060" y="2075586"/>
                </a:lnTo>
                <a:lnTo>
                  <a:pt x="9773482" y="2088229"/>
                </a:lnTo>
                <a:lnTo>
                  <a:pt x="9812263" y="2099504"/>
                </a:lnTo>
                <a:lnTo>
                  <a:pt x="9876520" y="2118134"/>
                </a:lnTo>
                <a:lnTo>
                  <a:pt x="9924067" y="2131842"/>
                </a:lnTo>
                <a:lnTo>
                  <a:pt x="9966766" y="2143969"/>
                </a:lnTo>
                <a:lnTo>
                  <a:pt x="9978831" y="2147071"/>
                </a:lnTo>
                <a:lnTo>
                  <a:pt x="9976768" y="2146312"/>
                </a:lnTo>
                <a:lnTo>
                  <a:pt x="9927771" y="2131117"/>
                </a:lnTo>
                <a:lnTo>
                  <a:pt x="9872999" y="2114521"/>
                </a:lnTo>
                <a:lnTo>
                  <a:pt x="9828491" y="2101101"/>
                </a:lnTo>
                <a:lnTo>
                  <a:pt x="9779032" y="2086220"/>
                </a:lnTo>
                <a:lnTo>
                  <a:pt x="9725860" y="2070245"/>
                </a:lnTo>
                <a:lnTo>
                  <a:pt x="9670213" y="2053538"/>
                </a:lnTo>
                <a:lnTo>
                  <a:pt x="9613328" y="2036464"/>
                </a:lnTo>
              </a:path>
            </a:pathLst>
          </a:custGeom>
          <a:ln w="25399">
            <a:solidFill>
              <a:srgbClr val="C00000"/>
            </a:solidFill>
          </a:ln>
        </p:spPr>
        <p:txBody>
          <a:bodyPr wrap="square" lIns="0" tIns="0" rIns="0" bIns="0" rtlCol="0"/>
          <a:lstStyle/>
          <a:p>
            <a:endParaRPr/>
          </a:p>
        </p:txBody>
      </p:sp>
      <p:sp>
        <p:nvSpPr>
          <p:cNvPr id="28" name="object 9"/>
          <p:cNvSpPr/>
          <p:nvPr/>
        </p:nvSpPr>
        <p:spPr>
          <a:xfrm>
            <a:off x="2814974" y="4130020"/>
            <a:ext cx="1272920" cy="298703"/>
          </a:xfrm>
          <a:prstGeom prst="rect">
            <a:avLst/>
          </a:prstGeom>
          <a:blipFill>
            <a:blip r:embed="rId4" cstate="print"/>
            <a:stretch>
              <a:fillRect/>
            </a:stretch>
          </a:blipFill>
        </p:spPr>
        <p:txBody>
          <a:bodyPr wrap="square" lIns="0" tIns="0" rIns="0" bIns="0" rtlCol="0"/>
          <a:lstStyle/>
          <a:p>
            <a:endParaRPr/>
          </a:p>
        </p:txBody>
      </p:sp>
      <p:sp>
        <p:nvSpPr>
          <p:cNvPr id="29" name="object 11"/>
          <p:cNvSpPr/>
          <p:nvPr/>
        </p:nvSpPr>
        <p:spPr>
          <a:xfrm>
            <a:off x="3310019" y="4487223"/>
            <a:ext cx="88265" cy="193039"/>
          </a:xfrm>
          <a:prstGeom prst="rect">
            <a:avLst/>
          </a:prstGeom>
          <a:blipFill>
            <a:blip r:embed="rId5" cstate="print"/>
            <a:stretch>
              <a:fillRect/>
            </a:stretch>
          </a:blipFill>
        </p:spPr>
        <p:txBody>
          <a:bodyPr wrap="square" lIns="0" tIns="0" rIns="0" bIns="0" rtlCol="0"/>
          <a:lstStyle/>
          <a:p>
            <a:endParaRPr/>
          </a:p>
        </p:txBody>
      </p:sp>
      <p:sp>
        <p:nvSpPr>
          <p:cNvPr id="2" name="文本框 1"/>
          <p:cNvSpPr txBox="1"/>
          <p:nvPr/>
        </p:nvSpPr>
        <p:spPr>
          <a:xfrm>
            <a:off x="2380556" y="4710425"/>
            <a:ext cx="2141755" cy="369332"/>
          </a:xfrm>
          <a:prstGeom prst="rect">
            <a:avLst/>
          </a:prstGeom>
          <a:noFill/>
        </p:spPr>
        <p:txBody>
          <a:bodyPr wrap="square" rtlCol="0">
            <a:spAutoFit/>
          </a:bodyPr>
          <a:lstStyle/>
          <a:p>
            <a:r>
              <a:rPr kumimoji="1" lang="zh-CN" altLang="en-US">
                <a:latin typeface="黑体" panose="02010609060101010101" pitchFamily="49" charset="-122"/>
                <a:ea typeface="黑体" panose="02010609060101010101" pitchFamily="49" charset="-122"/>
                <a:cs typeface="黑体" panose="02010609060101010101" pitchFamily="49" charset="-122"/>
              </a:rPr>
              <a:t>清王朝由盛转衰</a:t>
            </a:r>
            <a:endParaRPr kumimoji="1"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777C16CE-1B02-994A-AC3A-D1187A3582D1}"/>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Tree>
    <p:extLst>
      <p:ext uri="{BB962C8B-B14F-4D97-AF65-F5344CB8AC3E}">
        <p14:creationId xmlns:p14="http://schemas.microsoft.com/office/powerpoint/2010/main" val="18254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97242" y="1617588"/>
            <a:ext cx="5018161" cy="397225"/>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22" name="文本框 21"/>
          <p:cNvSpPr txBox="1"/>
          <p:nvPr/>
        </p:nvSpPr>
        <p:spPr>
          <a:xfrm>
            <a:off x="3093378" y="2543879"/>
            <a:ext cx="8758155" cy="801501"/>
          </a:xfrm>
          <a:prstGeom prst="rect">
            <a:avLst/>
          </a:prstGeom>
          <a:noFill/>
        </p:spPr>
        <p:txBody>
          <a:bodyPr wrap="square" rtlCol="0">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sp>
        <p:nvSpPr>
          <p:cNvPr id="23" name="矩形 22"/>
          <p:cNvSpPr/>
          <p:nvPr/>
        </p:nvSpPr>
        <p:spPr>
          <a:xfrm>
            <a:off x="3302703" y="3902887"/>
            <a:ext cx="2723823"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4" name="矩形 23"/>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BF83243B-748C-254E-83F7-8B537176A064}"/>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鸦片战争前的中国</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p>
        </p:txBody>
      </p:sp>
      <p:sp>
        <p:nvSpPr>
          <p:cNvPr id="18" name="MH_Entry_1">
            <a:hlinkClick r:id="rId22" action="ppaction://hlinksldjump"/>
          </p:cNvPr>
          <p:cNvSpPr txBox="1">
            <a:spLocks noChangeArrowheads="1"/>
          </p:cNvSpPr>
          <p:nvPr>
            <p:custDataLst>
              <p:tags r:id="rId13"/>
            </p:custDataLst>
          </p:nvPr>
        </p:nvSpPr>
        <p:spPr bwMode="auto">
          <a:xfrm>
            <a:off x="2539864" y="5209510"/>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社会</a:t>
            </a:r>
          </a:p>
        </p:txBody>
      </p:sp>
      <p:sp>
        <p:nvSpPr>
          <p:cNvPr id="5" name="MH_Entry_1">
            <a:hlinkClick r:id="rId22" action="ppaction://hlinksldjump"/>
          </p:cNvPr>
          <p:cNvSpPr txBox="1">
            <a:spLocks noChangeArrowheads="1"/>
          </p:cNvSpPr>
          <p:nvPr>
            <p:custDataLst>
              <p:tags r:id="rId14"/>
            </p:custDataLst>
          </p:nvPr>
        </p:nvSpPr>
        <p:spPr bwMode="auto">
          <a:xfrm>
            <a:off x="2518534" y="1616583"/>
            <a:ext cx="784169"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97242" y="1617588"/>
            <a:ext cx="5018161" cy="446917"/>
          </a:xfrm>
          <a:prstGeom prst="rect">
            <a:avLst/>
          </a:prstGeom>
        </p:spPr>
        <p:txBody>
          <a:bodyPr wrap="square">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实行高度中央集权的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封建君主专制制度</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zh-CN" altLang="en-US" sz="1600" dirty="0">
              <a:solidFill>
                <a:srgbClr val="0070C0"/>
              </a:solidFill>
              <a:latin typeface="黑体" panose="02010609060101010101" pitchFamily="49" charset="-122"/>
              <a:ea typeface="黑体" panose="02010609060101010101" pitchFamily="49" charset="-122"/>
            </a:endParaRPr>
          </a:p>
        </p:txBody>
      </p:sp>
      <p:sp>
        <p:nvSpPr>
          <p:cNvPr id="22" name="文本框 21"/>
          <p:cNvSpPr txBox="1"/>
          <p:nvPr/>
        </p:nvSpPr>
        <p:spPr>
          <a:xfrm>
            <a:off x="3093378" y="2543879"/>
            <a:ext cx="8758155" cy="801501"/>
          </a:xfrm>
          <a:prstGeom prst="rect">
            <a:avLst/>
          </a:prstGeom>
          <a:noFill/>
        </p:spPr>
        <p:txBody>
          <a:bodyPr wrap="square" rtlCol="0">
            <a:spAutoFit/>
          </a:bodyPr>
          <a:lstStyle/>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基本生产结构是：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小农经济</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28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小农经济的特征是：个体家庭为单位并与家庭手工业相结合的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自给自足</a:t>
            </a:r>
            <a:r>
              <a:rPr lang="zh-CN" altLang="en-US" dirty="0">
                <a:latin typeface="黑体" panose="02010609060101010101" pitchFamily="49" charset="-122"/>
                <a:ea typeface="黑体" panose="02010609060101010101" pitchFamily="49" charset="-122"/>
                <a:sym typeface="微软雅黑" panose="020B0503020204020204" pitchFamily="34" charset="-122"/>
              </a:rPr>
              <a:t>的自然经济。</a:t>
            </a:r>
          </a:p>
        </p:txBody>
      </p:sp>
      <p:sp>
        <p:nvSpPr>
          <p:cNvPr id="23" name="矩形 22"/>
          <p:cNvSpPr/>
          <p:nvPr/>
        </p:nvSpPr>
        <p:spPr>
          <a:xfrm>
            <a:off x="3302703" y="3902887"/>
            <a:ext cx="2262158" cy="923330"/>
          </a:xfrm>
          <a:prstGeom prst="rect">
            <a:avLst/>
          </a:prstGeom>
        </p:spPr>
        <p:txBody>
          <a:bodyPr wrap="none">
            <a:spAutoFit/>
          </a:body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儒家思想</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（仁政，三纲五常）</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4" name="矩形 23"/>
          <p:cNvSpPr/>
          <p:nvPr/>
        </p:nvSpPr>
        <p:spPr>
          <a:xfrm>
            <a:off x="3324033" y="5036779"/>
            <a:ext cx="6096000" cy="923330"/>
          </a:xfrm>
          <a:prstGeom prst="rect">
            <a:avLst/>
          </a:prstGeom>
        </p:spPr>
        <p:txBody>
          <a:bodyPr>
            <a:spAutoFit/>
          </a:bodyPr>
          <a:lstStyle/>
          <a:p>
            <a:pPr>
              <a:lnSpc>
                <a:spcPct val="150000"/>
              </a:lnSpc>
            </a:pP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社会结构</a:t>
            </a:r>
            <a:r>
              <a:rPr lang="zh-CN" altLang="en-US" dirty="0">
                <a:latin typeface="黑体" panose="02010609060101010101" pitchFamily="49" charset="-122"/>
                <a:ea typeface="黑体" panose="02010609060101010101" pitchFamily="49" charset="-122"/>
                <a:sym typeface="微软雅黑" panose="020B0503020204020204" pitchFamily="34" charset="-122"/>
              </a:rPr>
              <a:t>：是族权和政权相结合的封建宗法等级制度。</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核心是</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宗族家长制。</a:t>
            </a:r>
            <a:endParaRPr lang="zh-CN" altLang="en-US" sz="1400" dirty="0">
              <a:solidFill>
                <a:srgbClr val="0070C0"/>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64267498-990F-444C-B6CD-42FB24E2F3BC}"/>
              </a:ext>
            </a:extLst>
          </p:cNvPr>
          <p:cNvSpPr txBox="1"/>
          <p:nvPr/>
        </p:nvSpPr>
        <p:spPr>
          <a:xfrm>
            <a:off x="385175" y="-6166"/>
            <a:ext cx="3338946" cy="246221"/>
          </a:xfrm>
          <a:prstGeom prst="rect">
            <a:avLst/>
          </a:prstGeom>
          <a:noFill/>
        </p:spPr>
        <p:txBody>
          <a:bodyPr wrap="square" rtlCol="0">
            <a:spAutoFit/>
          </a:bodyPr>
          <a:lstStyle/>
          <a:p>
            <a:r>
              <a:rPr kumimoji="1" lang="en-US" altLang="zh-CN" sz="1000" dirty="0">
                <a:solidFill>
                  <a:schemeClr val="bg1">
                    <a:lumMod val="95000"/>
                  </a:schemeClr>
                </a:solidFill>
              </a:rPr>
              <a:t>1.1.1.1</a:t>
            </a:r>
            <a:r>
              <a:rPr kumimoji="1" lang="zh-CN" altLang="en-US" sz="1000" dirty="0">
                <a:solidFill>
                  <a:schemeClr val="bg1">
                    <a:lumMod val="95000"/>
                  </a:schemeClr>
                </a:solidFill>
              </a:rPr>
              <a:t>中国封建社会的基本特点</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25361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土地兼并</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晚清的危机</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2707684"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万马齐喑</a:t>
            </a:r>
          </a:p>
        </p:txBody>
      </p:sp>
      <p:sp>
        <p:nvSpPr>
          <p:cNvPr id="18" name="MH_Entry_1">
            <a:hlinkClick r:id="rId22" action="ppaction://hlinksldjump"/>
          </p:cNvPr>
          <p:cNvSpPr txBox="1">
            <a:spLocks noChangeArrowheads="1"/>
          </p:cNvSpPr>
          <p:nvPr>
            <p:custDataLst>
              <p:tags r:id="rId13"/>
            </p:custDataLst>
          </p:nvPr>
        </p:nvSpPr>
        <p:spPr bwMode="auto">
          <a:xfrm>
            <a:off x="2553011" y="5209510"/>
            <a:ext cx="3612261"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4000" dirty="0">
                <a:latin typeface="华文新魏" panose="02010800040101010101" pitchFamily="2" charset="-122"/>
                <a:ea typeface="华文新魏" panose="02010800040101010101" pitchFamily="2" charset="-122"/>
              </a:rPr>
              <a:t>对外</a:t>
            </a:r>
            <a:r>
              <a:rPr lang="en-US" altLang="zh-CN" sz="4000" dirty="0">
                <a:latin typeface="华文新魏" panose="02010800040101010101" pitchFamily="2" charset="-122"/>
                <a:ea typeface="华文新魏" panose="02010800040101010101" pitchFamily="2" charset="-122"/>
              </a:rPr>
              <a:t>—</a:t>
            </a:r>
            <a:r>
              <a:rPr lang="zh-CN" altLang="en-US" sz="4000" dirty="0">
                <a:solidFill>
                  <a:srgbClr val="C00000"/>
                </a:solidFill>
                <a:latin typeface="华文新魏" panose="02010800040101010101" pitchFamily="2" charset="-122"/>
                <a:ea typeface="华文新魏" panose="02010800040101010101" pitchFamily="2" charset="-122"/>
              </a:rPr>
              <a:t>闭关锁国</a:t>
            </a:r>
          </a:p>
        </p:txBody>
      </p:sp>
      <p:sp>
        <p:nvSpPr>
          <p:cNvPr id="5" name="MH_Entry_1">
            <a:hlinkClick r:id="rId22" action="ppaction://hlinksldjump"/>
          </p:cNvPr>
          <p:cNvSpPr txBox="1">
            <a:spLocks noChangeArrowheads="1"/>
          </p:cNvSpPr>
          <p:nvPr>
            <p:custDataLst>
              <p:tags r:id="rId14"/>
            </p:custDataLst>
          </p:nvPr>
        </p:nvSpPr>
        <p:spPr bwMode="auto">
          <a:xfrm>
            <a:off x="2444016" y="1626347"/>
            <a:ext cx="27647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官僚机构膨胀</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MH_Others_1"/>
          <p:cNvSpPr/>
          <p:nvPr>
            <p:custDataLst>
              <p:tags r:id="rId2"/>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3"/>
            </p:custDataLst>
          </p:nvPr>
        </p:nvSpPr>
        <p:spPr>
          <a:xfrm>
            <a:off x="1161768" y="152016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3" name="MH_Others_7"/>
          <p:cNvCxnSpPr/>
          <p:nvPr>
            <p:custDataLst>
              <p:tags r:id="rId4"/>
            </p:custDataLst>
          </p:nvPr>
        </p:nvCxnSpPr>
        <p:spPr>
          <a:xfrm>
            <a:off x="1256678" y="273490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MH_Others_8"/>
          <p:cNvSpPr/>
          <p:nvPr>
            <p:custDataLst>
              <p:tags r:id="rId5"/>
            </p:custDataLst>
          </p:nvPr>
        </p:nvSpPr>
        <p:spPr>
          <a:xfrm>
            <a:off x="1161768" y="264504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5" name="MH_Number_2">
            <a:hlinkClick r:id="rId20" action="ppaction://hlinksldjump"/>
          </p:cNvPr>
          <p:cNvSpPr txBox="1">
            <a:spLocks noChangeArrowheads="1"/>
          </p:cNvSpPr>
          <p:nvPr>
            <p:custDataLst>
              <p:tags r:id="rId6"/>
            </p:custDataLst>
          </p:nvPr>
        </p:nvSpPr>
        <p:spPr bwMode="auto">
          <a:xfrm>
            <a:off x="1794654" y="2742686"/>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57" name="MH_Others_8"/>
          <p:cNvSpPr/>
          <p:nvPr>
            <p:custDataLst>
              <p:tags r:id="rId7"/>
            </p:custDataLst>
          </p:nvPr>
        </p:nvSpPr>
        <p:spPr>
          <a:xfrm>
            <a:off x="1161768" y="387413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0" name="MH_Others_8"/>
          <p:cNvSpPr/>
          <p:nvPr>
            <p:custDataLst>
              <p:tags r:id="rId8"/>
            </p:custDataLst>
          </p:nvPr>
        </p:nvSpPr>
        <p:spPr>
          <a:xfrm>
            <a:off x="1151196" y="5097859"/>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2" name="MH_Entry_1">
            <a:hlinkClick r:id="rId21" action="ppaction://hlinksldjump"/>
          </p:cNvPr>
          <p:cNvSpPr txBox="1">
            <a:spLocks noChangeArrowheads="1"/>
          </p:cNvSpPr>
          <p:nvPr>
            <p:custDataLst>
              <p:tags r:id="rId9"/>
            </p:custDataLst>
          </p:nvPr>
        </p:nvSpPr>
        <p:spPr bwMode="auto">
          <a:xfrm>
            <a:off x="2444016" y="2742686"/>
            <a:ext cx="25361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经济</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土地兼并</a:t>
            </a:r>
          </a:p>
        </p:txBody>
      </p:sp>
      <p:sp>
        <p:nvSpPr>
          <p:cNvPr id="65" name="文本框 64"/>
          <p:cNvSpPr txBox="1"/>
          <p:nvPr/>
        </p:nvSpPr>
        <p:spPr>
          <a:xfrm>
            <a:off x="1151196" y="458384"/>
            <a:ext cx="7557521" cy="425758"/>
          </a:xfrm>
          <a:prstGeom prst="rect">
            <a:avLst/>
          </a:prstGeom>
          <a:noFill/>
        </p:spPr>
        <p:txBody>
          <a:bodyPr wrap="square" rtlCol="0">
            <a:spAutoFit/>
          </a:bodyPr>
          <a:lstStyle/>
          <a:p>
            <a:pPr lvl="0">
              <a:lnSpc>
                <a:spcPct val="90000"/>
              </a:lnSpc>
              <a:spcBef>
                <a:spcPct val="0"/>
              </a:spcBef>
            </a:pPr>
            <a:r>
              <a:rPr lang="zh-CN" altLang="en-US" sz="2400" dirty="0">
                <a:latin typeface="华文新魏" panose="02010800040101010101" pitchFamily="2" charset="-122"/>
                <a:ea typeface="华文新魏" panose="02010800040101010101" pitchFamily="2" charset="-122"/>
                <a:cs typeface="+mj-cs"/>
              </a:rPr>
              <a:t>第一节  鸦片战争前的中国和世界  </a:t>
            </a:r>
          </a:p>
        </p:txBody>
      </p:sp>
      <p:sp>
        <p:nvSpPr>
          <p:cNvPr id="8" name="文本框 7"/>
          <p:cNvSpPr txBox="1"/>
          <p:nvPr/>
        </p:nvSpPr>
        <p:spPr>
          <a:xfrm>
            <a:off x="165264" y="1709341"/>
            <a:ext cx="677108" cy="3583603"/>
          </a:xfrm>
          <a:prstGeom prst="rect">
            <a:avLst/>
          </a:prstGeom>
          <a:noFill/>
        </p:spPr>
        <p:txBody>
          <a:bodyPr vert="eaVert" wrap="square" rtlCol="0">
            <a:spAutoFit/>
          </a:bodyPr>
          <a:lstStyle/>
          <a:p>
            <a:pPr algn="dist"/>
            <a:r>
              <a:rPr lang="zh-CN" altLang="en-US" sz="3200" dirty="0">
                <a:latin typeface="华文新魏" panose="02010800040101010101" pitchFamily="2" charset="-122"/>
                <a:ea typeface="华文新魏" panose="02010800040101010101" pitchFamily="2" charset="-122"/>
              </a:rPr>
              <a:t>晚清的危机</a:t>
            </a:r>
          </a:p>
        </p:txBody>
      </p:sp>
      <p:sp>
        <p:nvSpPr>
          <p:cNvPr id="12" name="MH_Number_2">
            <a:hlinkClick r:id="rId20" action="ppaction://hlinksldjump"/>
          </p:cNvPr>
          <p:cNvSpPr txBox="1">
            <a:spLocks noChangeArrowheads="1"/>
          </p:cNvSpPr>
          <p:nvPr>
            <p:custDataLst>
              <p:tags r:id="rId10"/>
            </p:custDataLst>
          </p:nvPr>
        </p:nvSpPr>
        <p:spPr bwMode="auto">
          <a:xfrm>
            <a:off x="1892631" y="398578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3" name="MH_Number_2">
            <a:hlinkClick r:id="rId20" action="ppaction://hlinksldjump"/>
          </p:cNvPr>
          <p:cNvSpPr txBox="1">
            <a:spLocks noChangeArrowheads="1"/>
          </p:cNvSpPr>
          <p:nvPr>
            <p:custDataLst>
              <p:tags r:id="rId11"/>
            </p:custDataLst>
          </p:nvPr>
        </p:nvSpPr>
        <p:spPr bwMode="auto">
          <a:xfrm>
            <a:off x="1882059" y="5209510"/>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sp>
        <p:nvSpPr>
          <p:cNvPr id="17" name="MH_Entry_1">
            <a:hlinkClick r:id="rId22" action="ppaction://hlinksldjump"/>
          </p:cNvPr>
          <p:cNvSpPr txBox="1">
            <a:spLocks noChangeArrowheads="1"/>
          </p:cNvSpPr>
          <p:nvPr>
            <p:custDataLst>
              <p:tags r:id="rId12"/>
            </p:custDataLst>
          </p:nvPr>
        </p:nvSpPr>
        <p:spPr bwMode="auto">
          <a:xfrm>
            <a:off x="2501130" y="3961812"/>
            <a:ext cx="2707684"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文化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万马齐喑</a:t>
            </a:r>
          </a:p>
        </p:txBody>
      </p:sp>
      <p:sp>
        <p:nvSpPr>
          <p:cNvPr id="18" name="MH_Entry_1">
            <a:hlinkClick r:id="rId22" action="ppaction://hlinksldjump"/>
          </p:cNvPr>
          <p:cNvSpPr txBox="1">
            <a:spLocks noChangeArrowheads="1"/>
          </p:cNvSpPr>
          <p:nvPr>
            <p:custDataLst>
              <p:tags r:id="rId13"/>
            </p:custDataLst>
          </p:nvPr>
        </p:nvSpPr>
        <p:spPr bwMode="auto">
          <a:xfrm>
            <a:off x="2553011" y="5209510"/>
            <a:ext cx="3612261"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4000" dirty="0">
                <a:latin typeface="华文新魏" panose="02010800040101010101" pitchFamily="2" charset="-122"/>
                <a:ea typeface="华文新魏" panose="02010800040101010101" pitchFamily="2" charset="-122"/>
              </a:rPr>
              <a:t>对外</a:t>
            </a:r>
            <a:r>
              <a:rPr lang="en-US" altLang="zh-CN" sz="4000" dirty="0">
                <a:latin typeface="华文新魏" panose="02010800040101010101" pitchFamily="2" charset="-122"/>
                <a:ea typeface="华文新魏" panose="02010800040101010101" pitchFamily="2" charset="-122"/>
              </a:rPr>
              <a:t>—</a:t>
            </a:r>
            <a:r>
              <a:rPr lang="zh-CN" altLang="en-US" sz="4000" dirty="0">
                <a:solidFill>
                  <a:srgbClr val="C00000"/>
                </a:solidFill>
                <a:latin typeface="华文新魏" panose="02010800040101010101" pitchFamily="2" charset="-122"/>
                <a:ea typeface="华文新魏" panose="02010800040101010101" pitchFamily="2" charset="-122"/>
              </a:rPr>
              <a:t>闭关锁国</a:t>
            </a:r>
          </a:p>
        </p:txBody>
      </p:sp>
      <p:sp>
        <p:nvSpPr>
          <p:cNvPr id="5" name="MH_Entry_1">
            <a:hlinkClick r:id="rId22" action="ppaction://hlinksldjump"/>
          </p:cNvPr>
          <p:cNvSpPr txBox="1">
            <a:spLocks noChangeArrowheads="1"/>
          </p:cNvSpPr>
          <p:nvPr>
            <p:custDataLst>
              <p:tags r:id="rId14"/>
            </p:custDataLst>
          </p:nvPr>
        </p:nvSpPr>
        <p:spPr bwMode="auto">
          <a:xfrm>
            <a:off x="2444016" y="1626347"/>
            <a:ext cx="2764798"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latin typeface="华文新魏" panose="02010800040101010101" pitchFamily="2" charset="-122"/>
                <a:ea typeface="华文新魏" panose="02010800040101010101" pitchFamily="2" charset="-122"/>
              </a:rPr>
              <a:t>政治</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官僚机构膨胀</a:t>
            </a:r>
          </a:p>
        </p:txBody>
      </p:sp>
      <p:sp>
        <p:nvSpPr>
          <p:cNvPr id="6" name="MH_Number_1">
            <a:hlinkClick r:id="rId22" action="ppaction://hlinksldjump"/>
          </p:cNvPr>
          <p:cNvSpPr txBox="1">
            <a:spLocks noChangeArrowheads="1"/>
          </p:cNvSpPr>
          <p:nvPr>
            <p:custDataLst>
              <p:tags r:id="rId15"/>
            </p:custDataLst>
          </p:nvPr>
        </p:nvSpPr>
        <p:spPr bwMode="auto">
          <a:xfrm>
            <a:off x="1903651" y="1616737"/>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Arial Unicode MS" panose="020B060402020202020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charset="-122"/>
              <a:cs typeface="Times New Roman" panose="02020603050405020304" pitchFamily="18" charset="0"/>
            </a:endParaRPr>
          </a:p>
        </p:txBody>
      </p:sp>
      <p:cxnSp>
        <p:nvCxnSpPr>
          <p:cNvPr id="30" name="MH_Others_7"/>
          <p:cNvCxnSpPr/>
          <p:nvPr>
            <p:custDataLst>
              <p:tags r:id="rId16"/>
            </p:custDataLst>
          </p:nvPr>
        </p:nvCxnSpPr>
        <p:spPr>
          <a:xfrm>
            <a:off x="1365437" y="1638563"/>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MH_Others_7"/>
          <p:cNvCxnSpPr/>
          <p:nvPr>
            <p:custDataLst>
              <p:tags r:id="rId17"/>
            </p:custDataLst>
          </p:nvPr>
        </p:nvCxnSpPr>
        <p:spPr>
          <a:xfrm>
            <a:off x="1378467" y="3985788"/>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MH_Others_7"/>
          <p:cNvCxnSpPr/>
          <p:nvPr>
            <p:custDataLst>
              <p:tags r:id="rId18"/>
            </p:custDataLst>
          </p:nvPr>
        </p:nvCxnSpPr>
        <p:spPr>
          <a:xfrm>
            <a:off x="1358872" y="5228890"/>
            <a:ext cx="676181" cy="26955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5287637" y="2972439"/>
            <a:ext cx="1128175" cy="114812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368743" y="2577812"/>
            <a:ext cx="6015901" cy="1846659"/>
          </a:xfrm>
          <a:prstGeom prst="rect">
            <a:avLst/>
          </a:prstGeom>
        </p:spPr>
        <p:txBody>
          <a:bodyPr wrap="square">
            <a:spAutoFit/>
          </a:bodyPr>
          <a:lstStyle/>
          <a:p>
            <a:pPr algn="ctr">
              <a:lnSpc>
                <a:spcPct val="150000"/>
              </a:lnSpc>
            </a:pPr>
            <a:r>
              <a:rPr lang="zh-CN" altLang="en-US" sz="2400" dirty="0">
                <a:latin typeface="黑体" panose="02010609060101010101" pitchFamily="49" charset="-122"/>
                <a:ea typeface="黑体" panose="02010609060101010101" pitchFamily="49" charset="-122"/>
                <a:sym typeface="微软雅黑" panose="020B0503020204020204" pitchFamily="34" charset="-122"/>
              </a:rPr>
              <a:t>中国</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a:t>
            </a:r>
            <a:r>
              <a:rPr lang="zh-CN" altLang="en-US" sz="2400" dirty="0">
                <a:latin typeface="黑体" panose="02010609060101010101" pitchFamily="49" charset="-122"/>
                <a:ea typeface="黑体" panose="02010609060101010101" pitchFamily="49" charset="-122"/>
                <a:sym typeface="微软雅黑" panose="020B0503020204020204" pitchFamily="34" charset="-122"/>
              </a:rPr>
              <a:t>社会的主要矛盾</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lgn="ctr">
              <a:lnSpc>
                <a:spcPct val="150000"/>
              </a:lnSpc>
            </a:pPr>
            <a:r>
              <a:rPr lang="zh-CN" altLang="en-US" sz="36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地主阶级和农民阶级的矛盾</a:t>
            </a:r>
            <a:endParaRPr lang="en-US" altLang="zh-CN" sz="3600" b="1"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gn="ctr">
              <a:lnSpc>
                <a:spcPct val="150000"/>
              </a:lnSpc>
            </a:pPr>
            <a:endParaRPr lang="zh-CN" altLang="en-US" sz="1600" dirty="0">
              <a:solidFill>
                <a:srgbClr val="0070C0"/>
              </a:solidFill>
            </a:endParaRPr>
          </a:p>
        </p:txBody>
      </p:sp>
      <p:pic>
        <p:nvPicPr>
          <p:cNvPr id="24" name="图片 23"/>
          <p:cNvPicPr>
            <a:picLocks noChangeAspect="1"/>
          </p:cNvPicPr>
          <p:nvPr/>
        </p:nvPicPr>
        <p:blipFill>
          <a:blip r:embed="rId23"/>
          <a:stretch>
            <a:fillRect/>
          </a:stretch>
        </p:blipFill>
        <p:spPr>
          <a:xfrm>
            <a:off x="8462789" y="4442924"/>
            <a:ext cx="1572510" cy="501318"/>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288" y="2355263"/>
            <a:ext cx="11183283"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鸦片战争前中国封建社会的基本生产结构是小农经济，其主要特征</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个体家庭为单位并与家庭手工业结合的自给自足的自然经济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以家族为单位的集体经济</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以机器为生产工具的工场经济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个体家庭为单位并与家庭手工业结合的商业资本主义经济</a:t>
            </a:r>
            <a:endParaRPr lang="en-US" altLang="zh-CN" sz="24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288" y="2355263"/>
            <a:ext cx="11183283"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鸦片战争前中国封建社会的基本生产结构是小农经济，其主要特征</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个体家庭为单位并与家庭手工业结合的自给自足的自然经济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以家族为单位的集体经济</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以机器为生产工具的工场经济</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个体家庭为单位并与家庭手工业结合的商业资本主义经济</a:t>
            </a:r>
            <a:endParaRPr lang="en-US" altLang="zh-CN" sz="24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2.1840</a:t>
            </a:r>
            <a:r>
              <a:rPr lang="zh-CN" altLang="zh-CN" sz="2400" dirty="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鸦片战争前，中国封建社会的主要矛盾</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地主阶级和农民阶级的矛盾</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地主阶级和资产阶级的矛盾</a:t>
            </a:r>
            <a:endParaRPr lang="zh-CN"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工人阶级和资产阶级的矛盾</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资产阶级和农民阶级的矛盾</a:t>
            </a:r>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2.1840</a:t>
            </a:r>
            <a:r>
              <a:rPr lang="zh-CN" altLang="zh-CN" sz="2400" dirty="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鸦片战争前，中国封建社会的主要矛盾</a:t>
            </a:r>
            <a:r>
              <a:rPr lang="zh-CN" altLang="zh-CN" sz="2400" dirty="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地主阶级和农民阶级的矛盾</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地主阶级和资产阶级的矛盾</a:t>
            </a:r>
            <a:endParaRPr lang="zh-CN"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工人阶级和资产阶级的矛盾</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资产阶级和农民阶级的矛盾</a:t>
            </a:r>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3046986"/>
          </a:xfrm>
          <a:prstGeom prst="rect">
            <a:avLst/>
          </a:prstGeom>
        </p:spPr>
        <p:txBody>
          <a:bodyPr wrap="square" lIns="91438" tIns="45719" rIns="91438" bIns="45719">
            <a:spAutoFit/>
          </a:bodyPr>
          <a:lstStyle/>
          <a:p>
            <a:r>
              <a:rPr lang="en-US" altLang="zh-CN" sz="2400" dirty="0"/>
              <a:t>3.</a:t>
            </a:r>
            <a:r>
              <a:rPr lang="zh-CN" altLang="en-US" sz="2400" dirty="0">
                <a:latin typeface="黑体" panose="02010609060101010101" pitchFamily="49" charset="-122"/>
                <a:ea typeface="黑体" panose="02010609060101010101" pitchFamily="49" charset="-122"/>
              </a:rPr>
              <a:t>乾隆朝后期，清王朝在对外关系上实行的政策是（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闭关锁国</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侵略扩张</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改革开放</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殖民统治</a:t>
            </a:r>
          </a:p>
          <a:p>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284" y="2025808"/>
            <a:ext cx="9024377" cy="3046986"/>
          </a:xfrm>
          <a:prstGeom prst="rect">
            <a:avLst/>
          </a:prstGeom>
        </p:spPr>
        <p:txBody>
          <a:bodyPr wrap="square" lIns="91438" tIns="45719" rIns="91438" bIns="45719">
            <a:spAutoFit/>
          </a:bodyPr>
          <a:lstStyle/>
          <a:p>
            <a:r>
              <a:rPr lang="en-US" altLang="zh-CN" sz="2400" dirty="0"/>
              <a:t>3.</a:t>
            </a:r>
            <a:r>
              <a:rPr lang="zh-CN" altLang="en-US" sz="2400" dirty="0">
                <a:latin typeface="黑体" panose="02010609060101010101" pitchFamily="49" charset="-122"/>
                <a:ea typeface="黑体" panose="02010609060101010101" pitchFamily="49" charset="-122"/>
              </a:rPr>
              <a:t>乾隆朝后期，清王朝在对外关系上实行的政策是（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闭关锁国</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侵略扩张</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改革开放</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殖民统治</a:t>
            </a:r>
          </a:p>
          <a:p>
            <a:endParaRPr lang="zh-CN" altLang="zh-CN" sz="2400" dirty="0">
              <a:latin typeface="黑体" panose="02010609060101010101" pitchFamily="49" charset="-122"/>
              <a:ea typeface="黑体" panose="02010609060101010101" pitchFamily="49" charset="-122"/>
            </a:endParaRP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Tree>
    <p:extLst>
      <p:ext uri="{BB962C8B-B14F-4D97-AF65-F5344CB8AC3E}">
        <p14:creationId xmlns:p14="http://schemas.microsoft.com/office/powerpoint/2010/main" val="145219270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3" name="右箭头 1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10733778" y="489407"/>
            <a:ext cx="1182757" cy="369332"/>
          </a:xfrm>
          <a:prstGeom prst="rect">
            <a:avLst/>
          </a:prstGeom>
          <a:noFill/>
        </p:spPr>
        <p:txBody>
          <a:bodyPr wrap="square" rtlCol="0">
            <a:spAutoFit/>
          </a:bodyPr>
          <a:lstStyle/>
          <a:p>
            <a:r>
              <a:rPr kumimoji="1" lang="zh-CN" altLang="en-US" b="1" dirty="0"/>
              <a:t>主要矛盾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133789" y="49821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鸦片战争前的中国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133789" y="201055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1" name="左大括号 1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296528" y="-4961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4" name="文本框 13"/>
          <p:cNvSpPr txBox="1"/>
          <p:nvPr/>
        </p:nvSpPr>
        <p:spPr>
          <a:xfrm>
            <a:off x="10733778" y="489407"/>
            <a:ext cx="1182757" cy="369332"/>
          </a:xfrm>
          <a:prstGeom prst="rect">
            <a:avLst/>
          </a:prstGeom>
          <a:noFill/>
        </p:spPr>
        <p:txBody>
          <a:bodyPr wrap="square" rtlCol="0">
            <a:spAutoFit/>
          </a:bodyPr>
          <a:lstStyle/>
          <a:p>
            <a:r>
              <a:rPr kumimoji="1" lang="zh-CN" altLang="en-US" b="1" dirty="0"/>
              <a:t>主要矛盾</a:t>
            </a:r>
          </a:p>
        </p:txBody>
      </p:sp>
      <p:sp>
        <p:nvSpPr>
          <p:cNvPr id="15" name="左大括号 14"/>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6" name="文本框 15"/>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7" name="右箭头 16"/>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728" y="1599864"/>
            <a:ext cx="828040" cy="4031873"/>
          </a:xfrm>
          <a:prstGeom prst="rect">
            <a:avLst/>
          </a:prstGeom>
          <a:noFill/>
        </p:spPr>
        <p:txBody>
          <a:bodyPr wrap="square" rtlCol="0" anchor="t">
            <a:spAutoFit/>
          </a:bodyPr>
          <a:lstStyle/>
          <a:p>
            <a:r>
              <a:rPr lang="zh-CN" altLang="en-US" sz="3200" dirty="0">
                <a:latin typeface="华文新魏" panose="02010800040101010101" pitchFamily="2" charset="-122"/>
                <a:ea typeface="华文新魏" panose="02010800040101010101" pitchFamily="2" charset="-122"/>
                <a:sym typeface="+mn-ea"/>
              </a:rPr>
              <a:t>鸦</a:t>
            </a:r>
          </a:p>
          <a:p>
            <a:r>
              <a:rPr lang="zh-CN" altLang="en-US" sz="3200" dirty="0">
                <a:latin typeface="华文新魏" panose="02010800040101010101" pitchFamily="2" charset="-122"/>
                <a:ea typeface="华文新魏" panose="02010800040101010101" pitchFamily="2" charset="-122"/>
                <a:sym typeface="+mn-ea"/>
              </a:rPr>
              <a:t>片</a:t>
            </a:r>
          </a:p>
          <a:p>
            <a:r>
              <a:rPr lang="zh-CN" altLang="en-US" sz="3200" dirty="0">
                <a:latin typeface="华文新魏" panose="02010800040101010101" pitchFamily="2" charset="-122"/>
                <a:ea typeface="华文新魏" panose="02010800040101010101" pitchFamily="2" charset="-122"/>
                <a:sym typeface="+mn-ea"/>
              </a:rPr>
              <a:t>战</a:t>
            </a:r>
          </a:p>
          <a:p>
            <a:r>
              <a:rPr lang="zh-CN" altLang="en-US" sz="3200" dirty="0">
                <a:latin typeface="华文新魏" panose="02010800040101010101" pitchFamily="2" charset="-122"/>
                <a:ea typeface="华文新魏" panose="02010800040101010101" pitchFamily="2" charset="-122"/>
                <a:sym typeface="+mn-ea"/>
              </a:rPr>
              <a:t>争</a:t>
            </a:r>
          </a:p>
          <a:p>
            <a:r>
              <a:rPr lang="zh-CN" altLang="en-US" sz="3200" dirty="0">
                <a:latin typeface="华文新魏" panose="02010800040101010101" pitchFamily="2" charset="-122"/>
                <a:ea typeface="华文新魏" panose="02010800040101010101" pitchFamily="2" charset="-122"/>
                <a:sym typeface="+mn-ea"/>
              </a:rPr>
              <a:t>前</a:t>
            </a:r>
          </a:p>
          <a:p>
            <a:r>
              <a:rPr lang="zh-CN" altLang="en-US" sz="3200" dirty="0">
                <a:latin typeface="华文新魏" panose="02010800040101010101" pitchFamily="2" charset="-122"/>
                <a:ea typeface="华文新魏" panose="02010800040101010101" pitchFamily="2" charset="-122"/>
                <a:sym typeface="+mn-ea"/>
              </a:rPr>
              <a:t>的</a:t>
            </a:r>
          </a:p>
          <a:p>
            <a:r>
              <a:rPr lang="zh-CN" altLang="en-US" sz="3200" dirty="0">
                <a:solidFill>
                  <a:srgbClr val="C00000"/>
                </a:solidFill>
                <a:latin typeface="华文新魏" panose="02010800040101010101" pitchFamily="2" charset="-122"/>
                <a:ea typeface="华文新魏" panose="02010800040101010101" pitchFamily="2" charset="-122"/>
                <a:sym typeface="+mn-ea"/>
              </a:rPr>
              <a:t>世</a:t>
            </a:r>
          </a:p>
          <a:p>
            <a:r>
              <a:rPr lang="zh-CN" altLang="en-US" sz="3200" dirty="0">
                <a:solidFill>
                  <a:srgbClr val="C00000"/>
                </a:solidFill>
                <a:latin typeface="华文新魏" panose="02010800040101010101" pitchFamily="2" charset="-122"/>
                <a:ea typeface="华文新魏" panose="02010800040101010101" pitchFamily="2" charset="-122"/>
                <a:sym typeface="+mn-ea"/>
              </a:rPr>
              <a:t>界</a:t>
            </a:r>
            <a:endParaRPr lang="zh-CN" altLang="en-US" sz="3200" dirty="0">
              <a:solidFill>
                <a:srgbClr val="C00000"/>
              </a:solidFill>
              <a:latin typeface="华文新魏" panose="02010800040101010101" pitchFamily="2" charset="-122"/>
              <a:ea typeface="华文新魏" panose="02010800040101010101" pitchFamily="2" charset="-122"/>
            </a:endParaRPr>
          </a:p>
        </p:txBody>
      </p:sp>
      <p:sp>
        <p:nvSpPr>
          <p:cNvPr id="65" name="文本框 64"/>
          <p:cNvSpPr txBox="1"/>
          <p:nvPr/>
        </p:nvSpPr>
        <p:spPr>
          <a:xfrm>
            <a:off x="1242966" y="4385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第一节  鸦片战争前的中国和世界  </a:t>
            </a:r>
            <a:r>
              <a:rPr lang="en-US" altLang="zh-CN" sz="3200" dirty="0">
                <a:latin typeface="华文新魏" panose="02010800040101010101" pitchFamily="2" charset="-122"/>
                <a:ea typeface="华文新魏" panose="02010800040101010101" pitchFamily="2" charset="-122"/>
                <a:cs typeface="+mj-cs"/>
              </a:rPr>
              <a:t>P32</a:t>
            </a:r>
            <a:r>
              <a:rPr lang="zh-CN" altLang="en-US" sz="3200" dirty="0">
                <a:latin typeface="华文新魏" panose="02010800040101010101" pitchFamily="2" charset="-122"/>
                <a:ea typeface="华文新魏" panose="02010800040101010101" pitchFamily="2" charset="-122"/>
                <a:cs typeface="+mj-cs"/>
              </a:rPr>
              <a:t> </a:t>
            </a:r>
          </a:p>
        </p:txBody>
      </p:sp>
      <p:sp>
        <p:nvSpPr>
          <p:cNvPr id="48" name="MH_Others_1"/>
          <p:cNvSpPr/>
          <p:nvPr>
            <p:custDataLst>
              <p:tags r:id="rId1"/>
            </p:custDataLst>
          </p:nvPr>
        </p:nvSpPr>
        <p:spPr>
          <a:xfrm>
            <a:off x="1161767" y="1213603"/>
            <a:ext cx="201143" cy="46533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0" name="MH_Others_6"/>
          <p:cNvSpPr/>
          <p:nvPr>
            <p:custDataLst>
              <p:tags r:id="rId2"/>
            </p:custDataLst>
          </p:nvPr>
        </p:nvSpPr>
        <p:spPr>
          <a:xfrm>
            <a:off x="1161768" y="2378686"/>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4" name="MH_Others_8"/>
          <p:cNvSpPr/>
          <p:nvPr>
            <p:custDataLst>
              <p:tags r:id="rId3"/>
            </p:custDataLst>
          </p:nvPr>
        </p:nvSpPr>
        <p:spPr>
          <a:xfrm>
            <a:off x="1161768" y="3503562"/>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7" name="MH_Others_8"/>
          <p:cNvSpPr/>
          <p:nvPr>
            <p:custDataLst>
              <p:tags r:id="rId4"/>
            </p:custDataLst>
          </p:nvPr>
        </p:nvSpPr>
        <p:spPr>
          <a:xfrm>
            <a:off x="1161768" y="473265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cxnSp>
        <p:nvCxnSpPr>
          <p:cNvPr id="59" name="MH_Others_7"/>
          <p:cNvCxnSpPr/>
          <p:nvPr>
            <p:custDataLst>
              <p:tags r:id="rId5"/>
            </p:custDataLst>
          </p:nvPr>
        </p:nvCxnSpPr>
        <p:spPr>
          <a:xfrm>
            <a:off x="1398506" y="4861965"/>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MH_Others_7"/>
          <p:cNvCxnSpPr/>
          <p:nvPr>
            <p:custDataLst>
              <p:tags r:id="rId6"/>
            </p:custDataLst>
          </p:nvPr>
        </p:nvCxnSpPr>
        <p:spPr>
          <a:xfrm>
            <a:off x="1424541" y="3634510"/>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 name="MH_Others_7"/>
          <p:cNvCxnSpPr/>
          <p:nvPr>
            <p:custDataLst>
              <p:tags r:id="rId7"/>
            </p:custDataLst>
          </p:nvPr>
        </p:nvCxnSpPr>
        <p:spPr>
          <a:xfrm>
            <a:off x="1458196" y="2564535"/>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Entry_1">
            <a:hlinkClick r:id="rId13" action="ppaction://hlinksldjump"/>
          </p:cNvPr>
          <p:cNvSpPr txBox="1">
            <a:spLocks noChangeArrowheads="1"/>
          </p:cNvSpPr>
          <p:nvPr>
            <p:custDataLst>
              <p:tags r:id="rId8"/>
            </p:custDataLst>
          </p:nvPr>
        </p:nvSpPr>
        <p:spPr bwMode="auto">
          <a:xfrm>
            <a:off x="2082476" y="2553880"/>
            <a:ext cx="1108085"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经济</a:t>
            </a:r>
          </a:p>
        </p:txBody>
      </p:sp>
      <p:sp>
        <p:nvSpPr>
          <p:cNvPr id="16" name="MH_Entry_1">
            <a:hlinkClick r:id="rId13" action="ppaction://hlinksldjump"/>
          </p:cNvPr>
          <p:cNvSpPr txBox="1">
            <a:spLocks noChangeArrowheads="1"/>
          </p:cNvSpPr>
          <p:nvPr>
            <p:custDataLst>
              <p:tags r:id="rId9"/>
            </p:custDataLst>
          </p:nvPr>
        </p:nvSpPr>
        <p:spPr bwMode="auto">
          <a:xfrm>
            <a:off x="2102985" y="3602513"/>
            <a:ext cx="1087576"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政治</a:t>
            </a:r>
          </a:p>
        </p:txBody>
      </p:sp>
      <p:sp>
        <p:nvSpPr>
          <p:cNvPr id="6" name="MH_Entry_1">
            <a:hlinkClick r:id="rId13" action="ppaction://hlinksldjump"/>
          </p:cNvPr>
          <p:cNvSpPr txBox="1">
            <a:spLocks noChangeArrowheads="1"/>
          </p:cNvSpPr>
          <p:nvPr>
            <p:custDataLst>
              <p:tags r:id="rId10"/>
            </p:custDataLst>
          </p:nvPr>
        </p:nvSpPr>
        <p:spPr bwMode="auto">
          <a:xfrm>
            <a:off x="2029325" y="4798853"/>
            <a:ext cx="901735" cy="4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dirty="0">
                <a:latin typeface="方正隶二简体" panose="03000509000000000000" pitchFamily="65" charset="-122"/>
                <a:ea typeface="方正隶二简体" panose="03000509000000000000" pitchFamily="65" charset="-122"/>
              </a:rPr>
              <a:t>殖民</a:t>
            </a:r>
            <a:endParaRPr lang="en-US" altLang="zh-CN" sz="3200" dirty="0">
              <a:latin typeface="方正隶二简体" panose="03000509000000000000" pitchFamily="65" charset="-122"/>
              <a:ea typeface="方正隶二简体" panose="03000509000000000000" pitchFamily="65" charset="-122"/>
            </a:endParaRPr>
          </a:p>
        </p:txBody>
      </p:sp>
      <p:sp>
        <p:nvSpPr>
          <p:cNvPr id="9" name="文本框 8"/>
          <p:cNvSpPr txBox="1"/>
          <p:nvPr/>
        </p:nvSpPr>
        <p:spPr>
          <a:xfrm>
            <a:off x="3190561" y="2593605"/>
            <a:ext cx="1880468" cy="461665"/>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工业革命后</a:t>
            </a:r>
          </a:p>
        </p:txBody>
      </p:sp>
      <p:sp>
        <p:nvSpPr>
          <p:cNvPr id="10" name="文本框 9"/>
          <p:cNvSpPr txBox="1"/>
          <p:nvPr/>
        </p:nvSpPr>
        <p:spPr>
          <a:xfrm>
            <a:off x="3190561" y="3435420"/>
            <a:ext cx="2072724" cy="830997"/>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英国爆发</a:t>
            </a:r>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资产阶级革命</a:t>
            </a:r>
          </a:p>
        </p:txBody>
      </p:sp>
      <p:sp>
        <p:nvSpPr>
          <p:cNvPr id="12" name="右箭头 11"/>
          <p:cNvSpPr/>
          <p:nvPr/>
        </p:nvSpPr>
        <p:spPr>
          <a:xfrm>
            <a:off x="5835670" y="2608227"/>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65713" y="2605308"/>
            <a:ext cx="2954655" cy="461665"/>
          </a:xfrm>
          <a:prstGeom prst="rect">
            <a:avLst/>
          </a:prstGeom>
        </p:spPr>
        <p:txBody>
          <a:bodyPr wrap="none">
            <a:spAutoFit/>
          </a:bodyPr>
          <a:lstStyle/>
          <a:p>
            <a:pPr lvl="0"/>
            <a:r>
              <a:rPr lang="zh-CN" altLang="en-US" sz="2400" dirty="0">
                <a:solidFill>
                  <a:prstClr val="black"/>
                </a:solidFill>
                <a:latin typeface="华文新魏" panose="02010800040101010101" pitchFamily="2" charset="-122"/>
                <a:ea typeface="华文新魏" panose="02010800040101010101" pitchFamily="2" charset="-122"/>
              </a:rPr>
              <a:t>资本主义经济的发展</a:t>
            </a:r>
          </a:p>
        </p:txBody>
      </p:sp>
      <p:sp>
        <p:nvSpPr>
          <p:cNvPr id="14" name="矩形 13"/>
          <p:cNvSpPr/>
          <p:nvPr/>
        </p:nvSpPr>
        <p:spPr>
          <a:xfrm>
            <a:off x="7619756" y="3602513"/>
            <a:ext cx="3238699" cy="830997"/>
          </a:xfrm>
          <a:prstGeom prst="rect">
            <a:avLst/>
          </a:prstGeom>
        </p:spPr>
        <p:txBody>
          <a:bodyPr wrap="square">
            <a:spAutoFit/>
          </a:bodyPr>
          <a:lstStyle/>
          <a:p>
            <a:r>
              <a:rPr lang="zh-CN" altLang="en-US" sz="2400" dirty="0">
                <a:latin typeface="华文新魏" panose="02010800040101010101" pitchFamily="2" charset="-122"/>
                <a:ea typeface="华文新魏" panose="02010800040101010101" pitchFamily="2" charset="-122"/>
              </a:rPr>
              <a:t>资本主义制度确立在欧美主要国家</a:t>
            </a:r>
          </a:p>
        </p:txBody>
      </p:sp>
      <p:sp>
        <p:nvSpPr>
          <p:cNvPr id="22" name="右箭头 21"/>
          <p:cNvSpPr/>
          <p:nvPr/>
        </p:nvSpPr>
        <p:spPr>
          <a:xfrm>
            <a:off x="5835670" y="3686722"/>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8"/>
          <p:cNvSpPr txBox="1"/>
          <p:nvPr/>
        </p:nvSpPr>
        <p:spPr>
          <a:xfrm>
            <a:off x="3127016" y="4443686"/>
            <a:ext cx="2368054" cy="1200329"/>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帝国主义瞅准</a:t>
            </a:r>
            <a:endParaRPr lang="en-US" altLang="zh-CN" sz="2400" dirty="0">
              <a:latin typeface="华文新魏" panose="02010800040101010101" pitchFamily="2" charset="-122"/>
              <a:ea typeface="华文新魏" panose="02010800040101010101" pitchFamily="2" charset="-122"/>
            </a:endParaRPr>
          </a:p>
          <a:p>
            <a:r>
              <a:rPr lang="zh-CN" altLang="en-US" sz="2400" dirty="0">
                <a:solidFill>
                  <a:srgbClr val="C00000"/>
                </a:solidFill>
                <a:latin typeface="华文新魏" panose="02010800040101010101" pitchFamily="2" charset="-122"/>
                <a:ea typeface="华文新魏" panose="02010800040101010101" pitchFamily="2" charset="-122"/>
              </a:rPr>
              <a:t>商品市场、原料产地</a:t>
            </a:r>
          </a:p>
        </p:txBody>
      </p:sp>
      <p:sp>
        <p:nvSpPr>
          <p:cNvPr id="24" name="右箭头 23"/>
          <p:cNvSpPr/>
          <p:nvPr/>
        </p:nvSpPr>
        <p:spPr>
          <a:xfrm>
            <a:off x="5835671" y="4827715"/>
            <a:ext cx="1145755" cy="45981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619756" y="4894597"/>
            <a:ext cx="3262432" cy="461665"/>
          </a:xfrm>
          <a:prstGeom prst="rect">
            <a:avLst/>
          </a:prstGeom>
        </p:spPr>
        <p:txBody>
          <a:bodyPr wrap="none">
            <a:spAutoFit/>
          </a:bodyPr>
          <a:lstStyle/>
          <a:p>
            <a:r>
              <a:rPr lang="zh-CN" altLang="en-US" sz="2400" dirty="0">
                <a:latin typeface="华文新魏" panose="02010800040101010101" pitchFamily="2" charset="-122"/>
                <a:ea typeface="华文新魏" panose="02010800040101010101" pitchFamily="2" charset="-122"/>
              </a:rPr>
              <a:t>中国开始沦为半殖民地</a:t>
            </a:r>
          </a:p>
        </p:txBody>
      </p:sp>
      <p:pic>
        <p:nvPicPr>
          <p:cNvPr id="26" name="图片 25"/>
          <p:cNvPicPr>
            <a:picLocks noChangeAspect="1"/>
          </p:cNvPicPr>
          <p:nvPr/>
        </p:nvPicPr>
        <p:blipFill>
          <a:blip r:embed="rId14"/>
          <a:stretch>
            <a:fillRect/>
          </a:stretch>
        </p:blipFill>
        <p:spPr>
          <a:xfrm>
            <a:off x="3132201" y="1462413"/>
            <a:ext cx="1572510" cy="5013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972" y="2167323"/>
            <a:ext cx="11713028"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西方列强在资本主义制度确立和工业革命之后，其殖民扩张的主要目的是（  </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海盗式掠夺土地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海盗式掠夺财物</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传播资本主义科学技术</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开辟商品倾销市场</a:t>
            </a: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972" y="2167323"/>
            <a:ext cx="11713028" cy="2677654"/>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西方列强在资本主义制度确立和工业革命之后，其殖民扩张的主要目的是（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海盗式掠夺土地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海盗式掠夺财物</a:t>
            </a: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传播资本主义科学技术</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开辟商品倾销市场</a:t>
            </a:r>
          </a:p>
        </p:txBody>
      </p:sp>
      <p:sp>
        <p:nvSpPr>
          <p:cNvPr id="4"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圆角矩形 13"/>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7" name="文本框 16"/>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8" name="右箭头 17"/>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19988" y="3301434"/>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733778" y="499002"/>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军事侵略（首要）</a:t>
            </a:r>
          </a:p>
        </p:txBody>
      </p:sp>
      <p:sp>
        <p:nvSpPr>
          <p:cNvPr id="18" name="圆角矩形 17"/>
          <p:cNvSpPr/>
          <p:nvPr/>
        </p:nvSpPr>
        <p:spPr>
          <a:xfrm>
            <a:off x="6119988" y="3301434"/>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59" y="2882764"/>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文本框 26"/>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47" name="文本框 46">
            <a:extLst>
              <a:ext uri="{FF2B5EF4-FFF2-40B4-BE49-F238E27FC236}">
                <a16:creationId xmlns:a16="http://schemas.microsoft.com/office/drawing/2014/main" id="{9FDAE8D9-EB1E-8145-B208-1888404C5383}"/>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Tree>
    <p:extLst>
      <p:ext uri="{BB962C8B-B14F-4D97-AF65-F5344CB8AC3E}">
        <p14:creationId xmlns:p14="http://schemas.microsoft.com/office/powerpoint/2010/main" val="8511783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4" name="矩形 43"/>
          <p:cNvSpPr/>
          <p:nvPr/>
        </p:nvSpPr>
        <p:spPr>
          <a:xfrm>
            <a:off x="5264606" y="2917305"/>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sp>
        <p:nvSpPr>
          <p:cNvPr id="47" name="文本框 46">
            <a:extLst>
              <a:ext uri="{FF2B5EF4-FFF2-40B4-BE49-F238E27FC236}">
                <a16:creationId xmlns:a16="http://schemas.microsoft.com/office/drawing/2014/main" id="{91561B9B-A971-6A45-8FAC-749BFE738576}"/>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93402" y="2934850"/>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7" name="文本框 46">
            <a:extLst>
              <a:ext uri="{FF2B5EF4-FFF2-40B4-BE49-F238E27FC236}">
                <a16:creationId xmlns:a16="http://schemas.microsoft.com/office/drawing/2014/main" id="{FAE535C6-27E2-7D4C-89D4-0600D787AFD3}"/>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93402" y="2934850"/>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u="sng"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1" name="矩形 40"/>
          <p:cNvSpPr/>
          <p:nvPr/>
        </p:nvSpPr>
        <p:spPr>
          <a:xfrm>
            <a:off x="6368815" y="5608359"/>
            <a:ext cx="2814671" cy="91101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马关条约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割去中国</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台湾全岛及所有附属各岛屿和澎湖列岛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endPar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58" name="文本框 57">
            <a:extLst>
              <a:ext uri="{FF2B5EF4-FFF2-40B4-BE49-F238E27FC236}">
                <a16:creationId xmlns:a16="http://schemas.microsoft.com/office/drawing/2014/main" id="{04C85337-E918-6E4C-98E5-BED14D12A95E}"/>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2"/>
          <a:stretch>
            <a:fillRect/>
          </a:stretch>
        </p:blipFill>
        <p:spPr>
          <a:xfrm>
            <a:off x="2194236" y="1024585"/>
            <a:ext cx="1365928" cy="435459"/>
          </a:xfrm>
          <a:prstGeom prst="rect">
            <a:avLst/>
          </a:prstGeom>
        </p:spPr>
      </p:pic>
      <p:pic>
        <p:nvPicPr>
          <p:cNvPr id="3" name="图片 2"/>
          <p:cNvPicPr>
            <a:picLocks noChangeAspect="1"/>
          </p:cNvPicPr>
          <p:nvPr/>
        </p:nvPicPr>
        <p:blipFill>
          <a:blip r:embed="rId3"/>
          <a:stretch>
            <a:fillRect/>
          </a:stretch>
        </p:blipFill>
        <p:spPr>
          <a:xfrm>
            <a:off x="7598124" y="-133321"/>
            <a:ext cx="4535268" cy="1650802"/>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795360" y="1759472"/>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200329"/>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368815" y="4827506"/>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中日甲午战争</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4409" y="1921211"/>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221382" y="3075709"/>
            <a:ext cx="45719" cy="1139163"/>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矩形 27"/>
          <p:cNvSpPr/>
          <p:nvPr/>
        </p:nvSpPr>
        <p:spPr>
          <a:xfrm>
            <a:off x="466439" y="2576595"/>
            <a:ext cx="3596103" cy="1637371"/>
          </a:xfrm>
          <a:prstGeom prst="rect">
            <a:avLst/>
          </a:prstGeom>
        </p:spPr>
        <p:txBody>
          <a:bodyPr wrap="square">
            <a:spAutoFit/>
          </a:bodyPr>
          <a:lstStyle/>
          <a:p>
            <a:pPr algn="ct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中英</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南京条约</a:t>
            </a:r>
            <a:r>
              <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latin typeface="黑体" panose="02010609060101010101" pitchFamily="49" charset="-122"/>
                <a:ea typeface="黑体" panose="02010609060101010101" pitchFamily="49" charset="-122"/>
                <a:sym typeface="Palatino Linotype" panose="02040502050505030304" pitchFamily="18" charset="0"/>
              </a:rPr>
              <a:t>江宁条约</a:t>
            </a:r>
            <a:r>
              <a:rPr lang="en-US" altLang="zh-CN" sz="1600" dirty="0">
                <a:latin typeface="黑体" panose="02010609060101010101" pitchFamily="49" charset="-122"/>
                <a:ea typeface="黑体" panose="02010609060101010101" pitchFamily="49" charset="-122"/>
                <a:sym typeface="Palatino Linotype" panose="02040502050505030304" pitchFamily="18" charset="0"/>
              </a:rPr>
              <a:t>》)</a:t>
            </a: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给英国，开放</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广州、厦门、福州、宁波、上海</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为通商口岸。</a:t>
            </a:r>
            <a:endParaRPr lang="en-US" altLang="zh-CN"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endParaRPr>
          </a:p>
          <a:p>
            <a:pPr lvl="0" algn="ctr">
              <a:lnSpc>
                <a:spcPct val="125000"/>
              </a:lnSpc>
              <a:spcBef>
                <a:spcPct val="20000"/>
              </a:spcBef>
              <a:defRPr/>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中国</a:t>
            </a:r>
            <a:r>
              <a:rPr lang="zh-CN" altLang="en-US" sz="1600" dirty="0">
                <a:solidFill>
                  <a:srgbClr val="C00000"/>
                </a:solidFill>
                <a:latin typeface="黑体" panose="02010609060101010101" pitchFamily="49" charset="-122"/>
                <a:ea typeface="黑体" panose="02010609060101010101" pitchFamily="49" charset="-122"/>
                <a:sym typeface="Arial" panose="020B0604020202020204" pitchFamily="34" charset="0"/>
              </a:rPr>
              <a:t>开始沦为</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半殖民地半封建社会。</a:t>
            </a:r>
          </a:p>
          <a:p>
            <a:pPr algn="ctr"/>
            <a:endParaRPr lang="zh-CN" altLang="en-US" sz="1600" dirty="0"/>
          </a:p>
        </p:txBody>
      </p:sp>
      <p:sp>
        <p:nvSpPr>
          <p:cNvPr id="29" name="矩形 28"/>
          <p:cNvSpPr/>
          <p:nvPr/>
        </p:nvSpPr>
        <p:spPr>
          <a:xfrm>
            <a:off x="4013785" y="5694537"/>
            <a:ext cx="2529425" cy="369332"/>
          </a:xfrm>
          <a:prstGeom prst="rect">
            <a:avLst/>
          </a:prstGeom>
        </p:spPr>
        <p:txBody>
          <a:bodyPr wrap="square">
            <a:spAutoFit/>
          </a:bodyPr>
          <a:lstStyle/>
          <a:p>
            <a:pPr lvl="0">
              <a:spcBef>
                <a:spcPct val="20000"/>
              </a:spcBef>
            </a:pP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英法联军</a:t>
            </a:r>
            <a:r>
              <a:rPr lang="zh-CN" altLang="en-US" dirty="0">
                <a:latin typeface="黑体" panose="02010609060101010101" pitchFamily="49" charset="-122"/>
                <a:ea typeface="黑体" panose="02010609060101010101" pitchFamily="49" charset="-122"/>
                <a:sym typeface="Palatino Linotype" panose="02040502050505030304" pitchFamily="18" charset="0"/>
              </a:rPr>
              <a:t>火烧圆明园</a:t>
            </a:r>
            <a:endPar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34" name="圆角矩形 33"/>
          <p:cNvSpPr/>
          <p:nvPr/>
        </p:nvSpPr>
        <p:spPr>
          <a:xfrm>
            <a:off x="4257353" y="6105680"/>
            <a:ext cx="1657672" cy="483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二丫火烧圆明园</a:t>
            </a:r>
          </a:p>
        </p:txBody>
      </p:sp>
      <p:pic>
        <p:nvPicPr>
          <p:cNvPr id="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01"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0"/>
          <p:cNvSpPr/>
          <p:nvPr/>
        </p:nvSpPr>
        <p:spPr bwMode="auto">
          <a:xfrm>
            <a:off x="4646852" y="3854390"/>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矩形 52"/>
          <p:cNvSpPr/>
          <p:nvPr/>
        </p:nvSpPr>
        <p:spPr>
          <a:xfrm>
            <a:off x="3612060" y="2101805"/>
            <a:ext cx="2336292" cy="701731"/>
          </a:xfrm>
          <a:prstGeom prst="rect">
            <a:avLst/>
          </a:prstGeom>
        </p:spPr>
        <p:txBody>
          <a:bodyPr wrap="square">
            <a:spAutoFit/>
          </a:bodyPr>
          <a:lstStyle/>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1858</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lgn="ctr">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天津条约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p:txBody>
      </p:sp>
      <p:sp>
        <p:nvSpPr>
          <p:cNvPr id="54" name="矩形 53"/>
          <p:cNvSpPr/>
          <p:nvPr/>
        </p:nvSpPr>
        <p:spPr>
          <a:xfrm>
            <a:off x="3944348" y="2733932"/>
            <a:ext cx="1875093" cy="1077218"/>
          </a:xfrm>
          <a:prstGeom prst="rect">
            <a:avLst/>
          </a:prstGeom>
        </p:spPr>
        <p:txBody>
          <a:bodyPr wrap="square">
            <a:spAutoFit/>
          </a:bodyPr>
          <a:lstStyle/>
          <a:p>
            <a:pPr lvl="0">
              <a:spcBef>
                <a:spcPct val="20000"/>
              </a:spcBef>
            </a:pP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允许国外公使常驻北京</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。外国公使可以直接向中国政府发号施令。</a:t>
            </a:r>
          </a:p>
        </p:txBody>
      </p:sp>
      <p:sp>
        <p:nvSpPr>
          <p:cNvPr id="55" name="矩形 54"/>
          <p:cNvSpPr/>
          <p:nvPr/>
        </p:nvSpPr>
        <p:spPr>
          <a:xfrm>
            <a:off x="5634125" y="1417043"/>
            <a:ext cx="2401449" cy="1920526"/>
          </a:xfrm>
          <a:prstGeom prst="rect">
            <a:avLst/>
          </a:prstGeom>
        </p:spPr>
        <p:txBody>
          <a:bodyPr wrap="square">
            <a:spAutoFit/>
          </a:bodyPr>
          <a:lstStyle/>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1860</a:t>
            </a:r>
            <a:r>
              <a:rPr lang="zh-CN" altLang="en-US" dirty="0">
                <a:latin typeface="黑体" panose="02010609060101010101" pitchFamily="49" charset="-122"/>
                <a:ea typeface="黑体" panose="02010609060101010101" pitchFamily="49" charset="-122"/>
                <a:sym typeface="Palatino Linotype" panose="02040502050505030304" pitchFamily="18" charset="0"/>
              </a:rPr>
              <a:t>年</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a:p>
            <a:pPr lvl="0">
              <a:spcBef>
                <a:spcPct val="20000"/>
              </a:spcBef>
            </a:pPr>
            <a:r>
              <a:rPr lang="en-US" altLang="zh-CN" dirty="0">
                <a:latin typeface="黑体" panose="02010609060101010101" pitchFamily="49" charset="-122"/>
                <a:ea typeface="黑体" panose="02010609060101010101" pitchFamily="49" charset="-122"/>
                <a:sym typeface="Palatino Linotype" panose="02040502050505030304" pitchFamily="18" charset="0"/>
              </a:rPr>
              <a:t>《</a:t>
            </a:r>
            <a:r>
              <a:rPr lang="zh-CN" altLang="en-US" dirty="0">
                <a:latin typeface="黑体" panose="02010609060101010101" pitchFamily="49" charset="-122"/>
                <a:ea typeface="黑体" panose="02010609060101010101" pitchFamily="49" charset="-122"/>
                <a:sym typeface="Palatino Linotype" panose="02040502050505030304" pitchFamily="18" charset="0"/>
              </a:rPr>
              <a:t>北京条约</a:t>
            </a:r>
            <a:r>
              <a:rPr lang="en-US" altLang="zh-CN" dirty="0">
                <a:latin typeface="黑体" panose="02010609060101010101" pitchFamily="49" charset="-122"/>
                <a:ea typeface="黑体" panose="02010609060101010101" pitchFamily="49" charset="-122"/>
                <a:sym typeface="Palatino Linotype" panose="02040502050505030304" pitchFamily="18" charset="0"/>
              </a:rPr>
              <a:t>》</a:t>
            </a:r>
          </a:p>
          <a:p>
            <a:pPr>
              <a:spcBef>
                <a:spcPct val="20000"/>
              </a:spcBef>
            </a:pP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香港岛对岸九龙半岛南端</a:t>
            </a:r>
            <a:r>
              <a:rPr lang="zh-CN" altLang="en-US"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和昂船洲给英国。</a:t>
            </a:r>
          </a:p>
          <a:p>
            <a:pPr lvl="0">
              <a:spcBef>
                <a:spcPct val="20000"/>
              </a:spcBef>
            </a:pPr>
            <a:endParaRPr lang="zh-CN" altLang="en-US" dirty="0">
              <a:latin typeface="黑体" panose="02010609060101010101" pitchFamily="49" charset="-122"/>
              <a:ea typeface="黑体" panose="02010609060101010101" pitchFamily="49" charset="-122"/>
              <a:sym typeface="Palatino Linotype" panose="02040502050505030304" pitchFamily="18" charset="0"/>
            </a:endParaRPr>
          </a:p>
        </p:txBody>
      </p:sp>
      <p:pic>
        <p:nvPicPr>
          <p:cNvPr id="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039" y="4206618"/>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矩形 56"/>
          <p:cNvSpPr/>
          <p:nvPr/>
        </p:nvSpPr>
        <p:spPr>
          <a:xfrm>
            <a:off x="5542023" y="3380718"/>
            <a:ext cx="2134376" cy="461665"/>
          </a:xfrm>
          <a:prstGeom prst="rect">
            <a:avLst/>
          </a:prstGeom>
          <a:noFill/>
          <a:effectLst>
            <a:outerShdw blurRad="50800" dist="50800" dir="5400000" sx="1000" sy="1000" algn="ctr" rotWithShape="0">
              <a:srgbClr val="000000"/>
            </a:outerShdw>
            <a:softEdge rad="0"/>
          </a:effectLst>
        </p:spPr>
        <p:txBody>
          <a:bodyPr wrap="square">
            <a:spAutoFit/>
          </a:bodyPr>
          <a:lstStyle/>
          <a:p>
            <a:pPr algn="ctr"/>
            <a:r>
              <a:rPr lang="en-US" altLang="zh-CN" sz="1200" b="1" dirty="0">
                <a:latin typeface="黑体" panose="02010609060101010101" pitchFamily="49" charset="-122"/>
                <a:ea typeface="黑体" panose="02010609060101010101" pitchFamily="49" charset="-122"/>
              </a:rPr>
              <a:t>1884</a:t>
            </a:r>
            <a:r>
              <a:rPr lang="zh-CN" altLang="en-US" sz="1200" b="1" dirty="0">
                <a:latin typeface="黑体" panose="02010609060101010101" pitchFamily="49" charset="-122"/>
                <a:ea typeface="黑体" panose="02010609060101010101" pitchFamily="49" charset="-122"/>
              </a:rPr>
              <a:t>年</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中法战争</a:t>
            </a:r>
            <a:endParaRPr lang="zh-CN" altLang="zh-CN" sz="1200" b="1" dirty="0">
              <a:latin typeface="黑体" panose="02010609060101010101" pitchFamily="49" charset="-122"/>
              <a:ea typeface="黑体" panose="02010609060101010101" pitchFamily="49" charset="-122"/>
            </a:endParaRPr>
          </a:p>
        </p:txBody>
      </p:sp>
      <p:sp>
        <p:nvSpPr>
          <p:cNvPr id="41" name="矩形 40"/>
          <p:cNvSpPr/>
          <p:nvPr/>
        </p:nvSpPr>
        <p:spPr>
          <a:xfrm>
            <a:off x="6368815" y="5608359"/>
            <a:ext cx="2814671" cy="91101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马关条约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割去中国</a:t>
            </a:r>
            <a:r>
              <a:rPr lang="zh-CN" altLang="en-US"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台湾全岛及所有附属各岛屿和澎湖列岛</a:t>
            </a:r>
            <a:r>
              <a:rPr lang="zh-CN" altLang="en-US" sz="16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endParaRPr lang="en-US" altLang="zh-CN" sz="1600" dirty="0">
              <a:solidFill>
                <a:srgbClr val="C00000"/>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47" name="矩形 46"/>
          <p:cNvSpPr/>
          <p:nvPr/>
        </p:nvSpPr>
        <p:spPr>
          <a:xfrm>
            <a:off x="8170161" y="2733932"/>
            <a:ext cx="2269794" cy="978729"/>
          </a:xfrm>
          <a:prstGeom prst="rect">
            <a:avLst/>
          </a:prstGeom>
        </p:spPr>
        <p:txBody>
          <a:bodyPr wrap="square">
            <a:spAutoFit/>
          </a:bodyPr>
          <a:lstStyle/>
          <a:p>
            <a:pPr lvl="0" algn="ctr">
              <a:spcBef>
                <a:spcPct val="20000"/>
              </a:spcBef>
            </a:pP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辛丑条约</a:t>
            </a:r>
            <a:r>
              <a:rPr lang="en-US" altLang="zh-CN"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a:t>
            </a:r>
          </a:p>
          <a:p>
            <a:pPr lvl="0" algn="ctr">
              <a:spcBef>
                <a:spcPct val="20000"/>
              </a:spcBef>
            </a:pPr>
            <a:r>
              <a:rPr lang="zh-CN" altLang="en-US" dirty="0">
                <a:latin typeface="黑体" panose="02010609060101010101" pitchFamily="49" charset="-122"/>
                <a:ea typeface="黑体" panose="02010609060101010101" pitchFamily="49" charset="-122"/>
                <a:sym typeface="Palatino Linotype" panose="02040502050505030304" pitchFamily="18" charset="0"/>
              </a:rPr>
              <a:t>中国</a:t>
            </a:r>
            <a:r>
              <a:rPr lang="zh-CN" altLang="en-US"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完全沦为</a:t>
            </a:r>
            <a:r>
              <a:rPr lang="zh-CN" altLang="en-US" dirty="0">
                <a:latin typeface="黑体" panose="02010609060101010101" pitchFamily="49" charset="-122"/>
                <a:ea typeface="黑体" panose="02010609060101010101" pitchFamily="49" charset="-122"/>
                <a:sym typeface="Palatino Linotype" panose="02040502050505030304" pitchFamily="18" charset="0"/>
              </a:rPr>
              <a:t>半殖民地半封建社会</a:t>
            </a:r>
            <a:endParaRPr lang="en-US" altLang="zh-CN" dirty="0">
              <a:latin typeface="黑体" panose="02010609060101010101" pitchFamily="49" charset="-122"/>
              <a:ea typeface="黑体" panose="02010609060101010101" pitchFamily="49" charset="-122"/>
              <a:sym typeface="Palatino Linotype" panose="02040502050505030304" pitchFamily="18" charset="0"/>
            </a:endParaRPr>
          </a:p>
        </p:txBody>
      </p:sp>
      <p:sp>
        <p:nvSpPr>
          <p:cNvPr id="4" name="文本框 3"/>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6</a:t>
            </a:r>
            <a:r>
              <a:rPr kumimoji="1" lang="zh-CN" altLang="en-US" dirty="0"/>
              <a:t>页</a:t>
            </a:r>
          </a:p>
        </p:txBody>
      </p:sp>
      <p:sp>
        <p:nvSpPr>
          <p:cNvPr id="58" name="五边形 57"/>
          <p:cNvSpPr/>
          <p:nvPr/>
        </p:nvSpPr>
        <p:spPr>
          <a:xfrm>
            <a:off x="10439955" y="6179382"/>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40FEBF34-1384-4045-A3D0-AD1D4E9C3E5F}"/>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7737951" y="2566600"/>
            <a:ext cx="1830407" cy="3170099"/>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1426029" y="2015893"/>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中国开始沦为半殖民地半封建社会</a:t>
            </a:r>
          </a:p>
        </p:txBody>
      </p:sp>
      <p:sp>
        <p:nvSpPr>
          <p:cNvPr id="59" name="圆角矩形 58"/>
          <p:cNvSpPr/>
          <p:nvPr/>
        </p:nvSpPr>
        <p:spPr>
          <a:xfrm>
            <a:off x="1426029" y="27343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割香港岛给英国</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0" name="圆角矩形 59"/>
          <p:cNvSpPr/>
          <p:nvPr/>
        </p:nvSpPr>
        <p:spPr>
          <a:xfrm>
            <a:off x="1426029" y="34430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割香港岛对岸九龙半岛</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1" name="圆角矩形 60"/>
          <p:cNvSpPr/>
          <p:nvPr/>
        </p:nvSpPr>
        <p:spPr>
          <a:xfrm>
            <a:off x="1426029" y="41516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割台湾岛给日本</a:t>
            </a:r>
          </a:p>
        </p:txBody>
      </p:sp>
      <p:sp>
        <p:nvSpPr>
          <p:cNvPr id="62" name="圆角矩形 61"/>
          <p:cNvSpPr/>
          <p:nvPr/>
        </p:nvSpPr>
        <p:spPr>
          <a:xfrm>
            <a:off x="1426029" y="48603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中国完全沦为半殖民地半封建社会</a:t>
            </a:r>
          </a:p>
        </p:txBody>
      </p:sp>
      <p:sp>
        <p:nvSpPr>
          <p:cNvPr id="63" name="圆角矩形 62"/>
          <p:cNvSpPr/>
          <p:nvPr/>
        </p:nvSpPr>
        <p:spPr>
          <a:xfrm>
            <a:off x="1426029" y="5459042"/>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允许外国公使常驻北京</a:t>
            </a:r>
          </a:p>
        </p:txBody>
      </p:sp>
      <p:sp>
        <p:nvSpPr>
          <p:cNvPr id="15" name="文本框 14">
            <a:extLst>
              <a:ext uri="{FF2B5EF4-FFF2-40B4-BE49-F238E27FC236}">
                <a16:creationId xmlns:a16="http://schemas.microsoft.com/office/drawing/2014/main" id="{F4DC1A14-956F-3F47-8841-BD9DCD43F80C}"/>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7737951" y="2566600"/>
            <a:ext cx="1830407" cy="3170099"/>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1426029" y="2015893"/>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中国开始沦为半殖民地半封建社会</a:t>
            </a:r>
          </a:p>
        </p:txBody>
      </p:sp>
      <p:sp>
        <p:nvSpPr>
          <p:cNvPr id="59" name="圆角矩形 58"/>
          <p:cNvSpPr/>
          <p:nvPr/>
        </p:nvSpPr>
        <p:spPr>
          <a:xfrm>
            <a:off x="1426029" y="27343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割香港岛给英国</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0" name="圆角矩形 59"/>
          <p:cNvSpPr/>
          <p:nvPr/>
        </p:nvSpPr>
        <p:spPr>
          <a:xfrm>
            <a:off x="1426029" y="34430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割香港岛对岸九龙半岛</a:t>
            </a:r>
            <a:endPar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61" name="圆角矩形 60"/>
          <p:cNvSpPr/>
          <p:nvPr/>
        </p:nvSpPr>
        <p:spPr>
          <a:xfrm>
            <a:off x="1426029" y="415165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割台湾岛给日本</a:t>
            </a:r>
          </a:p>
        </p:txBody>
      </p:sp>
      <p:sp>
        <p:nvSpPr>
          <p:cNvPr id="62" name="圆角矩形 61"/>
          <p:cNvSpPr/>
          <p:nvPr/>
        </p:nvSpPr>
        <p:spPr>
          <a:xfrm>
            <a:off x="1426029" y="4860300"/>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中国完全沦为半殖民地半封建社会</a:t>
            </a:r>
          </a:p>
        </p:txBody>
      </p:sp>
      <p:sp>
        <p:nvSpPr>
          <p:cNvPr id="63" name="圆角矩形 62"/>
          <p:cNvSpPr/>
          <p:nvPr/>
        </p:nvSpPr>
        <p:spPr>
          <a:xfrm>
            <a:off x="1426029" y="5459042"/>
            <a:ext cx="37338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允许外国公使常驻北京</a:t>
            </a:r>
          </a:p>
        </p:txBody>
      </p:sp>
      <p:cxnSp>
        <p:nvCxnSpPr>
          <p:cNvPr id="64" name="直线连接符 63"/>
          <p:cNvCxnSpPr/>
          <p:nvPr/>
        </p:nvCxnSpPr>
        <p:spPr>
          <a:xfrm>
            <a:off x="5159829" y="2280451"/>
            <a:ext cx="2819400" cy="5389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5159829" y="2813851"/>
            <a:ext cx="2819400" cy="2039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线连接符 65"/>
          <p:cNvCxnSpPr/>
          <p:nvPr/>
        </p:nvCxnSpPr>
        <p:spPr>
          <a:xfrm>
            <a:off x="5159829" y="3676826"/>
            <a:ext cx="2819400" cy="159170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线连接符 66"/>
          <p:cNvCxnSpPr/>
          <p:nvPr/>
        </p:nvCxnSpPr>
        <p:spPr>
          <a:xfrm flipV="1">
            <a:off x="5159829" y="3402070"/>
            <a:ext cx="2819400" cy="10183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线连接符 67"/>
          <p:cNvCxnSpPr/>
          <p:nvPr/>
        </p:nvCxnSpPr>
        <p:spPr>
          <a:xfrm flipV="1">
            <a:off x="5159829" y="3961136"/>
            <a:ext cx="2819400" cy="11565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V="1">
            <a:off x="5159829" y="4611177"/>
            <a:ext cx="2819400" cy="11255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9841A-794D-D448-8AE1-EF61ECD33544}"/>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2810894" y="2246037"/>
            <a:ext cx="1830407" cy="3785652"/>
          </a:xfrm>
          <a:prstGeom prst="rect">
            <a:avLst/>
          </a:prstGeom>
          <a:noFill/>
        </p:spPr>
        <p:txBody>
          <a:bodyPr wrap="square" rtlCol="0">
            <a:sp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7467599" y="2246037"/>
            <a:ext cx="2492829" cy="4093428"/>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第一次鸦片战争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第二次鸦片战争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甲午中日战争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八国联军侵华战争</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2BAE3372-E738-134E-B455-A9A72A47A55F}"/>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1"/>
          <p:cNvSpPr txBox="1"/>
          <p:nvPr/>
        </p:nvSpPr>
        <p:spPr>
          <a:xfrm>
            <a:off x="1026129" y="493292"/>
            <a:ext cx="10723986"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  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sp>
        <p:nvSpPr>
          <p:cNvPr id="2" name="矩形 1"/>
          <p:cNvSpPr/>
          <p:nvPr/>
        </p:nvSpPr>
        <p:spPr>
          <a:xfrm>
            <a:off x="241299" y="1010851"/>
            <a:ext cx="1800493" cy="369332"/>
          </a:xfrm>
          <a:prstGeom prst="rect">
            <a:avLst/>
          </a:prstGeom>
        </p:spPr>
        <p:txBody>
          <a:bodyPr wrap="none">
            <a:spAutoFit/>
          </a:bodyPr>
          <a:lstStyle/>
          <a:p>
            <a:r>
              <a:rPr lang="zh-CN" altLang="en-US" b="1" dirty="0">
                <a:latin typeface="方正综艺简体" panose="03000509000000000000" pitchFamily="65" charset="-122"/>
                <a:ea typeface="方正综艺简体" panose="03000509000000000000" pitchFamily="65" charset="-122"/>
              </a:rPr>
              <a:t>（一）军事侵略</a:t>
            </a:r>
            <a:endParaRPr lang="en-US" altLang="zh-CN" b="1" dirty="0">
              <a:latin typeface="方正综艺简体" panose="03000509000000000000" pitchFamily="65" charset="-122"/>
              <a:ea typeface="方正综艺简体" panose="03000509000000000000" pitchFamily="65" charset="-122"/>
            </a:endParaRPr>
          </a:p>
        </p:txBody>
      </p:sp>
      <p:pic>
        <p:nvPicPr>
          <p:cNvPr id="8" name="图片 7"/>
          <p:cNvPicPr>
            <a:picLocks noChangeAspect="1"/>
          </p:cNvPicPr>
          <p:nvPr/>
        </p:nvPicPr>
        <p:blipFill>
          <a:blip r:embed="rId3"/>
          <a:stretch>
            <a:fillRect/>
          </a:stretch>
        </p:blipFill>
        <p:spPr>
          <a:xfrm>
            <a:off x="2194236" y="1024585"/>
            <a:ext cx="1365928" cy="435459"/>
          </a:xfrm>
          <a:prstGeom prst="rect">
            <a:avLst/>
          </a:prstGeom>
        </p:spPr>
      </p:pic>
      <p:pic>
        <p:nvPicPr>
          <p:cNvPr id="3" name="图片 2"/>
          <p:cNvPicPr>
            <a:picLocks noChangeAspect="1"/>
          </p:cNvPicPr>
          <p:nvPr/>
        </p:nvPicPr>
        <p:blipFill>
          <a:blip r:embed="rId4"/>
          <a:stretch>
            <a:fillRect/>
          </a:stretch>
        </p:blipFill>
        <p:spPr>
          <a:xfrm>
            <a:off x="7598124" y="-133321"/>
            <a:ext cx="4535268" cy="1650802"/>
          </a:xfrm>
          <a:prstGeom prst="rect">
            <a:avLst/>
          </a:prstGeom>
        </p:spPr>
      </p:pic>
      <p:sp>
        <p:nvSpPr>
          <p:cNvPr id="53" name="文本框 52"/>
          <p:cNvSpPr txBox="1"/>
          <p:nvPr/>
        </p:nvSpPr>
        <p:spPr>
          <a:xfrm>
            <a:off x="2810894" y="2246037"/>
            <a:ext cx="1830407" cy="3785652"/>
          </a:xfrm>
          <a:prstGeom prst="rect">
            <a:avLst/>
          </a:prstGeom>
          <a:noFill/>
        </p:spPr>
        <p:txBody>
          <a:bodyPr wrap="square" rtlCol="0">
            <a:sp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北京条约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马关条约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辛丑条约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天津条约</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4" name="直线连接符 63"/>
          <p:cNvCxnSpPr/>
          <p:nvPr/>
        </p:nvCxnSpPr>
        <p:spPr>
          <a:xfrm>
            <a:off x="4566496" y="2489050"/>
            <a:ext cx="3031628" cy="19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4566496" y="3241643"/>
            <a:ext cx="3031628" cy="1873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endCxn id="36" idx="1"/>
          </p:cNvCxnSpPr>
          <p:nvPr/>
        </p:nvCxnSpPr>
        <p:spPr>
          <a:xfrm>
            <a:off x="4566496" y="3941905"/>
            <a:ext cx="2901103" cy="3508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V="1">
            <a:off x="4592570" y="3429000"/>
            <a:ext cx="3005554" cy="19896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467599" y="2246037"/>
            <a:ext cx="2492829" cy="4093428"/>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第一次鸦片战争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第二次鸦片战争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甲午中日战争</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八国联军侵华战争</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54" name="直线连接符 53"/>
          <p:cNvCxnSpPr/>
          <p:nvPr/>
        </p:nvCxnSpPr>
        <p:spPr>
          <a:xfrm>
            <a:off x="4592570" y="4675695"/>
            <a:ext cx="3005554" cy="577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3AD3C21-2BC6-6B4A-8392-E2F8407611EE}"/>
              </a:ext>
            </a:extLst>
          </p:cNvPr>
          <p:cNvSpPr txBox="1"/>
          <p:nvPr/>
        </p:nvSpPr>
        <p:spPr>
          <a:xfrm>
            <a:off x="111358" y="-33858"/>
            <a:ext cx="4364182" cy="246221"/>
          </a:xfrm>
          <a:prstGeom prst="rect">
            <a:avLst/>
          </a:prstGeom>
          <a:noFill/>
        </p:spPr>
        <p:txBody>
          <a:bodyPr wrap="square" rtlCol="0">
            <a:spAutoFit/>
          </a:bodyPr>
          <a:lstStyle/>
          <a:p>
            <a:r>
              <a:rPr kumimoji="1" lang="en-US" altLang="zh-CN" sz="1000" dirty="0">
                <a:solidFill>
                  <a:schemeClr val="bg1">
                    <a:lumMod val="95000"/>
                  </a:schemeClr>
                </a:solidFill>
              </a:rPr>
              <a:t>1.2.1.1</a:t>
            </a:r>
            <a:r>
              <a:rPr kumimoji="1" lang="zh-CN" altLang="en-US" sz="1000" dirty="0">
                <a:solidFill>
                  <a:schemeClr val="bg1">
                    <a:lumMod val="95000"/>
                  </a:schemeClr>
                </a:solidFill>
              </a:rPr>
              <a:t>军事侵略</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3176" y="2458323"/>
            <a:ext cx="8544949" cy="2246767"/>
          </a:xfrm>
          <a:prstGeom prst="rect">
            <a:avLst/>
          </a:prstGeom>
        </p:spPr>
        <p:txBody>
          <a:bodyPr wrap="square" lIns="91438" tIns="45719" rIns="91438" bIns="45719">
            <a:spAutoFit/>
          </a:bodyPr>
          <a:lstStyle/>
          <a:p>
            <a:r>
              <a:rPr lang="en-US" altLang="zh-CN" sz="2800" dirty="0">
                <a:latin typeface="黑体" panose="02010609060101010101" pitchFamily="49" charset="-122"/>
                <a:ea typeface="黑体" panose="02010609060101010101" pitchFamily="49" charset="-122"/>
              </a:rPr>
              <a:t>1.1860</a:t>
            </a:r>
            <a:r>
              <a:rPr lang="zh-CN" altLang="zh-CN" sz="2800" dirty="0">
                <a:latin typeface="黑体" panose="02010609060101010101" pitchFamily="49" charset="-122"/>
                <a:ea typeface="黑体" panose="02010609060101010101" pitchFamily="49" charset="-122"/>
              </a:rPr>
              <a:t>年洗劫和烧毁圆明园的外国侵略军是</a:t>
            </a:r>
            <a:r>
              <a:rPr lang="zh-CN" altLang="en-US"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A.</a:t>
            </a:r>
            <a:r>
              <a:rPr lang="zh-CN" altLang="zh-CN" sz="2800" dirty="0">
                <a:latin typeface="黑体" panose="02010609060101010101" pitchFamily="49" charset="-122"/>
                <a:ea typeface="黑体" panose="02010609060101010101" pitchFamily="49" charset="-122"/>
              </a:rPr>
              <a:t>日本侵略军 </a:t>
            </a:r>
            <a:r>
              <a:rPr lang="en-US" altLang="zh-CN" sz="2800" dirty="0">
                <a:latin typeface="黑体" panose="02010609060101010101" pitchFamily="49" charset="-122"/>
                <a:ea typeface="黑体" panose="02010609060101010101" pitchFamily="49" charset="-122"/>
              </a:rPr>
              <a:t>                       B.</a:t>
            </a:r>
            <a:r>
              <a:rPr lang="zh-CN" altLang="zh-CN" sz="2800" dirty="0">
                <a:latin typeface="黑体" panose="02010609060101010101" pitchFamily="49" charset="-122"/>
                <a:ea typeface="黑体" panose="02010609060101010101" pitchFamily="49" charset="-122"/>
              </a:rPr>
              <a:t>英法联军 </a:t>
            </a:r>
          </a:p>
          <a:p>
            <a:r>
              <a:rPr lang="en-US" altLang="zh-CN" sz="2800" dirty="0">
                <a:latin typeface="黑体" panose="02010609060101010101" pitchFamily="49" charset="-122"/>
                <a:ea typeface="黑体" panose="02010609060101010101" pitchFamily="49" charset="-122"/>
              </a:rPr>
              <a:t>C.</a:t>
            </a:r>
            <a:r>
              <a:rPr lang="zh-CN" altLang="zh-CN" sz="2800" dirty="0">
                <a:latin typeface="黑体" panose="02010609060101010101" pitchFamily="49" charset="-122"/>
                <a:ea typeface="黑体" panose="02010609060101010101" pitchFamily="49" charset="-122"/>
              </a:rPr>
              <a:t>俄国侵略军</a:t>
            </a:r>
            <a:r>
              <a:rPr lang="en-US" altLang="zh-CN" sz="2800" dirty="0">
                <a:latin typeface="黑体" panose="02010609060101010101" pitchFamily="49" charset="-122"/>
                <a:ea typeface="黑体" panose="02010609060101010101" pitchFamily="49" charset="-122"/>
              </a:rPr>
              <a:t>                        D.</a:t>
            </a:r>
            <a:r>
              <a:rPr lang="zh-CN" altLang="zh-CN" sz="2800" dirty="0">
                <a:latin typeface="黑体" panose="02010609060101010101" pitchFamily="49" charset="-122"/>
                <a:ea typeface="黑体" panose="02010609060101010101" pitchFamily="49" charset="-122"/>
              </a:rPr>
              <a:t>八国联军 </a:t>
            </a: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3176" y="2458323"/>
            <a:ext cx="8544949" cy="2246767"/>
          </a:xfrm>
          <a:prstGeom prst="rect">
            <a:avLst/>
          </a:prstGeom>
        </p:spPr>
        <p:txBody>
          <a:bodyPr wrap="square" lIns="91438" tIns="45719" rIns="91438" bIns="45719">
            <a:spAutoFit/>
          </a:bodyPr>
          <a:lstStyle/>
          <a:p>
            <a:r>
              <a:rPr lang="en-US" altLang="zh-CN" sz="2800" dirty="0">
                <a:latin typeface="黑体" panose="02010609060101010101" pitchFamily="49" charset="-122"/>
                <a:ea typeface="黑体" panose="02010609060101010101" pitchFamily="49" charset="-122"/>
              </a:rPr>
              <a:t>1.1860</a:t>
            </a:r>
            <a:r>
              <a:rPr lang="zh-CN" altLang="zh-CN" sz="2800" dirty="0">
                <a:latin typeface="黑体" panose="02010609060101010101" pitchFamily="49" charset="-122"/>
                <a:ea typeface="黑体" panose="02010609060101010101" pitchFamily="49" charset="-122"/>
              </a:rPr>
              <a:t>年洗劫和烧毁圆明园的外国侵略军是</a:t>
            </a:r>
            <a:r>
              <a:rPr lang="zh-CN" altLang="en-US" sz="2800" dirty="0">
                <a:latin typeface="黑体" panose="02010609060101010101" pitchFamily="49" charset="-122"/>
                <a:ea typeface="黑体" panose="02010609060101010101" pitchFamily="49" charset="-122"/>
              </a:rPr>
              <a:t>（ </a:t>
            </a:r>
            <a:r>
              <a:rPr lang="en-US" altLang="zh-CN" sz="2800" dirty="0">
                <a:solidFill>
                  <a:srgbClr val="C00000"/>
                </a:solidFill>
                <a:latin typeface="黑体" panose="02010609060101010101" pitchFamily="49" charset="-122"/>
                <a:ea typeface="黑体" panose="02010609060101010101" pitchFamily="49" charset="-122"/>
              </a:rPr>
              <a:t>B</a:t>
            </a:r>
            <a:r>
              <a:rPr lang="zh-CN" altLang="en-US" sz="2800" dirty="0">
                <a:solidFill>
                  <a:srgbClr val="C00000"/>
                </a:solidFill>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A.</a:t>
            </a:r>
            <a:r>
              <a:rPr lang="zh-CN" altLang="zh-CN" sz="2800" dirty="0">
                <a:latin typeface="黑体" panose="02010609060101010101" pitchFamily="49" charset="-122"/>
                <a:ea typeface="黑体" panose="02010609060101010101" pitchFamily="49" charset="-122"/>
              </a:rPr>
              <a:t>日本侵略军 </a:t>
            </a:r>
            <a:r>
              <a:rPr lang="en-US" altLang="zh-CN" sz="2800" dirty="0">
                <a:latin typeface="黑体" panose="02010609060101010101" pitchFamily="49" charset="-122"/>
                <a:ea typeface="黑体" panose="02010609060101010101" pitchFamily="49" charset="-122"/>
              </a:rPr>
              <a:t>                       B.</a:t>
            </a:r>
            <a:r>
              <a:rPr lang="zh-CN" altLang="zh-CN" sz="2800" dirty="0">
                <a:latin typeface="黑体" panose="02010609060101010101" pitchFamily="49" charset="-122"/>
                <a:ea typeface="黑体" panose="02010609060101010101" pitchFamily="49" charset="-122"/>
              </a:rPr>
              <a:t>英法联军 </a:t>
            </a:r>
          </a:p>
          <a:p>
            <a:r>
              <a:rPr lang="en-US" altLang="zh-CN" sz="2800" dirty="0">
                <a:latin typeface="黑体" panose="02010609060101010101" pitchFamily="49" charset="-122"/>
                <a:ea typeface="黑体" panose="02010609060101010101" pitchFamily="49" charset="-122"/>
              </a:rPr>
              <a:t>C.</a:t>
            </a:r>
            <a:r>
              <a:rPr lang="zh-CN" altLang="zh-CN" sz="2800" dirty="0">
                <a:latin typeface="黑体" panose="02010609060101010101" pitchFamily="49" charset="-122"/>
                <a:ea typeface="黑体" panose="02010609060101010101" pitchFamily="49" charset="-122"/>
              </a:rPr>
              <a:t>俄国侵略军</a:t>
            </a:r>
            <a:r>
              <a:rPr lang="en-US" altLang="zh-CN" sz="2800" dirty="0">
                <a:latin typeface="黑体" panose="02010609060101010101" pitchFamily="49" charset="-122"/>
                <a:ea typeface="黑体" panose="02010609060101010101" pitchFamily="49" charset="-122"/>
              </a:rPr>
              <a:t>                        D.</a:t>
            </a:r>
            <a:r>
              <a:rPr lang="zh-CN" altLang="zh-CN" sz="2800" dirty="0">
                <a:latin typeface="黑体" panose="02010609060101010101" pitchFamily="49" charset="-122"/>
                <a:ea typeface="黑体" panose="02010609060101010101" pitchFamily="49" charset="-122"/>
              </a:rPr>
              <a:t>八国联军 </a:t>
            </a: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Tree>
    <p:extLst>
      <p:ext uri="{BB962C8B-B14F-4D97-AF65-F5344CB8AC3E}">
        <p14:creationId xmlns:p14="http://schemas.microsoft.com/office/powerpoint/2010/main" val="136669529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3577" y="1598352"/>
            <a:ext cx="10149853" cy="4216537"/>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第一次鸦片战争后，清政府被迫与英国签订的不平等条约是（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望厦条约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黄埔条约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br>
              <a:rPr lang="en-US" altLang="zh-CN" sz="1600" dirty="0">
                <a:latin typeface="黑体" panose="02010609060101010101" pitchFamily="49" charset="-122"/>
                <a:ea typeface="黑体" panose="02010609060101010101" pitchFamily="49" charset="-122"/>
                <a:cs typeface="黑体" panose="02010609060101010101" pitchFamily="49" charset="-122"/>
              </a:rPr>
            </a:b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瑷珲条约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3577" y="1598352"/>
            <a:ext cx="10149853" cy="4216537"/>
          </a:xfrm>
          <a:prstGeom prst="rect">
            <a:avLst/>
          </a:prstGeom>
        </p:spPr>
        <p:txBody>
          <a:bodyPr wrap="square" lIns="91438" tIns="45719" rIns="91438" bIns="45719">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第一次鸦片战争后，清政府被迫与英国签订的不平等条约是（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南京条约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望厦条约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（美国）</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黄埔条约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（法国）</a:t>
            </a:r>
            <a:br>
              <a:rPr lang="en-US" altLang="zh-CN" sz="1600" dirty="0">
                <a:latin typeface="黑体" panose="02010609060101010101" pitchFamily="49" charset="-122"/>
                <a:ea typeface="黑体" panose="02010609060101010101" pitchFamily="49" charset="-122"/>
                <a:cs typeface="黑体" panose="02010609060101010101" pitchFamily="49" charset="-122"/>
              </a:rPr>
            </a:b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瑷珲条约</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（俄国）</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p:txBody>
      </p:sp>
      <p:sp>
        <p:nvSpPr>
          <p:cNvPr id="3" name="文本框 64"/>
          <p:cNvSpPr txBox="1"/>
          <p:nvPr/>
        </p:nvSpPr>
        <p:spPr>
          <a:xfrm>
            <a:off x="1257284" y="407783"/>
            <a:ext cx="7557521" cy="538994"/>
          </a:xfrm>
          <a:prstGeom prst="rect">
            <a:avLst/>
          </a:prstGeom>
          <a:noFill/>
        </p:spPr>
        <p:txBody>
          <a:bodyPr wrap="square" rtlCol="0">
            <a:spAutoFit/>
          </a:bodyPr>
          <a:lstStyle/>
          <a:p>
            <a:pPr lvl="0">
              <a:lnSpc>
                <a:spcPct val="90000"/>
              </a:lnSpc>
              <a:spcBef>
                <a:spcPct val="0"/>
              </a:spcBef>
            </a:pPr>
            <a:r>
              <a:rPr lang="zh-CN" altLang="en-US" sz="3200" dirty="0">
                <a:latin typeface="华文新魏" panose="02010800040101010101" pitchFamily="2" charset="-122"/>
                <a:ea typeface="华文新魏" panose="02010800040101010101" pitchFamily="2" charset="-122"/>
                <a:cs typeface="+mj-cs"/>
              </a:rPr>
              <a:t>练一练</a:t>
            </a:r>
          </a:p>
        </p:txBody>
      </p:sp>
      <p:sp>
        <p:nvSpPr>
          <p:cNvPr id="4" name="文本框 3"/>
          <p:cNvSpPr txBox="1"/>
          <p:nvPr/>
        </p:nvSpPr>
        <p:spPr>
          <a:xfrm>
            <a:off x="9923168" y="6211669"/>
            <a:ext cx="2739886"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11</a:t>
            </a:r>
            <a:r>
              <a:rPr kumimoji="1" lang="zh-CN" altLang="en-US" dirty="0"/>
              <a:t>页</a:t>
            </a:r>
          </a:p>
        </p:txBody>
      </p:sp>
      <p:sp>
        <p:nvSpPr>
          <p:cNvPr id="5" name="五边形 4"/>
          <p:cNvSpPr/>
          <p:nvPr/>
        </p:nvSpPr>
        <p:spPr>
          <a:xfrm>
            <a:off x="9923167" y="6179382"/>
            <a:ext cx="229444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758457" y="457985"/>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133789" y="4982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0" name="左大括号 9"/>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5" name="文本框 4"/>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11" name="文本框 10"/>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13" name="圆角矩形 12"/>
          <p:cNvSpPr/>
          <p:nvPr/>
        </p:nvSpPr>
        <p:spPr>
          <a:xfrm>
            <a:off x="6133789" y="201055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4" name="左大括号 13"/>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15" name="文本框 14"/>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79" y="270441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19988" y="3301434"/>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19988" y="3890687"/>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33788" y="4530068"/>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bg1">
                  <a:lumMod val="75000"/>
                </a:schemeClr>
              </a:solidFill>
              <a:latin typeface="黑体" panose="02010609060101010101" pitchFamily="49" charset="-122"/>
              <a:ea typeface="黑体" panose="02010609060101010101" pitchFamily="49" charset="-122"/>
            </a:endParaRPr>
          </a:p>
        </p:txBody>
      </p:sp>
      <p:sp>
        <p:nvSpPr>
          <p:cNvPr id="23" name="右箭头 22"/>
          <p:cNvSpPr/>
          <p:nvPr/>
        </p:nvSpPr>
        <p:spPr>
          <a:xfrm>
            <a:off x="10208347" y="569905"/>
            <a:ext cx="402727" cy="288834"/>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控制</a:t>
            </a:r>
            <a:r>
              <a:rPr lang="zh-CN" altLang="en-US" sz="2400" b="1" dirty="0">
                <a:latin typeface="黑体" panose="02010609060101010101" pitchFamily="49" charset="-122"/>
                <a:ea typeface="黑体" panose="02010609060101010101" pitchFamily="49" charset="-122"/>
                <a:cs typeface="黑体" panose="02010609060101010101" pitchFamily="49" charset="-122"/>
              </a:rPr>
              <a:t>通商口岸</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操纵中国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外交</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控制中国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内政</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剥夺</a:t>
            </a:r>
            <a:r>
              <a:rPr lang="zh-CN" altLang="en-US" sz="2400" b="1" dirty="0">
                <a:latin typeface="黑体" panose="02010609060101010101" pitchFamily="49" charset="-122"/>
                <a:ea typeface="黑体" panose="02010609060101010101" pitchFamily="49" charset="-122"/>
                <a:cs typeface="黑体" panose="02010609060101010101" pitchFamily="49" charset="-122"/>
              </a:rPr>
              <a:t>关税自主权</a:t>
            </a:r>
            <a:endParaRPr lang="zh-CN" altLang="en-US" dirty="0"/>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控制</a:t>
            </a:r>
            <a:r>
              <a:rPr lang="zh-CN" altLang="en-US" sz="2400" b="1" dirty="0">
                <a:latin typeface="黑体" panose="02010609060101010101" pitchFamily="49" charset="-122"/>
                <a:ea typeface="黑体" panose="02010609060101010101" pitchFamily="49" charset="-122"/>
                <a:cs typeface="黑体" panose="02010609060101010101" pitchFamily="49" charset="-122"/>
              </a:rPr>
              <a:t>通商口岸</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操纵中国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外交</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控制中国</a:t>
            </a:r>
            <a:r>
              <a:rPr lang="zh-CN" altLang="en-US" sz="2400" b="1" dirty="0">
                <a:latin typeface="黑体" panose="02010609060101010101" pitchFamily="49" charset="-122"/>
                <a:ea typeface="黑体" panose="02010609060101010101" pitchFamily="49" charset="-122"/>
                <a:cs typeface="黑体" panose="02010609060101010101" pitchFamily="49" charset="-122"/>
              </a:rPr>
              <a:t>内政</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剥夺</a:t>
            </a:r>
            <a:r>
              <a:rPr lang="zh-CN" altLang="en-US" sz="2400" b="1" dirty="0">
                <a:latin typeface="黑体" panose="02010609060101010101" pitchFamily="49" charset="-122"/>
                <a:ea typeface="黑体" panose="02010609060101010101" pitchFamily="49" charset="-122"/>
                <a:cs typeface="黑体" panose="02010609060101010101" pitchFamily="49" charset="-122"/>
              </a:rPr>
              <a:t>关税自主权</a:t>
            </a:r>
            <a:endParaRPr lang="zh-CN" altLang="en-US" dirty="0"/>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0" name="直线连接符 9"/>
          <p:cNvCxnSpPr>
            <a:endCxn id="7" idx="1"/>
          </p:cNvCxnSpPr>
          <p:nvPr/>
        </p:nvCxnSpPr>
        <p:spPr>
          <a:xfrm>
            <a:off x="3987159" y="2357543"/>
            <a:ext cx="3393565" cy="12667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4" idx="1"/>
          </p:cNvCxnSpPr>
          <p:nvPr/>
        </p:nvCxnSpPr>
        <p:spPr>
          <a:xfrm flipV="1">
            <a:off x="4021444" y="2650747"/>
            <a:ext cx="3316354" cy="3401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a:endCxn id="4" idx="1"/>
          </p:cNvCxnSpPr>
          <p:nvPr/>
        </p:nvCxnSpPr>
        <p:spPr>
          <a:xfrm flipV="1">
            <a:off x="4021444" y="2650747"/>
            <a:ext cx="3316354" cy="10581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endCxn id="9" idx="1"/>
          </p:cNvCxnSpPr>
          <p:nvPr/>
        </p:nvCxnSpPr>
        <p:spPr>
          <a:xfrm>
            <a:off x="4357598" y="4416823"/>
            <a:ext cx="3023125" cy="18095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endCxn id="7" idx="1"/>
          </p:cNvCxnSpPr>
          <p:nvPr/>
        </p:nvCxnSpPr>
        <p:spPr>
          <a:xfrm flipV="1">
            <a:off x="4267200" y="3624264"/>
            <a:ext cx="3113524" cy="14734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9" name="矩形 8"/>
          <p:cNvSpPr/>
          <p:nvPr/>
        </p:nvSpPr>
        <p:spPr>
          <a:xfrm>
            <a:off x="1710082" y="2949694"/>
            <a:ext cx="8443337"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把持中国</a:t>
            </a:r>
            <a:r>
              <a:rPr lang="zh-CN" altLang="en-US" sz="2800" b="1" dirty="0">
                <a:solidFill>
                  <a:srgbClr val="C00000"/>
                </a:solidFill>
                <a:latin typeface="黑体" panose="02010609060101010101" pitchFamily="49" charset="-122"/>
                <a:ea typeface="黑体" panose="02010609060101010101" pitchFamily="49" charset="-122"/>
              </a:rPr>
              <a:t>海关</a:t>
            </a:r>
            <a:r>
              <a:rPr lang="zh-CN" altLang="en-US" sz="2800" dirty="0">
                <a:latin typeface="黑体" panose="02010609060101010101" pitchFamily="49" charset="-122"/>
                <a:ea typeface="黑体" panose="02010609060101010101" pitchFamily="49" charset="-122"/>
              </a:rPr>
              <a:t>  垄断海关高级官员，掌控海关税务。</a:t>
            </a:r>
            <a:endParaRPr lang="en-US" altLang="zh-CN"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7804441" y="-64193"/>
            <a:ext cx="4387559" cy="159703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016759"/>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把持中国海关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资本输出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latin typeface="黑体" panose="02010609060101010101" pitchFamily="49" charset="-122"/>
                <a:ea typeface="黑体" panose="02010609060101010101" pitchFamily="49" charset="-122"/>
              </a:rPr>
              <a:t>反抗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rPr>
              <a:t>对华</a:t>
            </a:r>
            <a:r>
              <a:rPr lang="zh-CN" altLang="en-US" sz="2400" b="1" dirty="0">
                <a:latin typeface="黑体" panose="02010609060101010101" pitchFamily="49" charset="-122"/>
                <a:ea typeface="黑体" panose="02010609060101010101" pitchFamily="49" charset="-122"/>
              </a:rPr>
              <a:t>倾销商品</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453759" y="2395008"/>
            <a:ext cx="3926964" cy="22027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4" idx="1"/>
          </p:cNvCxnSpPr>
          <p:nvPr/>
        </p:nvCxnSpPr>
        <p:spPr>
          <a:xfrm flipV="1">
            <a:off x="3987158" y="2650747"/>
            <a:ext cx="3350640" cy="38710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7" idx="1"/>
          </p:cNvCxnSpPr>
          <p:nvPr/>
        </p:nvCxnSpPr>
        <p:spPr>
          <a:xfrm flipV="1">
            <a:off x="3987158" y="3624264"/>
            <a:ext cx="3393566" cy="939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4" idx="1"/>
          </p:cNvCxnSpPr>
          <p:nvPr/>
        </p:nvCxnSpPr>
        <p:spPr>
          <a:xfrm flipV="1">
            <a:off x="3987158" y="2650747"/>
            <a:ext cx="3350640" cy="17477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endCxn id="7" idx="1"/>
          </p:cNvCxnSpPr>
          <p:nvPr/>
        </p:nvCxnSpPr>
        <p:spPr>
          <a:xfrm flipV="1">
            <a:off x="3987158" y="3624264"/>
            <a:ext cx="3393566" cy="1401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Tree>
    <p:extLst>
      <p:ext uri="{BB962C8B-B14F-4D97-AF65-F5344CB8AC3E}">
        <p14:creationId xmlns:p14="http://schemas.microsoft.com/office/powerpoint/2010/main" val="56266752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7" idx="1"/>
          </p:cNvCxnSpPr>
          <p:nvPr/>
        </p:nvCxnSpPr>
        <p:spPr>
          <a:xfrm>
            <a:off x="4008931" y="2522877"/>
            <a:ext cx="3371793" cy="11013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731345" y="3265011"/>
            <a:ext cx="3649378" cy="13327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4255736" y="2650747"/>
            <a:ext cx="3082062" cy="13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7" name="矩形 6"/>
          <p:cNvSpPr/>
          <p:nvPr/>
        </p:nvSpPr>
        <p:spPr>
          <a:xfrm>
            <a:off x="536212" y="2834295"/>
            <a:ext cx="10830560" cy="461665"/>
          </a:xfrm>
          <a:prstGeom prst="rect">
            <a:avLst/>
          </a:prstGeom>
        </p:spPr>
        <p:txBody>
          <a:bodyPr wrap="square">
            <a:spAutoFit/>
          </a:bodyPr>
          <a:lstStyle/>
          <a:p>
            <a:pPr lvl="0">
              <a:spcBef>
                <a:spcPct val="20000"/>
              </a:spcBef>
            </a:pPr>
            <a:r>
              <a:rPr lang="en-US" altLang="zh-CN"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五口通商章程</a:t>
            </a:r>
            <a:r>
              <a:rPr lang="en-US" altLang="zh-CN"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》1843</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英国在中国享有</a:t>
            </a:r>
            <a:r>
              <a:rPr lang="zh-CN" altLang="en-US" sz="2400" dirty="0">
                <a:solidFill>
                  <a:srgbClr val="C00000"/>
                </a:solidFill>
                <a:latin typeface="黑体" panose="02010609060101010101" pitchFamily="49" charset="-122"/>
                <a:ea typeface="黑体" panose="02010609060101010101" pitchFamily="49" charset="-122"/>
                <a:sym typeface="Palatino Linotype" panose="02040502050505030304" pitchFamily="18" charset="0"/>
              </a:rPr>
              <a:t>领事裁判权</a:t>
            </a:r>
            <a:r>
              <a:rPr lang="zh-CN" altLang="en-US" sz="2400" dirty="0">
                <a:solidFill>
                  <a:srgbClr val="000000"/>
                </a:solidFill>
                <a:latin typeface="黑体" panose="02010609060101010101" pitchFamily="49" charset="-122"/>
                <a:ea typeface="黑体" panose="02010609060101010101" pitchFamily="49" charset="-122"/>
                <a:sym typeface="Palatino Linotype" panose="02040502050505030304" pitchFamily="18" charset="0"/>
              </a:rPr>
              <a:t>，英国人不受中国法律约束。</a:t>
            </a:r>
          </a:p>
        </p:txBody>
      </p:sp>
      <p:pic>
        <p:nvPicPr>
          <p:cNvPr id="4" name="图片 3"/>
          <p:cNvPicPr>
            <a:picLocks noChangeAspect="1"/>
          </p:cNvPicPr>
          <p:nvPr/>
        </p:nvPicPr>
        <p:blipFill>
          <a:blip r:embed="rId2"/>
          <a:stretch>
            <a:fillRect/>
          </a:stretch>
        </p:blipFill>
        <p:spPr>
          <a:xfrm>
            <a:off x="7804441" y="-64193"/>
            <a:ext cx="4387559" cy="159703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2201817"/>
            <a:ext cx="3718245" cy="3585124"/>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操纵</a:t>
            </a:r>
            <a:r>
              <a:rPr lang="zh-CN" altLang="en-US" sz="2400" b="1" dirty="0">
                <a:latin typeface="黑体" panose="02010609060101010101" pitchFamily="49" charset="-122"/>
                <a:ea typeface="黑体" panose="02010609060101010101" pitchFamily="49" charset="-122"/>
              </a:rPr>
              <a:t>经济命脉</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扶植收买</a:t>
            </a:r>
            <a:r>
              <a:rPr lang="zh-CN" altLang="en-US" sz="2400" b="1" dirty="0">
                <a:latin typeface="黑体" panose="02010609060101010101" pitchFamily="49" charset="-122"/>
                <a:ea typeface="黑体" panose="02010609060101010101" pitchFamily="49" charset="-122"/>
              </a:rPr>
              <a:t>代理人</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领事裁判权</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7" idx="1"/>
          </p:cNvCxnSpPr>
          <p:nvPr/>
        </p:nvCxnSpPr>
        <p:spPr>
          <a:xfrm>
            <a:off x="4008931" y="2522877"/>
            <a:ext cx="3371793" cy="11013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731345" y="3265011"/>
            <a:ext cx="3649378" cy="13327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4255736" y="2650747"/>
            <a:ext cx="3082062" cy="13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endCxn id="4" idx="1"/>
          </p:cNvCxnSpPr>
          <p:nvPr/>
        </p:nvCxnSpPr>
        <p:spPr>
          <a:xfrm flipV="1">
            <a:off x="3752537" y="2650747"/>
            <a:ext cx="3585261" cy="19470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1984103"/>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控制中国</a:t>
            </a:r>
            <a:r>
              <a:rPr lang="zh-CN" altLang="en-US" sz="2400" b="1" dirty="0">
                <a:solidFill>
                  <a:srgbClr val="C00000"/>
                </a:solidFill>
                <a:latin typeface="黑体" panose="02010609060101010101" pitchFamily="49" charset="-122"/>
                <a:ea typeface="黑体" panose="02010609060101010101" pitchFamily="49" charset="-122"/>
              </a:rPr>
              <a:t>内政</a:t>
            </a:r>
            <a:r>
              <a:rPr lang="zh-CN" altLang="en-US" sz="2400"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操纵中国</a:t>
            </a:r>
            <a:r>
              <a:rPr lang="zh-CN" altLang="en-US" sz="2400" b="1" dirty="0">
                <a:solidFill>
                  <a:srgbClr val="C00000"/>
                </a:solidFill>
                <a:latin typeface="黑体" panose="02010609060101010101" pitchFamily="49" charset="-122"/>
                <a:ea typeface="黑体" panose="02010609060101010101" pitchFamily="49" charset="-122"/>
              </a:rPr>
              <a:t>外交</a:t>
            </a:r>
            <a:r>
              <a:rPr lang="zh-CN" altLang="en-US" sz="2400" dirty="0">
                <a:latin typeface="黑体" panose="02010609060101010101" pitchFamily="49" charset="-122"/>
                <a:ea typeface="黑体" panose="02010609060101010101" pitchFamily="49" charset="-122"/>
              </a:rPr>
              <a:t> </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把持中国</a:t>
            </a:r>
            <a:r>
              <a:rPr lang="zh-CN" altLang="en-US" sz="2400" b="1" dirty="0">
                <a:solidFill>
                  <a:srgbClr val="C00000"/>
                </a:solidFill>
                <a:latin typeface="黑体" panose="02010609060101010101" pitchFamily="49" charset="-122"/>
                <a:ea typeface="黑体" panose="02010609060101010101" pitchFamily="49" charset="-122"/>
              </a:rPr>
              <a:t>海关</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solidFill>
                  <a:srgbClr val="C00000"/>
                </a:solidFill>
                <a:latin typeface="黑体" panose="02010609060101010101" pitchFamily="49" charset="-122"/>
                <a:ea typeface="黑体" panose="02010609060101010101" pitchFamily="49" charset="-122"/>
              </a:rPr>
              <a:t>反抗</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b="1" dirty="0">
                <a:solidFill>
                  <a:srgbClr val="C00000"/>
                </a:solidFill>
                <a:latin typeface="黑体" panose="02010609060101010101" pitchFamily="49" charset="-122"/>
                <a:ea typeface="黑体" panose="02010609060101010101" pitchFamily="49" charset="-122"/>
              </a:rPr>
              <a:t>领事裁判权</a:t>
            </a:r>
            <a:endParaRPr lang="en-US" altLang="zh-CN" sz="2400" b="1" dirty="0">
              <a:solidFill>
                <a:srgbClr val="C00000"/>
              </a:solidFill>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扶植收买</a:t>
            </a:r>
            <a:r>
              <a:rPr lang="zh-CN" altLang="en-US" sz="2400" b="1" dirty="0">
                <a:solidFill>
                  <a:srgbClr val="C00000"/>
                </a:solidFill>
                <a:latin typeface="黑体" panose="02010609060101010101" pitchFamily="49" charset="-122"/>
                <a:ea typeface="黑体" panose="02010609060101010101" pitchFamily="49" charset="-122"/>
              </a:rPr>
              <a:t>代理人</a:t>
            </a:r>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248" y="1984103"/>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控制中国</a:t>
            </a:r>
            <a:r>
              <a:rPr lang="zh-CN" altLang="en-US" sz="2400" b="1" dirty="0">
                <a:solidFill>
                  <a:srgbClr val="C00000"/>
                </a:solidFill>
                <a:latin typeface="黑体" panose="02010609060101010101" pitchFamily="49" charset="-122"/>
                <a:ea typeface="黑体" panose="02010609060101010101" pitchFamily="49" charset="-122"/>
              </a:rPr>
              <a:t>内政</a:t>
            </a:r>
            <a:r>
              <a:rPr lang="zh-CN" altLang="en-US" sz="2400"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操纵中国</a:t>
            </a:r>
            <a:r>
              <a:rPr lang="zh-CN" altLang="en-US" sz="2400" b="1" dirty="0">
                <a:solidFill>
                  <a:srgbClr val="C00000"/>
                </a:solidFill>
                <a:latin typeface="黑体" panose="02010609060101010101" pitchFamily="49" charset="-122"/>
                <a:ea typeface="黑体" panose="02010609060101010101" pitchFamily="49" charset="-122"/>
              </a:rPr>
              <a:t>外交</a:t>
            </a:r>
            <a:r>
              <a:rPr lang="zh-CN" altLang="en-US" sz="2400" dirty="0">
                <a:latin typeface="黑体" panose="02010609060101010101" pitchFamily="49" charset="-122"/>
                <a:ea typeface="黑体" panose="02010609060101010101" pitchFamily="49" charset="-122"/>
              </a:rPr>
              <a:t> </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把持中国</a:t>
            </a:r>
            <a:r>
              <a:rPr lang="zh-CN" altLang="en-US" sz="2400" b="1" dirty="0">
                <a:solidFill>
                  <a:srgbClr val="C00000"/>
                </a:solidFill>
                <a:latin typeface="黑体" panose="02010609060101010101" pitchFamily="49" charset="-122"/>
                <a:ea typeface="黑体" panose="02010609060101010101" pitchFamily="49" charset="-122"/>
              </a:rPr>
              <a:t>海关</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镇压中国</a:t>
            </a:r>
            <a:r>
              <a:rPr lang="zh-CN" altLang="en-US" sz="2400" b="1" dirty="0">
                <a:solidFill>
                  <a:srgbClr val="C00000"/>
                </a:solidFill>
                <a:latin typeface="黑体" panose="02010609060101010101" pitchFamily="49" charset="-122"/>
                <a:ea typeface="黑体" panose="02010609060101010101" pitchFamily="49" charset="-122"/>
              </a:rPr>
              <a:t>反抗</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b="1" dirty="0">
                <a:solidFill>
                  <a:srgbClr val="C00000"/>
                </a:solidFill>
                <a:latin typeface="黑体" panose="02010609060101010101" pitchFamily="49" charset="-122"/>
                <a:ea typeface="黑体" panose="02010609060101010101" pitchFamily="49" charset="-122"/>
              </a:rPr>
              <a:t>领事裁判权</a:t>
            </a:r>
            <a:endParaRPr lang="en-US" altLang="zh-CN" sz="2400" b="1" dirty="0">
              <a:solidFill>
                <a:srgbClr val="C00000"/>
              </a:solidFill>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扶植收买</a:t>
            </a:r>
            <a:r>
              <a:rPr lang="zh-CN" altLang="en-US" sz="2400" b="1" dirty="0">
                <a:solidFill>
                  <a:srgbClr val="C00000"/>
                </a:solidFill>
                <a:latin typeface="黑体" panose="02010609060101010101" pitchFamily="49" charset="-122"/>
                <a:ea typeface="黑体" panose="02010609060101010101" pitchFamily="49" charset="-122"/>
              </a:rPr>
              <a:t>代理人</a:t>
            </a:r>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3" name="直线连接符 12"/>
          <p:cNvCxnSpPr>
            <a:endCxn id="4" idx="1"/>
          </p:cNvCxnSpPr>
          <p:nvPr/>
        </p:nvCxnSpPr>
        <p:spPr>
          <a:xfrm>
            <a:off x="3878596" y="2357543"/>
            <a:ext cx="3459202" cy="2932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4" idx="1"/>
          </p:cNvCxnSpPr>
          <p:nvPr/>
        </p:nvCxnSpPr>
        <p:spPr>
          <a:xfrm flipV="1">
            <a:off x="3834892" y="2650747"/>
            <a:ext cx="3502906" cy="2268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4" idx="1"/>
          </p:cNvCxnSpPr>
          <p:nvPr/>
        </p:nvCxnSpPr>
        <p:spPr>
          <a:xfrm flipV="1">
            <a:off x="3878596" y="2650747"/>
            <a:ext cx="3459202" cy="8132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4" idx="1"/>
          </p:cNvCxnSpPr>
          <p:nvPr/>
        </p:nvCxnSpPr>
        <p:spPr>
          <a:xfrm flipV="1">
            <a:off x="3878596" y="2650747"/>
            <a:ext cx="3459202" cy="14260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4" idx="1"/>
          </p:cNvCxnSpPr>
          <p:nvPr/>
        </p:nvCxnSpPr>
        <p:spPr>
          <a:xfrm flipV="1">
            <a:off x="3573796" y="2650747"/>
            <a:ext cx="3764002" cy="202566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endCxn id="4" idx="1"/>
          </p:cNvCxnSpPr>
          <p:nvPr/>
        </p:nvCxnSpPr>
        <p:spPr>
          <a:xfrm flipV="1">
            <a:off x="4074539" y="2650747"/>
            <a:ext cx="3263259" cy="260953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819" y="2057972"/>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a:t>
            </a:r>
            <a:r>
              <a:rPr lang="zh-CN" altLang="en-US" sz="2400" dirty="0">
                <a:solidFill>
                  <a:srgbClr val="C00000"/>
                </a:solidFill>
                <a:latin typeface="黑体" panose="02010609060101010101" pitchFamily="49" charset="-122"/>
                <a:ea typeface="黑体" panose="02010609060101010101" pitchFamily="49" charset="-122"/>
              </a:rPr>
              <a:t>通商口岸</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剥夺</a:t>
            </a:r>
            <a:r>
              <a:rPr lang="zh-CN" altLang="en-US" sz="2400" dirty="0">
                <a:solidFill>
                  <a:srgbClr val="C00000"/>
                </a:solidFill>
                <a:latin typeface="黑体" panose="02010609060101010101" pitchFamily="49" charset="-122"/>
                <a:ea typeface="黑体" panose="02010609060101010101" pitchFamily="49" charset="-122"/>
              </a:rPr>
              <a:t>关税自主权</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倾销商品</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资本输出</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操纵</a:t>
            </a:r>
            <a:r>
              <a:rPr lang="zh-CN" altLang="en-US" sz="2400" dirty="0">
                <a:solidFill>
                  <a:srgbClr val="C00000"/>
                </a:solidFill>
                <a:latin typeface="黑体" panose="02010609060101010101" pitchFamily="49" charset="-122"/>
                <a:ea typeface="黑体" panose="02010609060101010101" pitchFamily="49" charset="-122"/>
              </a:rPr>
              <a:t>经济命脉</a:t>
            </a:r>
            <a:endParaRPr lang="en-US" altLang="zh-CN" sz="2400" b="1" dirty="0">
              <a:solidFill>
                <a:srgbClr val="C00000"/>
              </a:solidFill>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819" y="2057972"/>
            <a:ext cx="3718245" cy="3585124"/>
          </a:xfrm>
        </p:spPr>
        <p:txBody>
          <a:bodyPr>
            <a:normAutofit fontScale="92500" lnSpcReduction="1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rPr>
              <a:t>控制</a:t>
            </a:r>
            <a:r>
              <a:rPr lang="zh-CN" altLang="en-US" sz="2400" dirty="0">
                <a:solidFill>
                  <a:srgbClr val="C00000"/>
                </a:solidFill>
                <a:latin typeface="黑体" panose="02010609060101010101" pitchFamily="49" charset="-122"/>
                <a:ea typeface="黑体" panose="02010609060101010101" pitchFamily="49" charset="-122"/>
              </a:rPr>
              <a:t>通商口岸</a:t>
            </a:r>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rPr>
              <a:t>剥夺</a:t>
            </a:r>
            <a:r>
              <a:rPr lang="zh-CN" altLang="en-US" sz="2400" dirty="0">
                <a:solidFill>
                  <a:srgbClr val="C00000"/>
                </a:solidFill>
                <a:latin typeface="黑体" panose="02010609060101010101" pitchFamily="49" charset="-122"/>
                <a:ea typeface="黑体" panose="02010609060101010101" pitchFamily="49" charset="-122"/>
              </a:rPr>
              <a:t>关税自主权</a:t>
            </a:r>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倾销商品</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rPr>
              <a:t>对华</a:t>
            </a:r>
            <a:r>
              <a:rPr lang="zh-CN" altLang="en-US" sz="2400" dirty="0">
                <a:solidFill>
                  <a:srgbClr val="C00000"/>
                </a:solidFill>
                <a:latin typeface="黑体" panose="02010609060101010101" pitchFamily="49" charset="-122"/>
                <a:ea typeface="黑体" panose="02010609060101010101" pitchFamily="49" charset="-122"/>
              </a:rPr>
              <a:t>资本输出</a:t>
            </a:r>
            <a:endParaRPr lang="en-US" altLang="zh-CN" sz="2400"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操纵</a:t>
            </a:r>
            <a:r>
              <a:rPr lang="zh-CN" altLang="en-US" sz="2400" dirty="0">
                <a:solidFill>
                  <a:srgbClr val="C00000"/>
                </a:solidFill>
                <a:latin typeface="黑体" panose="02010609060101010101" pitchFamily="49" charset="-122"/>
                <a:ea typeface="黑体" panose="02010609060101010101" pitchFamily="49" charset="-122"/>
              </a:rPr>
              <a:t>经济命脉</a:t>
            </a:r>
            <a:endParaRPr lang="en-US" altLang="zh-CN" sz="2400" b="1" dirty="0">
              <a:solidFill>
                <a:srgbClr val="C00000"/>
              </a:solidFill>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13" name="直线连接符 12"/>
          <p:cNvCxnSpPr>
            <a:endCxn id="7" idx="1"/>
          </p:cNvCxnSpPr>
          <p:nvPr/>
        </p:nvCxnSpPr>
        <p:spPr>
          <a:xfrm>
            <a:off x="3878596" y="2357543"/>
            <a:ext cx="3502128" cy="12667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endCxn id="7" idx="1"/>
          </p:cNvCxnSpPr>
          <p:nvPr/>
        </p:nvCxnSpPr>
        <p:spPr>
          <a:xfrm>
            <a:off x="4136571" y="2943951"/>
            <a:ext cx="3244153" cy="680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7" idx="1"/>
          </p:cNvCxnSpPr>
          <p:nvPr/>
        </p:nvCxnSpPr>
        <p:spPr>
          <a:xfrm>
            <a:off x="3878596" y="3463993"/>
            <a:ext cx="3502128" cy="1602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7" idx="1"/>
          </p:cNvCxnSpPr>
          <p:nvPr/>
        </p:nvCxnSpPr>
        <p:spPr>
          <a:xfrm flipV="1">
            <a:off x="3878596" y="3624264"/>
            <a:ext cx="3502128" cy="4525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7" idx="1"/>
          </p:cNvCxnSpPr>
          <p:nvPr/>
        </p:nvCxnSpPr>
        <p:spPr>
          <a:xfrm flipV="1">
            <a:off x="3878596" y="3624264"/>
            <a:ext cx="3502128" cy="10455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5254" y="2192368"/>
            <a:ext cx="3718245" cy="3450199"/>
          </a:xfrm>
        </p:spPr>
        <p:txBody>
          <a:bodyPr>
            <a:normAutofit fontScale="92500" lnSpcReduction="2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en-US" altLang="zh-CN" sz="2400" dirty="0">
              <a:latin typeface="黑体" panose="02010609060101010101" pitchFamily="49" charset="-122"/>
              <a:ea typeface="黑体" panose="02010609060101010101" pitchFamily="49" charset="-122"/>
            </a:endParaRPr>
          </a:p>
          <a:p>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srgbClr val="C00000"/>
                </a:solidFill>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en-US" altLang="zh-CN" sz="2400" dirty="0">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5254" y="2192368"/>
            <a:ext cx="3718245" cy="3450199"/>
          </a:xfrm>
        </p:spPr>
        <p:txBody>
          <a:bodyPr>
            <a:normAutofit fontScale="92500" lnSpcReduction="20000"/>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宗教</a:t>
            </a:r>
            <a:r>
              <a:rPr lang="zh-CN" altLang="en-US" sz="2400" dirty="0">
                <a:latin typeface="黑体" panose="02010609060101010101" pitchFamily="49" charset="-122"/>
                <a:ea typeface="黑体" panose="02010609060101010101" pitchFamily="49" charset="-122"/>
              </a:rPr>
              <a:t>渗透和侵略</a:t>
            </a:r>
            <a:endParaRPr lang="en-US" altLang="zh-CN" sz="24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舆论</a:t>
            </a:r>
            <a:r>
              <a:rPr lang="zh-CN" altLang="en-US" sz="2400" dirty="0">
                <a:latin typeface="黑体" panose="02010609060101010101" pitchFamily="49" charset="-122"/>
                <a:ea typeface="黑体" panose="02010609060101010101" pitchFamily="49" charset="-122"/>
              </a:rPr>
              <a:t>制造</a:t>
            </a:r>
            <a:endParaRPr lang="en-US" altLang="zh-CN" sz="2400" dirty="0">
              <a:latin typeface="黑体" panose="02010609060101010101" pitchFamily="49" charset="-122"/>
              <a:ea typeface="黑体" panose="02010609060101010101" pitchFamily="49" charset="-122"/>
            </a:endParaRPr>
          </a:p>
          <a:p>
            <a:endParaRPr lang="zh-CN" altLang="en-US" sz="2400" dirty="0"/>
          </a:p>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srgbClr val="C00000"/>
                </a:solidFill>
                <a:latin typeface="黑体" panose="02010609060101010101" pitchFamily="49" charset="-122"/>
                <a:ea typeface="黑体" panose="02010609060101010101" pitchFamily="49" charset="-122"/>
              </a:rPr>
              <a:t>种族</a:t>
            </a:r>
            <a:r>
              <a:rPr lang="zh-CN" altLang="en-US" sz="2400" dirty="0">
                <a:latin typeface="黑体" panose="02010609060101010101" pitchFamily="49" charset="-122"/>
                <a:ea typeface="黑体" panose="02010609060101010101" pitchFamily="49" charset="-122"/>
              </a:rPr>
              <a:t>优劣论</a:t>
            </a:r>
            <a:endParaRPr lang="en-US" altLang="zh-CN" sz="2400" dirty="0">
              <a:latin typeface="黑体" panose="02010609060101010101" pitchFamily="49" charset="-122"/>
              <a:ea typeface="黑体" panose="02010609060101010101" pitchFamily="49" charset="-122"/>
            </a:endParaRPr>
          </a:p>
          <a:p>
            <a:r>
              <a:rPr lang="zh-CN" altLang="en-US" sz="2400" dirty="0">
                <a:solidFill>
                  <a:srgbClr val="0070C0"/>
                </a:solidFill>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文本框 4"/>
          <p:cNvSpPr txBox="1"/>
          <p:nvPr/>
        </p:nvSpPr>
        <p:spPr>
          <a:xfrm>
            <a:off x="1071664" y="466305"/>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a:t>
            </a:r>
            <a:r>
              <a:rPr lang="en-US" altLang="zh-CN" sz="2000" dirty="0">
                <a:latin typeface="华文新魏" panose="02010800040101010101" pitchFamily="2" charset="-122"/>
                <a:ea typeface="华文新魏" panose="02010800040101010101" pitchFamily="2" charset="-122"/>
                <a:cs typeface="+mj-cs"/>
              </a:rPr>
              <a:t>   </a:t>
            </a:r>
            <a:r>
              <a:rPr lang="zh-CN" altLang="en-US" sz="2000" dirty="0">
                <a:latin typeface="华文新魏" panose="02010800040101010101" pitchFamily="2" charset="-122"/>
                <a:ea typeface="华文新魏" panose="02010800040101010101" pitchFamily="2" charset="-122"/>
                <a:cs typeface="+mj-cs"/>
              </a:rPr>
              <a:t>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a:t>
            </a:r>
          </a:p>
        </p:txBody>
      </p:sp>
      <p:sp>
        <p:nvSpPr>
          <p:cNvPr id="4" name="圆角矩形 3"/>
          <p:cNvSpPr/>
          <p:nvPr/>
        </p:nvSpPr>
        <p:spPr>
          <a:xfrm>
            <a:off x="7337798" y="2357543"/>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政治控制</a:t>
            </a:r>
          </a:p>
        </p:txBody>
      </p:sp>
      <p:pic>
        <p:nvPicPr>
          <p:cNvPr id="2" name="图片 1"/>
          <p:cNvPicPr>
            <a:picLocks noChangeAspect="1"/>
          </p:cNvPicPr>
          <p:nvPr/>
        </p:nvPicPr>
        <p:blipFill>
          <a:blip r:embed="rId2"/>
          <a:stretch>
            <a:fillRect/>
          </a:stretch>
        </p:blipFill>
        <p:spPr>
          <a:xfrm>
            <a:off x="7804441" y="-64193"/>
            <a:ext cx="4387559" cy="1597037"/>
          </a:xfrm>
          <a:prstGeom prst="rect">
            <a:avLst/>
          </a:prstGeom>
        </p:spPr>
      </p:pic>
      <p:sp>
        <p:nvSpPr>
          <p:cNvPr id="7" name="圆角矩形 6"/>
          <p:cNvSpPr/>
          <p:nvPr/>
        </p:nvSpPr>
        <p:spPr>
          <a:xfrm>
            <a:off x="7380724" y="3331060"/>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经济掠夺</a:t>
            </a:r>
          </a:p>
        </p:txBody>
      </p:sp>
      <p:sp>
        <p:nvSpPr>
          <p:cNvPr id="9" name="圆角矩形 8"/>
          <p:cNvSpPr/>
          <p:nvPr/>
        </p:nvSpPr>
        <p:spPr>
          <a:xfrm>
            <a:off x="7380723" y="4304577"/>
            <a:ext cx="1500809" cy="58640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文化渗透</a:t>
            </a:r>
          </a:p>
        </p:txBody>
      </p:sp>
      <p:cxnSp>
        <p:nvCxnSpPr>
          <p:cNvPr id="8" name="直线连接符 7"/>
          <p:cNvCxnSpPr>
            <a:endCxn id="9" idx="1"/>
          </p:cNvCxnSpPr>
          <p:nvPr/>
        </p:nvCxnSpPr>
        <p:spPr>
          <a:xfrm>
            <a:off x="3987453" y="2501929"/>
            <a:ext cx="3393270" cy="20958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endCxn id="9" idx="1"/>
          </p:cNvCxnSpPr>
          <p:nvPr/>
        </p:nvCxnSpPr>
        <p:spPr>
          <a:xfrm>
            <a:off x="3192796" y="3602597"/>
            <a:ext cx="4187927" cy="995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9" idx="1"/>
          </p:cNvCxnSpPr>
          <p:nvPr/>
        </p:nvCxnSpPr>
        <p:spPr>
          <a:xfrm flipV="1">
            <a:off x="3432281" y="4597781"/>
            <a:ext cx="3948442" cy="1072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201" y="459244"/>
            <a:ext cx="9301843" cy="544050"/>
          </a:xfrm>
        </p:spPr>
        <p:txBody>
          <a:bodyPr/>
          <a:lstStyle/>
          <a:p>
            <a:r>
              <a:rPr lang="zh-CN" altLang="en-US" sz="3600" dirty="0">
                <a:solidFill>
                  <a:schemeClr val="tx1"/>
                </a:solidFill>
              </a:rPr>
              <a:t>关于考试题型</a:t>
            </a:r>
          </a:p>
        </p:txBody>
      </p:sp>
      <p:graphicFrame>
        <p:nvGraphicFramePr>
          <p:cNvPr id="8195" name="表格占位符 8194"/>
          <p:cNvGraphicFramePr>
            <a:graphicFrameLocks noGrp="1"/>
          </p:cNvGraphicFramePr>
          <p:nvPr>
            <p:ph type="tbl" idx="4294967295"/>
          </p:nvPr>
        </p:nvGraphicFramePr>
        <p:xfrm>
          <a:off x="1534251" y="2465795"/>
          <a:ext cx="8256904" cy="2175510"/>
        </p:xfrm>
        <a:graphic>
          <a:graphicData uri="http://schemas.openxmlformats.org/drawingml/2006/table">
            <a:tbl>
              <a:tblPr/>
              <a:tblGrid>
                <a:gridCol w="3277746">
                  <a:extLst>
                    <a:ext uri="{9D8B030D-6E8A-4147-A177-3AD203B41FA5}">
                      <a16:colId xmlns:a16="http://schemas.microsoft.com/office/drawing/2014/main" val="20000"/>
                    </a:ext>
                  </a:extLst>
                </a:gridCol>
                <a:gridCol w="2489579">
                  <a:extLst>
                    <a:ext uri="{9D8B030D-6E8A-4147-A177-3AD203B41FA5}">
                      <a16:colId xmlns:a16="http://schemas.microsoft.com/office/drawing/2014/main" val="20001"/>
                    </a:ext>
                  </a:extLst>
                </a:gridCol>
                <a:gridCol w="2489579">
                  <a:extLst>
                    <a:ext uri="{9D8B030D-6E8A-4147-A177-3AD203B41FA5}">
                      <a16:colId xmlns:a16="http://schemas.microsoft.com/office/drawing/2014/main" val="20002"/>
                    </a:ext>
                  </a:extLst>
                </a:gridCol>
              </a:tblGrid>
              <a:tr h="544195">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dirty="0">
                          <a:solidFill>
                            <a:schemeClr val="tx1"/>
                          </a:solidFill>
                          <a:latin typeface="华文中宋" panose="02010600040101010101" pitchFamily="2" charset="-122"/>
                          <a:ea typeface="华文中宋" panose="02010600040101010101" pitchFamily="2" charset="-122"/>
                          <a:sym typeface="华文中宋" panose="02010600040101010101" pitchFamily="2" charset="-122"/>
                        </a:rPr>
                        <a:t>题型</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题目数</a:t>
                      </a: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solidFill>
                        <a:schemeClr val="accent1"/>
                      </a:solidFill>
                      <a:prstDash val="soli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总分值</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3560">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单选题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25</a:t>
                      </a:r>
                      <a:endParaRPr lang="zh-CN" altLang="en-US"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x-none"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50</a:t>
                      </a:r>
                      <a:r>
                        <a:rPr lang="zh-CN" altLang="en-US" sz="2000" b="1" i="0" u="none" kern="1200" baseline="0" dirty="0">
                          <a:solidFill>
                            <a:srgbClr val="C00000"/>
                          </a:solidFill>
                          <a:latin typeface="华文中宋" panose="02010600040101010101" pitchFamily="2" charset="-122"/>
                          <a:ea typeface="华文中宋" panose="02010600040101010101" pitchFamily="2" charset="-122"/>
                          <a:cs typeface="+mn-cs"/>
                          <a:sym typeface="华文中宋" panose="02010600040101010101" pitchFamily="2" charset="-122"/>
                        </a:rPr>
                        <a:t>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4195">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简答题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5</a:t>
                      </a:r>
                      <a:endPar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30分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560">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eaLnBrk="1" hangingPunct="1">
                        <a:spcBef>
                          <a:spcPct val="0"/>
                        </a:spcBef>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论述题</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3</a:t>
                      </a: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选</a:t>
                      </a:r>
                      <a:r>
                        <a:rPr lang="en-US" altLang="zh-CN"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2</a:t>
                      </a:r>
                      <a:endPar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endParaRPr>
                    </a:p>
                  </a:txBody>
                  <a:tcPr marL="90005" marR="90005" marT="46800" marB="46800" anchor="ctr">
                    <a:lnL w="12700" cap="flat" cmpd="sng">
                      <a:solidFill>
                        <a:schemeClr val="accent1"/>
                      </a:solidFill>
                      <a:prstDash val="soli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tc>
                  <a:txBody>
                    <a:bodyPr/>
                    <a:lstStyle>
                      <a:lvl1pPr marL="0" lvl="0" indent="0" algn="l" defTabSz="914400" eaLnBrk="0" fontAlgn="base" latinLnBrk="0" hangingPunct="0">
                        <a:spcBef>
                          <a:spcPct val="20000"/>
                        </a:spcBef>
                        <a:spcAft>
                          <a:spcPct val="0"/>
                        </a:spcAft>
                        <a:buFont typeface="Arial" panose="020B0604020202020204" pitchFamily="34" charset="0"/>
                        <a:buNone/>
                        <a:defRPr sz="2000" b="0" i="0" u="none" kern="1200" baseline="0">
                          <a:solidFill>
                            <a:srgbClr val="7F7F7F"/>
                          </a:solidFill>
                          <a:latin typeface="Century Gothic" panose="020B0502020202020204" pitchFamily="34" charset="0"/>
                          <a:ea typeface="宋体" panose="02010600030101010101" pitchFamily="2" charset="-122"/>
                          <a:sym typeface="Palatino Linotype" panose="02040502050505030304" pitchFamily="18" charset="0"/>
                        </a:defRPr>
                      </a:lvl1pPr>
                      <a:lvl2pPr marL="742950" lvl="1" indent="-285750" algn="l">
                        <a:buFont typeface="Courier New" panose="02070309020205020404" pitchFamily="49" charset="0"/>
                        <a:buChar char="o"/>
                        <a:defRPr sz="1400" kern="1200"/>
                      </a:lvl2pPr>
                      <a:lvl3pPr marL="1143000" lvl="2" indent="-228600" algn="l">
                        <a:defRPr sz="1400" kern="1200"/>
                      </a:lvl3pPr>
                      <a:lvl4pPr marL="1600200" lvl="3" indent="-228600" algn="l">
                        <a:defRPr sz="1400" kern="1200"/>
                      </a:lvl4pPr>
                      <a:lvl5pPr marL="2057400" lvl="4" indent="-228600" algn="l">
                        <a:defRPr sz="1400" kern="1200"/>
                      </a:lvl5pPr>
                    </a:lstStyle>
                    <a:p>
                      <a:pPr marL="0" lvl="0" indent="0" algn="ctr" defTabSz="914400" rtl="0" eaLnBrk="1" fontAlgn="base" latinLnBrk="0" hangingPunct="1">
                        <a:spcBef>
                          <a:spcPct val="0"/>
                        </a:spcBef>
                        <a:spcAft>
                          <a:spcPct val="0"/>
                        </a:spcAft>
                        <a:buClr>
                          <a:schemeClr val="tx2"/>
                        </a:buClr>
                        <a:buSzPct val="70000"/>
                        <a:buFont typeface="Wingdings" panose="05000000000000000000" pitchFamily="2" charset="2"/>
                        <a:buNone/>
                      </a:pPr>
                      <a:r>
                        <a:rPr lang="zh-CN" altLang="en-US" sz="2000" b="1" i="0" u="none" kern="1200" baseline="0" dirty="0">
                          <a:solidFill>
                            <a:schemeClr val="tx1"/>
                          </a:solidFill>
                          <a:latin typeface="华文中宋" panose="02010600040101010101" pitchFamily="2" charset="-122"/>
                          <a:ea typeface="华文中宋" panose="02010600040101010101" pitchFamily="2" charset="-122"/>
                          <a:cs typeface="+mn-cs"/>
                          <a:sym typeface="华文中宋" panose="02010600040101010101" pitchFamily="2" charset="-122"/>
                        </a:rPr>
                        <a:t>20分</a:t>
                      </a:r>
                    </a:p>
                  </a:txBody>
                  <a:tcPr marL="90005" marR="90005" marT="46800" marB="46800" anchor="ctr">
                    <a:lnL w="12700" cap="flat" cmpd="sng">
                      <a:solidFill>
                        <a:schemeClr val="accent1"/>
                      </a:solidFill>
                      <a:prstDash val="solid"/>
                      <a:headEnd type="none" w="med" len="med"/>
                      <a:tailEnd type="none" w="med" len="med"/>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9995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59453" y="346153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24" name="右箭头 23"/>
          <p:cNvSpPr/>
          <p:nvPr/>
        </p:nvSpPr>
        <p:spPr>
          <a:xfrm>
            <a:off x="8459453" y="346153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01121"/>
            <a:ext cx="10515600" cy="903879"/>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近代中国成为</a:t>
            </a:r>
            <a:r>
              <a:rPr lang="zh-CN" altLang="en-US" sz="2000" dirty="0">
                <a:solidFill>
                  <a:srgbClr val="C00000"/>
                </a:solidFill>
                <a:latin typeface="黑体" panose="02010609060101010101" pitchFamily="49" charset="-122"/>
                <a:ea typeface="黑体" panose="02010609060101010101" pitchFamily="49" charset="-122"/>
              </a:rPr>
              <a:t>半殖民地半封建社会</a:t>
            </a: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a:p>
            <a:pPr>
              <a:lnSpc>
                <a:spcPct val="250000"/>
              </a:lnSpc>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5" name="文本框 4"/>
          <p:cNvSpPr txBox="1"/>
          <p:nvPr/>
        </p:nvSpPr>
        <p:spPr>
          <a:xfrm>
            <a:off x="1058692"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p>
        </p:txBody>
      </p:sp>
      <p:pic>
        <p:nvPicPr>
          <p:cNvPr id="4" name="图片 3"/>
          <p:cNvPicPr>
            <a:picLocks noChangeAspect="1"/>
          </p:cNvPicPr>
          <p:nvPr/>
        </p:nvPicPr>
        <p:blipFill>
          <a:blip r:embed="rId2"/>
          <a:stretch>
            <a:fillRect/>
          </a:stretch>
        </p:blipFill>
        <p:spPr>
          <a:xfrm>
            <a:off x="5554828" y="1251693"/>
            <a:ext cx="1572510" cy="501318"/>
          </a:xfrm>
          <a:prstGeom prst="rect">
            <a:avLst/>
          </a:prstGeom>
        </p:spPr>
      </p:pic>
      <p:pic>
        <p:nvPicPr>
          <p:cNvPr id="2" name="图片 1"/>
          <p:cNvPicPr>
            <a:picLocks noChangeAspect="1"/>
          </p:cNvPicPr>
          <p:nvPr/>
        </p:nvPicPr>
        <p:blipFill>
          <a:blip r:embed="rId3"/>
          <a:stretch>
            <a:fillRect/>
          </a:stretch>
        </p:blipFill>
        <p:spPr>
          <a:xfrm>
            <a:off x="9818007" y="-183700"/>
            <a:ext cx="2679700" cy="2479250"/>
          </a:xfrm>
          <a:prstGeom prst="rect">
            <a:avLst/>
          </a:prstGeom>
        </p:spPr>
      </p:pic>
      <p:sp>
        <p:nvSpPr>
          <p:cNvPr id="6" name="object 59"/>
          <p:cNvSpPr/>
          <p:nvPr/>
        </p:nvSpPr>
        <p:spPr>
          <a:xfrm>
            <a:off x="838200" y="3962799"/>
            <a:ext cx="9813925" cy="132715"/>
          </a:xfrm>
          <a:custGeom>
            <a:avLst/>
            <a:gdLst/>
            <a:ahLst/>
            <a:cxnLst/>
            <a:rect l="l" t="t" r="r" b="b"/>
            <a:pathLst>
              <a:path w="9813925" h="132714">
                <a:moveTo>
                  <a:pt x="9732190" y="80665"/>
                </a:moveTo>
                <a:lnTo>
                  <a:pt x="9685172" y="107950"/>
                </a:lnTo>
                <a:lnTo>
                  <a:pt x="9682886" y="116712"/>
                </a:lnTo>
                <a:lnTo>
                  <a:pt x="9686823" y="123444"/>
                </a:lnTo>
                <a:lnTo>
                  <a:pt x="9690760" y="130302"/>
                </a:lnTo>
                <a:lnTo>
                  <a:pt x="9699523" y="132587"/>
                </a:lnTo>
                <a:lnTo>
                  <a:pt x="9788823" y="80772"/>
                </a:lnTo>
                <a:lnTo>
                  <a:pt x="9732190" y="80665"/>
                </a:lnTo>
                <a:close/>
              </a:path>
              <a:path w="9813925" h="132714">
                <a:moveTo>
                  <a:pt x="9756631" y="66456"/>
                </a:moveTo>
                <a:lnTo>
                  <a:pt x="9732190" y="80665"/>
                </a:lnTo>
                <a:lnTo>
                  <a:pt x="9785248" y="80772"/>
                </a:lnTo>
                <a:lnTo>
                  <a:pt x="9785248" y="78867"/>
                </a:lnTo>
                <a:lnTo>
                  <a:pt x="9777755" y="78867"/>
                </a:lnTo>
                <a:lnTo>
                  <a:pt x="9756631" y="66456"/>
                </a:lnTo>
                <a:close/>
              </a:path>
              <a:path w="9813925" h="132714">
                <a:moveTo>
                  <a:pt x="9699777" y="0"/>
                </a:moveTo>
                <a:lnTo>
                  <a:pt x="9691014" y="2286"/>
                </a:lnTo>
                <a:lnTo>
                  <a:pt x="9687077" y="9144"/>
                </a:lnTo>
                <a:lnTo>
                  <a:pt x="9683140" y="15875"/>
                </a:lnTo>
                <a:lnTo>
                  <a:pt x="9685426" y="24637"/>
                </a:lnTo>
                <a:lnTo>
                  <a:pt x="9732180" y="52090"/>
                </a:lnTo>
                <a:lnTo>
                  <a:pt x="9785248" y="52197"/>
                </a:lnTo>
                <a:lnTo>
                  <a:pt x="9785248" y="80772"/>
                </a:lnTo>
                <a:lnTo>
                  <a:pt x="9788823" y="80772"/>
                </a:lnTo>
                <a:lnTo>
                  <a:pt x="9813315" y="66548"/>
                </a:lnTo>
                <a:lnTo>
                  <a:pt x="9706635" y="3937"/>
                </a:lnTo>
                <a:lnTo>
                  <a:pt x="9699777" y="0"/>
                </a:lnTo>
                <a:close/>
              </a:path>
              <a:path w="9813925" h="132714">
                <a:moveTo>
                  <a:pt x="50" y="32512"/>
                </a:moveTo>
                <a:lnTo>
                  <a:pt x="0" y="61087"/>
                </a:lnTo>
                <a:lnTo>
                  <a:pt x="9732190" y="80665"/>
                </a:lnTo>
                <a:lnTo>
                  <a:pt x="9756631" y="66456"/>
                </a:lnTo>
                <a:lnTo>
                  <a:pt x="9732180" y="52090"/>
                </a:lnTo>
                <a:lnTo>
                  <a:pt x="50" y="32512"/>
                </a:lnTo>
                <a:close/>
              </a:path>
              <a:path w="9813925" h="132714">
                <a:moveTo>
                  <a:pt x="9777882" y="54102"/>
                </a:moveTo>
                <a:lnTo>
                  <a:pt x="9756631" y="66456"/>
                </a:lnTo>
                <a:lnTo>
                  <a:pt x="9777755" y="78867"/>
                </a:lnTo>
                <a:lnTo>
                  <a:pt x="9777882" y="54102"/>
                </a:lnTo>
                <a:close/>
              </a:path>
              <a:path w="9813925" h="132714">
                <a:moveTo>
                  <a:pt x="9785248" y="54102"/>
                </a:moveTo>
                <a:lnTo>
                  <a:pt x="9777882" y="54102"/>
                </a:lnTo>
                <a:lnTo>
                  <a:pt x="9777755" y="78867"/>
                </a:lnTo>
                <a:lnTo>
                  <a:pt x="9785248" y="78867"/>
                </a:lnTo>
                <a:lnTo>
                  <a:pt x="9785248" y="54102"/>
                </a:lnTo>
                <a:close/>
              </a:path>
              <a:path w="9813925" h="132714">
                <a:moveTo>
                  <a:pt x="9732180" y="52090"/>
                </a:moveTo>
                <a:lnTo>
                  <a:pt x="9756631" y="66456"/>
                </a:lnTo>
                <a:lnTo>
                  <a:pt x="9777882" y="54102"/>
                </a:lnTo>
                <a:lnTo>
                  <a:pt x="9785248" y="54102"/>
                </a:lnTo>
                <a:lnTo>
                  <a:pt x="9785248" y="52197"/>
                </a:lnTo>
                <a:lnTo>
                  <a:pt x="9732180" y="52090"/>
                </a:lnTo>
                <a:close/>
              </a:path>
            </a:pathLst>
          </a:custGeom>
          <a:solidFill>
            <a:srgbClr val="C00000"/>
          </a:solidFill>
        </p:spPr>
        <p:txBody>
          <a:bodyPr wrap="square" lIns="0" tIns="0" rIns="0" bIns="0" rtlCol="0"/>
          <a:lstStyle/>
          <a:p>
            <a:endParaRPr/>
          </a:p>
        </p:txBody>
      </p:sp>
      <p:sp>
        <p:nvSpPr>
          <p:cNvPr id="7" name="矩形 6"/>
          <p:cNvSpPr/>
          <p:nvPr/>
        </p:nvSpPr>
        <p:spPr>
          <a:xfrm>
            <a:off x="1246274" y="5248520"/>
            <a:ext cx="8705371" cy="784830"/>
          </a:xfrm>
          <a:prstGeom prst="rect">
            <a:avLst/>
          </a:prstGeom>
        </p:spPr>
        <p:txBody>
          <a:bodyPr wrap="square">
            <a:spAutoFit/>
          </a:bodyPr>
          <a:lstStyle/>
          <a:p>
            <a:pPr>
              <a:lnSpc>
                <a:spcPct val="250000"/>
              </a:lnSpc>
            </a:pPr>
            <a:r>
              <a:rPr lang="zh-CN" altLang="en-US" dirty="0">
                <a:latin typeface="黑体" panose="02010609060101010101" pitchFamily="49" charset="-122"/>
                <a:ea typeface="黑体" panose="02010609060101010101" pitchFamily="49" charset="-122"/>
              </a:rPr>
              <a:t>中国近代史的开端：</a:t>
            </a:r>
            <a:r>
              <a:rPr lang="en-US" altLang="zh-CN" dirty="0">
                <a:solidFill>
                  <a:srgbClr val="C00000"/>
                </a:solidFill>
                <a:latin typeface="黑体" panose="02010609060101010101" pitchFamily="49" charset="-122"/>
                <a:ea typeface="黑体" panose="02010609060101010101" pitchFamily="49" charset="-122"/>
              </a:rPr>
              <a:t>1840</a:t>
            </a:r>
            <a:r>
              <a:rPr lang="zh-CN" altLang="en-US" dirty="0">
                <a:solidFill>
                  <a:srgbClr val="C00000"/>
                </a:solidFill>
                <a:latin typeface="黑体" panose="02010609060101010101" pitchFamily="49" charset="-122"/>
                <a:ea typeface="黑体" panose="02010609060101010101" pitchFamily="49" charset="-122"/>
              </a:rPr>
              <a:t>年第一次鸦片战争是中国近代史的开端</a:t>
            </a:r>
            <a:endParaRPr lang="en-US" altLang="zh-CN" dirty="0">
              <a:solidFill>
                <a:srgbClr val="C00000"/>
              </a:solidFill>
              <a:latin typeface="黑体" panose="02010609060101010101" pitchFamily="49" charset="-122"/>
              <a:ea typeface="黑体" panose="02010609060101010101" pitchFamily="49" charset="-122"/>
            </a:endParaRPr>
          </a:p>
        </p:txBody>
      </p:sp>
      <p:sp>
        <p:nvSpPr>
          <p:cNvPr id="8" name="object 66"/>
          <p:cNvSpPr/>
          <p:nvPr/>
        </p:nvSpPr>
        <p:spPr>
          <a:xfrm>
            <a:off x="1404653" y="2208133"/>
            <a:ext cx="1194574" cy="1765553"/>
          </a:xfrm>
          <a:prstGeom prst="rect">
            <a:avLst/>
          </a:prstGeom>
          <a:blipFill>
            <a:blip r:embed="rId4" cstate="print"/>
            <a:stretch>
              <a:fillRect/>
            </a:stretch>
          </a:blipFill>
        </p:spPr>
        <p:txBody>
          <a:bodyPr wrap="square" lIns="0" tIns="0" rIns="0" bIns="0" rtlCol="0"/>
          <a:lstStyle/>
          <a:p>
            <a:endParaRPr/>
          </a:p>
        </p:txBody>
      </p:sp>
      <p:sp>
        <p:nvSpPr>
          <p:cNvPr id="9" name="object 60"/>
          <p:cNvSpPr/>
          <p:nvPr/>
        </p:nvSpPr>
        <p:spPr>
          <a:xfrm>
            <a:off x="5510696" y="3836117"/>
            <a:ext cx="88264" cy="193039"/>
          </a:xfrm>
          <a:prstGeom prst="rect">
            <a:avLst/>
          </a:prstGeom>
          <a:blipFill>
            <a:blip r:embed="rId5" cstate="print"/>
            <a:stretch>
              <a:fillRect/>
            </a:stretch>
          </a:blipFill>
        </p:spPr>
        <p:txBody>
          <a:bodyPr wrap="square" lIns="0" tIns="0" rIns="0" bIns="0" rtlCol="0"/>
          <a:lstStyle/>
          <a:p>
            <a:endParaRPr/>
          </a:p>
        </p:txBody>
      </p:sp>
      <p:sp>
        <p:nvSpPr>
          <p:cNvPr id="10" name="object 61"/>
          <p:cNvSpPr txBox="1"/>
          <p:nvPr/>
        </p:nvSpPr>
        <p:spPr>
          <a:xfrm>
            <a:off x="4575642" y="3962799"/>
            <a:ext cx="1807210" cy="1059180"/>
          </a:xfrm>
          <a:prstGeom prst="rect">
            <a:avLst/>
          </a:prstGeom>
        </p:spPr>
        <p:txBody>
          <a:bodyPr vert="horz" wrap="square" lIns="0" tIns="209550" rIns="0" bIns="0" rtlCol="0">
            <a:spAutoFit/>
          </a:bodyPr>
          <a:lstStyle/>
          <a:p>
            <a:pPr algn="ctr">
              <a:lnSpc>
                <a:spcPct val="100000"/>
              </a:lnSpc>
              <a:spcBef>
                <a:spcPts val="1650"/>
              </a:spcBef>
            </a:pPr>
            <a:r>
              <a:rPr lang="en-US" altLang="zh-CN" sz="2400" b="1" spc="-150" dirty="0">
                <a:latin typeface="黑体" panose="02010609060101010101" pitchFamily="49" charset="-122"/>
                <a:ea typeface="黑体" panose="02010609060101010101" pitchFamily="49" charset="-122"/>
                <a:cs typeface="黑体" panose="02010609060101010101" pitchFamily="49" charset="-122"/>
              </a:rPr>
              <a:t>1840</a:t>
            </a:r>
            <a:endParaRPr sz="2400" spc="-150" dirty="0">
              <a:latin typeface="黑体" panose="02010609060101010101" pitchFamily="49" charset="-122"/>
              <a:ea typeface="黑体" panose="02010609060101010101" pitchFamily="49" charset="-122"/>
              <a:cs typeface="黑体" panose="02010609060101010101" pitchFamily="49" charset="-122"/>
            </a:endParaRPr>
          </a:p>
          <a:p>
            <a:pPr algn="ctr">
              <a:lnSpc>
                <a:spcPct val="100000"/>
              </a:lnSpc>
              <a:spcBef>
                <a:spcPts val="1300"/>
              </a:spcBef>
            </a:pPr>
            <a:r>
              <a:rPr sz="2000" dirty="0">
                <a:latin typeface="黑体" panose="02010609060101010101" pitchFamily="49" charset="-122"/>
                <a:ea typeface="黑体" panose="02010609060101010101" pitchFamily="49" charset="-122"/>
                <a:cs typeface="黑体" panose="02010609060101010101" pitchFamily="49" charset="-122"/>
              </a:rPr>
              <a:t>第一次鸦片战争</a:t>
            </a:r>
          </a:p>
        </p:txBody>
      </p:sp>
      <p:sp>
        <p:nvSpPr>
          <p:cNvPr id="11" name="object 62"/>
          <p:cNvSpPr/>
          <p:nvPr/>
        </p:nvSpPr>
        <p:spPr>
          <a:xfrm>
            <a:off x="5554828" y="1751557"/>
            <a:ext cx="0" cy="2082800"/>
          </a:xfrm>
          <a:custGeom>
            <a:avLst/>
            <a:gdLst/>
            <a:ahLst/>
            <a:cxnLst/>
            <a:rect l="l" t="t" r="r" b="b"/>
            <a:pathLst>
              <a:path h="2082800">
                <a:moveTo>
                  <a:pt x="0" y="0"/>
                </a:moveTo>
                <a:lnTo>
                  <a:pt x="0" y="2082800"/>
                </a:lnTo>
              </a:path>
            </a:pathLst>
          </a:custGeom>
          <a:ln w="6350">
            <a:solidFill>
              <a:srgbClr val="C00000"/>
            </a:solidFill>
            <a:prstDash val="sysDot"/>
          </a:ln>
        </p:spPr>
        <p:txBody>
          <a:bodyPr wrap="square" lIns="0" tIns="0" rIns="0" bIns="0" rtlCol="0"/>
          <a:lstStyle/>
          <a:p>
            <a:endParaRPr/>
          </a:p>
        </p:txBody>
      </p:sp>
      <p:sp>
        <p:nvSpPr>
          <p:cNvPr id="12" name="object 70"/>
          <p:cNvSpPr/>
          <p:nvPr/>
        </p:nvSpPr>
        <p:spPr>
          <a:xfrm>
            <a:off x="6679471" y="2154205"/>
            <a:ext cx="1051077" cy="1823212"/>
          </a:xfrm>
          <a:prstGeom prst="rect">
            <a:avLst/>
          </a:prstGeom>
          <a:blipFill>
            <a:blip r:embed="rId6" cstate="print"/>
            <a:stretch>
              <a:fillRect/>
            </a:stretch>
          </a:blipFill>
        </p:spPr>
        <p:txBody>
          <a:bodyPr wrap="square" lIns="0" tIns="0" rIns="0" bIns="0" rtlCol="0"/>
          <a:lstStyle/>
          <a:p>
            <a:endParaRPr/>
          </a:p>
        </p:txBody>
      </p:sp>
      <p:sp>
        <p:nvSpPr>
          <p:cNvPr id="13" name="object 69"/>
          <p:cNvSpPr/>
          <p:nvPr/>
        </p:nvSpPr>
        <p:spPr>
          <a:xfrm>
            <a:off x="8359267" y="2246398"/>
            <a:ext cx="1194574" cy="1765553"/>
          </a:xfrm>
          <a:prstGeom prst="rect">
            <a:avLst/>
          </a:prstGeom>
          <a:blipFill>
            <a:blip r:embed="rId4" cstate="print"/>
            <a:stretch>
              <a:fillRect/>
            </a:stretch>
          </a:blipFill>
        </p:spPr>
        <p:txBody>
          <a:bodyPr wrap="square" lIns="0" tIns="0" rIns="0" bIns="0" rtlCol="0"/>
          <a:lstStyle/>
          <a:p>
            <a:endParaRPr/>
          </a:p>
        </p:txBody>
      </p:sp>
      <p:sp>
        <p:nvSpPr>
          <p:cNvPr id="17" name="文本框 16"/>
          <p:cNvSpPr txBox="1"/>
          <p:nvPr/>
        </p:nvSpPr>
        <p:spPr>
          <a:xfrm>
            <a:off x="6835742" y="4199539"/>
            <a:ext cx="3047050"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18" name="文本框 17"/>
          <p:cNvSpPr txBox="1"/>
          <p:nvPr/>
        </p:nvSpPr>
        <p:spPr>
          <a:xfrm>
            <a:off x="1307274" y="4222196"/>
            <a:ext cx="1513114"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封建社会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59453"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16379" y="3293678"/>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954170"/>
            <a:ext cx="10515600" cy="4351338"/>
          </a:xfrm>
        </p:spPr>
        <p:txBody>
          <a:bodyPr/>
          <a:lstStyle/>
          <a:p>
            <a:r>
              <a:rPr lang="zh-CN" altLang="en-US" sz="2000" dirty="0">
                <a:latin typeface="黑体" panose="02010609060101010101" pitchFamily="49" charset="-122"/>
                <a:ea typeface="黑体" panose="02010609060101010101" pitchFamily="49" charset="-122"/>
              </a:rPr>
              <a:t>近代中国成为半殖民地半封建社会</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半殖民地半封建社会的特点</a:t>
            </a:r>
            <a:r>
              <a:rPr lang="en-US" altLang="zh-CN" dirty="0">
                <a:solidFill>
                  <a:srgbClr val="FF0000"/>
                </a:solidFill>
                <a:latin typeface="黑体" panose="02010609060101010101" pitchFamily="49" charset="-122"/>
                <a:ea typeface="黑体" panose="02010609060101010101" pitchFamily="49" charset="-122"/>
              </a:rPr>
              <a:t> </a:t>
            </a:r>
          </a:p>
          <a:p>
            <a:endParaRPr lang="zh-CN" altLang="en-US" dirty="0"/>
          </a:p>
        </p:txBody>
      </p:sp>
      <p:sp>
        <p:nvSpPr>
          <p:cNvPr id="6" name="文本框 5"/>
          <p:cNvSpPr txBox="1"/>
          <p:nvPr/>
        </p:nvSpPr>
        <p:spPr>
          <a:xfrm>
            <a:off x="1058692" y="474039"/>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5" name="图片 4"/>
          <p:cNvPicPr>
            <a:picLocks noChangeAspect="1"/>
          </p:cNvPicPr>
          <p:nvPr/>
        </p:nvPicPr>
        <p:blipFill>
          <a:blip r:embed="rId2"/>
          <a:stretch>
            <a:fillRect/>
          </a:stretch>
        </p:blipFill>
        <p:spPr>
          <a:xfrm>
            <a:off x="4319999" y="1602903"/>
            <a:ext cx="1453026" cy="439101"/>
          </a:xfrm>
          <a:prstGeom prst="rect">
            <a:avLst/>
          </a:prstGeom>
        </p:spPr>
      </p:pic>
      <p:pic>
        <p:nvPicPr>
          <p:cNvPr id="2" name="图片 1"/>
          <p:cNvPicPr>
            <a:picLocks noChangeAspect="1"/>
          </p:cNvPicPr>
          <p:nvPr/>
        </p:nvPicPr>
        <p:blipFill>
          <a:blip r:embed="rId3"/>
          <a:stretch>
            <a:fillRect/>
          </a:stretch>
        </p:blipFill>
        <p:spPr>
          <a:xfrm>
            <a:off x="9964964" y="-174006"/>
            <a:ext cx="2625272" cy="2428893"/>
          </a:xfrm>
          <a:prstGeom prst="rect">
            <a:avLst/>
          </a:prstGeom>
        </p:spPr>
      </p:pic>
      <p:sp>
        <p:nvSpPr>
          <p:cNvPr id="8" name="圆角矩形 7"/>
          <p:cNvSpPr/>
          <p:nvPr/>
        </p:nvSpPr>
        <p:spPr>
          <a:xfrm>
            <a:off x="1733606" y="3190171"/>
            <a:ext cx="6962322" cy="571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帝国主义勾结中国封建势力</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操纵中国命脉，奴役中国人民。</a:t>
            </a:r>
            <a:endParaRPr kumimoji="1" lang="zh-CN" altLang="en-US" dirty="0">
              <a:solidFill>
                <a:schemeClr val="tx1"/>
              </a:solidFill>
            </a:endParaRPr>
          </a:p>
        </p:txBody>
      </p:sp>
      <p:sp>
        <p:nvSpPr>
          <p:cNvPr id="9" name="圆角矩形 8"/>
          <p:cNvSpPr/>
          <p:nvPr/>
        </p:nvSpPr>
        <p:spPr>
          <a:xfrm>
            <a:off x="1733606" y="4624186"/>
            <a:ext cx="9119451" cy="571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自然经济</a:t>
            </a:r>
            <a:r>
              <a:rPr kumimoji="1" lang="zh-CN" altLang="en-US">
                <a:solidFill>
                  <a:schemeClr val="tx1"/>
                </a:solidFill>
                <a:latin typeface="黑体" panose="02010609060101010101" pitchFamily="49" charset="-122"/>
                <a:ea typeface="黑体" panose="02010609060101010101" pitchFamily="49" charset="-122"/>
                <a:cs typeface="黑体" panose="02010609060101010101" pitchFamily="49" charset="-122"/>
              </a:rPr>
              <a:t>遭到破坏</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中国资本主义有所发展</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但各地区发展不平衡</a:t>
            </a:r>
            <a:r>
              <a:rPr kumimoji="1" lang="en-US" altLang="zh-CN"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rPr>
              <a:t>人民生活极端贫困化。</a:t>
            </a:r>
          </a:p>
        </p:txBody>
      </p:sp>
      <p:sp>
        <p:nvSpPr>
          <p:cNvPr id="10" name="矩形 9"/>
          <p:cNvSpPr/>
          <p:nvPr/>
        </p:nvSpPr>
        <p:spPr>
          <a:xfrm>
            <a:off x="761999" y="3212335"/>
            <a:ext cx="794657" cy="5495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政治</a:t>
            </a:r>
          </a:p>
        </p:txBody>
      </p:sp>
      <p:sp>
        <p:nvSpPr>
          <p:cNvPr id="11" name="矩形 10"/>
          <p:cNvSpPr/>
          <p:nvPr/>
        </p:nvSpPr>
        <p:spPr>
          <a:xfrm>
            <a:off x="762000" y="4624186"/>
            <a:ext cx="794657" cy="5495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经济</a:t>
            </a:r>
          </a:p>
        </p:txBody>
      </p:sp>
      <p:sp>
        <p:nvSpPr>
          <p:cNvPr id="12" name="文本框 11"/>
          <p:cNvSpPr txBox="1"/>
          <p:nvPr/>
        </p:nvSpPr>
        <p:spPr>
          <a:xfrm>
            <a:off x="415635" y="-21606"/>
            <a:ext cx="6525491" cy="246221"/>
          </a:xfrm>
          <a:prstGeom prst="rect">
            <a:avLst/>
          </a:prstGeom>
          <a:noFill/>
        </p:spPr>
        <p:txBody>
          <a:bodyPr wrap="square" rtlCol="0">
            <a:spAutoFit/>
          </a:bodyPr>
          <a:lstStyle/>
          <a:p>
            <a:r>
              <a:rPr kumimoji="1" lang="en-US" altLang="zh-CN" sz="1000" dirty="0">
                <a:solidFill>
                  <a:schemeClr val="bg1">
                    <a:lumMod val="95000"/>
                  </a:schemeClr>
                </a:solidFill>
              </a:rPr>
              <a:t>1.2.2.1</a:t>
            </a:r>
            <a:r>
              <a:rPr kumimoji="1" lang="zh-CN" altLang="en-US" sz="1000" dirty="0">
                <a:solidFill>
                  <a:schemeClr val="bg1">
                    <a:lumMod val="95000"/>
                  </a:schemeClr>
                </a:solidFill>
              </a:rPr>
              <a:t>中国近代史的开端和中国半殖民地半封建社会的特点</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503796"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7542"/>
            <a:ext cx="10515600" cy="1291902"/>
          </a:xfrm>
        </p:spPr>
        <p:txBody>
          <a:bodyPr>
            <a:normAutofit/>
          </a:bodyPr>
          <a:lstStyle/>
          <a:p>
            <a:r>
              <a:rPr lang="zh-CN" altLang="en-US" sz="2000" dirty="0">
                <a:latin typeface="黑体" panose="02010609060101010101" pitchFamily="49" charset="-122"/>
                <a:ea typeface="黑体" panose="02010609060101010101" pitchFamily="49" charset="-122"/>
              </a:rPr>
              <a:t>近代中国成为半殖民地半封建社会</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社会阶级的变化</a:t>
            </a:r>
            <a:endParaRPr lang="en-US" altLang="zh-CN" sz="2000" dirty="0">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7" name="文本框 6"/>
          <p:cNvSpPr txBox="1"/>
          <p:nvPr/>
        </p:nvSpPr>
        <p:spPr>
          <a:xfrm>
            <a:off x="1139962" y="457137"/>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grpSp>
        <p:nvGrpSpPr>
          <p:cNvPr id="2" name="组合 1"/>
          <p:cNvGrpSpPr/>
          <p:nvPr/>
        </p:nvGrpSpPr>
        <p:grpSpPr>
          <a:xfrm>
            <a:off x="3428456" y="1838090"/>
            <a:ext cx="4245834" cy="3269494"/>
            <a:chOff x="7579587" y="137627"/>
            <a:chExt cx="4245834" cy="3269494"/>
          </a:xfrm>
        </p:grpSpPr>
        <p:grpSp>
          <p:nvGrpSpPr>
            <p:cNvPr id="8" name="组合 7"/>
            <p:cNvGrpSpPr/>
            <p:nvPr/>
          </p:nvGrpSpPr>
          <p:grpSpPr>
            <a:xfrm>
              <a:off x="8326388" y="1243654"/>
              <a:ext cx="3499033" cy="2163467"/>
              <a:chOff x="8326388" y="1243654"/>
              <a:chExt cx="3499033" cy="2163467"/>
            </a:xfrm>
          </p:grpSpPr>
          <p:sp>
            <p:nvSpPr>
              <p:cNvPr id="4" name="MH_SubTitle_1"/>
              <p:cNvSpPr/>
              <p:nvPr>
                <p:custDataLst>
                  <p:tags r:id="rId1"/>
                </p:custDataLst>
              </p:nvPr>
            </p:nvSpPr>
            <p:spPr>
              <a:xfrm>
                <a:off x="8326388" y="1243654"/>
                <a:ext cx="3499033" cy="2163467"/>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fontScale="92500"/>
              </a:bodyPr>
              <a:lstStyle/>
              <a:p>
                <a:pPr algn="ctr">
                  <a:lnSpc>
                    <a:spcPct val="150000"/>
                  </a:lnSpc>
                  <a:defRPr/>
                </a:pPr>
                <a:r>
                  <a:rPr lang="zh-CN" altLang="en-US" sz="2400" dirty="0">
                    <a:solidFill>
                      <a:schemeClr val="accent1">
                        <a:lumMod val="75000"/>
                      </a:schemeClr>
                    </a:solidFill>
                    <a:latin typeface="黑体" panose="02010609060101010101" pitchFamily="49" charset="-122"/>
                    <a:ea typeface="黑体" panose="02010609060101010101" pitchFamily="49" charset="-122"/>
                  </a:rPr>
                  <a:t>中国阶级</a:t>
                </a:r>
                <a:endParaRPr lang="en-US" altLang="zh-CN" sz="2400" dirty="0">
                  <a:solidFill>
                    <a:schemeClr val="accent1">
                      <a:lumMod val="75000"/>
                    </a:schemeClr>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tx1"/>
                    </a:solidFill>
                    <a:latin typeface="黑体" panose="02010609060101010101" pitchFamily="49" charset="-122"/>
                    <a:ea typeface="黑体" panose="02010609060101010101" pitchFamily="49" charset="-122"/>
                  </a:rPr>
                  <a:t>旧有：地主阶级</a:t>
                </a:r>
                <a:r>
                  <a:rPr lang="en-US" altLang="zh-CN" sz="2000" dirty="0">
                    <a:solidFill>
                      <a:schemeClr val="tx1"/>
                    </a:solidFill>
                    <a:latin typeface="黑体" panose="02010609060101010101" pitchFamily="49" charset="-122"/>
                    <a:ea typeface="黑体" panose="02010609060101010101" pitchFamily="49" charset="-122"/>
                  </a:rPr>
                  <a:t>VS</a:t>
                </a:r>
                <a:r>
                  <a:rPr lang="zh-CN" altLang="en-US" sz="2000" dirty="0">
                    <a:solidFill>
                      <a:schemeClr val="tx1"/>
                    </a:solidFill>
                    <a:latin typeface="黑体" panose="02010609060101010101" pitchFamily="49" charset="-122"/>
                    <a:ea typeface="黑体" panose="02010609060101010101" pitchFamily="49" charset="-122"/>
                  </a:rPr>
                  <a:t>农民阶级</a:t>
                </a:r>
                <a:endParaRPr lang="en-US" altLang="zh-CN" sz="2000" dirty="0">
                  <a:solidFill>
                    <a:schemeClr val="tx1"/>
                  </a:solidFill>
                  <a:latin typeface="黑体" panose="02010609060101010101" pitchFamily="49" charset="-122"/>
                  <a:ea typeface="黑体" panose="02010609060101010101" pitchFamily="49" charset="-122"/>
                </a:endParaRPr>
              </a:p>
              <a:p>
                <a:pPr algn="ctr">
                  <a:lnSpc>
                    <a:spcPct val="150000"/>
                  </a:lnSpc>
                </a:pPr>
                <a:r>
                  <a:rPr lang="zh-CN" altLang="en-US" sz="2400" dirty="0">
                    <a:solidFill>
                      <a:schemeClr val="tx1"/>
                    </a:solidFill>
                    <a:latin typeface="黑体" panose="02010609060101010101" pitchFamily="49" charset="-122"/>
                    <a:ea typeface="黑体" panose="02010609060101010101" pitchFamily="49" charset="-122"/>
                  </a:rPr>
                  <a:t>新兴：资产阶级</a:t>
                </a:r>
                <a:r>
                  <a:rPr lang="en-US" altLang="zh-CN" sz="2400" dirty="0">
                    <a:solidFill>
                      <a:schemeClr val="tx1"/>
                    </a:solidFill>
                    <a:latin typeface="黑体" panose="02010609060101010101" pitchFamily="49" charset="-122"/>
                    <a:ea typeface="黑体" panose="02010609060101010101" pitchFamily="49" charset="-122"/>
                  </a:rPr>
                  <a:t>VS</a:t>
                </a:r>
                <a:r>
                  <a:rPr lang="zh-CN" altLang="en-US" sz="2400" dirty="0">
                    <a:solidFill>
                      <a:schemeClr val="tx1"/>
                    </a:solidFill>
                    <a:latin typeface="黑体" panose="02010609060101010101" pitchFamily="49" charset="-122"/>
                    <a:ea typeface="黑体" panose="02010609060101010101" pitchFamily="49" charset="-122"/>
                  </a:rPr>
                  <a:t>工人阶级</a:t>
                </a:r>
                <a:endParaRPr lang="en-US" altLang="zh-CN" sz="2400" dirty="0">
                  <a:solidFill>
                    <a:schemeClr val="tx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rotWithShape="1">
              <a:blip r:embed="rId3"/>
              <a:srcRect b="46850"/>
              <a:stretch>
                <a:fillRect/>
              </a:stretch>
            </p:blipFill>
            <p:spPr>
              <a:xfrm>
                <a:off x="9713160" y="1445823"/>
                <a:ext cx="725487" cy="379111"/>
              </a:xfrm>
              <a:prstGeom prst="rect">
                <a:avLst/>
              </a:prstGeom>
            </p:spPr>
          </p:pic>
        </p:grpSp>
        <p:pic>
          <p:nvPicPr>
            <p:cNvPr id="3074" name="Picture 2" descr="C:\Users\User\Documents\263EM\chuzi@sunlands.com\history\user\image\0a2b8d88-43cd-46c8-836a-beea4a59c9d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9587" y="137627"/>
              <a:ext cx="1493602" cy="476162"/>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图片 4"/>
          <p:cNvPicPr>
            <a:picLocks noChangeAspect="1"/>
          </p:cNvPicPr>
          <p:nvPr/>
        </p:nvPicPr>
        <p:blipFill>
          <a:blip r:embed="rId5"/>
          <a:stretch>
            <a:fillRect/>
          </a:stretch>
        </p:blipFill>
        <p:spPr>
          <a:xfrm>
            <a:off x="9851570" y="-195212"/>
            <a:ext cx="2712357" cy="2509464"/>
          </a:xfrm>
          <a:prstGeom prst="rect">
            <a:avLst/>
          </a:prstGeom>
        </p:spPr>
      </p:pic>
      <p:sp>
        <p:nvSpPr>
          <p:cNvPr id="10" name="文本框 9"/>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507" y="1443574"/>
            <a:ext cx="10106893" cy="3985322"/>
          </a:xfrm>
        </p:spPr>
        <p:txBody>
          <a:bodyPr>
            <a:noAutofit/>
          </a:bodyPr>
          <a:lstStyle/>
          <a:p>
            <a:r>
              <a:rPr lang="en-US" altLang="zh-CN" sz="2400" dirty="0">
                <a:latin typeface="黑体" panose="02010609060101010101" pitchFamily="49" charset="-122"/>
                <a:ea typeface="黑体" panose="02010609060101010101" pitchFamily="49" charset="-122"/>
              </a:rPr>
              <a:t>1.</a:t>
            </a:r>
            <a:r>
              <a:rPr lang="zh-CN" altLang="en-US" sz="2400" dirty="0">
                <a:solidFill>
                  <a:srgbClr val="C00000"/>
                </a:solidFill>
                <a:latin typeface="黑体" panose="02010609060101010101" pitchFamily="49" charset="-122"/>
                <a:ea typeface="黑体" panose="02010609060101010101" pitchFamily="49" charset="-122"/>
              </a:rPr>
              <a:t>资产阶级</a:t>
            </a:r>
            <a:endParaRPr lang="en-US" altLang="zh-CN" sz="2400" dirty="0">
              <a:solidFill>
                <a:srgbClr val="C00000"/>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组成：买办</a:t>
            </a:r>
            <a:r>
              <a:rPr lang="zh-CN" altLang="en-US" sz="1400" dirty="0">
                <a:latin typeface="黑体" panose="02010609060101010101" pitchFamily="49" charset="-122"/>
                <a:ea typeface="黑体" panose="02010609060101010101" pitchFamily="49" charset="-122"/>
              </a:rPr>
              <a:t>（依附于外国势力并为其服务）</a:t>
            </a:r>
            <a:r>
              <a:rPr lang="zh-CN" altLang="en-US" sz="2000" dirty="0">
                <a:latin typeface="黑体" panose="02010609060101010101" pitchFamily="49" charset="-122"/>
                <a:ea typeface="黑体" panose="02010609060101010101" pitchFamily="49" charset="-122"/>
              </a:rPr>
              <a:t>地主、官僚、商人</a:t>
            </a: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分层：</a:t>
            </a:r>
            <a:r>
              <a:rPr lang="zh-CN" altLang="en-US" sz="2000" dirty="0">
                <a:solidFill>
                  <a:srgbClr val="C00000"/>
                </a:solidFill>
                <a:latin typeface="黑体" panose="02010609060101010101" pitchFamily="49" charset="-122"/>
                <a:ea typeface="黑体" panose="02010609060101010101" pitchFamily="49" charset="-122"/>
              </a:rPr>
              <a:t>官僚买办资产阶级</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消灭</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rPr>
              <a:t>      民族资产阶级</a:t>
            </a:r>
            <a:r>
              <a:rPr lang="en-US" altLang="zh-CN" sz="2000" dirty="0">
                <a:solidFill>
                  <a:srgbClr val="C00000"/>
                </a:solidFill>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两重性</a:t>
            </a:r>
          </a:p>
          <a:p>
            <a:r>
              <a:rPr lang="zh-CN" altLang="en-US" sz="2000"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一定条件下可以参加反帝反封的革命或保持中立；</a:t>
            </a:r>
          </a:p>
          <a:p>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因力量薄弱，与帝、封有千丝万缕联系，斗争中缺乏彻底性。</a:t>
            </a:r>
          </a:p>
          <a:p>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b="1" dirty="0"/>
          </a:p>
          <a:p>
            <a:endParaRPr lang="zh-CN" altLang="en-US" sz="2000" b="1" dirty="0"/>
          </a:p>
        </p:txBody>
      </p:sp>
      <p:sp>
        <p:nvSpPr>
          <p:cNvPr id="7" name="文本框 6"/>
          <p:cNvSpPr txBox="1"/>
          <p:nvPr/>
        </p:nvSpPr>
        <p:spPr>
          <a:xfrm>
            <a:off x="1058692" y="439098"/>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5" name="图片 4"/>
          <p:cNvPicPr>
            <a:picLocks noChangeAspect="1"/>
          </p:cNvPicPr>
          <p:nvPr/>
        </p:nvPicPr>
        <p:blipFill>
          <a:blip r:embed="rId2"/>
          <a:stretch>
            <a:fillRect/>
          </a:stretch>
        </p:blipFill>
        <p:spPr>
          <a:xfrm>
            <a:off x="4002105" y="1584205"/>
            <a:ext cx="1453026" cy="439101"/>
          </a:xfrm>
          <a:prstGeom prst="rect">
            <a:avLst/>
          </a:prstGeom>
        </p:spPr>
      </p:pic>
      <p:pic>
        <p:nvPicPr>
          <p:cNvPr id="6" name="图片 5"/>
          <p:cNvPicPr>
            <a:picLocks noChangeAspect="1"/>
          </p:cNvPicPr>
          <p:nvPr/>
        </p:nvPicPr>
        <p:blipFill>
          <a:blip r:embed="rId3"/>
          <a:stretch>
            <a:fillRect/>
          </a:stretch>
        </p:blipFill>
        <p:spPr>
          <a:xfrm>
            <a:off x="9851570" y="-195212"/>
            <a:ext cx="2712357" cy="2509464"/>
          </a:xfrm>
          <a:prstGeom prst="rect">
            <a:avLst/>
          </a:prstGeom>
        </p:spPr>
      </p:pic>
      <p:sp>
        <p:nvSpPr>
          <p:cNvPr id="9" name="文本框 8"/>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12</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EF5CF22-8657-764D-B132-8E676E9A93E6}"/>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509" y="1137781"/>
            <a:ext cx="10515600" cy="4875487"/>
          </a:xfrm>
        </p:spPr>
        <p:txBody>
          <a:bodyPr>
            <a:normAutofit/>
          </a:bodyPr>
          <a:lstStyle/>
          <a:p>
            <a:r>
              <a:rPr lang="en-US" altLang="zh-CN" sz="2400" dirty="0">
                <a:latin typeface="黑体" panose="02010609060101010101" pitchFamily="49" charset="-122"/>
                <a:ea typeface="黑体" panose="02010609060101010101" pitchFamily="49" charset="-122"/>
              </a:rPr>
              <a:t>2.</a:t>
            </a:r>
            <a:r>
              <a:rPr lang="zh-CN" altLang="en-US" sz="2400" dirty="0">
                <a:solidFill>
                  <a:srgbClr val="C00000"/>
                </a:solidFill>
                <a:latin typeface="黑体" panose="02010609060101010101" pitchFamily="49" charset="-122"/>
                <a:ea typeface="黑体" panose="02010609060101010101" pitchFamily="49" charset="-122"/>
              </a:rPr>
              <a:t>工人阶级</a:t>
            </a:r>
            <a:r>
              <a:rPr lang="zh-CN" altLang="en-US" sz="2000" dirty="0">
                <a:latin typeface="黑体" panose="02010609060101010101" pitchFamily="49" charset="-122"/>
                <a:ea typeface="黑体" panose="02010609060101010101" pitchFamily="49" charset="-122"/>
              </a:rPr>
              <a:t>（领导阶级）</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特点：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受帝、封、资三重压迫，</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革命性更强</a:t>
            </a: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工人阶级</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人数虽少却相对集中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，易于组织并形成革命的力量</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800100" lvl="1" indent="-342900">
              <a:buFont typeface="+mj-lt"/>
              <a:buAutoNum type="alphaLcPeriod"/>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他们大多来自破产农民，与农民有天然联系，</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便于结成工农联盟</a:t>
            </a:r>
            <a:r>
              <a:rPr lang="en-US" altLang="zh-CN" b="1"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latin typeface="黑体" panose="02010609060101010101" pitchFamily="49" charset="-122"/>
                <a:ea typeface="黑体" panose="02010609060101010101" pitchFamily="49" charset="-122"/>
                <a:sym typeface="微软雅黑" panose="020B0503020204020204" pitchFamily="34" charset="-122"/>
              </a:rPr>
              <a:t>农民阶级：主力军</a:t>
            </a:r>
            <a:r>
              <a:rPr lang="en-US" altLang="zh-CN" b="1" dirty="0">
                <a:latin typeface="黑体" panose="02010609060101010101" pitchFamily="49" charset="-122"/>
                <a:ea typeface="黑体" panose="02010609060101010101" pitchFamily="49" charset="-122"/>
                <a:sym typeface="微软雅黑" panose="020B0503020204020204" pitchFamily="34" charset="-122"/>
              </a:rPr>
              <a:t>)</a:t>
            </a:r>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pPr algn="ctr"/>
            <a:r>
              <a:rPr lang="zh-CN" altLang="en-US" sz="24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最先进、最革命、最有力量的阶级。</a:t>
            </a:r>
          </a:p>
          <a:p>
            <a:endParaRPr lang="zh-CN" altLang="en-US" sz="2000" b="1" dirty="0">
              <a:solidFill>
                <a:srgbClr val="0070C0"/>
              </a:solidFill>
              <a:latin typeface="方正综艺简体" panose="03000509000000000000" pitchFamily="65" charset="-122"/>
              <a:ea typeface="方正综艺简体" panose="03000509000000000000" pitchFamily="65" charset="-122"/>
            </a:endParaRPr>
          </a:p>
          <a:p>
            <a:endParaRPr lang="zh-CN" altLang="en-US" sz="2000" b="1" dirty="0"/>
          </a:p>
        </p:txBody>
      </p:sp>
      <p:sp>
        <p:nvSpPr>
          <p:cNvPr id="5" name="文本框 4"/>
          <p:cNvSpPr txBox="1"/>
          <p:nvPr/>
        </p:nvSpPr>
        <p:spPr>
          <a:xfrm>
            <a:off x="1242375" y="490278"/>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2" name="图片 1"/>
          <p:cNvPicPr>
            <a:picLocks noChangeAspect="1"/>
          </p:cNvPicPr>
          <p:nvPr/>
        </p:nvPicPr>
        <p:blipFill>
          <a:blip r:embed="rId2"/>
          <a:stretch>
            <a:fillRect/>
          </a:stretch>
        </p:blipFill>
        <p:spPr>
          <a:xfrm>
            <a:off x="3951868" y="1148246"/>
            <a:ext cx="1453026" cy="439101"/>
          </a:xfrm>
          <a:prstGeom prst="rect">
            <a:avLst/>
          </a:prstGeom>
        </p:spPr>
      </p:pic>
      <p:pic>
        <p:nvPicPr>
          <p:cNvPr id="6" name="图片 5"/>
          <p:cNvPicPr>
            <a:picLocks noChangeAspect="1"/>
          </p:cNvPicPr>
          <p:nvPr/>
        </p:nvPicPr>
        <p:blipFill>
          <a:blip r:embed="rId3"/>
          <a:stretch>
            <a:fillRect/>
          </a:stretch>
        </p:blipFill>
        <p:spPr>
          <a:xfrm>
            <a:off x="9851570" y="-195212"/>
            <a:ext cx="2712357" cy="2509464"/>
          </a:xfrm>
          <a:prstGeom prst="rect">
            <a:avLst/>
          </a:prstGeom>
        </p:spPr>
      </p:pic>
      <p:sp>
        <p:nvSpPr>
          <p:cNvPr id="8" name="文本框 7"/>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13</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A32610A8-2152-9C44-9147-B3217F8F8EF7}"/>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1.2.2.2</a:t>
            </a:r>
            <a:r>
              <a:rPr kumimoji="1" lang="zh-CN" altLang="en-US" sz="1000" dirty="0">
                <a:solidFill>
                  <a:schemeClr val="bg1">
                    <a:lumMod val="95000"/>
                  </a:schemeClr>
                </a:solidFill>
              </a:rPr>
              <a:t>社会阶级关系的变动</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6800"/>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435949" y="3486271"/>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664" y="1505822"/>
            <a:ext cx="11112427" cy="4351338"/>
          </a:xfrm>
        </p:spPr>
        <p:txBody>
          <a:bodyPr>
            <a:normAutofit/>
          </a:bodyPr>
          <a:lstStyle/>
          <a:p>
            <a:r>
              <a:rPr lang="zh-CN" altLang="en-US" sz="2400" dirty="0">
                <a:latin typeface="黑体" panose="02010609060101010101" pitchFamily="49" charset="-122"/>
                <a:ea typeface="黑体" panose="02010609060101010101" pitchFamily="49" charset="-122"/>
              </a:rPr>
              <a:t>两对主要矛盾</a:t>
            </a:r>
            <a:endParaRPr lang="en-US" altLang="zh-CN" sz="2400" dirty="0">
              <a:latin typeface="黑体" panose="02010609060101010101" pitchFamily="49" charset="-122"/>
              <a:ea typeface="黑体" panose="02010609060101010101" pitchFamily="49" charset="-122"/>
            </a:endParaRPr>
          </a:p>
          <a:p>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200" dirty="0">
              <a:solidFill>
                <a:srgbClr val="C00000"/>
              </a:solidFill>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sym typeface="微软雅黑" panose="020B0503020204020204" pitchFamily="34" charset="-122"/>
              </a:rPr>
              <a:t>  民族矛盾（国仇）：</a:t>
            </a:r>
            <a:r>
              <a:rPr lang="zh-CN" altLang="en-US"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sz="2200" dirty="0">
                <a:latin typeface="黑体" panose="02010609060101010101" pitchFamily="49" charset="-122"/>
                <a:ea typeface="黑体" panose="02010609060101010101" pitchFamily="49" charset="-122"/>
                <a:sym typeface="微软雅黑" panose="020B0503020204020204" pitchFamily="34" charset="-122"/>
              </a:rPr>
              <a:t>【</a:t>
            </a:r>
            <a:r>
              <a:rPr lang="zh-CN" altLang="en-US" sz="2200"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sz="2200" dirty="0">
                <a:latin typeface="黑体" panose="02010609060101010101" pitchFamily="49" charset="-122"/>
                <a:ea typeface="黑体" panose="02010609060101010101" pitchFamily="49" charset="-122"/>
                <a:sym typeface="微软雅黑" panose="020B0503020204020204" pitchFamily="34" charset="-122"/>
              </a:rPr>
              <a:t>】</a:t>
            </a:r>
          </a:p>
          <a:p>
            <a:endParaRPr lang="en-US" altLang="zh-CN" sz="22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200" dirty="0">
                <a:latin typeface="黑体" panose="02010609060101010101" pitchFamily="49" charset="-122"/>
                <a:ea typeface="黑体" panose="02010609060101010101" pitchFamily="49" charset="-122"/>
                <a:sym typeface="微软雅黑" panose="020B0503020204020204" pitchFamily="34" charset="-122"/>
              </a:rPr>
              <a:t>  </a:t>
            </a:r>
            <a:r>
              <a:rPr lang="zh-CN" altLang="en-US" sz="2200" dirty="0">
                <a:latin typeface="黑体" panose="02010609060101010101" pitchFamily="49" charset="-122"/>
                <a:ea typeface="黑体" panose="02010609060101010101" pitchFamily="49" charset="-122"/>
                <a:sym typeface="微软雅黑" panose="020B0503020204020204" pitchFamily="34" charset="-122"/>
              </a:rPr>
              <a:t>阶级矛盾（家恨）：</a:t>
            </a:r>
            <a:r>
              <a:rPr lang="zh-CN" altLang="en-US"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sz="22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7929" y="1505822"/>
            <a:ext cx="1493602" cy="47616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9775371" y="-175666"/>
            <a:ext cx="2734128" cy="2529607"/>
          </a:xfrm>
          <a:prstGeom prst="rect">
            <a:avLst/>
          </a:prstGeom>
        </p:spPr>
      </p:pic>
      <p:sp>
        <p:nvSpPr>
          <p:cNvPr id="8" name="文本框 7">
            <a:extLst>
              <a:ext uri="{FF2B5EF4-FFF2-40B4-BE49-F238E27FC236}">
                <a16:creationId xmlns:a16="http://schemas.microsoft.com/office/drawing/2014/main" id="{DAD91928-CF89-8348-AF51-72C03AD8487D}"/>
              </a:ext>
            </a:extLst>
          </p:cNvPr>
          <p:cNvSpPr txBox="1"/>
          <p:nvPr/>
        </p:nvSpPr>
        <p:spPr>
          <a:xfrm>
            <a:off x="387927" y="-53703"/>
            <a:ext cx="4364182" cy="246221"/>
          </a:xfrm>
          <a:prstGeom prst="rect">
            <a:avLst/>
          </a:prstGeom>
          <a:noFill/>
        </p:spPr>
        <p:txBody>
          <a:bodyPr wrap="square" rtlCol="0">
            <a:spAutoFit/>
          </a:bodyPr>
          <a:lstStyle/>
          <a:p>
            <a:r>
              <a:rPr kumimoji="1" lang="en-US" altLang="zh-CN" sz="1000" dirty="0">
                <a:solidFill>
                  <a:schemeClr val="bg1">
                    <a:lumMod val="95000"/>
                  </a:schemeClr>
                </a:solidFill>
              </a:rPr>
              <a:t>1.2.3.1</a:t>
            </a:r>
            <a:r>
              <a:rPr kumimoji="1" lang="zh-CN" altLang="en-US" sz="1000" dirty="0">
                <a:solidFill>
                  <a:schemeClr val="bg1">
                    <a:lumMod val="95000"/>
                  </a:schemeClr>
                </a:solidFill>
              </a:rPr>
              <a:t>两对主要矛盾及其关系</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73144" y="273734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102880" y="2735685"/>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102879" y="3285139"/>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102879" y="3834593"/>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102879" y="4384047"/>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lumMod val="75000"/>
                  </a:schemeClr>
                </a:solidFill>
                <a:latin typeface="黑体" panose="02010609060101010101" pitchFamily="49" charset="-122"/>
                <a:ea typeface="黑体" panose="02010609060101010101" pitchFamily="49" charset="-122"/>
              </a:rPr>
              <a:t>文化渗透</a:t>
            </a:r>
          </a:p>
        </p:txBody>
      </p:sp>
      <p:sp>
        <p:nvSpPr>
          <p:cNvPr id="9" name="文本框 8"/>
          <p:cNvSpPr txBox="1"/>
          <p:nvPr/>
        </p:nvSpPr>
        <p:spPr>
          <a:xfrm>
            <a:off x="8996167" y="2837586"/>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23" name="左大括号 22"/>
          <p:cNvSpPr/>
          <p:nvPr/>
        </p:nvSpPr>
        <p:spPr>
          <a:xfrm>
            <a:off x="9407768" y="2912165"/>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655637" y="2837586"/>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右箭头 21"/>
          <p:cNvSpPr/>
          <p:nvPr/>
        </p:nvSpPr>
        <p:spPr>
          <a:xfrm>
            <a:off x="8503796" y="349302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bg1">
                  <a:lumMod val="75000"/>
                </a:schemeClr>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1.2.3.2</a:t>
            </a:r>
            <a:r>
              <a:rPr kumimoji="1" lang="zh-CN" altLang="en-US" sz="1000" dirty="0">
                <a:solidFill>
                  <a:schemeClr val="bg1">
                    <a:lumMod val="95000"/>
                  </a:schemeClr>
                </a:solidFill>
              </a:rPr>
              <a:t>两大历史任务及其关系</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6224283" y="3434630"/>
            <a:ext cx="0" cy="116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V="1">
            <a:off x="6515962" y="3434630"/>
            <a:ext cx="10885" cy="116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814698"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前提</a:t>
            </a:r>
          </a:p>
        </p:txBody>
      </p:sp>
      <p:sp>
        <p:nvSpPr>
          <p:cNvPr id="16" name="文本框 15"/>
          <p:cNvSpPr txBox="1"/>
          <p:nvPr/>
        </p:nvSpPr>
        <p:spPr>
          <a:xfrm>
            <a:off x="6535613"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目的</a:t>
            </a:r>
          </a:p>
        </p:txBody>
      </p:sp>
      <p:sp>
        <p:nvSpPr>
          <p:cNvPr id="18" name="文本框 17">
            <a:extLst>
              <a:ext uri="{FF2B5EF4-FFF2-40B4-BE49-F238E27FC236}">
                <a16:creationId xmlns:a16="http://schemas.microsoft.com/office/drawing/2014/main" id="{3ED1C2AA-AB6A-8044-8675-9D719279870B}"/>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1.2.3.2</a:t>
            </a:r>
            <a:r>
              <a:rPr kumimoji="1" lang="zh-CN" altLang="en-US" sz="1000" dirty="0">
                <a:solidFill>
                  <a:schemeClr val="bg1">
                    <a:lumMod val="95000"/>
                  </a:schemeClr>
                </a:solidFill>
              </a:rPr>
              <a:t>两大历史任务及其关系</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11" y="1327469"/>
            <a:ext cx="11267621" cy="4351338"/>
          </a:xfrm>
        </p:spPr>
        <p:txBody>
          <a:bodyPr>
            <a:normAutofit/>
          </a:bodyPr>
          <a:lstStyle/>
          <a:p>
            <a:r>
              <a:rPr lang="zh-CN" altLang="en-US" sz="2400" dirty="0">
                <a:latin typeface="黑体" panose="02010609060101010101" pitchFamily="49" charset="-122"/>
                <a:ea typeface="黑体" panose="02010609060101010101" pitchFamily="49" charset="-122"/>
              </a:rPr>
              <a:t>历史任务</a:t>
            </a:r>
            <a:endParaRPr lang="en-US" altLang="zh-CN" sz="2800" dirty="0">
              <a:solidFill>
                <a:srgbClr val="FF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民族矛盾（国仇）：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帝国主义与中华民族</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最主要</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阶级矛盾（家恨）：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封建主义与人民大众</a:t>
            </a:r>
            <a:endParaRPr lang="en-US" altLang="zh-CN" dirty="0">
              <a:sym typeface="微软雅黑" panose="020B0503020204020204" pitchFamily="34" charset="-122"/>
            </a:endParaRPr>
          </a:p>
          <a:p>
            <a:endParaRPr lang="zh-CN" altLang="en-US" dirty="0"/>
          </a:p>
        </p:txBody>
      </p:sp>
      <p:sp>
        <p:nvSpPr>
          <p:cNvPr id="5" name="文本框 4"/>
          <p:cNvSpPr txBox="1"/>
          <p:nvPr/>
        </p:nvSpPr>
        <p:spPr>
          <a:xfrm>
            <a:off x="1191524" y="470400"/>
            <a:ext cx="10295108" cy="370166"/>
          </a:xfrm>
          <a:prstGeom prst="rect">
            <a:avLst/>
          </a:prstGeom>
          <a:noFill/>
        </p:spPr>
        <p:txBody>
          <a:bodyPr wrap="square" rtlCol="0">
            <a:spAutoFit/>
          </a:bodyPr>
          <a:lstStyle/>
          <a:p>
            <a:pPr lvl="0">
              <a:lnSpc>
                <a:spcPct val="90000"/>
              </a:lnSpc>
              <a:spcBef>
                <a:spcPct val="0"/>
              </a:spcBef>
            </a:pPr>
            <a:r>
              <a:rPr lang="zh-CN" altLang="en-US" sz="2000" dirty="0">
                <a:latin typeface="华文新魏" panose="02010800040101010101" pitchFamily="2" charset="-122"/>
                <a:ea typeface="华文新魏" panose="02010800040101010101" pitchFamily="2" charset="-122"/>
                <a:cs typeface="+mj-cs"/>
              </a:rPr>
              <a:t>第二节资本</a:t>
            </a:r>
            <a:r>
              <a:rPr lang="en-US" altLang="zh-CN" sz="2000" dirty="0">
                <a:latin typeface="华文新魏" panose="02010800040101010101" pitchFamily="2" charset="-122"/>
                <a:ea typeface="华文新魏" panose="02010800040101010101" pitchFamily="2" charset="-122"/>
                <a:cs typeface="+mj-cs"/>
              </a:rPr>
              <a:t>-</a:t>
            </a:r>
            <a:r>
              <a:rPr lang="zh-CN" altLang="en-US" sz="2000" dirty="0">
                <a:latin typeface="华文新魏" panose="02010800040101010101" pitchFamily="2" charset="-122"/>
                <a:ea typeface="华文新魏" panose="02010800040101010101" pitchFamily="2" charset="-122"/>
                <a:cs typeface="+mj-cs"/>
              </a:rPr>
              <a:t>帝国主义对中国侵略及近代中国社会的演变  </a:t>
            </a:r>
            <a:r>
              <a:rPr lang="en-US" altLang="zh-CN" sz="2000" dirty="0">
                <a:latin typeface="华文新魏" panose="02010800040101010101" pitchFamily="2" charset="-122"/>
                <a:ea typeface="华文新魏" panose="02010800040101010101" pitchFamily="2" charset="-122"/>
                <a:cs typeface="+mj-cs"/>
              </a:rPr>
              <a:t>P38</a:t>
            </a:r>
            <a:r>
              <a:rPr lang="zh-CN" altLang="en-US" sz="2000" dirty="0">
                <a:latin typeface="华文新魏" panose="02010800040101010101" pitchFamily="2" charset="-122"/>
                <a:ea typeface="华文新魏" panose="02010800040101010101" pitchFamily="2" charset="-122"/>
                <a:cs typeface="+mj-cs"/>
              </a:rPr>
              <a:t> </a:t>
            </a: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00" y="1327469"/>
            <a:ext cx="1493602" cy="4761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4089899" y="2795566"/>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045531" y="2886980"/>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独立</a:t>
            </a:r>
          </a:p>
        </p:txBody>
      </p:sp>
      <p:sp>
        <p:nvSpPr>
          <p:cNvPr id="14" name="文本框 13"/>
          <p:cNvSpPr txBox="1"/>
          <p:nvPr/>
        </p:nvSpPr>
        <p:spPr>
          <a:xfrm>
            <a:off x="6045531" y="4595867"/>
            <a:ext cx="120831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富强</a:t>
            </a:r>
          </a:p>
        </p:txBody>
      </p:sp>
      <p:pic>
        <p:nvPicPr>
          <p:cNvPr id="4" name="图片 3"/>
          <p:cNvPicPr>
            <a:picLocks noChangeAspect="1"/>
          </p:cNvPicPr>
          <p:nvPr/>
        </p:nvPicPr>
        <p:blipFill>
          <a:blip r:embed="rId3"/>
          <a:stretch>
            <a:fillRect/>
          </a:stretch>
        </p:blipFill>
        <p:spPr>
          <a:xfrm>
            <a:off x="9862458" y="-164781"/>
            <a:ext cx="2650148" cy="2451909"/>
          </a:xfrm>
          <a:prstGeom prst="rect">
            <a:avLst/>
          </a:prstGeom>
        </p:spPr>
      </p:pic>
      <p:sp>
        <p:nvSpPr>
          <p:cNvPr id="10" name="右箭头 9"/>
          <p:cNvSpPr/>
          <p:nvPr/>
        </p:nvSpPr>
        <p:spPr>
          <a:xfrm>
            <a:off x="4089899" y="4478672"/>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6224283" y="3434630"/>
            <a:ext cx="0" cy="116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V="1">
            <a:off x="6515962" y="3434630"/>
            <a:ext cx="10885" cy="116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814698"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前提</a:t>
            </a:r>
          </a:p>
        </p:txBody>
      </p:sp>
      <p:sp>
        <p:nvSpPr>
          <p:cNvPr id="16" name="文本框 15"/>
          <p:cNvSpPr txBox="1"/>
          <p:nvPr/>
        </p:nvSpPr>
        <p:spPr>
          <a:xfrm>
            <a:off x="6535613" y="3740752"/>
            <a:ext cx="461665" cy="691242"/>
          </a:xfrm>
          <a:prstGeom prst="rect">
            <a:avLst/>
          </a:prstGeom>
          <a:noFill/>
        </p:spPr>
        <p:txBody>
          <a:bodyPr vert="eaVert" wrap="square" rtlCol="0">
            <a:spAutoFit/>
          </a:bodyPr>
          <a:lstStyle/>
          <a:p>
            <a:r>
              <a:rPr kumimoji="1" lang="zh-CN" altLang="en-US" dirty="0">
                <a:latin typeface="仿宋" panose="02010609060101010101" charset="-122"/>
                <a:ea typeface="仿宋" panose="02010609060101010101" charset="-122"/>
                <a:cs typeface="仿宋" panose="02010609060101010101" charset="-122"/>
              </a:rPr>
              <a:t>目的</a:t>
            </a:r>
          </a:p>
        </p:txBody>
      </p:sp>
      <p:sp>
        <p:nvSpPr>
          <p:cNvPr id="17" name="右箭头 16"/>
          <p:cNvSpPr/>
          <p:nvPr/>
        </p:nvSpPr>
        <p:spPr>
          <a:xfrm>
            <a:off x="7610215" y="3825539"/>
            <a:ext cx="968829" cy="70757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8724940" y="3910469"/>
            <a:ext cx="2761692"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中华民族伟大复兴</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0" name="文本框 19"/>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15</a:t>
            </a:r>
            <a:r>
              <a:rPr kumimoji="1" lang="zh-CN" altLang="en-US" dirty="0"/>
              <a:t>页</a:t>
            </a:r>
          </a:p>
        </p:txBody>
      </p:sp>
      <p:sp>
        <p:nvSpPr>
          <p:cNvPr id="21" name="五边形 20"/>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DA12C1F8-36B4-A048-B7DC-02601529A953}"/>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1.2.3.2</a:t>
            </a:r>
            <a:r>
              <a:rPr kumimoji="1" lang="zh-CN" altLang="en-US" sz="1000" dirty="0">
                <a:solidFill>
                  <a:schemeClr val="bg1">
                    <a:lumMod val="95000"/>
                  </a:schemeClr>
                </a:solidFill>
              </a:rPr>
              <a:t>两大历史任务及其关系</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8930251" y="0"/>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31115" y="-44603"/>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2" name="右箭头 31"/>
          <p:cNvSpPr/>
          <p:nvPr/>
        </p:nvSpPr>
        <p:spPr>
          <a:xfrm>
            <a:off x="8597348" y="347680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圆角矩形 36"/>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383" y="410517"/>
            <a:ext cx="9301843" cy="544050"/>
          </a:xfrm>
        </p:spPr>
        <p:txBody>
          <a:bodyPr/>
          <a:lstStyle/>
          <a:p>
            <a:r>
              <a:rPr lang="zh-CN" altLang="en-US" sz="2000" dirty="0">
                <a:solidFill>
                  <a:schemeClr val="tx1"/>
                </a:solidFill>
              </a:rPr>
              <a:t>第三节  抵御外来侵略、争取民族独立的斗争  </a:t>
            </a:r>
          </a:p>
        </p:txBody>
      </p:sp>
      <p:sp>
        <p:nvSpPr>
          <p:cNvPr id="3" name="内容占位符 2"/>
          <p:cNvSpPr>
            <a:spLocks noGrp="1"/>
          </p:cNvSpPr>
          <p:nvPr>
            <p:ph idx="1"/>
          </p:nvPr>
        </p:nvSpPr>
        <p:spPr>
          <a:xfrm>
            <a:off x="435428" y="1667498"/>
            <a:ext cx="10515600" cy="3220487"/>
          </a:xfrm>
        </p:spPr>
        <p:txBody>
          <a:bodyPr>
            <a:normAutofit/>
          </a:bodyPr>
          <a:lstStyle/>
          <a:p>
            <a:pPr>
              <a:lnSpc>
                <a:spcPct val="200000"/>
              </a:lnSpc>
            </a:pPr>
            <a:r>
              <a:rPr lang="zh-CN" altLang="en-US" sz="2800" dirty="0">
                <a:latin typeface="黑体" panose="02010609060101010101" pitchFamily="49" charset="-122"/>
                <a:ea typeface="黑体" panose="02010609060101010101" pitchFamily="49" charset="-122"/>
                <a:sym typeface="微软雅黑" panose="020B0503020204020204" pitchFamily="34" charset="-122"/>
              </a:rPr>
              <a:t>人民群众的反侵略斗争</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郊区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三元里斗争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是中国近代史上中国人民</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第一次大规模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的反侵略武装斗争。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702" y="1959261"/>
            <a:ext cx="1493602" cy="4761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467599" y="-47262"/>
            <a:ext cx="4640943" cy="1313796"/>
          </a:xfrm>
          <a:prstGeom prst="rect">
            <a:avLst/>
          </a:prstGeom>
        </p:spPr>
      </p:pic>
      <p:sp>
        <p:nvSpPr>
          <p:cNvPr id="6" name="文本框 5"/>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黄海：</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威海卫：</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8A3F7E30-DE45-8945-AC88-036F56E6098E}"/>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u="sng"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     </a:t>
            </a:r>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u="sng"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     </a:t>
            </a:r>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C740EDCE-7976-F441-8B4A-75FAF65332B5}"/>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75582" y="1329668"/>
            <a:ext cx="1365928" cy="435459"/>
          </a:xfrm>
          <a:prstGeom prst="rect">
            <a:avLst/>
          </a:prstGeom>
        </p:spPr>
      </p:pic>
      <p:grpSp>
        <p:nvGrpSpPr>
          <p:cNvPr id="24" name="Group 2"/>
          <p:cNvGrpSpPr/>
          <p:nvPr/>
        </p:nvGrpSpPr>
        <p:grpSpPr bwMode="auto">
          <a:xfrm>
            <a:off x="853231" y="3871317"/>
            <a:ext cx="10896884" cy="2777668"/>
            <a:chOff x="2040" y="6426"/>
            <a:chExt cx="17160" cy="4374"/>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 y="7956"/>
              <a:ext cx="3408"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p:nvPr/>
          </p:nvSpPr>
          <p:spPr bwMode="auto">
            <a:xfrm>
              <a:off x="2040" y="7032"/>
              <a:ext cx="15285" cy="144"/>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 y="7008"/>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
            <p:cNvSpPr/>
            <p:nvPr/>
          </p:nvSpPr>
          <p:spPr bwMode="auto">
            <a:xfrm>
              <a:off x="4098" y="6426"/>
              <a:ext cx="120" cy="603"/>
            </a:xfrm>
            <a:custGeom>
              <a:avLst/>
              <a:gdLst>
                <a:gd name="T0" fmla="+- 0 4168 4098"/>
                <a:gd name="T1" fmla="*/ T0 w 120"/>
                <a:gd name="T2" fmla="+- 0 6526 6426"/>
                <a:gd name="T3" fmla="*/ 6526 h 603"/>
                <a:gd name="T4" fmla="+- 0 4148 4098"/>
                <a:gd name="T5" fmla="*/ T4 w 120"/>
                <a:gd name="T6" fmla="+- 0 6526 6426"/>
                <a:gd name="T7" fmla="*/ 6526 h 603"/>
                <a:gd name="T8" fmla="+- 0 4148 4098"/>
                <a:gd name="T9" fmla="*/ T8 w 120"/>
                <a:gd name="T10" fmla="+- 0 7028 6426"/>
                <a:gd name="T11" fmla="*/ 7028 h 603"/>
                <a:gd name="T12" fmla="+- 0 4168 4098"/>
                <a:gd name="T13" fmla="*/ T12 w 120"/>
                <a:gd name="T14" fmla="+- 0 7028 6426"/>
                <a:gd name="T15" fmla="*/ 7028 h 603"/>
                <a:gd name="T16" fmla="+- 0 4168 4098"/>
                <a:gd name="T17" fmla="*/ T16 w 120"/>
                <a:gd name="T18" fmla="+- 0 6526 6426"/>
                <a:gd name="T19" fmla="*/ 6526 h 603"/>
                <a:gd name="T20" fmla="+- 0 4158 4098"/>
                <a:gd name="T21" fmla="*/ T20 w 120"/>
                <a:gd name="T22" fmla="+- 0 6426 6426"/>
                <a:gd name="T23" fmla="*/ 6426 h 603"/>
                <a:gd name="T24" fmla="+- 0 4098 4098"/>
                <a:gd name="T25" fmla="*/ T24 w 120"/>
                <a:gd name="T26" fmla="+- 0 6546 6426"/>
                <a:gd name="T27" fmla="*/ 6546 h 603"/>
                <a:gd name="T28" fmla="+- 0 4148 4098"/>
                <a:gd name="T29" fmla="*/ T28 w 120"/>
                <a:gd name="T30" fmla="+- 0 6546 6426"/>
                <a:gd name="T31" fmla="*/ 6546 h 603"/>
                <a:gd name="T32" fmla="+- 0 4148 4098"/>
                <a:gd name="T33" fmla="*/ T32 w 120"/>
                <a:gd name="T34" fmla="+- 0 6526 6426"/>
                <a:gd name="T35" fmla="*/ 6526 h 603"/>
                <a:gd name="T36" fmla="+- 0 4208 4098"/>
                <a:gd name="T37" fmla="*/ T36 w 120"/>
                <a:gd name="T38" fmla="+- 0 6526 6426"/>
                <a:gd name="T39" fmla="*/ 6526 h 603"/>
                <a:gd name="T40" fmla="+- 0 4158 4098"/>
                <a:gd name="T41" fmla="*/ T40 w 120"/>
                <a:gd name="T42" fmla="+- 0 6426 6426"/>
                <a:gd name="T43" fmla="*/ 6426 h 603"/>
                <a:gd name="T44" fmla="+- 0 4208 4098"/>
                <a:gd name="T45" fmla="*/ T44 w 120"/>
                <a:gd name="T46" fmla="+- 0 6526 6426"/>
                <a:gd name="T47" fmla="*/ 6526 h 603"/>
                <a:gd name="T48" fmla="+- 0 4168 4098"/>
                <a:gd name="T49" fmla="*/ T48 w 120"/>
                <a:gd name="T50" fmla="+- 0 6526 6426"/>
                <a:gd name="T51" fmla="*/ 6526 h 603"/>
                <a:gd name="T52" fmla="+- 0 4168 4098"/>
                <a:gd name="T53" fmla="*/ T52 w 120"/>
                <a:gd name="T54" fmla="+- 0 6546 6426"/>
                <a:gd name="T55" fmla="*/ 6546 h 603"/>
                <a:gd name="T56" fmla="+- 0 4218 4098"/>
                <a:gd name="T57" fmla="*/ T56 w 120"/>
                <a:gd name="T58" fmla="+- 0 6546 6426"/>
                <a:gd name="T59" fmla="*/ 6546 h 603"/>
                <a:gd name="T60" fmla="+- 0 4208 4098"/>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6" y="695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2" y="7008"/>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2"/>
            <p:cNvSpPr/>
            <p:nvPr/>
          </p:nvSpPr>
          <p:spPr bwMode="auto">
            <a:xfrm>
              <a:off x="15222" y="6426"/>
              <a:ext cx="120" cy="603"/>
            </a:xfrm>
            <a:custGeom>
              <a:avLst/>
              <a:gdLst>
                <a:gd name="T0" fmla="+- 0 15292 15222"/>
                <a:gd name="T1" fmla="*/ T0 w 120"/>
                <a:gd name="T2" fmla="+- 0 6526 6426"/>
                <a:gd name="T3" fmla="*/ 6526 h 603"/>
                <a:gd name="T4" fmla="+- 0 15272 15222"/>
                <a:gd name="T5" fmla="*/ T4 w 120"/>
                <a:gd name="T6" fmla="+- 0 6526 6426"/>
                <a:gd name="T7" fmla="*/ 6526 h 603"/>
                <a:gd name="T8" fmla="+- 0 15272 15222"/>
                <a:gd name="T9" fmla="*/ T8 w 120"/>
                <a:gd name="T10" fmla="+- 0 7028 6426"/>
                <a:gd name="T11" fmla="*/ 7028 h 603"/>
                <a:gd name="T12" fmla="+- 0 15292 15222"/>
                <a:gd name="T13" fmla="*/ T12 w 120"/>
                <a:gd name="T14" fmla="+- 0 7028 6426"/>
                <a:gd name="T15" fmla="*/ 7028 h 603"/>
                <a:gd name="T16" fmla="+- 0 15292 15222"/>
                <a:gd name="T17" fmla="*/ T16 w 120"/>
                <a:gd name="T18" fmla="+- 0 6526 6426"/>
                <a:gd name="T19" fmla="*/ 6526 h 603"/>
                <a:gd name="T20" fmla="+- 0 15282 15222"/>
                <a:gd name="T21" fmla="*/ T20 w 120"/>
                <a:gd name="T22" fmla="+- 0 6426 6426"/>
                <a:gd name="T23" fmla="*/ 6426 h 603"/>
                <a:gd name="T24" fmla="+- 0 15222 15222"/>
                <a:gd name="T25" fmla="*/ T24 w 120"/>
                <a:gd name="T26" fmla="+- 0 6546 6426"/>
                <a:gd name="T27" fmla="*/ 6546 h 603"/>
                <a:gd name="T28" fmla="+- 0 15272 15222"/>
                <a:gd name="T29" fmla="*/ T28 w 120"/>
                <a:gd name="T30" fmla="+- 0 6546 6426"/>
                <a:gd name="T31" fmla="*/ 6546 h 603"/>
                <a:gd name="T32" fmla="+- 0 15272 15222"/>
                <a:gd name="T33" fmla="*/ T32 w 120"/>
                <a:gd name="T34" fmla="+- 0 6526 6426"/>
                <a:gd name="T35" fmla="*/ 6526 h 603"/>
                <a:gd name="T36" fmla="+- 0 15332 15222"/>
                <a:gd name="T37" fmla="*/ T36 w 120"/>
                <a:gd name="T38" fmla="+- 0 6526 6426"/>
                <a:gd name="T39" fmla="*/ 6526 h 603"/>
                <a:gd name="T40" fmla="+- 0 15282 15222"/>
                <a:gd name="T41" fmla="*/ T40 w 120"/>
                <a:gd name="T42" fmla="+- 0 6426 6426"/>
                <a:gd name="T43" fmla="*/ 6426 h 603"/>
                <a:gd name="T44" fmla="+- 0 15332 15222"/>
                <a:gd name="T45" fmla="*/ T44 w 120"/>
                <a:gd name="T46" fmla="+- 0 6526 6426"/>
                <a:gd name="T47" fmla="*/ 6526 h 603"/>
                <a:gd name="T48" fmla="+- 0 15292 15222"/>
                <a:gd name="T49" fmla="*/ T48 w 120"/>
                <a:gd name="T50" fmla="+- 0 6526 6426"/>
                <a:gd name="T51" fmla="*/ 6526 h 603"/>
                <a:gd name="T52" fmla="+- 0 15292 15222"/>
                <a:gd name="T53" fmla="*/ T52 w 120"/>
                <a:gd name="T54" fmla="+- 0 6546 6426"/>
                <a:gd name="T55" fmla="*/ 6546 h 603"/>
                <a:gd name="T56" fmla="+- 0 15342 15222"/>
                <a:gd name="T57" fmla="*/ T56 w 120"/>
                <a:gd name="T58" fmla="+- 0 6546 6426"/>
                <a:gd name="T59" fmla="*/ 6546 h 603"/>
                <a:gd name="T60" fmla="+- 0 15332 15222"/>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14"/>
            <p:cNvSpPr/>
            <p:nvPr/>
          </p:nvSpPr>
          <p:spPr bwMode="auto">
            <a:xfrm>
              <a:off x="6882" y="7278"/>
              <a:ext cx="120" cy="603"/>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8" y="6984"/>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16"/>
            <p:cNvSpPr/>
            <p:nvPr/>
          </p:nvSpPr>
          <p:spPr bwMode="auto">
            <a:xfrm>
              <a:off x="12438" y="7278"/>
              <a:ext cx="120" cy="603"/>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860414" y="2318343"/>
            <a:ext cx="261516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1840</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zh-CN" sz="2400" b="1" dirty="0">
                <a:latin typeface="黑体" panose="02010609060101010101" pitchFamily="49" charset="-122"/>
                <a:ea typeface="黑体" panose="02010609060101010101" pitchFamily="49" charset="-122"/>
              </a:rPr>
              <a:t>第一次鸦片战争</a:t>
            </a:r>
          </a:p>
        </p:txBody>
      </p:sp>
      <p:sp>
        <p:nvSpPr>
          <p:cNvPr id="43" name="矩形 42"/>
          <p:cNvSpPr/>
          <p:nvPr/>
        </p:nvSpPr>
        <p:spPr>
          <a:xfrm>
            <a:off x="3462682" y="4800231"/>
            <a:ext cx="3391316" cy="1569660"/>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1856</a:t>
            </a:r>
            <a:r>
              <a:rPr lang="zh-CN" altLang="en-US" sz="2400" b="1" dirty="0">
                <a:latin typeface="黑体" panose="02010609060101010101" pitchFamily="49" charset="-122"/>
                <a:ea typeface="黑体" panose="02010609060101010101" pitchFamily="49" charset="-122"/>
              </a:rPr>
              <a:t>年</a:t>
            </a:r>
            <a:r>
              <a:rPr lang="en-US" altLang="zh-CN" sz="2400" b="1" dirty="0">
                <a:latin typeface="黑体" panose="02010609060101010101" pitchFamily="49" charset="-122"/>
                <a:ea typeface="黑体" panose="02010609060101010101" pitchFamily="49" charset="-122"/>
              </a:rPr>
              <a:t>————1860</a:t>
            </a:r>
            <a:r>
              <a:rPr lang="zh-CN" altLang="en-US" sz="2400" b="1" dirty="0">
                <a:latin typeface="黑体" panose="02010609060101010101" pitchFamily="49" charset="-122"/>
                <a:ea typeface="黑体" panose="02010609060101010101" pitchFamily="49" charset="-122"/>
              </a:rPr>
              <a:t>年第二次鸦片战争</a:t>
            </a:r>
            <a:endParaRPr lang="en-US" altLang="zh-CN" sz="2400" b="1" dirty="0">
              <a:latin typeface="黑体" panose="02010609060101010101" pitchFamily="49" charset="-122"/>
              <a:ea typeface="黑体" panose="02010609060101010101" pitchFamily="49" charset="-122"/>
            </a:endParaRPr>
          </a:p>
          <a:p>
            <a:pPr algn="ctr"/>
            <a:endParaRPr lang="en-US" altLang="zh-CN" sz="2400" b="1" dirty="0">
              <a:latin typeface="黑体" panose="02010609060101010101" pitchFamily="49" charset="-122"/>
              <a:ea typeface="黑体" panose="02010609060101010101" pitchFamily="49" charset="-122"/>
            </a:endParaRPr>
          </a:p>
          <a:p>
            <a:pPr algn="ctr"/>
            <a:r>
              <a:rPr lang="en-US" altLang="zh-CN" sz="2400" dirty="0">
                <a:latin typeface="黑体" panose="02010609060101010101" pitchFamily="49" charset="-122"/>
                <a:ea typeface="黑体" panose="02010609060101010101" pitchFamily="49" charset="-122"/>
                <a:cs typeface="Times New Roman" panose="02020603050405020304"/>
              </a:rPr>
              <a:t>史荣椿、乐善</a:t>
            </a:r>
            <a:endParaRPr lang="zh-CN" altLang="zh-CN" sz="1050" dirty="0">
              <a:latin typeface="黑体" panose="02010609060101010101" pitchFamily="49" charset="-122"/>
              <a:ea typeface="黑体" panose="02010609060101010101" pitchFamily="49" charset="-122"/>
              <a:cs typeface="Times New Roman" panose="02020603050405020304"/>
            </a:endParaRPr>
          </a:p>
        </p:txBody>
      </p:sp>
      <p:sp>
        <p:nvSpPr>
          <p:cNvPr id="44" name="矩形 43"/>
          <p:cNvSpPr/>
          <p:nvPr/>
        </p:nvSpPr>
        <p:spPr>
          <a:xfrm>
            <a:off x="4969160" y="2150440"/>
            <a:ext cx="2995621" cy="1938992"/>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1884</a:t>
            </a:r>
            <a:r>
              <a:rPr lang="zh-CN" altLang="en-US" sz="2400" b="1" dirty="0">
                <a:latin typeface="黑体" panose="02010609060101010101" pitchFamily="49" charset="-122"/>
                <a:ea typeface="黑体" panose="02010609060101010101" pitchFamily="49" charset="-122"/>
              </a:rPr>
              <a:t>年</a:t>
            </a:r>
            <a:endParaRPr lang="en-US"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中法战争</a:t>
            </a:r>
            <a:endParaRPr lang="en-US" altLang="zh-CN" sz="2400" b="1" dirty="0">
              <a:latin typeface="黑体" panose="02010609060101010101" pitchFamily="49" charset="-122"/>
              <a:ea typeface="黑体" panose="02010609060101010101" pitchFamily="49" charset="-122"/>
            </a:endParaRPr>
          </a:p>
          <a:p>
            <a:pPr algn="ctr"/>
            <a:r>
              <a:rPr lang="zh-CN" altLang="zh-CN" sz="2400" dirty="0">
                <a:latin typeface="黑体" panose="02010609060101010101" pitchFamily="49" charset="-122"/>
                <a:ea typeface="黑体" panose="02010609060101010101" pitchFamily="49" charset="-122"/>
                <a:cs typeface="Times New Roman" panose="02020603050405020304"/>
              </a:rPr>
              <a:t>刘铭传击退法舰，冯子材</a:t>
            </a:r>
            <a:r>
              <a:rPr lang="en-US" altLang="zh-CN" sz="2400" dirty="0">
                <a:latin typeface="黑体" panose="02010609060101010101" pitchFamily="49" charset="-122"/>
                <a:ea typeface="黑体" panose="02010609060101010101" pitchFamily="49" charset="-122"/>
                <a:cs typeface="Times New Roman" panose="02020603050405020304"/>
              </a:rPr>
              <a:t>“</a:t>
            </a:r>
            <a:r>
              <a:rPr lang="zh-CN" altLang="zh-CN" sz="2400" dirty="0">
                <a:latin typeface="黑体" panose="02010609060101010101" pitchFamily="49" charset="-122"/>
                <a:ea typeface="黑体" panose="02010609060101010101" pitchFamily="49" charset="-122"/>
                <a:cs typeface="Times New Roman" panose="02020603050405020304"/>
              </a:rPr>
              <a:t>镇南关大捷</a:t>
            </a:r>
            <a:r>
              <a:rPr lang="en-US" altLang="zh-CN" sz="2400" dirty="0">
                <a:latin typeface="黑体" panose="02010609060101010101" pitchFamily="49" charset="-122"/>
                <a:ea typeface="黑体" panose="02010609060101010101" pitchFamily="49" charset="-122"/>
                <a:cs typeface="Times New Roman" panose="02020603050405020304"/>
              </a:rPr>
              <a:t>”</a:t>
            </a:r>
            <a:endParaRPr lang="zh-CN" altLang="zh-CN" sz="1050" dirty="0">
              <a:latin typeface="黑体" panose="02010609060101010101" pitchFamily="49" charset="-122"/>
              <a:ea typeface="黑体" panose="02010609060101010101" pitchFamily="49" charset="-122"/>
              <a:cs typeface="Times New Roman" panose="02020603050405020304"/>
            </a:endParaRPr>
          </a:p>
          <a:p>
            <a:pPr algn="ctr"/>
            <a:endParaRPr lang="zh-CN" altLang="zh-CN" sz="2400" b="1" dirty="0">
              <a:latin typeface="黑体" panose="02010609060101010101" pitchFamily="49" charset="-122"/>
              <a:ea typeface="黑体" panose="02010609060101010101" pitchFamily="49" charset="-122"/>
            </a:endParaRPr>
          </a:p>
        </p:txBody>
      </p:sp>
      <p:sp>
        <p:nvSpPr>
          <p:cNvPr id="45" name="矩形 44"/>
          <p:cNvSpPr/>
          <p:nvPr/>
        </p:nvSpPr>
        <p:spPr>
          <a:xfrm>
            <a:off x="6874578" y="4858413"/>
            <a:ext cx="4950349" cy="1569660"/>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1894</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中日甲午战争</a:t>
            </a:r>
            <a:endParaRPr lang="en-US" altLang="zh-CN" sz="2400" b="1" dirty="0">
              <a:latin typeface="黑体" panose="02010609060101010101" pitchFamily="49" charset="-122"/>
              <a:ea typeface="黑体" panose="02010609060101010101" pitchFamily="49" charset="-122"/>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黄海：</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邓世昌（致远舰）</a:t>
            </a:r>
            <a:r>
              <a:rPr lang="zh-CN" altLang="zh-CN" sz="2400" dirty="0">
                <a:latin typeface="黑体" panose="02010609060101010101" pitchFamily="49" charset="-122"/>
                <a:ea typeface="黑体" panose="02010609060101010101" pitchFamily="49" charset="-122"/>
                <a:cs typeface="Times New Roman" panose="02020603050405020304"/>
              </a:rPr>
              <a:t>、林永升</a:t>
            </a:r>
            <a:endParaRPr lang="en-US" altLang="zh-CN" sz="2400" dirty="0">
              <a:latin typeface="黑体" panose="02010609060101010101" pitchFamily="49" charset="-122"/>
              <a:ea typeface="黑体" panose="02010609060101010101" pitchFamily="49" charset="-122"/>
              <a:cs typeface="Times New Roman" panose="02020603050405020304"/>
            </a:endParaRPr>
          </a:p>
          <a:p>
            <a:r>
              <a:rPr lang="zh-CN" altLang="en-US"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威海卫：</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丁汝昌</a:t>
            </a:r>
            <a:r>
              <a:rPr lang="zh-CN" altLang="zh-CN" sz="2400" dirty="0">
                <a:latin typeface="黑体" panose="02010609060101010101" pitchFamily="49" charset="-122"/>
                <a:ea typeface="黑体" panose="02010609060101010101" pitchFamily="49" charset="-122"/>
                <a:cs typeface="Times New Roman" panose="02020603050405020304"/>
              </a:rPr>
              <a:t>、</a:t>
            </a:r>
            <a:r>
              <a:rPr lang="zh-CN" altLang="zh-CN" sz="2400" b="1" dirty="0">
                <a:solidFill>
                  <a:srgbClr val="C00000"/>
                </a:solidFill>
                <a:uFill>
                  <a:solidFill>
                    <a:srgbClr val="C00000"/>
                  </a:solidFill>
                </a:uFill>
                <a:latin typeface="黑体" panose="02010609060101010101" pitchFamily="49" charset="-122"/>
                <a:ea typeface="黑体" panose="02010609060101010101" pitchFamily="49" charset="-122"/>
                <a:cs typeface="Times New Roman" panose="02020603050405020304"/>
              </a:rPr>
              <a:t>刘步蟾</a:t>
            </a:r>
            <a:endParaRPr lang="zh-CN" altLang="zh-CN" sz="2400" dirty="0">
              <a:latin typeface="黑体" panose="02010609060101010101" pitchFamily="49" charset="-122"/>
              <a:ea typeface="黑体" panose="02010609060101010101" pitchFamily="49" charset="-122"/>
            </a:endParaRPr>
          </a:p>
        </p:txBody>
      </p:sp>
      <p:sp>
        <p:nvSpPr>
          <p:cNvPr id="46" name="矩形 45"/>
          <p:cNvSpPr/>
          <p:nvPr/>
        </p:nvSpPr>
        <p:spPr>
          <a:xfrm>
            <a:off x="7851491" y="2958945"/>
            <a:ext cx="2813638" cy="830997"/>
          </a:xfrm>
          <a:prstGeom prst="rect">
            <a:avLst/>
          </a:prstGeom>
        </p:spPr>
        <p:txBody>
          <a:bodyPr wrap="square">
            <a:spAutoFit/>
          </a:bodyPr>
          <a:lstStyle/>
          <a:p>
            <a:pPr algn="ctr"/>
            <a:r>
              <a:rPr lang="en-US" altLang="zh-CN" sz="2400" b="1" dirty="0">
                <a:latin typeface="黑体" panose="02010609060101010101" pitchFamily="49" charset="-122"/>
                <a:ea typeface="黑体" panose="02010609060101010101" pitchFamily="49" charset="-122"/>
              </a:rPr>
              <a:t>1900</a:t>
            </a:r>
            <a:r>
              <a:rPr lang="zh-CN" altLang="en-US" sz="2400" b="1" dirty="0">
                <a:latin typeface="黑体" panose="02010609060101010101" pitchFamily="49" charset="-122"/>
                <a:ea typeface="黑体" panose="02010609060101010101" pitchFamily="49" charset="-122"/>
              </a:rPr>
              <a:t>年</a:t>
            </a:r>
            <a:endParaRPr lang="zh-CN" altLang="zh-CN"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八国联军侵华战争</a:t>
            </a:r>
            <a:endParaRPr lang="zh-CN" altLang="zh-CN" sz="2400" dirty="0">
              <a:latin typeface="黑体" panose="02010609060101010101" pitchFamily="49" charset="-122"/>
              <a:ea typeface="黑体" panose="02010609060101010101" pitchFamily="49" charset="-122"/>
            </a:endParaRPr>
          </a:p>
        </p:txBody>
      </p:sp>
      <p:cxnSp>
        <p:nvCxnSpPr>
          <p:cNvPr id="5" name="直线连接符 4"/>
          <p:cNvCxnSpPr/>
          <p:nvPr/>
        </p:nvCxnSpPr>
        <p:spPr>
          <a:xfrm>
            <a:off x="3958461" y="4762569"/>
            <a:ext cx="223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749" y="4215431"/>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14"/>
          <p:cNvSpPr/>
          <p:nvPr/>
        </p:nvSpPr>
        <p:spPr bwMode="auto">
          <a:xfrm flipH="1">
            <a:off x="6206143" y="4329386"/>
            <a:ext cx="45719" cy="476450"/>
          </a:xfrm>
          <a:custGeom>
            <a:avLst/>
            <a:gdLst>
              <a:gd name="T0" fmla="+- 0 6932 6882"/>
              <a:gd name="T1" fmla="*/ T0 w 120"/>
              <a:gd name="T2" fmla="+- 0 7760 7278"/>
              <a:gd name="T3" fmla="*/ 7760 h 603"/>
              <a:gd name="T4" fmla="+- 0 6882 6882"/>
              <a:gd name="T5" fmla="*/ T4 w 120"/>
              <a:gd name="T6" fmla="+- 0 7760 7278"/>
              <a:gd name="T7" fmla="*/ 7760 h 603"/>
              <a:gd name="T8" fmla="+- 0 6942 6882"/>
              <a:gd name="T9" fmla="*/ T8 w 120"/>
              <a:gd name="T10" fmla="+- 0 7880 7278"/>
              <a:gd name="T11" fmla="*/ 7880 h 603"/>
              <a:gd name="T12" fmla="+- 0 6992 6882"/>
              <a:gd name="T13" fmla="*/ T12 w 120"/>
              <a:gd name="T14" fmla="+- 0 7780 7278"/>
              <a:gd name="T15" fmla="*/ 7780 h 603"/>
              <a:gd name="T16" fmla="+- 0 6932 6882"/>
              <a:gd name="T17" fmla="*/ T16 w 120"/>
              <a:gd name="T18" fmla="+- 0 7780 7278"/>
              <a:gd name="T19" fmla="*/ 7780 h 603"/>
              <a:gd name="T20" fmla="+- 0 6932 6882"/>
              <a:gd name="T21" fmla="*/ T20 w 120"/>
              <a:gd name="T22" fmla="+- 0 7760 7278"/>
              <a:gd name="T23" fmla="*/ 7760 h 603"/>
              <a:gd name="T24" fmla="+- 0 6952 6882"/>
              <a:gd name="T25" fmla="*/ T24 w 120"/>
              <a:gd name="T26" fmla="+- 0 7278 7278"/>
              <a:gd name="T27" fmla="*/ 7278 h 603"/>
              <a:gd name="T28" fmla="+- 0 6932 6882"/>
              <a:gd name="T29" fmla="*/ T28 w 120"/>
              <a:gd name="T30" fmla="+- 0 7278 7278"/>
              <a:gd name="T31" fmla="*/ 7278 h 603"/>
              <a:gd name="T32" fmla="+- 0 6932 6882"/>
              <a:gd name="T33" fmla="*/ T32 w 120"/>
              <a:gd name="T34" fmla="+- 0 7780 7278"/>
              <a:gd name="T35" fmla="*/ 7780 h 603"/>
              <a:gd name="T36" fmla="+- 0 6952 6882"/>
              <a:gd name="T37" fmla="*/ T36 w 120"/>
              <a:gd name="T38" fmla="+- 0 7780 7278"/>
              <a:gd name="T39" fmla="*/ 7780 h 603"/>
              <a:gd name="T40" fmla="+- 0 6952 6882"/>
              <a:gd name="T41" fmla="*/ T40 w 120"/>
              <a:gd name="T42" fmla="+- 0 7278 7278"/>
              <a:gd name="T43" fmla="*/ 7278 h 603"/>
              <a:gd name="T44" fmla="+- 0 7002 6882"/>
              <a:gd name="T45" fmla="*/ T44 w 120"/>
              <a:gd name="T46" fmla="+- 0 7760 7278"/>
              <a:gd name="T47" fmla="*/ 7760 h 603"/>
              <a:gd name="T48" fmla="+- 0 6952 6882"/>
              <a:gd name="T49" fmla="*/ T48 w 120"/>
              <a:gd name="T50" fmla="+- 0 7760 7278"/>
              <a:gd name="T51" fmla="*/ 7760 h 603"/>
              <a:gd name="T52" fmla="+- 0 6952 6882"/>
              <a:gd name="T53" fmla="*/ T52 w 120"/>
              <a:gd name="T54" fmla="+- 0 7780 7278"/>
              <a:gd name="T55" fmla="*/ 7780 h 603"/>
              <a:gd name="T56" fmla="+- 0 6992 6882"/>
              <a:gd name="T57" fmla="*/ T56 w 120"/>
              <a:gd name="T58" fmla="+- 0 7780 7278"/>
              <a:gd name="T59" fmla="*/ 7780 h 603"/>
              <a:gd name="T60" fmla="+- 0 7002 6882"/>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AutoShape 10"/>
          <p:cNvSpPr/>
          <p:nvPr/>
        </p:nvSpPr>
        <p:spPr bwMode="auto">
          <a:xfrm>
            <a:off x="6572190" y="3831582"/>
            <a:ext cx="76202" cy="382930"/>
          </a:xfrm>
          <a:custGeom>
            <a:avLst/>
            <a:gdLst>
              <a:gd name="T0" fmla="+- 0 9724 9654"/>
              <a:gd name="T1" fmla="*/ T0 w 120"/>
              <a:gd name="T2" fmla="+- 0 6526 6426"/>
              <a:gd name="T3" fmla="*/ 6526 h 603"/>
              <a:gd name="T4" fmla="+- 0 9704 9654"/>
              <a:gd name="T5" fmla="*/ T4 w 120"/>
              <a:gd name="T6" fmla="+- 0 6526 6426"/>
              <a:gd name="T7" fmla="*/ 6526 h 603"/>
              <a:gd name="T8" fmla="+- 0 9704 9654"/>
              <a:gd name="T9" fmla="*/ T8 w 120"/>
              <a:gd name="T10" fmla="+- 0 7028 6426"/>
              <a:gd name="T11" fmla="*/ 7028 h 603"/>
              <a:gd name="T12" fmla="+- 0 9724 9654"/>
              <a:gd name="T13" fmla="*/ T12 w 120"/>
              <a:gd name="T14" fmla="+- 0 7028 6426"/>
              <a:gd name="T15" fmla="*/ 7028 h 603"/>
              <a:gd name="T16" fmla="+- 0 9724 9654"/>
              <a:gd name="T17" fmla="*/ T16 w 120"/>
              <a:gd name="T18" fmla="+- 0 6526 6426"/>
              <a:gd name="T19" fmla="*/ 6526 h 603"/>
              <a:gd name="T20" fmla="+- 0 9714 9654"/>
              <a:gd name="T21" fmla="*/ T20 w 120"/>
              <a:gd name="T22" fmla="+- 0 6426 6426"/>
              <a:gd name="T23" fmla="*/ 6426 h 603"/>
              <a:gd name="T24" fmla="+- 0 9654 9654"/>
              <a:gd name="T25" fmla="*/ T24 w 120"/>
              <a:gd name="T26" fmla="+- 0 6546 6426"/>
              <a:gd name="T27" fmla="*/ 6546 h 603"/>
              <a:gd name="T28" fmla="+- 0 9704 9654"/>
              <a:gd name="T29" fmla="*/ T28 w 120"/>
              <a:gd name="T30" fmla="+- 0 6546 6426"/>
              <a:gd name="T31" fmla="*/ 6546 h 603"/>
              <a:gd name="T32" fmla="+- 0 9704 9654"/>
              <a:gd name="T33" fmla="*/ T32 w 120"/>
              <a:gd name="T34" fmla="+- 0 6526 6426"/>
              <a:gd name="T35" fmla="*/ 6526 h 603"/>
              <a:gd name="T36" fmla="+- 0 9764 9654"/>
              <a:gd name="T37" fmla="*/ T36 w 120"/>
              <a:gd name="T38" fmla="+- 0 6526 6426"/>
              <a:gd name="T39" fmla="*/ 6526 h 603"/>
              <a:gd name="T40" fmla="+- 0 9714 9654"/>
              <a:gd name="T41" fmla="*/ T40 w 120"/>
              <a:gd name="T42" fmla="+- 0 6426 6426"/>
              <a:gd name="T43" fmla="*/ 6426 h 603"/>
              <a:gd name="T44" fmla="+- 0 9764 9654"/>
              <a:gd name="T45" fmla="*/ T44 w 120"/>
              <a:gd name="T46" fmla="+- 0 6526 6426"/>
              <a:gd name="T47" fmla="*/ 6526 h 603"/>
              <a:gd name="T48" fmla="+- 0 9724 9654"/>
              <a:gd name="T49" fmla="*/ T48 w 120"/>
              <a:gd name="T50" fmla="+- 0 6526 6426"/>
              <a:gd name="T51" fmla="*/ 6526 h 603"/>
              <a:gd name="T52" fmla="+- 0 9724 9654"/>
              <a:gd name="T53" fmla="*/ T52 w 120"/>
              <a:gd name="T54" fmla="+- 0 6546 6426"/>
              <a:gd name="T55" fmla="*/ 6546 h 603"/>
              <a:gd name="T56" fmla="+- 0 9774 9654"/>
              <a:gd name="T57" fmla="*/ T56 w 120"/>
              <a:gd name="T58" fmla="+- 0 6546 6426"/>
              <a:gd name="T59" fmla="*/ 6546 h 603"/>
              <a:gd name="T60" fmla="+- 0 9764 9654"/>
              <a:gd name="T61" fmla="*/ T60 w 120"/>
              <a:gd name="T62" fmla="+- 0 6526 6426"/>
              <a:gd name="T63" fmla="*/ 6526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70" y="100"/>
                </a:moveTo>
                <a:lnTo>
                  <a:pt x="50" y="100"/>
                </a:lnTo>
                <a:lnTo>
                  <a:pt x="50" y="602"/>
                </a:lnTo>
                <a:lnTo>
                  <a:pt x="70" y="602"/>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内容占位符 2"/>
          <p:cNvSpPr txBox="1"/>
          <p:nvPr/>
        </p:nvSpPr>
        <p:spPr>
          <a:xfrm>
            <a:off x="435428" y="1060568"/>
            <a:ext cx="10515600" cy="92063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dirty="0">
                <a:latin typeface="黑体" panose="02010609060101010101" pitchFamily="49" charset="-122"/>
                <a:ea typeface="黑体" panose="02010609060101010101" pitchFamily="49" charset="-122"/>
                <a:sym typeface="微软雅黑" panose="020B0503020204020204" pitchFamily="34" charset="-122"/>
              </a:rPr>
              <a:t>爱国将领的反抗</a:t>
            </a: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184503" y="3202409"/>
            <a:ext cx="4027385" cy="432811"/>
          </a:xfrm>
          <a:prstGeom prst="rect">
            <a:avLst/>
          </a:prstGeom>
        </p:spPr>
        <p:txBody>
          <a:bodyPr wrap="none">
            <a:spAutoFit/>
          </a:bodyPr>
          <a:lstStyle/>
          <a:p>
            <a:pPr marL="381000" marR="376555" algn="ctr">
              <a:lnSpc>
                <a:spcPts val="2985"/>
              </a:lnSpc>
              <a:spcAft>
                <a:spcPts val="0"/>
              </a:spcAft>
            </a:pPr>
            <a:r>
              <a:rPr lang="zh-CN" altLang="zh-CN" sz="2400" dirty="0">
                <a:latin typeface="黑体" panose="02010609060101010101" pitchFamily="49" charset="-122"/>
                <a:ea typeface="黑体" panose="02010609060101010101" pitchFamily="49" charset="-122"/>
                <a:cs typeface="Times New Roman" panose="02020603050405020304"/>
              </a:rPr>
              <a:t>关天培、陈化成、海龄</a:t>
            </a:r>
          </a:p>
        </p:txBody>
      </p:sp>
      <p:pic>
        <p:nvPicPr>
          <p:cNvPr id="34" name="图片 33"/>
          <p:cNvPicPr>
            <a:picLocks noChangeAspect="1"/>
          </p:cNvPicPr>
          <p:nvPr/>
        </p:nvPicPr>
        <p:blipFill>
          <a:blip r:embed="rId6"/>
          <a:stretch>
            <a:fillRect/>
          </a:stretch>
        </p:blipFill>
        <p:spPr>
          <a:xfrm>
            <a:off x="7467599" y="-47262"/>
            <a:ext cx="4640943" cy="1313796"/>
          </a:xfrm>
          <a:prstGeom prst="rect">
            <a:avLst/>
          </a:prstGeom>
        </p:spPr>
      </p:pic>
      <p:sp>
        <p:nvSpPr>
          <p:cNvPr id="41" name="标题 1"/>
          <p:cNvSpPr txBox="1"/>
          <p:nvPr/>
        </p:nvSpPr>
        <p:spPr>
          <a:xfrm>
            <a:off x="1055423" y="478857"/>
            <a:ext cx="9301843" cy="54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latin typeface="华文新魏" panose="02010800040101010101" pitchFamily="2" charset="-122"/>
                <a:ea typeface="华文新魏" panose="02010800040101010101" pitchFamily="2" charset="-122"/>
              </a:rPr>
              <a:t>第三节  抵御外来侵略、争取民族独立的斗争  </a:t>
            </a:r>
          </a:p>
        </p:txBody>
      </p:sp>
      <p:sp>
        <p:nvSpPr>
          <p:cNvPr id="47" name="文本框 46">
            <a:extLst>
              <a:ext uri="{FF2B5EF4-FFF2-40B4-BE49-F238E27FC236}">
                <a16:creationId xmlns:a16="http://schemas.microsoft.com/office/drawing/2014/main" id="{9D736754-635B-A54A-9759-2408D1F3928B}"/>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Tree>
    <p:extLst>
      <p:ext uri="{BB962C8B-B14F-4D97-AF65-F5344CB8AC3E}">
        <p14:creationId xmlns:p14="http://schemas.microsoft.com/office/powerpoint/2010/main" val="4105611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0111" y="3482813"/>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073" y="1565352"/>
            <a:ext cx="10515600" cy="4532393"/>
          </a:xfrm>
        </p:spPr>
        <p:txBody>
          <a:bodyPr>
            <a:normAutofit/>
          </a:bodyPr>
          <a:lstStyle/>
          <a:p>
            <a:pPr>
              <a:lnSpc>
                <a:spcPct val="250000"/>
              </a:lnSpc>
            </a:pPr>
            <a:r>
              <a:rPr lang="zh-CN" altLang="en-US" sz="2800" dirty="0">
                <a:latin typeface="黑体" panose="02010609060101010101" pitchFamily="49" charset="-122"/>
                <a:ea typeface="黑体" panose="02010609060101010101" pitchFamily="49" charset="-122"/>
                <a:sym typeface="微软雅黑" panose="020B0503020204020204" pitchFamily="34" charset="-122"/>
              </a:rPr>
              <a:t>反侵略斗争的失败原因</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pPr marL="342900" indent="-342900">
              <a:lnSpc>
                <a:spcPct val="250000"/>
              </a:lnSpc>
              <a:buFont typeface="+mj-lt"/>
              <a:buAutoNum type="arabicPeriod"/>
            </a:pPr>
            <a:r>
              <a:rPr lang="zh-CN" altLang="zh-CN" sz="2400" dirty="0">
                <a:solidFill>
                  <a:srgbClr val="C00000"/>
                </a:solidFill>
                <a:latin typeface="黑体" panose="02010609060101010101" pitchFamily="49" charset="-122"/>
                <a:ea typeface="黑体" panose="02010609060101010101" pitchFamily="49" charset="-122"/>
              </a:rPr>
              <a:t>社会制度的腐败</a:t>
            </a:r>
            <a:r>
              <a:rPr lang="zh-CN" altLang="zh-CN" sz="240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最根本的原因</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342900" indent="-342900">
              <a:lnSpc>
                <a:spcPct val="250000"/>
              </a:lnSpc>
              <a:buFont typeface="+mj-lt"/>
              <a:buAutoNum type="arabicPeriod"/>
            </a:pPr>
            <a:r>
              <a:rPr lang="zh-CN" altLang="zh-CN" sz="2400" dirty="0">
                <a:latin typeface="黑体" panose="02010609060101010101" pitchFamily="49" charset="-122"/>
                <a:ea typeface="黑体" panose="02010609060101010101" pitchFamily="49" charset="-122"/>
              </a:rPr>
              <a:t>经济技术的落后</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127266" y="460378"/>
            <a:ext cx="9301843" cy="544050"/>
          </a:xfrm>
        </p:spPr>
        <p:txBody>
          <a:bodyPr/>
          <a:lstStyle/>
          <a:p>
            <a:r>
              <a:rPr lang="zh-CN" altLang="en-US" sz="2000" dirty="0">
                <a:solidFill>
                  <a:schemeClr val="tx1"/>
                </a:solidFill>
              </a:rPr>
              <a:t>第三节  抵御外来侵略、争取民族独立的斗争  </a:t>
            </a:r>
          </a:p>
        </p:txBody>
      </p:sp>
      <p:pic>
        <p:nvPicPr>
          <p:cNvPr id="7" name="图片 6"/>
          <p:cNvPicPr>
            <a:picLocks noChangeAspect="1"/>
          </p:cNvPicPr>
          <p:nvPr/>
        </p:nvPicPr>
        <p:blipFill>
          <a:blip r:embed="rId2"/>
          <a:stretch>
            <a:fillRect/>
          </a:stretch>
        </p:blipFill>
        <p:spPr>
          <a:xfrm>
            <a:off x="4140363" y="1864774"/>
            <a:ext cx="1572510" cy="501318"/>
          </a:xfrm>
          <a:prstGeom prst="rect">
            <a:avLst/>
          </a:prstGeom>
        </p:spPr>
      </p:pic>
      <p:pic>
        <p:nvPicPr>
          <p:cNvPr id="4" name="图片 3"/>
          <p:cNvPicPr>
            <a:picLocks noChangeAspect="1"/>
          </p:cNvPicPr>
          <p:nvPr/>
        </p:nvPicPr>
        <p:blipFill>
          <a:blip r:embed="rId3"/>
          <a:stretch>
            <a:fillRect/>
          </a:stretch>
        </p:blipFill>
        <p:spPr>
          <a:xfrm>
            <a:off x="6557423" y="-100546"/>
            <a:ext cx="5453148" cy="1543722"/>
          </a:xfrm>
          <a:prstGeom prst="rect">
            <a:avLst/>
          </a:prstGeom>
        </p:spPr>
      </p:pic>
      <p:sp>
        <p:nvSpPr>
          <p:cNvPr id="8" name="文本框 7">
            <a:extLst>
              <a:ext uri="{FF2B5EF4-FFF2-40B4-BE49-F238E27FC236}">
                <a16:creationId xmlns:a16="http://schemas.microsoft.com/office/drawing/2014/main" id="{96BE320B-5C1D-6B4B-B0EA-371926702DC9}"/>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1.3.3.1</a:t>
            </a:r>
            <a:r>
              <a:rPr kumimoji="1" lang="zh-CN" altLang="en-US" sz="1000" dirty="0">
                <a:solidFill>
                  <a:schemeClr val="bg1">
                    <a:lumMod val="95000"/>
                  </a:schemeClr>
                </a:solidFill>
              </a:rPr>
              <a:t>反侵略斗争的失败及其原因</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人民群众的反侵略斗争</a:t>
            </a:r>
          </a:p>
        </p:txBody>
      </p:sp>
      <p:sp>
        <p:nvSpPr>
          <p:cNvPr id="25" name="圆角矩形 24"/>
          <p:cNvSpPr/>
          <p:nvPr/>
        </p:nvSpPr>
        <p:spPr>
          <a:xfrm>
            <a:off x="6027614" y="5383856"/>
            <a:ext cx="3318973" cy="4174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32327" y="349136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6" y="1282979"/>
            <a:ext cx="6578525" cy="4570597"/>
          </a:xfrm>
          <a:prstGeom prst="rect">
            <a:avLst/>
          </a:prstGeom>
          <a:ln>
            <a:noFill/>
          </a:ln>
          <a:effectLst>
            <a:outerShdw blurRad="292100" dist="139700" dir="2700000" algn="tl" rotWithShape="0">
              <a:srgbClr val="333333">
                <a:alpha val="65000"/>
              </a:srgbClr>
            </a:outerShdw>
          </a:effectLst>
        </p:spPr>
      </p:pic>
      <p:sp>
        <p:nvSpPr>
          <p:cNvPr id="6" name="标题 1"/>
          <p:cNvSpPr>
            <a:spLocks noGrp="1"/>
          </p:cNvSpPr>
          <p:nvPr>
            <p:ph type="title"/>
          </p:nvPr>
        </p:nvSpPr>
        <p:spPr>
          <a:xfrm>
            <a:off x="1075041" y="436026"/>
            <a:ext cx="9301843" cy="544050"/>
          </a:xfrm>
        </p:spPr>
        <p:txBody>
          <a:bodyPr/>
          <a:lstStyle/>
          <a:p>
            <a:r>
              <a:rPr lang="zh-CN" altLang="en-US" sz="2000" dirty="0">
                <a:solidFill>
                  <a:schemeClr val="tx1"/>
                </a:solidFill>
              </a:rPr>
              <a:t>第三节  抵御外来侵略、争取民族独立的斗争  </a:t>
            </a:r>
          </a:p>
        </p:txBody>
      </p:sp>
      <p:pic>
        <p:nvPicPr>
          <p:cNvPr id="4" name="图片 3"/>
          <p:cNvPicPr>
            <a:picLocks noChangeAspect="1"/>
          </p:cNvPicPr>
          <p:nvPr/>
        </p:nvPicPr>
        <p:blipFill>
          <a:blip r:embed="rId3"/>
          <a:stretch>
            <a:fillRect/>
          </a:stretch>
        </p:blipFill>
        <p:spPr>
          <a:xfrm>
            <a:off x="6994938" y="-91867"/>
            <a:ext cx="5119953" cy="1446739"/>
          </a:xfrm>
          <a:prstGeom prst="rect">
            <a:avLst/>
          </a:prstGeom>
        </p:spPr>
      </p:pic>
      <p:sp>
        <p:nvSpPr>
          <p:cNvPr id="8" name="文本框 7"/>
          <p:cNvSpPr txBox="1"/>
          <p:nvPr/>
        </p:nvSpPr>
        <p:spPr>
          <a:xfrm>
            <a:off x="6657085" y="5005146"/>
            <a:ext cx="29648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法国：云南、广西、广东</a:t>
            </a:r>
            <a:endParaRPr kumimoji="1" lang="zh-CN" altLang="en-US" dirty="0"/>
          </a:p>
        </p:txBody>
      </p:sp>
      <p:cxnSp>
        <p:nvCxnSpPr>
          <p:cNvPr id="10" name="直线箭头连接符 9"/>
          <p:cNvCxnSpPr>
            <a:stCxn id="8" idx="1"/>
          </p:cNvCxnSpPr>
          <p:nvPr/>
        </p:nvCxnSpPr>
        <p:spPr>
          <a:xfrm flipH="1" flipV="1">
            <a:off x="3706067" y="5005146"/>
            <a:ext cx="2951018" cy="184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6608619" y="3898954"/>
            <a:ext cx="33436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英国：长江流域、香港、西藏</a:t>
            </a:r>
            <a:endParaRPr kumimoji="1" lang="zh-CN" altLang="en-US" dirty="0"/>
          </a:p>
        </p:txBody>
      </p:sp>
      <p:cxnSp>
        <p:nvCxnSpPr>
          <p:cNvPr id="12" name="直线箭头连接符 11"/>
          <p:cNvCxnSpPr/>
          <p:nvPr/>
        </p:nvCxnSpPr>
        <p:spPr>
          <a:xfrm flipH="1">
            <a:off x="4003964" y="4080888"/>
            <a:ext cx="2604655" cy="111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线箭头连接符 12"/>
          <p:cNvCxnSpPr/>
          <p:nvPr/>
        </p:nvCxnSpPr>
        <p:spPr>
          <a:xfrm flipH="1" flipV="1">
            <a:off x="1959891" y="4094800"/>
            <a:ext cx="4662582" cy="3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线箭头连接符 14"/>
          <p:cNvCxnSpPr>
            <a:stCxn id="11" idx="1"/>
          </p:cNvCxnSpPr>
          <p:nvPr/>
        </p:nvCxnSpPr>
        <p:spPr>
          <a:xfrm flipH="1">
            <a:off x="4291182" y="4083620"/>
            <a:ext cx="2317437" cy="1013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622473" y="3198946"/>
            <a:ext cx="134389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a:latin typeface="黑体" panose="02010609060101010101" pitchFamily="49" charset="-122"/>
                <a:ea typeface="黑体" panose="02010609060101010101" pitchFamily="49" charset="-122"/>
                <a:sym typeface="微软雅黑" panose="020B0503020204020204" pitchFamily="34" charset="-122"/>
              </a:rPr>
              <a:t>德国：山东</a:t>
            </a:r>
            <a:endParaRPr kumimoji="1" lang="zh-CN" altLang="en-US" dirty="0"/>
          </a:p>
        </p:txBody>
      </p:sp>
      <p:cxnSp>
        <p:nvCxnSpPr>
          <p:cNvPr id="19" name="直线箭头连接符 18"/>
          <p:cNvCxnSpPr/>
          <p:nvPr/>
        </p:nvCxnSpPr>
        <p:spPr>
          <a:xfrm flipH="1">
            <a:off x="4558145" y="3385654"/>
            <a:ext cx="2050475" cy="222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6657085" y="4452050"/>
            <a:ext cx="134389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日本：福建</a:t>
            </a:r>
            <a:endParaRPr kumimoji="1" lang="zh-CN" altLang="en-US" dirty="0"/>
          </a:p>
        </p:txBody>
      </p:sp>
      <p:cxnSp>
        <p:nvCxnSpPr>
          <p:cNvPr id="22" name="直线箭头连接符 21"/>
          <p:cNvCxnSpPr/>
          <p:nvPr/>
        </p:nvCxnSpPr>
        <p:spPr>
          <a:xfrm flipH="1">
            <a:off x="4655127" y="4621066"/>
            <a:ext cx="1992420" cy="44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6608619" y="1564760"/>
            <a:ext cx="360218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俄国：东北、</a:t>
            </a:r>
            <a:r>
              <a:rPr lang="zh-CN" altLang="en-US">
                <a:latin typeface="黑体" panose="02010609060101010101" pitchFamily="49" charset="-122"/>
                <a:ea typeface="黑体" panose="02010609060101010101" pitchFamily="49" charset="-122"/>
                <a:sym typeface="微软雅黑" panose="020B0503020204020204" pitchFamily="34" charset="-122"/>
              </a:rPr>
              <a:t>新疆（领土最大）</a:t>
            </a:r>
            <a:endParaRPr kumimoji="1" lang="zh-CN" altLang="en-US" dirty="0"/>
          </a:p>
        </p:txBody>
      </p:sp>
      <p:cxnSp>
        <p:nvCxnSpPr>
          <p:cNvPr id="28" name="直线箭头连接符 27"/>
          <p:cNvCxnSpPr/>
          <p:nvPr/>
        </p:nvCxnSpPr>
        <p:spPr>
          <a:xfrm flipH="1">
            <a:off x="4558145" y="1745704"/>
            <a:ext cx="2050474" cy="428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线箭头连接符 29"/>
          <p:cNvCxnSpPr/>
          <p:nvPr/>
        </p:nvCxnSpPr>
        <p:spPr>
          <a:xfrm flipH="1">
            <a:off x="1773382" y="1739411"/>
            <a:ext cx="4826711" cy="8581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10705555" y="1968622"/>
            <a:ext cx="615553" cy="3128857"/>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zh-CN" altLang="en-US" sz="2800">
                <a:solidFill>
                  <a:srgbClr val="C00000"/>
                </a:solidFill>
              </a:rPr>
              <a:t>美国：“门户开放”</a:t>
            </a:r>
            <a:endParaRPr kumimoji="1" lang="zh-CN" altLang="en-US" sz="2800" dirty="0">
              <a:solidFill>
                <a:srgbClr val="C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163" y="1354871"/>
            <a:ext cx="10515600" cy="5364583"/>
          </a:xfrm>
        </p:spPr>
        <p:txBody>
          <a:bodyPr>
            <a:normAutofit/>
          </a:bodyPr>
          <a:lstStyle/>
          <a:p>
            <a:r>
              <a:rPr lang="zh-CN" altLang="en-US" sz="2800" b="1" dirty="0">
                <a:latin typeface="黑体" panose="02010609060101010101" pitchFamily="49" charset="-122"/>
                <a:ea typeface="黑体" panose="02010609060101010101" pitchFamily="49" charset="-122"/>
              </a:rPr>
              <a:t>列强瓜分中国图谋破产</a:t>
            </a:r>
            <a:endParaRPr lang="en-US" altLang="zh-CN" sz="28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为什么破产</a:t>
            </a:r>
            <a:endParaRPr lang="en-US" altLang="zh-CN" sz="2000"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帝国主义列强之间的矛盾和相互制约，是一个重要原因。</a:t>
            </a:r>
            <a:endParaRPr lang="en-US" altLang="zh-CN" dirty="0">
              <a:latin typeface="黑体" panose="02010609060101010101" pitchFamily="49" charset="-122"/>
              <a:ea typeface="黑体" panose="02010609060101010101" pitchFamily="49" charset="-122"/>
            </a:endParaRPr>
          </a:p>
          <a:p>
            <a:r>
              <a:rPr lang="zh-CN" altLang="en-US" dirty="0">
                <a:latin typeface="楷体" panose="02010609060101010101" charset="-122"/>
                <a:ea typeface="楷体" panose="02010609060101010101" charset="-122"/>
                <a:cs typeface="楷体" panose="02010609060101010101" charset="-122"/>
              </a:rPr>
              <a:t>例：日俄战争。</a:t>
            </a:r>
            <a:endParaRPr lang="en-US" altLang="zh-CN" dirty="0">
              <a:latin typeface="楷体" panose="02010609060101010101" charset="-122"/>
              <a:ea typeface="楷体" panose="02010609060101010101" charset="-122"/>
              <a:cs typeface="楷体" panose="02010609060101010101" charset="-122"/>
            </a:endParaRPr>
          </a:p>
          <a:p>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列强不能灭亡和瓜分中国的最根本原因是中国人民进行了不屈不挠的反侵略斗争。</a:t>
            </a:r>
            <a:endParaRPr lang="en-US" altLang="zh-CN" dirty="0">
              <a:latin typeface="黑体" panose="02010609060101010101" pitchFamily="49" charset="-122"/>
              <a:ea typeface="黑体" panose="02010609060101010101" pitchFamily="49" charset="-122"/>
            </a:endParaRPr>
          </a:p>
          <a:p>
            <a:r>
              <a:rPr lang="zh-CN" altLang="en-US" dirty="0">
                <a:latin typeface="楷体" panose="02010609060101010101" charset="-122"/>
                <a:ea typeface="楷体" panose="02010609060101010101" charset="-122"/>
                <a:cs typeface="楷体" panose="02010609060101010101" charset="-122"/>
              </a:rPr>
              <a:t>例：</a:t>
            </a: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对义和团运动的评价</a:t>
            </a:r>
            <a:endParaRPr lang="en-US" altLang="zh-CN"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lvl="1">
              <a:lnSpc>
                <a:spcPct val="200000"/>
              </a:lnSpc>
            </a:pP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   正面：义和团运动在反侵略斗争中发挥了巨大的作用，遏制了侵略者瓜分中国的图谋。</a:t>
            </a:r>
            <a:endParaRPr lang="en-US" altLang="zh-CN"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lvl="1">
              <a:lnSpc>
                <a:spcPct val="200000"/>
              </a:lnSpc>
            </a:pPr>
            <a:r>
              <a:rPr lang="zh-CN" altLang="en-US" dirty="0">
                <a:latin typeface="楷体" panose="02010609060101010101" charset="-122"/>
                <a:ea typeface="楷体" panose="02010609060101010101" charset="-122"/>
                <a:cs typeface="楷体" panose="02010609060101010101" charset="-122"/>
                <a:sym typeface="微软雅黑" panose="020B0503020204020204" pitchFamily="34" charset="-122"/>
              </a:rPr>
              <a:t>   负面：盲目、笼统的排外主义；迷信、落后。</a:t>
            </a:r>
            <a:endParaRPr lang="en-US" altLang="zh-CN" sz="2000" b="1"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101090" y="449306"/>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pic>
        <p:nvPicPr>
          <p:cNvPr id="6" name="图片 5"/>
          <p:cNvPicPr>
            <a:picLocks noChangeAspect="1"/>
          </p:cNvPicPr>
          <p:nvPr/>
        </p:nvPicPr>
        <p:blipFill>
          <a:blip r:embed="rId2"/>
          <a:stretch>
            <a:fillRect/>
          </a:stretch>
        </p:blipFill>
        <p:spPr>
          <a:xfrm>
            <a:off x="4548366" y="1534529"/>
            <a:ext cx="1453026" cy="439101"/>
          </a:xfrm>
          <a:prstGeom prst="rect">
            <a:avLst/>
          </a:prstGeom>
        </p:spPr>
      </p:pic>
      <p:pic>
        <p:nvPicPr>
          <p:cNvPr id="7" name="图片 6"/>
          <p:cNvPicPr>
            <a:picLocks noChangeAspect="1"/>
          </p:cNvPicPr>
          <p:nvPr/>
        </p:nvPicPr>
        <p:blipFill>
          <a:blip r:embed="rId3"/>
          <a:stretch>
            <a:fillRect/>
          </a:stretch>
        </p:blipFill>
        <p:spPr>
          <a:xfrm>
            <a:off x="6994938" y="-91867"/>
            <a:ext cx="5119953" cy="1446739"/>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反对外国侵略的斗争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995422"/>
            <a:ext cx="316273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鸦片战争前的中国和世界</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70608" y="5307334"/>
            <a:ext cx="3223023"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黑体" panose="02010609060101010101" pitchFamily="49" charset="-122"/>
                <a:ea typeface="黑体" panose="02010609060101010101" pitchFamily="49" charset="-122"/>
                <a:sym typeface="+mn-ea"/>
              </a:rPr>
              <a:t>第三节</a:t>
            </a:r>
            <a:r>
              <a:rPr lang="zh-CN" altLang="en-US" sz="2000" dirty="0">
                <a:solidFill>
                  <a:schemeClr val="tx1"/>
                </a:solidFill>
                <a:latin typeface="黑体" panose="02010609060101010101" pitchFamily="49" charset="-122"/>
                <a:ea typeface="黑体" panose="02010609060101010101" pitchFamily="49" charset="-122"/>
                <a:sym typeface="+mn-ea"/>
              </a:rPr>
              <a:t>：</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抵御外来侵略争取民族独立的斗争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5693631" y="750798"/>
            <a:ext cx="189937" cy="1561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5940405" y="834887"/>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鸦片战争前的中国</a:t>
            </a:r>
          </a:p>
        </p:txBody>
      </p:sp>
      <p:sp>
        <p:nvSpPr>
          <p:cNvPr id="13" name="圆角矩形 12"/>
          <p:cNvSpPr/>
          <p:nvPr/>
        </p:nvSpPr>
        <p:spPr>
          <a:xfrm>
            <a:off x="5883568" y="1768210"/>
            <a:ext cx="2787405"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鸦片战争前的世界</a:t>
            </a:r>
          </a:p>
        </p:txBody>
      </p:sp>
      <p:sp>
        <p:nvSpPr>
          <p:cNvPr id="16" name="左大括号 15"/>
          <p:cNvSpPr/>
          <p:nvPr/>
        </p:nvSpPr>
        <p:spPr>
          <a:xfrm>
            <a:off x="5738182" y="2695453"/>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6032775" y="2643043"/>
            <a:ext cx="2166478"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军事侵略</a:t>
            </a:r>
          </a:p>
        </p:txBody>
      </p:sp>
      <p:sp>
        <p:nvSpPr>
          <p:cNvPr id="18" name="圆角矩形 17"/>
          <p:cNvSpPr/>
          <p:nvPr/>
        </p:nvSpPr>
        <p:spPr>
          <a:xfrm>
            <a:off x="6027616" y="3209306"/>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政治控制</a:t>
            </a:r>
          </a:p>
        </p:txBody>
      </p:sp>
      <p:sp>
        <p:nvSpPr>
          <p:cNvPr id="19" name="圆角矩形 18"/>
          <p:cNvSpPr/>
          <p:nvPr/>
        </p:nvSpPr>
        <p:spPr>
          <a:xfrm>
            <a:off x="6031993" y="3758705"/>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经济掠夺</a:t>
            </a:r>
          </a:p>
        </p:txBody>
      </p:sp>
      <p:sp>
        <p:nvSpPr>
          <p:cNvPr id="20" name="圆角矩形 19"/>
          <p:cNvSpPr/>
          <p:nvPr/>
        </p:nvSpPr>
        <p:spPr>
          <a:xfrm>
            <a:off x="6073503" y="4296581"/>
            <a:ext cx="21664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文化渗透</a:t>
            </a:r>
          </a:p>
        </p:txBody>
      </p:sp>
      <p:sp>
        <p:nvSpPr>
          <p:cNvPr id="22" name="左大括号 21"/>
          <p:cNvSpPr/>
          <p:nvPr/>
        </p:nvSpPr>
        <p:spPr>
          <a:xfrm>
            <a:off x="5758457" y="5014487"/>
            <a:ext cx="250222" cy="160082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027616" y="4892383"/>
            <a:ext cx="3318973" cy="42955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人民</a:t>
            </a:r>
            <a:r>
              <a:rPr lang="zh-CN" altLang="en-US" sz="2400">
                <a:solidFill>
                  <a:schemeClr val="tx1"/>
                </a:solidFill>
                <a:latin typeface="黑体" panose="02010609060101010101" pitchFamily="49" charset="-122"/>
                <a:ea typeface="黑体" panose="02010609060101010101" pitchFamily="49" charset="-122"/>
              </a:rPr>
              <a:t>群众的反侵略斗争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5" name="圆角矩形 24"/>
          <p:cNvSpPr/>
          <p:nvPr/>
        </p:nvSpPr>
        <p:spPr>
          <a:xfrm>
            <a:off x="6027614" y="5383856"/>
            <a:ext cx="3318973" cy="41744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斗争失败原因</a:t>
            </a:r>
          </a:p>
        </p:txBody>
      </p:sp>
      <p:sp>
        <p:nvSpPr>
          <p:cNvPr id="26" name="圆角矩形 25"/>
          <p:cNvSpPr/>
          <p:nvPr/>
        </p:nvSpPr>
        <p:spPr>
          <a:xfrm>
            <a:off x="6027614" y="5886268"/>
            <a:ext cx="3318973" cy="37729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瓜分中国的图谋</a:t>
            </a:r>
          </a:p>
        </p:txBody>
      </p:sp>
      <p:sp>
        <p:nvSpPr>
          <p:cNvPr id="27" name="圆角矩形 26"/>
          <p:cNvSpPr/>
          <p:nvPr/>
        </p:nvSpPr>
        <p:spPr>
          <a:xfrm>
            <a:off x="6027614" y="6333479"/>
            <a:ext cx="3318973" cy="37729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民族意识的觉醒</a:t>
            </a:r>
          </a:p>
        </p:txBody>
      </p:sp>
      <p:sp>
        <p:nvSpPr>
          <p:cNvPr id="21" name="左大括号 20"/>
          <p:cNvSpPr/>
          <p:nvPr/>
        </p:nvSpPr>
        <p:spPr>
          <a:xfrm>
            <a:off x="9004020" y="-49613"/>
            <a:ext cx="209554" cy="15696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23" name="文本框 22"/>
          <p:cNvSpPr txBox="1"/>
          <p:nvPr/>
        </p:nvSpPr>
        <p:spPr>
          <a:xfrm>
            <a:off x="9296528" y="-110757"/>
            <a:ext cx="1113183"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文化</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a:t>
            </a:r>
          </a:p>
        </p:txBody>
      </p:sp>
      <p:sp>
        <p:nvSpPr>
          <p:cNvPr id="29" name="文本框 28"/>
          <p:cNvSpPr txBox="1"/>
          <p:nvPr/>
        </p:nvSpPr>
        <p:spPr>
          <a:xfrm>
            <a:off x="10843591" y="457985"/>
            <a:ext cx="1182757" cy="369332"/>
          </a:xfrm>
          <a:prstGeom prst="rect">
            <a:avLst/>
          </a:prstGeom>
          <a:noFill/>
        </p:spPr>
        <p:txBody>
          <a:bodyPr wrap="square" rtlCol="0">
            <a:spAutoFit/>
          </a:bodyPr>
          <a:lstStyle/>
          <a:p>
            <a:r>
              <a:rPr kumimoji="1" lang="zh-CN" altLang="en-US" b="1" dirty="0"/>
              <a:t>主要矛盾</a:t>
            </a:r>
          </a:p>
        </p:txBody>
      </p:sp>
      <p:sp>
        <p:nvSpPr>
          <p:cNvPr id="30" name="左大括号 29"/>
          <p:cNvSpPr/>
          <p:nvPr/>
        </p:nvSpPr>
        <p:spPr>
          <a:xfrm>
            <a:off x="9004020" y="1688844"/>
            <a:ext cx="130041" cy="111405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dirty="0"/>
          </a:p>
        </p:txBody>
      </p:sp>
      <p:sp>
        <p:nvSpPr>
          <p:cNvPr id="31" name="文本框 30"/>
          <p:cNvSpPr txBox="1"/>
          <p:nvPr/>
        </p:nvSpPr>
        <p:spPr>
          <a:xfrm>
            <a:off x="9213574" y="1602570"/>
            <a:ext cx="111318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经济</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政治</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殖民</a:t>
            </a:r>
          </a:p>
        </p:txBody>
      </p:sp>
      <p:sp>
        <p:nvSpPr>
          <p:cNvPr id="33" name="文本框 32"/>
          <p:cNvSpPr txBox="1"/>
          <p:nvPr/>
        </p:nvSpPr>
        <p:spPr>
          <a:xfrm>
            <a:off x="9283185" y="2852190"/>
            <a:ext cx="461665" cy="2469748"/>
          </a:xfrm>
          <a:prstGeom prst="rect">
            <a:avLst/>
          </a:prstGeom>
          <a:noFill/>
        </p:spPr>
        <p:txBody>
          <a:bodyPr vert="eaVert" wrap="square" rtlCol="0">
            <a:spAutoFit/>
          </a:bodyPr>
          <a:lstStyle/>
          <a:p>
            <a:r>
              <a:rPr kumimoji="1" lang="zh-CN" altLang="en-US" dirty="0">
                <a:latin typeface="黑体" panose="02010609060101010101" pitchFamily="49" charset="-122"/>
                <a:ea typeface="黑体" panose="02010609060101010101" pitchFamily="49" charset="-122"/>
                <a:cs typeface="黑体" panose="02010609060101010101" pitchFamily="49" charset="-122"/>
              </a:rPr>
              <a:t>半殖民地半封建社会</a:t>
            </a:r>
          </a:p>
        </p:txBody>
      </p:sp>
      <p:sp>
        <p:nvSpPr>
          <p:cNvPr id="34" name="左大括号 33"/>
          <p:cNvSpPr/>
          <p:nvPr/>
        </p:nvSpPr>
        <p:spPr>
          <a:xfrm>
            <a:off x="9715907" y="2946566"/>
            <a:ext cx="315208" cy="194028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p:cNvSpPr txBox="1"/>
          <p:nvPr/>
        </p:nvSpPr>
        <p:spPr>
          <a:xfrm>
            <a:off x="10036581" y="2919179"/>
            <a:ext cx="2392261" cy="193899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开端</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特点</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社会阶级变化</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主要矛盾</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历史任务</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右箭头 35"/>
          <p:cNvSpPr/>
          <p:nvPr/>
        </p:nvSpPr>
        <p:spPr>
          <a:xfrm>
            <a:off x="8597348" y="3476800"/>
            <a:ext cx="536713" cy="641622"/>
          </a:xfrm>
          <a:prstGeom prst="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p:cNvSpPr/>
          <p:nvPr/>
        </p:nvSpPr>
        <p:spPr>
          <a:xfrm>
            <a:off x="10141354" y="546766"/>
            <a:ext cx="536713" cy="37690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470606" y="3232890"/>
            <a:ext cx="3331479"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帝国主义对中国的侵略</a:t>
            </a:r>
            <a:endParaRPr lang="en-US" altLang="zh-CN"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及近代中国社会的演变</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0386" y="1419589"/>
            <a:ext cx="11318563" cy="5276976"/>
          </a:xfrm>
        </p:spPr>
        <p:txBody>
          <a:bodyPr>
            <a:normAutofit/>
          </a:bodyPr>
          <a:lstStyle/>
          <a:p>
            <a:r>
              <a:rPr lang="zh-CN" altLang="zh-CN" sz="2800" b="1" dirty="0">
                <a:latin typeface="黑体" panose="02010609060101010101" pitchFamily="49" charset="-122"/>
                <a:ea typeface="黑体" panose="02010609060101010101" pitchFamily="49" charset="-122"/>
              </a:rPr>
              <a:t>民族意识的觉醒</a:t>
            </a:r>
            <a:endParaRPr lang="zh-CN" altLang="zh-CN" sz="2800" dirty="0">
              <a:solidFill>
                <a:srgbClr val="C00000"/>
              </a:solidFill>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019708" y="436906"/>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pic>
        <p:nvPicPr>
          <p:cNvPr id="2" name="图片 1"/>
          <p:cNvPicPr>
            <a:picLocks noChangeAspect="1"/>
          </p:cNvPicPr>
          <p:nvPr/>
        </p:nvPicPr>
        <p:blipFill>
          <a:blip r:embed="rId3"/>
          <a:stretch>
            <a:fillRect/>
          </a:stretch>
        </p:blipFill>
        <p:spPr>
          <a:xfrm>
            <a:off x="3472046" y="1578930"/>
            <a:ext cx="1572510" cy="501318"/>
          </a:xfrm>
          <a:prstGeom prst="rect">
            <a:avLst/>
          </a:prstGeom>
        </p:spPr>
      </p:pic>
      <p:graphicFrame>
        <p:nvGraphicFramePr>
          <p:cNvPr id="4" name="表格 3"/>
          <p:cNvGraphicFramePr>
            <a:graphicFrameLocks noGrp="1"/>
          </p:cNvGraphicFramePr>
          <p:nvPr/>
        </p:nvGraphicFramePr>
        <p:xfrm>
          <a:off x="1759120" y="2740907"/>
          <a:ext cx="8841096" cy="2634340"/>
        </p:xfrm>
        <a:graphic>
          <a:graphicData uri="http://schemas.openxmlformats.org/drawingml/2006/table">
            <a:tbl>
              <a:tblPr firstRow="1" bandRow="1">
                <a:tableStyleId>{5C22544A-7EE6-4342-B048-85BDC9FD1C3A}</a:tableStyleId>
              </a:tblPr>
              <a:tblGrid>
                <a:gridCol w="2416630">
                  <a:extLst>
                    <a:ext uri="{9D8B030D-6E8A-4147-A177-3AD203B41FA5}">
                      <a16:colId xmlns:a16="http://schemas.microsoft.com/office/drawing/2014/main" val="20000"/>
                    </a:ext>
                  </a:extLst>
                </a:gridCol>
                <a:gridCol w="3477434">
                  <a:extLst>
                    <a:ext uri="{9D8B030D-6E8A-4147-A177-3AD203B41FA5}">
                      <a16:colId xmlns:a16="http://schemas.microsoft.com/office/drawing/2014/main" val="20001"/>
                    </a:ext>
                  </a:extLst>
                </a:gridCol>
                <a:gridCol w="2947032">
                  <a:extLst>
                    <a:ext uri="{9D8B030D-6E8A-4147-A177-3AD203B41FA5}">
                      <a16:colId xmlns:a16="http://schemas.microsoft.com/office/drawing/2014/main" val="20002"/>
                    </a:ext>
                  </a:extLst>
                </a:gridCol>
              </a:tblGrid>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姓名</a:t>
                      </a:r>
                    </a:p>
                  </a:txBody>
                  <a:tcPr>
                    <a:solidFill>
                      <a:schemeClr val="bg1">
                        <a:lumMod val="50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作品</a:t>
                      </a:r>
                    </a:p>
                  </a:txBody>
                  <a:tcPr>
                    <a:solidFill>
                      <a:schemeClr val="bg1">
                        <a:lumMod val="50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林则徐</a:t>
                      </a: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编成了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睁眼看世界第一人</a:t>
                      </a:r>
                    </a:p>
                  </a:txBody>
                  <a:tcPr>
                    <a:solidFill>
                      <a:schemeClr val="bg1">
                        <a:lumMod val="85000"/>
                      </a:schemeClr>
                    </a:solidFill>
                  </a:tcPr>
                </a:tc>
                <a:extLst>
                  <a:ext uri="{0D108BD9-81ED-4DB2-BD59-A6C34878D82A}">
                    <a16:rowId xmlns:a16="http://schemas.microsoft.com/office/drawing/2014/main" val="10001"/>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魏源</a:t>
                      </a:r>
                    </a:p>
                  </a:txBody>
                  <a:tcPr>
                    <a:solidFill>
                      <a:schemeClr val="bg1">
                        <a:lumMod val="85000"/>
                      </a:schemeClr>
                    </a:solidFill>
                  </a:tcPr>
                </a:tc>
                <a:tc>
                  <a:txBody>
                    <a:bodyPr/>
                    <a:lstStyle/>
                    <a:p>
                      <a:pPr algn="ct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marL="0" algn="ctr" defTabSz="914400" rtl="0" eaLnBrk="1" latinLnBrk="0" hangingPunct="1"/>
                      <a:r>
                        <a:rPr lang="zh-CN" altLang="en-US" sz="2400" kern="1200" dirty="0">
                          <a:solidFill>
                            <a:schemeClr val="dk1"/>
                          </a:solidFill>
                          <a:latin typeface="黑体" panose="02010609060101010101" pitchFamily="49" charset="-122"/>
                          <a:ea typeface="黑体" panose="02010609060101010101" pitchFamily="49" charset="-122"/>
                          <a:cs typeface="黑体" panose="02010609060101010101" pitchFamily="49" charset="-122"/>
                        </a:rPr>
                        <a:t>“师夷长技以制夷”</a:t>
                      </a:r>
                    </a:p>
                  </a:txBody>
                  <a:tcPr>
                    <a:solidFill>
                      <a:schemeClr val="bg1">
                        <a:lumMod val="85000"/>
                      </a:schemeClr>
                    </a:solidFill>
                  </a:tcPr>
                </a:tc>
                <a:extLst>
                  <a:ext uri="{0D108BD9-81ED-4DB2-BD59-A6C34878D82A}">
                    <a16:rowId xmlns:a16="http://schemas.microsoft.com/office/drawing/2014/main" val="10002"/>
                  </a:ext>
                </a:extLst>
              </a:tr>
              <a:tr h="658585">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严复</a:t>
                      </a:r>
                    </a:p>
                  </a:txBody>
                  <a:tcPr>
                    <a:solidFill>
                      <a:schemeClr val="bg1">
                        <a:lumMod val="85000"/>
                      </a:schemeClr>
                    </a:solidFill>
                  </a:tcPr>
                </a:tc>
                <a:tc>
                  <a:txBody>
                    <a:bodyPr/>
                    <a:lstStyle/>
                    <a:p>
                      <a:pPr algn="ctr"/>
                      <a:r>
                        <a:rPr lang="zh-CN" altLang="en-US" sz="2400" dirty="0">
                          <a:latin typeface="黑体" panose="02010609060101010101" pitchFamily="49" charset="-122"/>
                          <a:ea typeface="黑体" panose="02010609060101010101" pitchFamily="49" charset="-122"/>
                          <a:cs typeface="黑体" panose="02010609060101010101" pitchFamily="49" charset="-122"/>
                        </a:rPr>
                        <a:t>翻译了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85000"/>
                      </a:schemeClr>
                    </a:solidFill>
                  </a:tcPr>
                </a:tc>
                <a:tc>
                  <a:txBody>
                    <a:bodyPr/>
                    <a:lstStyle/>
                    <a:p>
                      <a:pPr algn="ctr"/>
                      <a:r>
                        <a:rPr lang="zh-CN" altLang="en-US" sz="2400" kern="1200" dirty="0">
                          <a:solidFill>
                            <a:schemeClr val="dk1"/>
                          </a:solidFill>
                          <a:latin typeface="黑体" panose="02010609060101010101" pitchFamily="49" charset="-122"/>
                          <a:ea typeface="黑体" panose="02010609060101010101" pitchFamily="49" charset="-122"/>
                          <a:cs typeface="黑体" panose="02010609060101010101" pitchFamily="49" charset="-122"/>
                        </a:rPr>
                        <a:t>“物竞天择适者生存”</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4"/>
          <a:stretch>
            <a:fillRect/>
          </a:stretch>
        </p:blipFill>
        <p:spPr>
          <a:xfrm>
            <a:off x="6506660" y="-84849"/>
            <a:ext cx="5608001" cy="1587559"/>
          </a:xfrm>
          <a:prstGeom prst="rect">
            <a:avLst/>
          </a:prstGeom>
        </p:spPr>
      </p:pic>
      <p:sp>
        <p:nvSpPr>
          <p:cNvPr id="8" name="文本框 7"/>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
        <p:nvSpPr>
          <p:cNvPr id="9" name="文本框 8"/>
          <p:cNvSpPr txBox="1"/>
          <p:nvPr/>
        </p:nvSpPr>
        <p:spPr>
          <a:xfrm>
            <a:off x="10439955" y="6211669"/>
            <a:ext cx="2069727"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尚德教材第</a:t>
            </a:r>
            <a:r>
              <a:rPr kumimoji="1" lang="en-US" altLang="zh-CN" dirty="0"/>
              <a:t>22</a:t>
            </a:r>
            <a:r>
              <a:rPr kumimoji="1" lang="zh-CN" altLang="en-US" dirty="0"/>
              <a:t>页</a:t>
            </a:r>
          </a:p>
        </p:txBody>
      </p:sp>
      <p:sp>
        <p:nvSpPr>
          <p:cNvPr id="10" name="五边形 9"/>
          <p:cNvSpPr/>
          <p:nvPr/>
        </p:nvSpPr>
        <p:spPr>
          <a:xfrm>
            <a:off x="10464973" y="6211669"/>
            <a:ext cx="1777653"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sp>
        <p:nvSpPr>
          <p:cNvPr id="4" name="文本框 3"/>
          <p:cNvSpPr txBox="1"/>
          <p:nvPr/>
        </p:nvSpPr>
        <p:spPr>
          <a:xfrm>
            <a:off x="2105891"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编纂</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翻译</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nvSpPr>
        <p:spPr>
          <a:xfrm>
            <a:off x="7045036"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p:cNvPicPr>
            <a:picLocks noChangeAspect="1"/>
          </p:cNvPicPr>
          <p:nvPr/>
        </p:nvPicPr>
        <p:blipFill>
          <a:blip r:embed="rId3"/>
          <a:stretch>
            <a:fillRect/>
          </a:stretch>
        </p:blipFill>
        <p:spPr>
          <a:xfrm>
            <a:off x="6506660" y="-84849"/>
            <a:ext cx="5608001" cy="1587559"/>
          </a:xfrm>
          <a:prstGeom prst="rect">
            <a:avLst/>
          </a:prstGeom>
        </p:spPr>
      </p:pic>
      <p:sp>
        <p:nvSpPr>
          <p:cNvPr id="9" name="文本框 8">
            <a:extLst>
              <a:ext uri="{FF2B5EF4-FFF2-40B4-BE49-F238E27FC236}">
                <a16:creationId xmlns:a16="http://schemas.microsoft.com/office/drawing/2014/main" id="{48E49BCE-2BBD-834F-B4B4-6971659672AD}"/>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a:t>
            </a:r>
            <a:r>
              <a:rPr lang="zh-CN" altLang="en-US" sz="2000">
                <a:solidFill>
                  <a:schemeClr val="tx1"/>
                </a:solidFill>
              </a:rPr>
              <a:t>斗争  </a:t>
            </a:r>
            <a:endParaRPr lang="zh-CN" altLang="en-US" sz="2000" dirty="0">
              <a:solidFill>
                <a:schemeClr val="tx1"/>
              </a:solidFill>
            </a:endParaRPr>
          </a:p>
        </p:txBody>
      </p:sp>
      <p:cxnSp>
        <p:nvCxnSpPr>
          <p:cNvPr id="8" name="直线连接符 7"/>
          <p:cNvCxnSpPr/>
          <p:nvPr/>
        </p:nvCxnSpPr>
        <p:spPr>
          <a:xfrm>
            <a:off x="4293747" y="2479963"/>
            <a:ext cx="2815936" cy="22548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4528108" y="2506596"/>
            <a:ext cx="2516928" cy="11007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4378604" y="3607377"/>
            <a:ext cx="2815936" cy="11274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6506660" y="-84849"/>
            <a:ext cx="5608001" cy="1587559"/>
          </a:xfrm>
          <a:prstGeom prst="rect">
            <a:avLst/>
          </a:prstGeom>
        </p:spPr>
      </p:pic>
      <p:sp>
        <p:nvSpPr>
          <p:cNvPr id="13" name="文本框 12"/>
          <p:cNvSpPr txBox="1"/>
          <p:nvPr/>
        </p:nvSpPr>
        <p:spPr>
          <a:xfrm>
            <a:off x="2105891"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四洲志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编纂</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翻译</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7045036" y="2202873"/>
            <a:ext cx="2701637" cy="3416320"/>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a:extLst>
              <a:ext uri="{FF2B5EF4-FFF2-40B4-BE49-F238E27FC236}">
                <a16:creationId xmlns:a16="http://schemas.microsoft.com/office/drawing/2014/main" id="{32C97ACC-F9F6-514A-A5B2-694959077E82}"/>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270079" y="449305"/>
            <a:ext cx="9301843" cy="544050"/>
          </a:xfrm>
        </p:spPr>
        <p:txBody>
          <a:bodyPr/>
          <a:lstStyle/>
          <a:p>
            <a:r>
              <a:rPr lang="zh-CN" altLang="en-US" sz="2000" dirty="0">
                <a:solidFill>
                  <a:schemeClr val="tx1"/>
                </a:solidFill>
              </a:rPr>
              <a:t>第三节  抵御外来侵略、争取民族独立的斗争 </a:t>
            </a:r>
          </a:p>
        </p:txBody>
      </p:sp>
      <p:sp>
        <p:nvSpPr>
          <p:cNvPr id="4" name="文本框 3"/>
          <p:cNvSpPr txBox="1"/>
          <p:nvPr/>
        </p:nvSpPr>
        <p:spPr>
          <a:xfrm>
            <a:off x="1530927" y="1731372"/>
            <a:ext cx="3574473"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  睁眼看世界第一人</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“师夷长技以制夷”</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“物竞天择，适者生存”</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nvSpPr>
        <p:spPr>
          <a:xfrm>
            <a:off x="6973203" y="1731372"/>
            <a:ext cx="3598719" cy="3785652"/>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魏源</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海国图志</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严复翻译的</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天演论</a:t>
            </a:r>
            <a:r>
              <a:rPr kumimoji="1" lang="en-US" altLang="zh-CN" sz="2400" dirty="0">
                <a:latin typeface="黑体" panose="02010609060101010101" pitchFamily="49" charset="-122"/>
                <a:ea typeface="黑体" panose="02010609060101010101" pitchFamily="49" charset="-122"/>
                <a:cs typeface="黑体" panose="02010609060101010101" pitchFamily="49" charset="-122"/>
              </a:rPr>
              <a:t>》</a:t>
            </a: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林则徐</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2"/>
          <a:stretch>
            <a:fillRect/>
          </a:stretch>
        </p:blipFill>
        <p:spPr>
          <a:xfrm>
            <a:off x="6506660" y="-84849"/>
            <a:ext cx="5608001" cy="1587559"/>
          </a:xfrm>
          <a:prstGeom prst="rect">
            <a:avLst/>
          </a:prstGeom>
        </p:spPr>
      </p:pic>
      <p:sp>
        <p:nvSpPr>
          <p:cNvPr id="9" name="文本框 8">
            <a:extLst>
              <a:ext uri="{FF2B5EF4-FFF2-40B4-BE49-F238E27FC236}">
                <a16:creationId xmlns:a16="http://schemas.microsoft.com/office/drawing/2014/main" id="{5E97C6F1-DCDD-2C48-9211-78C6A459A350}"/>
              </a:ext>
            </a:extLst>
          </p:cNvPr>
          <p:cNvSpPr txBox="1"/>
          <p:nvPr/>
        </p:nvSpPr>
        <p:spPr>
          <a:xfrm>
            <a:off x="387927" y="-96982"/>
            <a:ext cx="4364182" cy="246221"/>
          </a:xfrm>
          <a:prstGeom prst="rect">
            <a:avLst/>
          </a:prstGeom>
          <a:noFill/>
        </p:spPr>
        <p:txBody>
          <a:bodyPr wrap="square" rtlCol="0">
            <a:spAutoFit/>
          </a:bodyPr>
          <a:lstStyle/>
          <a:p>
            <a:r>
              <a:rPr kumimoji="1" lang="en-US" altLang="zh-CN" sz="1000" dirty="0">
                <a:solidFill>
                  <a:schemeClr val="bg1">
                    <a:lumMod val="95000"/>
                  </a:schemeClr>
                </a:solidFill>
              </a:rPr>
              <a:t>1.3.3.2</a:t>
            </a:r>
            <a:r>
              <a:rPr kumimoji="1" lang="zh-CN" altLang="en-US" sz="1000" dirty="0">
                <a:solidFill>
                  <a:schemeClr val="bg1">
                    <a:lumMod val="95000"/>
                  </a:schemeClr>
                </a:solidFill>
              </a:rPr>
              <a:t>民族意识的觉醒</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0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0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1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1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2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12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3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4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5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51021162624"/>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1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2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3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3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4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5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5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6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7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7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7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8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ENTRY"/>
  <p:tag name="ID" val="547129"/>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1.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2.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AUTOCOLOR" val="TRUE"/>
  <p:tag name="MH_TYPE" val="CONTENTS"/>
  <p:tag name="ID" val="547129"/>
</p:tagLst>
</file>

<file path=ppt/tags/tag93.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4.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5.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6.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7.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NUMBER"/>
  <p:tag name="ID" val="547129"/>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ags/tag99.xml><?xml version="1.0" encoding="utf-8"?>
<p:tagLst xmlns:a="http://schemas.openxmlformats.org/drawingml/2006/main" xmlns:r="http://schemas.openxmlformats.org/officeDocument/2006/relationships" xmlns:p="http://schemas.openxmlformats.org/presentationml/2006/main">
  <p:tag name="MH" val="20151020195646"/>
  <p:tag name="MH_LIBRARY" val="CONTENTS"/>
  <p:tag name="MH_TYPE" val="OTHERS"/>
  <p:tag name="ID" val="5471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5978</Words>
  <Application>Microsoft Macintosh PowerPoint</Application>
  <PresentationFormat>宽屏</PresentationFormat>
  <Paragraphs>1383</Paragraphs>
  <Slides>105</Slides>
  <Notes>9</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105</vt:i4>
      </vt:variant>
    </vt:vector>
  </HeadingPairs>
  <TitlesOfParts>
    <vt:vector size="129" baseType="lpstr">
      <vt:lpstr>方正粗倩简体</vt:lpstr>
      <vt:lpstr>方正兰亭超细黑简体</vt:lpstr>
      <vt:lpstr>方正兰亭黑_GBK</vt:lpstr>
      <vt:lpstr>方正隶二简体</vt:lpstr>
      <vt:lpstr>方正综艺简体</vt:lpstr>
      <vt:lpstr>仿宋</vt:lpstr>
      <vt:lpstr>黑体</vt:lpstr>
      <vt:lpstr>黑体-简</vt:lpstr>
      <vt:lpstr>华文新魏</vt:lpstr>
      <vt:lpstr>华文行楷</vt:lpstr>
      <vt:lpstr>华文中宋</vt:lpstr>
      <vt:lpstr>楷体</vt:lpstr>
      <vt:lpstr>思源黑体 CN Light</vt:lpstr>
      <vt:lpstr>宋体</vt:lpstr>
      <vt:lpstr>微软雅黑</vt:lpstr>
      <vt:lpstr>Arial Unicode MS</vt:lpstr>
      <vt:lpstr>Arial</vt:lpstr>
      <vt:lpstr>Calibri</vt:lpstr>
      <vt:lpstr>Calibri Light</vt:lpstr>
      <vt:lpstr>Palatino Linotype</vt:lpstr>
      <vt:lpstr>Times New Roman</vt:lpstr>
      <vt:lpstr>Wingdings</vt:lpstr>
      <vt:lpstr>Office 主题</vt:lpstr>
      <vt:lpstr>1_Office 主题</vt:lpstr>
      <vt:lpstr>PowerPoint 演示文稿</vt:lpstr>
      <vt:lpstr>关于教材</vt:lpstr>
      <vt:lpstr>PowerPoint 演示文稿</vt:lpstr>
      <vt:lpstr>PowerPoint 演示文稿</vt:lpstr>
      <vt:lpstr>PowerPoint 演示文稿</vt:lpstr>
      <vt:lpstr>PowerPoint 演示文稿</vt:lpstr>
      <vt:lpstr>关于考试题型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抵御外来侵略、争取民族独立的斗争  </vt:lpstr>
      <vt:lpstr>PowerPoint 演示文稿</vt:lpstr>
      <vt:lpstr>PowerPoint 演示文稿</vt:lpstr>
      <vt:lpstr>PowerPoint 演示文稿</vt:lpstr>
      <vt:lpstr>PowerPoint 演示文稿</vt:lpstr>
      <vt:lpstr>第三节  抵御外来侵略、争取民族独立的斗争  </vt:lpstr>
      <vt:lpstr>PowerPoint 演示文稿</vt:lpstr>
      <vt:lpstr>第三节  抵御外来侵略、争取民族独立的斗争  </vt:lpstr>
      <vt:lpstr>第三节  抵御外来侵略、争取民族独立的斗争  </vt:lpstr>
      <vt:lpstr>PowerPoint 演示文稿</vt:lpstr>
      <vt:lpstr>第三节  抵御外来侵略、争取民族独立的斗争  </vt:lpstr>
      <vt:lpstr>第三节  抵御外来侵略、争取民族独立的斗争 </vt:lpstr>
      <vt:lpstr>第三节  抵御外来侵略、争取民族独立的斗争  </vt:lpstr>
      <vt:lpstr>第三节  抵御外来侵略、争取民族独立的斗争 </vt:lpstr>
      <vt:lpstr>第三节  抵御外来侵略、争取民族独立的斗争  </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872</cp:revision>
  <cp:lastPrinted>2018-07-02T05:42:58Z</cp:lastPrinted>
  <dcterms:created xsi:type="dcterms:W3CDTF">2015-01-10T04:56:00Z</dcterms:created>
  <dcterms:modified xsi:type="dcterms:W3CDTF">2019-10-16T12:43:34Z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