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401" r:id="rId3"/>
    <p:sldId id="261" r:id="rId5"/>
    <p:sldId id="386" r:id="rId6"/>
    <p:sldId id="440" r:id="rId7"/>
    <p:sldId id="442" r:id="rId8"/>
    <p:sldId id="443" r:id="rId9"/>
    <p:sldId id="444" r:id="rId10"/>
    <p:sldId id="441" r:id="rId11"/>
    <p:sldId id="445" r:id="rId12"/>
    <p:sldId id="446" r:id="rId13"/>
    <p:sldId id="448" r:id="rId14"/>
    <p:sldId id="449" r:id="rId15"/>
    <p:sldId id="453" r:id="rId16"/>
    <p:sldId id="454" r:id="rId17"/>
    <p:sldId id="458" r:id="rId18"/>
    <p:sldId id="459" r:id="rId19"/>
    <p:sldId id="460" r:id="rId20"/>
    <p:sldId id="457" r:id="rId21"/>
    <p:sldId id="439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722"/>
    <a:srgbClr val="EFEFEF"/>
    <a:srgbClr val="CC1C18"/>
    <a:srgbClr val="8F908A"/>
    <a:srgbClr val="E8DD78"/>
    <a:srgbClr val="62E2FB"/>
    <a:srgbClr val="F72A76"/>
    <a:srgbClr val="A37CFF"/>
    <a:srgbClr val="161813"/>
    <a:srgbClr val="272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5" autoAdjust="0"/>
    <p:restoredTop sz="81906" autoAdjust="0"/>
  </p:normalViewPr>
  <p:slideViewPr>
    <p:cSldViewPr snapToGrid="0">
      <p:cViewPr varScale="1">
        <p:scale>
          <a:sx n="136" d="100"/>
          <a:sy n="136" d="100"/>
        </p:scale>
        <p:origin x="840" y="184"/>
      </p:cViewPr>
      <p:guideLst>
        <p:guide orient="horz" pos="159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3822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1" lang="zh-CN" alt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-g: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全局安装，即可以在任意文件夹下面运行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命令</a:t>
            </a:r>
            <a:endParaRPr kumimoji="1" lang="zh-CN" alt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1" lang="zh-CN" alt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1" lang="zh-CN" alt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1" lang="zh-CN" alt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1" lang="zh-CN" alt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1" lang="zh-CN" alt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1" lang="zh-CN" alt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1" lang="zh-CN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看书学习比较系统，我个人推荐这种方式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 目前是第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版，</a:t>
            </a:r>
            <a:r>
              <a:rPr kumimoji="1" lang="en-US" altLang="zh-CN" dirty="0" err="1" smtClean="0"/>
              <a:t>css</a:t>
            </a:r>
            <a:r>
              <a:rPr kumimoji="1" lang="zh-CN" altLang="en-US" dirty="0" smtClean="0"/>
              <a:t>到了第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版，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是第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版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买书的时候，最好先看下书评</a:t>
            </a:r>
            <a:endParaRPr kumimoji="1" lang="zh-CN" alt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学无止境，在学习的过程中，需要不断完善自己的技术知识，可以网上搜索大家推荐的书籍，查看书评，然后购买阅读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学习到一定程度的时候，自然而然地会知道自己需要补充哪方面的知识，这个大家也不用担心</a:t>
            </a:r>
            <a:endParaRPr kumimoji="1" lang="zh-CN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Long-term support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长期支持版本；安装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时会同时安装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endParaRPr kumimoji="1" lang="zh-CN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5708-F34A-46FD-8080-09CFB1242EF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4643438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单击此处编辑文本样式</a:t>
            </a:r>
            <a:endParaRPr lang="zh-CN" altLang="en-US" dirty="0" smtClean="0"/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8572560" cy="384454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B55E-66C2-4EEB-B3ED-94DE45C4B0DA}" type="datetime1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</p:spPr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0430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A05D-6727-4413-A937-5FF688DC09C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745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8661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A05D-6727-4413-A937-5FF688DC09C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714876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714876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285720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285720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A7AE-E083-43D4-BF21-3A103874AE3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300046" y="750081"/>
            <a:ext cx="8558234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58974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A96C-746A-4C40-B380-E1C8AA697EB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186571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0BB1-14CC-4B6E-B0FC-82131E108CC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572000" y="750082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214692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2250280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4572000" y="2250280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8137-6CA5-45A6-81AF-5B893A33D86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28677" y="1719072"/>
            <a:ext cx="7572375" cy="1664768"/>
          </a:xfrm>
        </p:spPr>
        <p:txBody>
          <a:bodyPr anchor="ctr">
            <a:normAutofit/>
          </a:bodyPr>
          <a:lstStyle>
            <a:lvl1pPr algn="ctr">
              <a:defRPr sz="3300" cap="all" baseline="0">
                <a:solidFill>
                  <a:srgbClr val="0070C0"/>
                </a:solidFill>
              </a:defRPr>
            </a:lvl1pPr>
          </a:lstStyle>
          <a:p>
            <a:r>
              <a:rPr lang="zh-CN" altLang="en-US" dirty="0" smtClean="0"/>
              <a:t>单击此处编辑母版标题样式 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28675" y="3383838"/>
            <a:ext cx="7572376" cy="716674"/>
          </a:xfrm>
        </p:spPr>
        <p:txBody>
          <a:bodyPr>
            <a:normAutofit/>
          </a:bodyPr>
          <a:lstStyle>
            <a:lvl1pPr marL="0" marR="0" indent="0" algn="r" defTabSz="3422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panose="05040102010807070707" charset="2"/>
              <a:buNone/>
              <a:defRPr sz="1425" b="1">
                <a:solidFill>
                  <a:schemeClr val="bg1">
                    <a:lumMod val="50000"/>
                  </a:schemeClr>
                </a:solidFill>
                <a:effectLst>
                  <a:reflection blurRad="114300" stA="81000" endPos="65000" dist="114300" dir="5400000" sy="-100000" algn="bl" rotWithShape="0"/>
                </a:effectLst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25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marL="0" marR="0" lvl="0" indent="0" algn="r" defTabSz="3422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panose="05040102010807070707" charset="2"/>
              <a:buNone/>
              <a:defRPr/>
            </a:pPr>
            <a:r>
              <a:rPr lang="zh-CN" altLang="en-US" dirty="0" smtClean="0"/>
              <a:t>网易出品（云课堂微专业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信息安全）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2012/11/13</a:t>
            </a:r>
            <a:endParaRPr lang="en-US" altLang="zh-CN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单击此处编辑文本样式</a:t>
            </a:r>
            <a:endParaRPr lang="zh-CN" altLang="en-US" dirty="0" smtClean="0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单击此处编辑文本样式</a:t>
            </a:r>
            <a:endParaRPr lang="zh-CN" altLang="en-US" dirty="0" smtClean="0"/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A29C-0567-47A7-BFD2-B939BD2FE0C6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单击此处编辑文本样式</a:t>
            </a:r>
            <a:endParaRPr lang="zh-CN" altLang="en-US" dirty="0" smtClean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单击此处编辑文本样式</a:t>
            </a:r>
            <a:endParaRPr lang="zh-CN" altLang="en-US" dirty="0" smtClean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单击此处编辑文本样式</a:t>
            </a:r>
            <a:endParaRPr lang="zh-CN" altLang="en-US" dirty="0" smtClean="0"/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9" Type="http://schemas.openxmlformats.org/officeDocument/2006/relationships/theme" Target="../theme/theme1.xml"/><Relationship Id="rId28" Type="http://schemas.openxmlformats.org/officeDocument/2006/relationships/image" Target="../media/image1.png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714890"/>
            <a:ext cx="9144000" cy="428610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803660"/>
            <a:ext cx="8572560" cy="37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C682A-C05F-4C99-A8C4-40D51CBA4C0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7" descr="logo.png"/>
          <p:cNvPicPr>
            <a:picLocks noChangeAspect="1"/>
          </p:cNvPicPr>
          <p:nvPr userDrawn="1"/>
        </p:nvPicPr>
        <p:blipFill>
          <a:blip r:embed="rId28" cstate="print"/>
          <a:stretch>
            <a:fillRect/>
          </a:stretch>
        </p:blipFill>
        <p:spPr>
          <a:xfrm>
            <a:off x="285720" y="4794473"/>
            <a:ext cx="1118116" cy="2286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ransition>
    <p:wip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hyperlink" Target="https://nei.netease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1.xml"/><Relationship Id="rId1" Type="http://schemas.openxmlformats.org/officeDocument/2006/relationships/hyperlink" Target="https://webkit.org/demos/sticky-notes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1.xml"/><Relationship Id="rId5" Type="http://schemas.openxmlformats.org/officeDocument/2006/relationships/hyperlink" Target="http://w3school.com.cn/" TargetMode="External"/><Relationship Id="rId4" Type="http://schemas.openxmlformats.org/officeDocument/2006/relationships/hyperlink" Target="https://developer.mozilla.org/zh-CN/" TargetMode="External"/><Relationship Id="rId3" Type="http://schemas.openxmlformats.org/officeDocument/2006/relationships/hyperlink" Target="http://study.163.com/course/courseMain.htm?courseId=195001" TargetMode="External"/><Relationship Id="rId2" Type="http://schemas.openxmlformats.org/officeDocument/2006/relationships/hyperlink" Target="http://study.163.com/course/courseMain.htm?courseId=190001" TargetMode="External"/><Relationship Id="rId1" Type="http://schemas.openxmlformats.org/officeDocument/2006/relationships/hyperlink" Target="http://study.163.com/course/courseMain.htm?courseId=17100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hyperlink" Target="https://developer.mozilla.org/zh-C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1.xml"/><Relationship Id="rId1" Type="http://schemas.openxmlformats.org/officeDocument/2006/relationships/hyperlink" Target="https://developer.mozilla.org/zh-CN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hyperlink" Target="https://nei.netease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个人介绍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前端微专业助教，</a:t>
            </a:r>
            <a:r>
              <a:rPr kumimoji="1" lang="en-US" altLang="zh-CN" dirty="0"/>
              <a:t>@</a:t>
            </a:r>
            <a:r>
              <a:rPr kumimoji="1" lang="en-US" altLang="zh-CN" dirty="0" err="1" smtClean="0"/>
              <a:t>huntbao</a:t>
            </a:r>
            <a:endParaRPr kumimoji="1" lang="en-US" altLang="zh-CN" dirty="0" smtClean="0"/>
          </a:p>
          <a:p>
            <a:r>
              <a:rPr kumimoji="1" lang="en-US" altLang="zh-CN" dirty="0" smtClean="0"/>
              <a:t>NEI</a:t>
            </a:r>
            <a:r>
              <a:rPr kumimoji="1" lang="zh-CN" altLang="en-US" dirty="0" smtClean="0"/>
              <a:t> 产品负责人：</a:t>
            </a:r>
            <a:r>
              <a:rPr kumimoji="1" lang="en-US" altLang="zh-CN" dirty="0" smtClean="0">
                <a:hlinkClick r:id="rId1"/>
              </a:rPr>
              <a:t>https://nei.netease.com</a:t>
            </a:r>
            <a:endParaRPr kumimoji="1"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前端开发工程师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微专业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NEI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Toolkit:</a:t>
            </a:r>
            <a:r>
              <a:rPr kumimoji="1" lang="zh-CN" altLang="en-US" dirty="0" smtClean="0"/>
              <a:t> 安装</a:t>
            </a:r>
            <a:endParaRPr kumimoji="1"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469148" y="4795255"/>
            <a:ext cx="5591204" cy="273844"/>
          </a:xfrm>
        </p:spPr>
        <p:txBody>
          <a:bodyPr/>
          <a:lstStyle/>
          <a:p>
            <a:r>
              <a:rPr lang="zh-CN" altLang="en-US" dirty="0"/>
              <a:t>前端微专业 </a:t>
            </a:r>
            <a:r>
              <a:rPr lang="en-US" altLang="zh-CN" dirty="0"/>
              <a:t>-</a:t>
            </a:r>
            <a:r>
              <a:rPr lang="zh-CN" altLang="en-US" dirty="0"/>
              <a:t> 实践课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206549" y="2480651"/>
            <a:ext cx="6730901" cy="476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npm</a:t>
            </a:r>
            <a:r>
              <a:rPr kumimoji="1" lang="zh-CN" altLang="en-US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kumimoji="1" lang="en-US" altLang="zh-CN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install</a:t>
            </a:r>
            <a:r>
              <a:rPr kumimoji="1" lang="zh-CN" altLang="en-US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kumimoji="1" lang="en-US" altLang="zh-CN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nei</a:t>
            </a:r>
            <a:r>
              <a:rPr kumimoji="1" lang="zh-CN" altLang="en-US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kumimoji="1" lang="en-US" altLang="zh-CN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-g</a:t>
            </a:r>
            <a:endParaRPr kumimoji="1" lang="zh-CN" altLang="en-US" dirty="0">
              <a:solidFill>
                <a:srgbClr val="00B05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NEI:</a:t>
            </a:r>
            <a:r>
              <a:rPr kumimoji="1" lang="zh-CN" altLang="en-US" dirty="0" smtClean="0"/>
              <a:t> 申请加入 </a:t>
            </a:r>
            <a:r>
              <a:rPr kumimoji="1" lang="en-US" altLang="zh-CN" dirty="0" err="1" smtClean="0"/>
              <a:t>StickyNotes</a:t>
            </a:r>
            <a:r>
              <a:rPr kumimoji="1" lang="zh-CN" altLang="en-US" dirty="0" smtClean="0"/>
              <a:t> 项目</a:t>
            </a:r>
            <a:endParaRPr kumimoji="1"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469148" y="4795255"/>
            <a:ext cx="5591204" cy="273844"/>
          </a:xfrm>
        </p:spPr>
        <p:txBody>
          <a:bodyPr/>
          <a:lstStyle/>
          <a:p>
            <a:r>
              <a:rPr lang="zh-CN" altLang="en-US" dirty="0"/>
              <a:t>前端微专业 </a:t>
            </a:r>
            <a:r>
              <a:rPr lang="en-US" altLang="zh-CN" dirty="0"/>
              <a:t>-</a:t>
            </a:r>
            <a:r>
              <a:rPr lang="zh-CN" altLang="en-US" dirty="0"/>
              <a:t> 实践课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206549" y="2503858"/>
            <a:ext cx="6730901" cy="43046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https://</a:t>
            </a:r>
            <a:r>
              <a:rPr kumimoji="1" lang="en-US" altLang="zh-CN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nei.netease.com</a:t>
            </a:r>
            <a:r>
              <a:rPr kumimoji="1" lang="en-US" altLang="zh-CN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/</a:t>
            </a:r>
            <a:r>
              <a:rPr kumimoji="1" lang="en-US" altLang="zh-CN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project?pid</a:t>
            </a:r>
            <a:r>
              <a:rPr kumimoji="1" lang="en-US" altLang="zh-CN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=</a:t>
            </a:r>
            <a:r>
              <a:rPr kumimoji="1" lang="fi-FI" altLang="zh-CN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16798</a:t>
            </a:r>
            <a:endParaRPr kumimoji="1" lang="zh-CN" altLang="en-US" dirty="0">
              <a:solidFill>
                <a:srgbClr val="00B05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NEI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Toolkit:</a:t>
            </a:r>
            <a:r>
              <a:rPr kumimoji="1" lang="zh-CN" altLang="en-US" dirty="0" smtClean="0"/>
              <a:t> 生成 </a:t>
            </a:r>
            <a:r>
              <a:rPr kumimoji="1" lang="en-US" altLang="zh-CN" dirty="0" err="1" smtClean="0"/>
              <a:t>StickyNotes</a:t>
            </a:r>
            <a:r>
              <a:rPr kumimoji="1" lang="zh-CN" altLang="en-US" dirty="0" smtClean="0"/>
              <a:t> 工程</a:t>
            </a:r>
            <a:endParaRPr kumimoji="1"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469148" y="4795255"/>
            <a:ext cx="5591204" cy="273844"/>
          </a:xfrm>
        </p:spPr>
        <p:txBody>
          <a:bodyPr/>
          <a:lstStyle/>
          <a:p>
            <a:r>
              <a:rPr lang="zh-CN" altLang="en-US" dirty="0"/>
              <a:t>前端微专业 </a:t>
            </a:r>
            <a:r>
              <a:rPr lang="en-US" altLang="zh-CN" dirty="0"/>
              <a:t>-</a:t>
            </a:r>
            <a:r>
              <a:rPr lang="zh-CN" altLang="en-US" dirty="0"/>
              <a:t> 实践课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639782" y="2503510"/>
            <a:ext cx="7864436" cy="4311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nei</a:t>
            </a:r>
            <a:r>
              <a:rPr kumimoji="1" lang="en-US" altLang="zh-CN" sz="1600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kumimoji="1" lang="en-US" altLang="zh-CN" sz="1600" dirty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build -k </a:t>
            </a:r>
            <a:r>
              <a:rPr kumimoji="1" lang="fi-FI" altLang="zh-CN" sz="1600" dirty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a81c2289d5466c3cd9386e84a8c479f2</a:t>
            </a:r>
            <a:r>
              <a:rPr kumimoji="1" lang="zh-CN" altLang="en-US" sz="1600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kumimoji="1" lang="en-US" altLang="zh-CN" sz="1600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–o</a:t>
            </a:r>
            <a:r>
              <a:rPr kumimoji="1" lang="zh-CN" altLang="en-US" sz="1600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kumimoji="1" lang="en-US" altLang="zh-CN" sz="1600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./</a:t>
            </a:r>
            <a:r>
              <a:rPr kumimoji="1" lang="en-US" altLang="zh-CN" sz="1600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stickynotes</a:t>
            </a:r>
            <a:endParaRPr kumimoji="1" lang="zh-CN" altLang="en-US" sz="1600" dirty="0">
              <a:solidFill>
                <a:srgbClr val="00B05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NEI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Toolkit:</a:t>
            </a:r>
            <a:r>
              <a:rPr kumimoji="1" lang="zh-CN" altLang="en-US" dirty="0" smtClean="0"/>
              <a:t> 运行 </a:t>
            </a:r>
            <a:r>
              <a:rPr kumimoji="1" lang="en-US" altLang="zh-CN" dirty="0" err="1" smtClean="0"/>
              <a:t>StickyNotes</a:t>
            </a:r>
            <a:r>
              <a:rPr kumimoji="1" lang="zh-CN" altLang="en-US" dirty="0" smtClean="0"/>
              <a:t> 工程</a:t>
            </a:r>
            <a:endParaRPr kumimoji="1"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469148" y="4795255"/>
            <a:ext cx="5591204" cy="273844"/>
          </a:xfrm>
        </p:spPr>
        <p:txBody>
          <a:bodyPr/>
          <a:lstStyle/>
          <a:p>
            <a:r>
              <a:rPr lang="zh-CN" altLang="en-US" dirty="0"/>
              <a:t>前端微专业 </a:t>
            </a:r>
            <a:r>
              <a:rPr lang="en-US" altLang="zh-CN" dirty="0"/>
              <a:t>-</a:t>
            </a:r>
            <a:r>
              <a:rPr lang="zh-CN" altLang="en-US" dirty="0"/>
              <a:t> 实践课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206548" y="1910993"/>
            <a:ext cx="6730901" cy="44975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cd</a:t>
            </a:r>
            <a:r>
              <a:rPr kumimoji="1" lang="zh-CN" altLang="en-US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kumimoji="1" lang="en-US" altLang="zh-CN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stickynotes</a:t>
            </a:r>
            <a:endParaRPr kumimoji="1" lang="zh-CN" altLang="en-US" dirty="0">
              <a:solidFill>
                <a:srgbClr val="00B05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206549" y="3267182"/>
            <a:ext cx="6730901" cy="47788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err="1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nei</a:t>
            </a:r>
            <a:r>
              <a:rPr kumimoji="1" lang="zh-CN" altLang="en-US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kumimoji="1" lang="en-US" altLang="zh-CN" dirty="0" smtClean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server</a:t>
            </a:r>
            <a:endParaRPr kumimoji="1" lang="zh-CN" altLang="en-US" dirty="0">
              <a:solidFill>
                <a:srgbClr val="00B05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便笺系统实现</a:t>
            </a:r>
            <a:endParaRPr kumimoji="1"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469148" y="4795255"/>
            <a:ext cx="5591204" cy="273844"/>
          </a:xfrm>
        </p:spPr>
        <p:txBody>
          <a:bodyPr/>
          <a:lstStyle/>
          <a:p>
            <a:r>
              <a:rPr lang="zh-CN" altLang="en-US" dirty="0"/>
              <a:t>前端微专业 </a:t>
            </a:r>
            <a:r>
              <a:rPr lang="en-US" altLang="zh-CN" dirty="0"/>
              <a:t>-</a:t>
            </a:r>
            <a:r>
              <a:rPr lang="zh-CN" altLang="en-US" dirty="0"/>
              <a:t> 实践课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8572560" cy="3844541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 smtClean="0"/>
              <a:t>参考效果：</a:t>
            </a:r>
            <a:r>
              <a:rPr kumimoji="1" lang="en-US" altLang="zh-CN" sz="2400" dirty="0"/>
              <a:t> </a:t>
            </a:r>
            <a:r>
              <a:rPr kumimoji="1" lang="en-US" altLang="zh-CN" sz="2400" dirty="0">
                <a:hlinkClick r:id="rId1"/>
              </a:rPr>
              <a:t>https://webkit.org/demos/sticky-notes</a:t>
            </a:r>
            <a:r>
              <a:rPr kumimoji="1" lang="en-US" altLang="zh-CN" sz="2400" dirty="0" smtClean="0">
                <a:hlinkClick r:id="rId1"/>
              </a:rPr>
              <a:t>/</a:t>
            </a:r>
            <a:endParaRPr kumimoji="1" lang="en-US" altLang="zh-CN" sz="24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 smtClean="0"/>
              <a:t>实现</a:t>
            </a:r>
            <a:endParaRPr kumimoji="1" lang="en-US" altLang="zh-CN" sz="2400" dirty="0" smtClean="0"/>
          </a:p>
          <a:p>
            <a:pPr lvl="1"/>
            <a:r>
              <a:rPr kumimoji="1" lang="zh-CN" altLang="en-US" dirty="0"/>
              <a:t>外观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创建、删除、移动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输入、保存、</a:t>
            </a:r>
            <a:r>
              <a:rPr kumimoji="1" lang="zh-CN" altLang="en-US" dirty="0" smtClean="0"/>
              <a:t>初始化</a:t>
            </a: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项目总结</a:t>
            </a:r>
            <a:endParaRPr kumimoji="1"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469148" y="4795255"/>
            <a:ext cx="5591204" cy="273844"/>
          </a:xfrm>
        </p:spPr>
        <p:txBody>
          <a:bodyPr/>
          <a:lstStyle/>
          <a:p>
            <a:r>
              <a:rPr lang="zh-CN" altLang="en-US" dirty="0"/>
              <a:t>前端微专业 </a:t>
            </a:r>
            <a:r>
              <a:rPr lang="en-US" altLang="zh-CN" dirty="0"/>
              <a:t>-</a:t>
            </a:r>
            <a:r>
              <a:rPr lang="zh-CN" altLang="en-US" dirty="0"/>
              <a:t> 实践课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8572560" cy="3844541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 smtClean="0"/>
              <a:t>需求</a:t>
            </a:r>
            <a:r>
              <a:rPr kumimoji="1" lang="zh-CN" altLang="en-US" sz="2400" dirty="0"/>
              <a:t>分析</a:t>
            </a:r>
            <a:endParaRPr kumimoji="1" lang="en-US" altLang="zh-CN" sz="2400" dirty="0" smtClean="0"/>
          </a:p>
          <a:p>
            <a:pPr lvl="1"/>
            <a:r>
              <a:rPr kumimoji="1" lang="zh-CN" altLang="en-US" dirty="0" smtClean="0"/>
              <a:t>实现静态页面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实现交互逻辑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用户体验、细节处理</a:t>
            </a:r>
            <a:endParaRPr kumimoji="1" lang="en-US" altLang="zh-CN" dirty="0"/>
          </a:p>
          <a:p>
            <a:r>
              <a:rPr kumimoji="1" lang="zh-CN" altLang="en-US" dirty="0" smtClean="0"/>
              <a:t>前端知识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、事件、原型、面向对象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模块化</a:t>
            </a: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项目总结：还能做什么？</a:t>
            </a:r>
            <a:endParaRPr kumimoji="1"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469148" y="4795255"/>
            <a:ext cx="5591204" cy="273844"/>
          </a:xfrm>
        </p:spPr>
        <p:txBody>
          <a:bodyPr/>
          <a:lstStyle/>
          <a:p>
            <a:r>
              <a:rPr lang="zh-CN" altLang="en-US" dirty="0"/>
              <a:t>前端微专业 </a:t>
            </a:r>
            <a:r>
              <a:rPr lang="en-US" altLang="zh-CN" dirty="0"/>
              <a:t>-</a:t>
            </a:r>
            <a:r>
              <a:rPr lang="zh-CN" altLang="en-US" dirty="0"/>
              <a:t> 实践课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8572560" cy="3844541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 smtClean="0"/>
              <a:t>清除所有 </a:t>
            </a:r>
            <a:r>
              <a:rPr kumimoji="1" lang="en-US" altLang="zh-CN" sz="2000" dirty="0" smtClean="0"/>
              <a:t>note</a:t>
            </a:r>
            <a:r>
              <a:rPr kumimoji="1" lang="zh-CN" altLang="en-US" sz="2000" dirty="0" smtClean="0"/>
              <a:t> 的功能</a:t>
            </a:r>
            <a:endParaRPr kumimoji="1" lang="en-US" altLang="zh-CN" sz="20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 smtClean="0"/>
              <a:t>生成的 </a:t>
            </a:r>
            <a:r>
              <a:rPr kumimoji="1" lang="en-US" altLang="zh-CN" sz="2000" dirty="0" smtClean="0"/>
              <a:t>note</a:t>
            </a:r>
            <a:r>
              <a:rPr kumimoji="1" lang="zh-CN" altLang="en-US" sz="2000" dirty="0" smtClean="0"/>
              <a:t> 背景颜色随机</a:t>
            </a:r>
            <a:endParaRPr kumimoji="1" lang="en-US" altLang="zh-CN" sz="20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 smtClean="0"/>
              <a:t>限定 </a:t>
            </a:r>
            <a:r>
              <a:rPr kumimoji="1" lang="en-US" altLang="zh-CN" sz="2000" dirty="0" smtClean="0"/>
              <a:t>note</a:t>
            </a:r>
            <a:r>
              <a:rPr kumimoji="1" lang="zh-CN" altLang="en-US" sz="2000" dirty="0" smtClean="0"/>
              <a:t> 的拖动区域</a:t>
            </a:r>
            <a:endParaRPr kumimoji="1" lang="en-US" altLang="zh-CN" sz="20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 smtClean="0"/>
              <a:t>给 </a:t>
            </a:r>
            <a:r>
              <a:rPr kumimoji="1" lang="en-US" altLang="zh-CN" sz="2000" dirty="0" smtClean="0"/>
              <a:t>note</a:t>
            </a:r>
            <a:r>
              <a:rPr kumimoji="1" lang="zh-CN" altLang="en-US" sz="2000" dirty="0" smtClean="0"/>
              <a:t> 增加提醒的功能</a:t>
            </a:r>
            <a:endParaRPr kumimoji="1" lang="en-US" altLang="zh-CN" sz="2000" dirty="0"/>
          </a:p>
          <a:p>
            <a:pPr marL="685800" lvl="2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/>
              <a:t>Chrome</a:t>
            </a:r>
            <a:r>
              <a:rPr kumimoji="1" lang="zh-CN" altLang="en-US" dirty="0" smtClean="0"/>
              <a:t> 插件的 </a:t>
            </a:r>
            <a:r>
              <a:rPr kumimoji="1" lang="en-US" altLang="zh-CN" dirty="0" smtClean="0"/>
              <a:t>Notification</a:t>
            </a:r>
            <a:endParaRPr kumimoji="1" lang="en-US" altLang="zh-CN" dirty="0" smtClean="0"/>
          </a:p>
          <a:p>
            <a:pPr marL="0" indent="-400050"/>
            <a:r>
              <a:rPr kumimoji="1" lang="zh-CN" altLang="en-US" sz="2000" dirty="0" smtClean="0"/>
              <a:t>将应用部署到服务器上</a:t>
            </a:r>
            <a:endParaRPr kumimoji="1" lang="en-US" altLang="zh-CN" sz="2000" dirty="0" smtClean="0"/>
          </a:p>
          <a:p>
            <a:pPr marL="742950" lvl="2" indent="-342900"/>
            <a:r>
              <a:rPr kumimoji="1" lang="en-US" altLang="zh-CN" dirty="0" smtClean="0"/>
              <a:t>note</a:t>
            </a:r>
            <a:r>
              <a:rPr kumimoji="1" lang="zh-CN" altLang="en-US" dirty="0" smtClean="0"/>
              <a:t> 内容保存到数据库</a:t>
            </a:r>
            <a:endParaRPr kumimoji="1" lang="en-US" altLang="zh-CN" dirty="0" smtClean="0"/>
          </a:p>
          <a:p>
            <a:pPr marL="0" indent="-400050"/>
            <a:r>
              <a:rPr kumimoji="1" lang="en-US" altLang="zh-CN" sz="2000" dirty="0" smtClean="0"/>
              <a:t>iOS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 等移动端应用</a:t>
            </a:r>
            <a:endParaRPr kumimoji="1" lang="zh-CN" altLang="en-US" sz="2000" dirty="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仓库</a:t>
            </a:r>
            <a:endParaRPr kumimoji="1"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469148" y="4795255"/>
            <a:ext cx="5591204" cy="273844"/>
          </a:xfrm>
        </p:spPr>
        <p:txBody>
          <a:bodyPr/>
          <a:lstStyle/>
          <a:p>
            <a:r>
              <a:rPr lang="zh-CN" altLang="en-US" dirty="0"/>
              <a:t>前端微专业 </a:t>
            </a:r>
            <a:r>
              <a:rPr lang="en-US" altLang="zh-CN" dirty="0"/>
              <a:t>-</a:t>
            </a:r>
            <a:r>
              <a:rPr lang="zh-CN" altLang="en-US" dirty="0"/>
              <a:t> 实践课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776911" y="2503858"/>
            <a:ext cx="5590177" cy="43046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https://</a:t>
            </a:r>
            <a:r>
              <a:rPr kumimoji="1" lang="en-US" altLang="zh-CN" dirty="0" err="1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github.com</a:t>
            </a:r>
            <a:r>
              <a:rPr kumimoji="1" lang="en-US" altLang="zh-CN" dirty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/</a:t>
            </a:r>
            <a:r>
              <a:rPr kumimoji="1" lang="en-US" altLang="zh-CN" dirty="0" err="1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huntbao</a:t>
            </a:r>
            <a:r>
              <a:rPr kumimoji="1" lang="en-US" altLang="zh-CN" dirty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/</a:t>
            </a:r>
            <a:r>
              <a:rPr kumimoji="1" lang="en-US" altLang="zh-CN" dirty="0" err="1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stickynotes</a:t>
            </a:r>
            <a:endParaRPr kumimoji="1" lang="zh-CN" altLang="en-US" dirty="0">
              <a:solidFill>
                <a:srgbClr val="00B05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178" y="1288165"/>
            <a:ext cx="1629181" cy="16291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49889" y="2859789"/>
            <a:ext cx="1813757" cy="4719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94" tIns="50794" rIns="50794" bIns="50794" numCol="1" spcCol="50793" rtlCol="0" anchor="ctr">
            <a:spAutoFit/>
          </a:bodyPr>
          <a:lstStyle/>
          <a:p>
            <a:pPr algn="ctr" defTabSz="583565"/>
            <a:r>
              <a:rPr lang="zh-CN" altLang="en-US" sz="12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编程语言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拼团小分队</a:t>
            </a:r>
            <a:endParaRPr lang="en-US" altLang="zh-CN" sz="12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583565"/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427283814</a:t>
            </a:r>
            <a:endParaRPr lang="zh-CN" altLang="en-US" sz="12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7025" y="2912794"/>
            <a:ext cx="1728192" cy="2872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94" tIns="50794" rIns="50794" bIns="50794" numCol="1" spcCol="50793" rtlCol="0" anchor="ctr">
            <a:spAutoFit/>
          </a:bodyPr>
          <a:lstStyle/>
          <a:p>
            <a:pPr algn="ctr" defTabSz="583565" hangingPunct="0"/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扫码填问卷参与抽奖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937" y="1394739"/>
            <a:ext cx="1465048" cy="1465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过程 4"/>
          <p:cNvSpPr/>
          <p:nvPr/>
        </p:nvSpPr>
        <p:spPr>
          <a:xfrm>
            <a:off x="0" y="0"/>
            <a:ext cx="9144000" cy="3053957"/>
          </a:xfrm>
          <a:prstGeom prst="flowChartProcess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内容占位符 3" descr="结束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2524892" y="1012217"/>
            <a:ext cx="4094216" cy="3071701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58630" y="1923678"/>
            <a:ext cx="3357586" cy="696521"/>
          </a:xfrm>
        </p:spPr>
        <p:txBody>
          <a:bodyPr>
            <a:normAutofit fontScale="90000"/>
          </a:bodyPr>
          <a:lstStyle/>
          <a:p>
            <a:r>
              <a:rPr lang="en-US" altLang="zh-CN" sz="5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zh-CN" altLang="en-US" sz="5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封面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1310103"/>
            <a:ext cx="1143055" cy="232768"/>
          </a:xfrm>
          <a:prstGeom prst="rect">
            <a:avLst/>
          </a:prstGeom>
        </p:spPr>
      </p:pic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95638" y="4822047"/>
            <a:ext cx="5591204" cy="214314"/>
          </a:xfrm>
        </p:spPr>
        <p:txBody>
          <a:bodyPr/>
          <a:lstStyle/>
          <a:p>
            <a:r>
              <a:rPr lang="zh-CN" altLang="en-US" dirty="0"/>
              <a:t>前端开发工程师</a:t>
            </a:r>
            <a:r>
              <a:rPr lang="en-US" altLang="zh-CN" dirty="0"/>
              <a:t>-</a:t>
            </a:r>
            <a:r>
              <a:rPr lang="zh-CN" altLang="en-US" dirty="0"/>
              <a:t>微专业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6"/>
          <p:cNvGrpSpPr/>
          <p:nvPr/>
        </p:nvGrpSpPr>
        <p:grpSpPr>
          <a:xfrm>
            <a:off x="0" y="3750477"/>
            <a:ext cx="9144000" cy="1393023"/>
            <a:chOff x="0" y="5000636"/>
            <a:chExt cx="9144000" cy="1857364"/>
          </a:xfrm>
        </p:grpSpPr>
        <p:sp>
          <p:nvSpPr>
            <p:cNvPr id="16" name="流程图: 过程 15"/>
            <p:cNvSpPr/>
            <p:nvPr/>
          </p:nvSpPr>
          <p:spPr>
            <a:xfrm>
              <a:off x="0" y="5429264"/>
              <a:ext cx="9144000" cy="1428736"/>
            </a:xfrm>
            <a:prstGeom prst="flowChartProcess">
              <a:avLst/>
            </a:prstGeom>
            <a:solidFill>
              <a:srgbClr val="CC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7215206" y="5000636"/>
              <a:ext cx="1357322" cy="1000132"/>
            </a:xfrm>
            <a:prstGeom prst="ellipse">
              <a:avLst/>
            </a:prstGeom>
            <a:solidFill>
              <a:srgbClr val="CC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8" name="图片 57" descr="封面-2.png"/>
          <p:cNvPicPr>
            <a:picLocks noChangeAspect="1"/>
          </p:cNvPicPr>
          <p:nvPr/>
        </p:nvPicPr>
        <p:blipFill>
          <a:blip r:embed="rId1" cstate="print">
            <a:lum/>
          </a:blip>
          <a:stretch>
            <a:fillRect/>
          </a:stretch>
        </p:blipFill>
        <p:spPr>
          <a:xfrm>
            <a:off x="4275630" y="1"/>
            <a:ext cx="4879893" cy="4948013"/>
          </a:xfrm>
          <a:prstGeom prst="rect">
            <a:avLst/>
          </a:prstGeom>
          <a:effectLst>
            <a:outerShdw dist="101600" dir="5400000" algn="t" rotWithShape="0">
              <a:schemeClr val="tx1">
                <a:lumMod val="85000"/>
                <a:lumOff val="15000"/>
                <a:alpha val="10000"/>
              </a:schemeClr>
            </a:outerShdw>
          </a:effectLst>
        </p:spPr>
      </p:pic>
      <p:sp>
        <p:nvSpPr>
          <p:cNvPr id="30" name="TextBox 29"/>
          <p:cNvSpPr txBox="1"/>
          <p:nvPr/>
        </p:nvSpPr>
        <p:spPr>
          <a:xfrm>
            <a:off x="4970904" y="2021388"/>
            <a:ext cx="3601624" cy="1054418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3600" b="1" dirty="0" smtClean="0">
                <a:solidFill>
                  <a:srgbClr val="362E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便笺系统</a:t>
            </a:r>
            <a:endParaRPr lang="zh-CN" altLang="en-US" sz="3600" b="1" dirty="0">
              <a:solidFill>
                <a:srgbClr val="362E2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70904" y="1528981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362E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快速开发</a:t>
            </a:r>
            <a:endParaRPr lang="zh-CN" altLang="en-US" sz="2000" dirty="0">
              <a:solidFill>
                <a:srgbClr val="362E2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 descr="封面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4393419"/>
            <a:ext cx="1429858" cy="290959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主要内容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前端基础知识</a:t>
            </a:r>
            <a:r>
              <a:rPr lang="zh-CN" altLang="en-US" dirty="0" smtClean="0"/>
              <a:t>概览</a:t>
            </a:r>
            <a:endParaRPr lang="en-US" altLang="zh-CN" dirty="0" smtClean="0"/>
          </a:p>
          <a:p>
            <a:r>
              <a:rPr lang="zh-CN" altLang="en-US" dirty="0"/>
              <a:t>项目开发环境准备</a:t>
            </a:r>
            <a:endParaRPr kumimoji="1" lang="en-US" altLang="zh-CN" dirty="0" smtClean="0"/>
          </a:p>
          <a:p>
            <a:r>
              <a:rPr kumimoji="1" lang="zh-CN" altLang="en-US" dirty="0" smtClean="0"/>
              <a:t>便笺系统实现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外观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创建、删除、移动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输入、保存、初始化</a:t>
            </a:r>
            <a:endParaRPr kumimoji="1" lang="en-US" altLang="zh-CN" dirty="0" smtClean="0"/>
          </a:p>
          <a:p>
            <a:r>
              <a:rPr kumimoji="1" lang="zh-CN" altLang="en-US" dirty="0" smtClean="0"/>
              <a:t>项目总结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前端开发工程师</a:t>
            </a:r>
            <a:r>
              <a:rPr lang="en-US" altLang="zh-CN" smtClean="0"/>
              <a:t>-</a:t>
            </a:r>
            <a:r>
              <a:rPr lang="zh-CN" altLang="en-US" smtClean="0"/>
              <a:t>微专业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前端基础知识概览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前端基础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css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javascript</a:t>
            </a:r>
            <a:endParaRPr kumimoji="1" lang="en-US" altLang="zh-CN" dirty="0" smtClean="0"/>
          </a:p>
          <a:p>
            <a:r>
              <a:rPr kumimoji="1" lang="zh-CN" altLang="en-US" dirty="0" smtClean="0"/>
              <a:t>编程基础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c++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java</a:t>
            </a: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前端开发工程师</a:t>
            </a:r>
            <a:r>
              <a:rPr lang="en-US" altLang="zh-CN" smtClean="0"/>
              <a:t>-</a:t>
            </a:r>
            <a:r>
              <a:rPr lang="zh-CN" altLang="en-US" smtClean="0"/>
              <a:t>微专业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前端基础知识学习资料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云课堂免费视频</a:t>
            </a:r>
            <a:endParaRPr kumimoji="1" lang="en-US" altLang="zh-CN" dirty="0" smtClean="0"/>
          </a:p>
          <a:p>
            <a:pPr lvl="1"/>
            <a:r>
              <a:rPr lang="en-US" altLang="zh-CN" sz="1400" dirty="0" smtClean="0"/>
              <a:t>HTML5</a:t>
            </a:r>
            <a:r>
              <a:rPr lang="zh-CN" altLang="en-US" sz="1400" dirty="0" smtClean="0"/>
              <a:t>：</a:t>
            </a:r>
            <a:r>
              <a:rPr lang="en-US" altLang="zh-CN" sz="1400" dirty="0">
                <a:hlinkClick r:id="rId1"/>
              </a:rPr>
              <a:t>http://study.163.com/course/courseMain.htm?courseId=171001</a:t>
            </a:r>
            <a:endParaRPr lang="en-US" altLang="zh-CN" sz="1400" dirty="0"/>
          </a:p>
          <a:p>
            <a:pPr lvl="1"/>
            <a:r>
              <a:rPr lang="en-US" altLang="zh-CN" sz="1400" dirty="0" smtClean="0"/>
              <a:t>CSS3</a:t>
            </a:r>
            <a:r>
              <a:rPr lang="zh-CN" altLang="en-US" sz="1400" dirty="0"/>
              <a:t>：</a:t>
            </a:r>
            <a:r>
              <a:rPr lang="en-US" altLang="zh-CN" sz="1400" dirty="0">
                <a:hlinkClick r:id="rId2"/>
              </a:rPr>
              <a:t>http://study.163.com/course/courseMain.htm?courseId=190001</a:t>
            </a:r>
            <a:endParaRPr lang="zh-CN" altLang="en-US" sz="1400" dirty="0"/>
          </a:p>
          <a:p>
            <a:pPr lvl="1"/>
            <a:r>
              <a:rPr lang="en-US" altLang="zh-CN" sz="1400" dirty="0" smtClean="0"/>
              <a:t>JavaScript</a:t>
            </a:r>
            <a:r>
              <a:rPr lang="zh-CN" altLang="en-US" sz="1400" dirty="0"/>
              <a:t>：</a:t>
            </a:r>
            <a:r>
              <a:rPr lang="en-US" altLang="zh-CN" sz="1400" dirty="0">
                <a:hlinkClick r:id="rId3"/>
              </a:rPr>
              <a:t>http://study.163.com/course/courseMain.htm?courseId=195001</a:t>
            </a:r>
            <a:endParaRPr kumimoji="1" lang="en-US" altLang="zh-CN" sz="1400" dirty="0" smtClean="0"/>
          </a:p>
          <a:p>
            <a:r>
              <a:rPr kumimoji="1" lang="zh-CN" altLang="en-US" dirty="0" smtClean="0"/>
              <a:t>在线学习</a:t>
            </a:r>
            <a:endParaRPr kumimoji="1" lang="en-US" altLang="zh-CN" dirty="0" smtClean="0">
              <a:hlinkClick r:id="rId4"/>
            </a:endParaRPr>
          </a:p>
          <a:p>
            <a:pPr lvl="1"/>
            <a:r>
              <a:rPr kumimoji="1" lang="en-US" altLang="zh-CN" sz="1400" dirty="0" smtClean="0">
                <a:hlinkClick r:id="rId4"/>
              </a:rPr>
              <a:t>https</a:t>
            </a:r>
            <a:r>
              <a:rPr kumimoji="1" lang="en-US" altLang="zh-CN" sz="1400" dirty="0">
                <a:hlinkClick r:id="rId4"/>
              </a:rPr>
              <a:t>://developer.mozilla.org/zh-CN</a:t>
            </a:r>
            <a:r>
              <a:rPr kumimoji="1" lang="en-US" altLang="zh-CN" sz="1400" dirty="0" smtClean="0">
                <a:hlinkClick r:id="rId4"/>
              </a:rPr>
              <a:t>/</a:t>
            </a:r>
            <a:endParaRPr kumimoji="1" lang="en-US" altLang="zh-CN" sz="1400" dirty="0" smtClean="0"/>
          </a:p>
          <a:p>
            <a:pPr lvl="1"/>
            <a:r>
              <a:rPr kumimoji="1" lang="en-US" altLang="zh-CN" sz="1400" dirty="0">
                <a:hlinkClick r:id="rId5"/>
              </a:rPr>
              <a:t>http://w3school.com.cn</a:t>
            </a:r>
            <a:r>
              <a:rPr kumimoji="1" lang="en-US" altLang="zh-CN" sz="1400" dirty="0" smtClean="0">
                <a:hlinkClick r:id="rId5"/>
              </a:rPr>
              <a:t>/</a:t>
            </a:r>
            <a:endParaRPr kumimoji="1" lang="en-US" altLang="zh-CN" sz="1400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前端开发工程师</a:t>
            </a:r>
            <a:r>
              <a:rPr lang="en-US" altLang="zh-CN" smtClean="0"/>
              <a:t>-</a:t>
            </a:r>
            <a:r>
              <a:rPr lang="zh-CN" altLang="en-US" smtClean="0"/>
              <a:t>微专业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前端基础知识学习资料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前端书籍</a:t>
            </a:r>
            <a:endParaRPr kumimoji="1" lang="en-US" altLang="zh-CN" dirty="0" smtClean="0">
              <a:hlinkClick r:id="rId1"/>
            </a:endParaRPr>
          </a:p>
          <a:p>
            <a:pPr lvl="1"/>
            <a:r>
              <a:rPr kumimoji="1" lang="en-US" altLang="zh-CN" dirty="0" smtClean="0"/>
              <a:t>《</a:t>
            </a:r>
            <a:r>
              <a:rPr lang="en-US" altLang="zh-CN" dirty="0"/>
              <a:t>HTML&amp;XHTML</a:t>
            </a:r>
            <a:r>
              <a:rPr lang="zh-CN" altLang="en-US" dirty="0"/>
              <a:t>权威</a:t>
            </a:r>
            <a:r>
              <a:rPr lang="zh-CN" altLang="en-US" dirty="0" smtClean="0"/>
              <a:t>指南</a:t>
            </a:r>
            <a:r>
              <a:rPr kumimoji="1" lang="en-US" altLang="zh-CN" dirty="0" smtClean="0"/>
              <a:t>》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《</a:t>
            </a:r>
            <a:r>
              <a:rPr lang="en-US" altLang="zh-CN" dirty="0"/>
              <a:t>CSS</a:t>
            </a:r>
            <a:r>
              <a:rPr lang="zh-CN" altLang="en-US" dirty="0"/>
              <a:t>权威</a:t>
            </a:r>
            <a:r>
              <a:rPr lang="zh-CN" altLang="en-US" dirty="0" smtClean="0"/>
              <a:t>指南</a:t>
            </a:r>
            <a:r>
              <a:rPr kumimoji="1" lang="en-US" altLang="zh-CN" dirty="0" smtClean="0"/>
              <a:t>》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《</a:t>
            </a:r>
            <a:r>
              <a:rPr lang="en-US" altLang="zh-CN" dirty="0"/>
              <a:t>JavaScript</a:t>
            </a:r>
            <a:r>
              <a:rPr lang="zh-CN" altLang="en-US" dirty="0"/>
              <a:t>权威</a:t>
            </a:r>
            <a:r>
              <a:rPr lang="zh-CN" altLang="en-US" dirty="0" smtClean="0"/>
              <a:t>指南</a:t>
            </a:r>
            <a:r>
              <a:rPr kumimoji="1" lang="en-US" altLang="zh-CN" dirty="0" smtClean="0"/>
              <a:t>》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《</a:t>
            </a:r>
            <a:r>
              <a:rPr kumimoji="1" lang="zh-CN" altLang="en-US" dirty="0"/>
              <a:t>精通</a:t>
            </a:r>
            <a:r>
              <a:rPr kumimoji="1" lang="en-US" altLang="zh-CN" dirty="0"/>
              <a:t>CSS </a:t>
            </a:r>
            <a:r>
              <a:rPr kumimoji="1" lang="zh-CN" altLang="en-US" dirty="0"/>
              <a:t>高级</a:t>
            </a:r>
            <a:r>
              <a:rPr kumimoji="1" lang="en-US" altLang="zh-CN" dirty="0"/>
              <a:t>WEB</a:t>
            </a:r>
            <a:r>
              <a:rPr kumimoji="1" lang="zh-CN" altLang="en-US" dirty="0"/>
              <a:t>标准解决方案</a:t>
            </a:r>
            <a:r>
              <a:rPr kumimoji="1" lang="en-US" altLang="zh-CN" dirty="0" smtClean="0"/>
              <a:t>》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《JavaScript</a:t>
            </a:r>
            <a:r>
              <a:rPr kumimoji="1" lang="zh-CN" altLang="en-US" dirty="0" smtClean="0"/>
              <a:t>高级程序设计</a:t>
            </a:r>
            <a:r>
              <a:rPr kumimoji="1" lang="en-US" altLang="zh-CN" dirty="0" smtClean="0"/>
              <a:t>》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前端开发工程师</a:t>
            </a:r>
            <a:r>
              <a:rPr lang="en-US" altLang="zh-CN" smtClean="0"/>
              <a:t>-</a:t>
            </a:r>
            <a:r>
              <a:rPr lang="zh-CN" altLang="en-US" smtClean="0"/>
              <a:t>微专业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前端基础知识学习资料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所有</a:t>
            </a:r>
            <a:r>
              <a:rPr kumimoji="1" lang="zh-CN" altLang="en-US" dirty="0" smtClean="0"/>
              <a:t>经典的软件开发书籍</a:t>
            </a:r>
            <a:endParaRPr kumimoji="1" lang="en-US" altLang="zh-CN" dirty="0" smtClean="0">
              <a:hlinkClick r:id="rId1"/>
            </a:endParaRPr>
          </a:p>
          <a:p>
            <a:pPr lvl="1"/>
            <a:r>
              <a:rPr kumimoji="1" lang="en-US" altLang="zh-CN" dirty="0" smtClean="0"/>
              <a:t>《</a:t>
            </a:r>
            <a:r>
              <a:rPr lang="zh-CN" altLang="en-US" dirty="0"/>
              <a:t>代码大全</a:t>
            </a:r>
            <a:r>
              <a:rPr kumimoji="1" lang="en-US" altLang="zh-CN" dirty="0" smtClean="0"/>
              <a:t>》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《Java</a:t>
            </a:r>
            <a:r>
              <a:rPr kumimoji="1" lang="zh-CN" altLang="en-US" dirty="0" smtClean="0"/>
              <a:t>编程思想</a:t>
            </a:r>
            <a:r>
              <a:rPr kumimoji="1" lang="en-US" altLang="zh-CN" dirty="0" smtClean="0"/>
              <a:t>》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《</a:t>
            </a:r>
            <a:r>
              <a:rPr kumimoji="1" lang="zh-CN" altLang="en-US" dirty="0"/>
              <a:t>代码整洁之道</a:t>
            </a:r>
            <a:r>
              <a:rPr kumimoji="1" lang="en-US" altLang="zh-CN" dirty="0" smtClean="0"/>
              <a:t>》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《</a:t>
            </a:r>
            <a:r>
              <a:rPr kumimoji="1" lang="zh-CN" altLang="en-US" dirty="0"/>
              <a:t>程序员的职业素养</a:t>
            </a:r>
            <a:r>
              <a:rPr kumimoji="1" lang="en-US" altLang="zh-CN" dirty="0" smtClean="0"/>
              <a:t>》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前端开发工程师</a:t>
            </a:r>
            <a:r>
              <a:rPr lang="en-US" altLang="zh-CN" smtClean="0"/>
              <a:t>-</a:t>
            </a:r>
            <a:r>
              <a:rPr lang="zh-CN" altLang="en-US" smtClean="0"/>
              <a:t>微专业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项目开发环境准备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IDE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Sublime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Webstorm</a:t>
            </a:r>
            <a:endParaRPr kumimoji="1" lang="en-US" altLang="zh-CN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 smtClean="0"/>
              <a:t>工程化</a:t>
            </a:r>
            <a:endParaRPr kumimoji="1" lang="en-US" altLang="zh-CN" sz="2400" dirty="0" smtClean="0"/>
          </a:p>
          <a:p>
            <a:pPr marL="742950" lvl="2" indent="-342900"/>
            <a:r>
              <a:rPr kumimoji="1" lang="en-US" altLang="zh-CN" dirty="0" smtClean="0"/>
              <a:t>NEI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接口管理平台：</a:t>
            </a:r>
            <a:r>
              <a:rPr kumimoji="1" lang="en-US" altLang="zh-CN" dirty="0">
                <a:hlinkClick r:id="rId1"/>
              </a:rPr>
              <a:t>https://</a:t>
            </a:r>
            <a:r>
              <a:rPr kumimoji="1" lang="en-US" altLang="zh-CN" dirty="0" smtClean="0">
                <a:hlinkClick r:id="rId1"/>
              </a:rPr>
              <a:t>nei.netease.com</a:t>
            </a:r>
            <a:endParaRPr kumimoji="1" lang="en-US" altLang="zh-CN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kumimoji="1" lang="zh-CN" altLang="en-US" sz="2400" dirty="0" smtClean="0"/>
          </a:p>
          <a:p>
            <a:pPr marL="0" indent="0">
              <a:buNone/>
            </a:pPr>
            <a:endParaRPr kumimoji="1" lang="zh-CN" altLang="en-US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前端开发工程师</a:t>
            </a:r>
            <a:r>
              <a:rPr lang="en-US" altLang="zh-CN" smtClean="0"/>
              <a:t>-</a:t>
            </a:r>
            <a:r>
              <a:rPr lang="zh-CN" altLang="en-US" smtClean="0"/>
              <a:t>微专业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NEI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Toolkit:</a:t>
            </a:r>
            <a:r>
              <a:rPr kumimoji="1" lang="zh-CN" altLang="en-US" dirty="0" smtClean="0"/>
              <a:t> 安装 </a:t>
            </a:r>
            <a:r>
              <a:rPr kumimoji="1" lang="en-US" altLang="zh-CN" dirty="0" err="1" smtClean="0"/>
              <a:t>Node.js</a:t>
            </a:r>
            <a:endParaRPr kumimoji="1"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469148" y="4795255"/>
            <a:ext cx="5591204" cy="273844"/>
          </a:xfrm>
        </p:spPr>
        <p:txBody>
          <a:bodyPr/>
          <a:lstStyle/>
          <a:p>
            <a:r>
              <a:rPr lang="zh-CN" altLang="en-US" dirty="0"/>
              <a:t>前端微专业 </a:t>
            </a:r>
            <a:r>
              <a:rPr lang="en-US" altLang="zh-CN" dirty="0"/>
              <a:t>-</a:t>
            </a:r>
            <a:r>
              <a:rPr lang="zh-CN" altLang="en-US" dirty="0"/>
              <a:t> 实践课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206549" y="2480651"/>
            <a:ext cx="6730901" cy="476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https://</a:t>
            </a:r>
            <a:r>
              <a:rPr kumimoji="1" lang="en-US" altLang="zh-CN" dirty="0" err="1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nodejs.org</a:t>
            </a:r>
            <a:r>
              <a:rPr kumimoji="1" lang="en-US" altLang="zh-CN" dirty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/</a:t>
            </a:r>
            <a:r>
              <a:rPr kumimoji="1" lang="en-US" altLang="zh-CN" dirty="0" err="1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zh-cn</a:t>
            </a:r>
            <a:r>
              <a:rPr kumimoji="1" lang="en-US" altLang="zh-CN" dirty="0">
                <a:solidFill>
                  <a:srgbClr val="00B050"/>
                </a:solidFill>
                <a:latin typeface="Andale Mono" charset="0"/>
                <a:ea typeface="Andale Mono" charset="0"/>
                <a:cs typeface="Andale Mono" charset="0"/>
              </a:rPr>
              <a:t>/</a:t>
            </a:r>
            <a:endParaRPr kumimoji="1" lang="zh-CN" altLang="en-US" dirty="0">
              <a:solidFill>
                <a:srgbClr val="00B05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《成为前端开发工程师》走进高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1458</Words>
  <Application>WPS 演示</Application>
  <PresentationFormat>全屏显示(16:9)</PresentationFormat>
  <Paragraphs>173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Wingdings 3</vt:lpstr>
      <vt:lpstr>Times New Roman</vt:lpstr>
      <vt:lpstr>Andale Mono</vt:lpstr>
      <vt:lpstr>Calibri</vt:lpstr>
      <vt:lpstr>Arial Unicode MS</vt:lpstr>
      <vt:lpstr>Helvetica Light</vt:lpstr>
      <vt:lpstr>Segoe Print</vt:lpstr>
      <vt:lpstr>《成为前端开发工程师》走进高校</vt:lpstr>
      <vt:lpstr>个人介绍</vt:lpstr>
      <vt:lpstr>PowerPoint 演示文稿</vt:lpstr>
      <vt:lpstr>主要内容</vt:lpstr>
      <vt:lpstr>前端基础知识概览</vt:lpstr>
      <vt:lpstr>前端基础知识学习资料</vt:lpstr>
      <vt:lpstr>前端基础知识学习资料</vt:lpstr>
      <vt:lpstr>前端基础知识学习资料</vt:lpstr>
      <vt:lpstr>项目开发环境准备</vt:lpstr>
      <vt:lpstr>NEI Toolkit: 安装 Node.js</vt:lpstr>
      <vt:lpstr>NEI Toolkit: 安装</vt:lpstr>
      <vt:lpstr>NEI: 申请加入 StickyNotes 项目</vt:lpstr>
      <vt:lpstr>NEI Toolkit: 生成 StickyNotes 工程</vt:lpstr>
      <vt:lpstr>NEI Toolkit: 运行 StickyNotes 工程</vt:lpstr>
      <vt:lpstr>便笺系统实现</vt:lpstr>
      <vt:lpstr>项目总结</vt:lpstr>
      <vt:lpstr>项目总结：还能做什么？</vt:lpstr>
      <vt:lpstr>项目Demo仓库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顾平</dc:creator>
  <cp:lastModifiedBy>bella</cp:lastModifiedBy>
  <cp:revision>1920</cp:revision>
  <dcterms:created xsi:type="dcterms:W3CDTF">2014-06-24T08:28:00Z</dcterms:created>
  <dcterms:modified xsi:type="dcterms:W3CDTF">2017-07-04T02:09:34Z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