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82" r:id="rId4"/>
  </p:sldMasterIdLst>
  <p:notesMasterIdLst>
    <p:notesMasterId r:id="rId33"/>
  </p:notesMasterIdLst>
  <p:sldIdLst>
    <p:sldId id="256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83" r:id="rId14"/>
    <p:sldId id="264" r:id="rId15"/>
    <p:sldId id="265" r:id="rId16"/>
    <p:sldId id="266" r:id="rId17"/>
    <p:sldId id="267" r:id="rId18"/>
    <p:sldId id="268" r:id="rId19"/>
    <p:sldId id="269" r:id="rId20"/>
    <p:sldId id="282" r:id="rId21"/>
    <p:sldId id="270" r:id="rId22"/>
    <p:sldId id="271" r:id="rId23"/>
    <p:sldId id="272" r:id="rId24"/>
    <p:sldId id="284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 hasCustomPrompt="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 hasCustomPrompt="1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 hasCustomPrompt="1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Johnny Appleseed"/>
          <p:cNvSpPr txBox="1"/>
          <p:nvPr>
            <p:ph type="body" sz="quarter" idx="15" hasCustomPrompt="1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3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标题文本"/>
          <p:cNvSpPr txBox="1"/>
          <p:nvPr>
            <p:ph type="title" hasCustomPrompt="1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 hasCustomPrompt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标题文本"/>
          <p:cNvSpPr txBox="1"/>
          <p:nvPr>
            <p:ph type="title" hasCustomPrompt="1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 hasCustomPrompt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2000"/>
          </a:p>
        </p:txBody>
      </p:sp>
      <p:sp>
        <p:nvSpPr>
          <p:cNvPr id="122" name="在此键入引文。"/>
          <p:cNvSpPr txBox="1"/>
          <p:nvPr>
            <p:ph type="body" sz="quarter" idx="13" hasCustomPrompt="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 hasCustomPrompt="1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 hasCustomPrompt="1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Johnny Appleseed"/>
          <p:cNvSpPr txBox="1"/>
          <p:nvPr>
            <p:ph type="body" sz="quarter" idx="15" hasCustomPrompt="1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3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标题文本"/>
          <p:cNvSpPr txBox="1"/>
          <p:nvPr>
            <p:ph type="title" hasCustomPrompt="1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 hasCustomPrompt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标题文本"/>
          <p:cNvSpPr txBox="1"/>
          <p:nvPr>
            <p:ph type="title" hasCustomPrompt="1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 hasCustomPrompt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2000"/>
          </a:p>
        </p:txBody>
      </p:sp>
      <p:sp>
        <p:nvSpPr>
          <p:cNvPr id="122" name="在此键入引文。"/>
          <p:cNvSpPr txBox="1"/>
          <p:nvPr>
            <p:ph type="body" sz="quarter" idx="13" hasCustomPrompt="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 hasCustomPrompt="1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 hasCustomPrompt="1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Johnny Appleseed"/>
          <p:cNvSpPr txBox="1"/>
          <p:nvPr>
            <p:ph type="body" sz="quarter" idx="15" hasCustomPrompt="1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标题文本"/>
          <p:cNvSpPr txBox="1"/>
          <p:nvPr>
            <p:ph type="title" hasCustomPrompt="1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 hasCustomPrompt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 hasCustomPrompt="1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标题文本"/>
          <p:cNvSpPr txBox="1"/>
          <p:nvPr>
            <p:ph type="title" hasCustomPrompt="1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 hasCustomPrompt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rminal下实现简单人机五子棋"/>
          <p:cNvSpPr txBox="1"/>
          <p:nvPr>
            <p:ph type="ctrTitle"/>
          </p:nvPr>
        </p:nvSpPr>
        <p:spPr>
          <a:xfrm>
            <a:off x="406400" y="6432550"/>
            <a:ext cx="12192000" cy="2705100"/>
          </a:xfrm>
          <a:prstGeom prst="rect">
            <a:avLst/>
          </a:prstGeom>
        </p:spPr>
        <p:txBody>
          <a:bodyPr/>
          <a:lstStyle>
            <a:lvl1pPr defTabSz="292100">
              <a:defRPr sz="85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67" name="计科1704 钱非凡"/>
          <p:cNvSpPr txBox="1"/>
          <p:nvPr>
            <p:ph type="subTitle" sz="quarter" idx="1"/>
          </p:nvPr>
        </p:nvSpPr>
        <p:spPr>
          <a:xfrm>
            <a:off x="406400" y="4046100"/>
            <a:ext cx="12192000" cy="1803401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r>
              <a:t>计科1704 钱非凡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830195" y="412115"/>
            <a:ext cx="7200265" cy="914527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5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412115"/>
            <a:ext cx="7160260" cy="8651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5635" y="1591628"/>
            <a:ext cx="1462405" cy="3794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下子函数</a:t>
            </a:r>
            <a:endParaRPr kumimoji="0" lang="zh-CN" altLang="en-US" sz="6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92" name="int player_player(){     //人人…"/>
          <p:cNvSpPr txBox="1"/>
          <p:nvPr>
            <p:ph type="body" idx="1"/>
          </p:nvPr>
        </p:nvSpPr>
        <p:spPr>
          <a:xfrm>
            <a:off x="406400" y="1869856"/>
            <a:ext cx="12192000" cy="7893488"/>
          </a:xfrm>
          <a:prstGeom prst="rect">
            <a:avLst/>
          </a:prstGeom>
        </p:spPr>
        <p:txBody>
          <a:bodyPr/>
          <a:lstStyle/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player_player(){     </a:t>
            </a:r>
            <a:r>
              <a:rPr>
                <a:solidFill>
                  <a:srgbClr val="4DBF56"/>
                </a:solidFill>
              </a:rPr>
              <a:t>//人人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COVERSPACE</a:t>
            </a:r>
            <a:r>
              <a:rPr>
                <a:solidFill>
                  <a:srgbClr val="FFFFFF"/>
                </a:solidFill>
              </a:rPr>
              <a:t>;      </a:t>
            </a:r>
            <a:r>
              <a:rPr>
                <a:solidFill>
                  <a:srgbClr val="4DBF56"/>
                </a:solidFill>
              </a:rPr>
              <a:t>//初始光标位置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3C96A"/>
                </a:solidFill>
              </a:rPr>
              <a:t>print</a:t>
            </a:r>
            <a:r>
              <a:t>();                </a:t>
            </a:r>
            <a:r>
              <a:rPr>
                <a:solidFill>
                  <a:srgbClr val="4DBF56"/>
                </a:solidFill>
              </a:rPr>
              <a:t>//棋盘整体输出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system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E44347"/>
                </a:solidFill>
              </a:rPr>
              <a:t>"stty -echo"</a:t>
            </a:r>
            <a:r>
              <a:rPr>
                <a:solidFill>
                  <a:srgbClr val="FFFFFF"/>
                </a:solidFill>
              </a:rPr>
              <a:t>);   </a:t>
            </a:r>
            <a:r>
              <a:t>//Linux命令   命令不被显示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while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93C96A"/>
                </a:solidFill>
              </a:rPr>
              <a:t>kbhit</a:t>
            </a:r>
            <a:r>
              <a:rPr>
                <a:solidFill>
                  <a:srgbClr val="FFFFFF"/>
                </a:solidFill>
              </a:rPr>
              <a:t>()){       </a:t>
            </a:r>
            <a:r>
              <a:t>//检测键盘是否有输入   有输入情况下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while</a:t>
            </a:r>
            <a:r>
              <a:t>((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 </a:t>
            </a:r>
            <a:r>
              <a:rPr>
                <a:solidFill>
                  <a:srgbClr val="93C96A"/>
                </a:solidFill>
              </a:rPr>
              <a:t>getch</a:t>
            </a:r>
            <a:r>
              <a:t>()) != </a:t>
            </a:r>
            <a:r>
              <a:rPr>
                <a:solidFill>
                  <a:srgbClr val="8B84CF"/>
                </a:solidFill>
              </a:rPr>
              <a:t>'`'</a:t>
            </a:r>
            <a:r>
              <a:t>){      </a:t>
            </a:r>
            <a:r>
              <a:rPr>
                <a:solidFill>
                  <a:srgbClr val="4DBF56"/>
                </a:solidFill>
              </a:rPr>
              <a:t>//退出按键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'w'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's'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'a'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'd'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 '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65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66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67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68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'/'</a:t>
            </a:r>
            <a:r>
              <a:t> ||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'r'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①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C2349B"/>
                </a:solidFill>
              </a:rPr>
              <a:t>switch</a:t>
            </a:r>
            <a:r>
              <a:t>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){                </a:t>
            </a:r>
            <a:r>
              <a:rPr>
                <a:solidFill>
                  <a:srgbClr val="4DBF56"/>
                </a:solidFill>
              </a:rPr>
              <a:t>//光标移动、下子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②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③</a:t>
            </a: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</a:t>
            </a:r>
            <a:r>
              <a:rPr>
                <a:solidFill>
                  <a:srgbClr val="C2349B"/>
                </a:solidFill>
              </a:rPr>
              <a:t>case</a:t>
            </a:r>
            <a:r>
              <a:t> </a:t>
            </a:r>
            <a:r>
              <a:rPr>
                <a:solidFill>
                  <a:srgbClr val="8B84CF"/>
                </a:solidFill>
              </a:rPr>
              <a:t>'r'</a:t>
            </a:r>
            <a:r>
              <a:t>:       </a:t>
            </a:r>
            <a:r>
              <a:rPr>
                <a:solidFill>
                  <a:srgbClr val="4DBF56"/>
                </a:solidFill>
              </a:rPr>
              <a:t>//悔棋按钮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3C96A"/>
                </a:solidFill>
              </a:rPr>
              <a:t>regret</a:t>
            </a:r>
            <a: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                                                 </a:t>
            </a:r>
            <a:r>
              <a:t>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                                                 </a:t>
            </a:r>
            <a: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POS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</a:t>
            </a:r>
            <a:r>
              <a:rPr>
                <a:solidFill>
                  <a:srgbClr val="C2349B"/>
                </a:solidFill>
              </a:rPr>
              <a:t>default</a:t>
            </a:r>
            <a:r>
              <a:t>: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'`'</a:t>
            </a:r>
            <a:r>
              <a:t>)         </a:t>
            </a:r>
            <a:r>
              <a:rPr>
                <a:solidFill>
                  <a:srgbClr val="4DBF56"/>
                </a:solidFill>
              </a:rPr>
              <a:t>//强制退出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return</a:t>
            </a:r>
            <a:r>
              <a:t> </a:t>
            </a:r>
            <a:r>
              <a:rPr>
                <a:solidFill>
                  <a:srgbClr val="8B84CF"/>
                </a:solidFill>
              </a:rPr>
              <a:t>2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93C96A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 == </a:t>
            </a:r>
            <a:r>
              <a:rPr>
                <a:solidFill>
                  <a:srgbClr val="D28F5A"/>
                </a:solidFill>
              </a:rPr>
              <a:t>LEN</a:t>
            </a:r>
            <a:r>
              <a:rPr>
                <a:solidFill>
                  <a:srgbClr val="FFFFFF"/>
                </a:solidFill>
              </a:rPr>
              <a:t> * </a:t>
            </a:r>
            <a:r>
              <a:rPr>
                <a:solidFill>
                  <a:srgbClr val="D28F5A"/>
                </a:solidFill>
              </a:rPr>
              <a:t>LEN</a:t>
            </a:r>
            <a:r>
              <a:rPr>
                <a:solidFill>
                  <a:srgbClr val="FFFFFF"/>
                </a:solidFill>
              </a:rPr>
              <a:t>)          </a:t>
            </a:r>
            <a:r>
              <a:t>//如果棋盘满 返回平局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return</a:t>
            </a:r>
            <a:r>
              <a:t> </a:t>
            </a:r>
            <a:r>
              <a:rPr>
                <a:solidFill>
                  <a:srgbClr val="8B84CF"/>
                </a:solidFill>
              </a:rPr>
              <a:t>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check_chess</a:t>
            </a:r>
            <a:r>
              <a:t>())              </a:t>
            </a:r>
            <a:r>
              <a:rPr>
                <a:solidFill>
                  <a:srgbClr val="4DBF56"/>
                </a:solidFill>
              </a:rPr>
              <a:t>//如果一方赢了 返回分出胜负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return</a:t>
            </a:r>
            <a:r>
              <a:t> </a:t>
            </a:r>
            <a:r>
              <a:rPr>
                <a:solidFill>
                  <a:srgbClr val="8B84CF"/>
                </a:solidFill>
              </a:rPr>
              <a:t>1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510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4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95" name="if(sign != ' ' &amp;&amp; sign != '/'){           //移动光标前，先把原格子复位…"/>
          <p:cNvSpPr txBox="1"/>
          <p:nvPr>
            <p:ph type="body" idx="1"/>
          </p:nvPr>
        </p:nvSpPr>
        <p:spPr>
          <a:xfrm>
            <a:off x="406400" y="27622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!= </a:t>
            </a:r>
            <a:r>
              <a:rPr>
                <a:solidFill>
                  <a:srgbClr val="8B84CF"/>
                </a:solidFill>
              </a:rPr>
              <a:t>' '</a:t>
            </a:r>
            <a:r>
              <a:t> &amp;&amp;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!= </a:t>
            </a:r>
            <a:r>
              <a:rPr>
                <a:solidFill>
                  <a:srgbClr val="8B84CF"/>
                </a:solidFill>
              </a:rPr>
              <a:t>'/'</a:t>
            </a:r>
            <a:r>
              <a:t>){           </a:t>
            </a:r>
            <a:r>
              <a:rPr>
                <a:solidFill>
                  <a:srgbClr val="4DBF56"/>
                </a:solidFill>
              </a:rPr>
              <a:t>//移动光标前，先把原格子复位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D28F5A"/>
                </a:solidFill>
              </a:rPr>
              <a:t>ISCOVERSPACE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</a:t>
            </a:r>
            <a:r>
              <a:rPr>
                <a:solidFill>
                  <a:srgbClr val="93C96A"/>
                </a:solidFill>
              </a:rPr>
              <a:t>row</a:t>
            </a:r>
            <a:r>
              <a:t>][</a:t>
            </a:r>
            <a:r>
              <a:rPr>
                <a:solidFill>
                  <a:srgbClr val="93C96A"/>
                </a:solidFill>
              </a:rPr>
              <a:t>col</a:t>
            </a:r>
            <a:r>
              <a:t>]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SPACE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D28F5A"/>
                </a:solidFill>
              </a:rPr>
              <a:t>ISCOVERWHITE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</a:t>
            </a:r>
            <a:r>
              <a:rPr>
                <a:solidFill>
                  <a:srgbClr val="93C96A"/>
                </a:solidFill>
              </a:rPr>
              <a:t>row</a:t>
            </a:r>
            <a:r>
              <a:t>][</a:t>
            </a:r>
            <a:r>
              <a:rPr>
                <a:solidFill>
                  <a:srgbClr val="93C96A"/>
                </a:solidFill>
              </a:rPr>
              <a:t>col</a:t>
            </a:r>
            <a:r>
              <a:t>] 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D28F5A"/>
                </a:solidFill>
              </a:rPr>
              <a:t>ISCOVERBLACK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</a:t>
            </a:r>
            <a:r>
              <a:rPr>
                <a:solidFill>
                  <a:srgbClr val="93C96A"/>
                </a:solidFill>
              </a:rPr>
              <a:t>row</a:t>
            </a:r>
            <a:r>
              <a:t>][</a:t>
            </a:r>
            <a:r>
              <a:rPr>
                <a:solidFill>
                  <a:srgbClr val="93C96A"/>
                </a:solidFill>
              </a:rPr>
              <a:t>col</a:t>
            </a:r>
            <a:r>
              <a:t>] = </a:t>
            </a:r>
            <a:r>
              <a:rPr>
                <a:solidFill>
                  <a:srgbClr val="8B84CF"/>
                </a:solidFill>
              </a:rPr>
              <a:t>1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96" name="①"/>
          <p:cNvSpPr txBox="1"/>
          <p:nvPr/>
        </p:nvSpPr>
        <p:spPr>
          <a:xfrm>
            <a:off x="6127750" y="1388886"/>
            <a:ext cx="749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4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①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99" name="case 'w':…"/>
          <p:cNvSpPr txBox="1"/>
          <p:nvPr>
            <p:ph type="body" idx="1"/>
          </p:nvPr>
        </p:nvSpPr>
        <p:spPr>
          <a:xfrm>
            <a:off x="406400" y="27622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case</a:t>
            </a:r>
            <a:r>
              <a:t> </a:t>
            </a:r>
            <a:r>
              <a:rPr>
                <a:solidFill>
                  <a:srgbClr val="8B84CF"/>
                </a:solidFill>
              </a:rPr>
              <a:t>'w'</a:t>
            </a:r>
            <a:r>
              <a:t>: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row</a:t>
            </a:r>
            <a:r>
              <a:t>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               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--;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 =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- </a:t>
            </a:r>
            <a:r>
              <a:rPr>
                <a:solidFill>
                  <a:srgbClr val="8B84CF"/>
                </a:solidFill>
              </a:rPr>
              <a:t>1</a:t>
            </a:r>
            <a:r>
              <a:t>;                                      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D28F5A"/>
                </a:solidFill>
              </a:rPr>
              <a:t>NOTCHESS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28F5A"/>
                </a:solidFill>
              </a:rPr>
              <a:t>COVERSPACE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D28F5A"/>
                </a:solidFill>
              </a:rPr>
              <a:t>ISWHITE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28F5A"/>
                </a:solidFill>
              </a:rPr>
              <a:t>COVERWHITE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D28F5A"/>
                </a:solidFill>
              </a:rPr>
              <a:t>ISBLACK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28F5A"/>
                </a:solidFill>
              </a:rPr>
              <a:t>COVERBLACK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t>, </a:t>
            </a:r>
            <a:r>
              <a:rPr>
                <a:solidFill>
                  <a:srgbClr val="8B84CF"/>
                </a:solidFill>
              </a:rPr>
              <a:t>0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  %s  Black Turn"</a:t>
            </a:r>
            <a: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  %s  White Turn"</a:t>
            </a:r>
            <a: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  Pos(%2d,%2d)  Done:%2d\n"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row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col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POS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2733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19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</a:p>
        </p:txBody>
      </p:sp>
      <p:sp>
        <p:nvSpPr>
          <p:cNvPr id="200" name="②"/>
          <p:cNvSpPr txBox="1"/>
          <p:nvPr/>
        </p:nvSpPr>
        <p:spPr>
          <a:xfrm>
            <a:off x="6127750" y="1388886"/>
            <a:ext cx="749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4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②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03" name="case ' ':…"/>
          <p:cNvSpPr txBox="1"/>
          <p:nvPr>
            <p:ph type="body" idx="1"/>
          </p:nvPr>
        </p:nvSpPr>
        <p:spPr>
          <a:xfrm>
            <a:off x="406400" y="1993139"/>
            <a:ext cx="12192001" cy="7469122"/>
          </a:xfrm>
          <a:prstGeom prst="rect">
            <a:avLst/>
          </a:prstGeom>
        </p:spPr>
        <p:txBody>
          <a:bodyPr/>
          <a:lstStyle/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case</a:t>
            </a:r>
            <a:r>
              <a:t> </a:t>
            </a:r>
            <a:r>
              <a:rPr>
                <a:solidFill>
                  <a:srgbClr val="8B84CF"/>
                </a:solidFill>
              </a:rPr>
              <a:t>' '</a:t>
            </a:r>
            <a:r>
              <a:t>: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D28F5A"/>
                </a:solidFill>
              </a:rPr>
              <a:t>ISCOVERSPACE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</a:t>
            </a:r>
            <a:r>
              <a:rPr>
                <a:solidFill>
                  <a:srgbClr val="93C96A"/>
                </a:solidFill>
              </a:rPr>
              <a:t>row</a:t>
            </a:r>
            <a:r>
              <a:t>][</a:t>
            </a:r>
            <a:r>
              <a:rPr>
                <a:solidFill>
                  <a:srgbClr val="93C96A"/>
                </a:solidFill>
              </a:rPr>
              <a:t>col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1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</a:t>
            </a:r>
            <a:r>
              <a:rPr>
                <a:solidFill>
                  <a:srgbClr val="93C96A"/>
                </a:solidFill>
              </a:rPr>
              <a:t>row</a:t>
            </a:r>
            <a:r>
              <a:t>][</a:t>
            </a:r>
            <a:r>
              <a:rPr>
                <a:solidFill>
                  <a:srgbClr val="93C96A"/>
                </a:solidFill>
              </a:rPr>
              <a:t>col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reg</a:t>
            </a:r>
            <a: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][</a:t>
            </a:r>
            <a:r>
              <a:rPr>
                <a:solidFill>
                  <a:srgbClr val="8B84CF"/>
                </a:solidFill>
              </a:rPr>
              <a:t>0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reg</a:t>
            </a:r>
            <a: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][</a:t>
            </a:r>
            <a:r>
              <a:rPr>
                <a:solidFill>
                  <a:srgbClr val="8B84CF"/>
                </a:solidFill>
              </a:rPr>
              <a:t>1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reg</a:t>
            </a:r>
            <a: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][</a:t>
            </a:r>
            <a:r>
              <a:rPr>
                <a:solidFill>
                  <a:srgbClr val="8B84CF"/>
                </a:solidFill>
              </a:rPr>
              <a:t>2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 -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++;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t>, </a:t>
            </a:r>
            <a:r>
              <a:rPr>
                <a:solidFill>
                  <a:srgbClr val="8B84CF"/>
                </a:solidFill>
              </a:rPr>
              <a:t>0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  %s  Black Turn"</a:t>
            </a:r>
            <a: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else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  %s  White Turn"</a:t>
            </a:r>
            <a: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    Pos(%2d,%2d)  Done:%2d\n"</a:t>
            </a:r>
            <a:r>
              <a:t>,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t>,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t>, 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</a:p>
        </p:txBody>
      </p:sp>
      <p:sp>
        <p:nvSpPr>
          <p:cNvPr id="204" name="③"/>
          <p:cNvSpPr txBox="1"/>
          <p:nvPr/>
        </p:nvSpPr>
        <p:spPr>
          <a:xfrm>
            <a:off x="6127750" y="1002919"/>
            <a:ext cx="749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4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③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07" name="int player_computer(){     //人机…"/>
          <p:cNvSpPr txBox="1"/>
          <p:nvPr>
            <p:ph type="body" idx="1"/>
          </p:nvPr>
        </p:nvSpPr>
        <p:spPr>
          <a:xfrm>
            <a:off x="406399" y="1804524"/>
            <a:ext cx="12192001" cy="7579652"/>
          </a:xfrm>
          <a:prstGeom prst="rect">
            <a:avLst/>
          </a:prstGeom>
        </p:spPr>
        <p:txBody>
          <a:bodyPr/>
          <a:lstStyle/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player_computer(){     </a:t>
            </a:r>
            <a:r>
              <a:rPr>
                <a:solidFill>
                  <a:srgbClr val="4DBF56"/>
                </a:solidFill>
              </a:rPr>
              <a:t>//人机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        </a:t>
            </a:r>
            <a:r>
              <a:rPr>
                <a:solidFill>
                  <a:srgbClr val="06BC48"/>
                </a:solidFill>
              </a:rPr>
              <a:t>……</a:t>
            </a:r>
            <a:r>
              <a:rPr>
                <a:solidFill>
                  <a:srgbClr val="0E9A44"/>
                </a:solidFill>
              </a:rPr>
              <a:t>     //</a:t>
            </a:r>
            <a:r>
              <a:rPr>
                <a:solidFill>
                  <a:srgbClr val="0E9A44"/>
                </a:solidFill>
                <a:latin typeface="Helvetica"/>
                <a:ea typeface="Helvetica"/>
                <a:cs typeface="Helvetica"/>
                <a:sym typeface="Helvetica"/>
              </a:rPr>
              <a:t>和人人一样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== -</a:t>
            </a:r>
            <a:r>
              <a:rPr>
                <a:solidFill>
                  <a:srgbClr val="93C96A"/>
                </a:solidFill>
              </a:rPr>
              <a:t>order</a:t>
            </a:r>
            <a:r>
              <a:t>){   </a:t>
            </a:r>
            <a:r>
              <a:rPr>
                <a:solidFill>
                  <a:srgbClr val="4DBF56"/>
                </a:solidFill>
              </a:rPr>
              <a:t>//电脑下棋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ai</a:t>
            </a:r>
            <a: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</a:t>
            </a:r>
            <a:r>
              <a:rPr>
                <a:solidFill>
                  <a:srgbClr val="93C96A"/>
                </a:solidFill>
              </a:rPr>
              <a:t>row</a:t>
            </a:r>
            <a:r>
              <a:t>][</a:t>
            </a:r>
            <a:r>
              <a:rPr>
                <a:solidFill>
                  <a:srgbClr val="93C96A"/>
                </a:solidFill>
              </a:rPr>
              <a:t>col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1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t> *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</a:t>
            </a:r>
            <a:r>
              <a:rPr>
                <a:solidFill>
                  <a:srgbClr val="93C96A"/>
                </a:solidFill>
              </a:rPr>
              <a:t>row</a:t>
            </a:r>
            <a:r>
              <a:t>][</a:t>
            </a:r>
            <a:r>
              <a:rPr>
                <a:solidFill>
                  <a:srgbClr val="93C96A"/>
                </a:solidFill>
              </a:rPr>
              <a:t>col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reg</a:t>
            </a:r>
            <a: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][</a:t>
            </a:r>
            <a:r>
              <a:rPr>
                <a:solidFill>
                  <a:srgbClr val="8B84CF"/>
                </a:solidFill>
              </a:rPr>
              <a:t>0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reg</a:t>
            </a:r>
            <a: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][</a:t>
            </a:r>
            <a:r>
              <a:rPr>
                <a:solidFill>
                  <a:srgbClr val="8B84CF"/>
                </a:solidFill>
              </a:rPr>
              <a:t>1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reg</a:t>
            </a:r>
            <a: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][</a:t>
            </a:r>
            <a:r>
              <a:rPr>
                <a:solidFill>
                  <a:srgbClr val="8B84CF"/>
                </a:solidFill>
              </a:rPr>
              <a:t>2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 -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++;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t>(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t>, </a:t>
            </a:r>
            <a:r>
              <a:rPr>
                <a:solidFill>
                  <a:srgbClr val="8B84CF"/>
                </a:solidFill>
              </a:rPr>
              <a:t>0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%s  Black Turn"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else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%s  White Turn"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  Pos(%2d,%2d)  Done:%2d\n"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row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col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6BC48"/>
                </a:solidFill>
              </a:rPr>
              <a:t>……</a:t>
            </a:r>
            <a:r>
              <a:rPr>
                <a:solidFill>
                  <a:srgbClr val="0E9A44"/>
                </a:solidFill>
              </a:rPr>
              <a:t>     //</a:t>
            </a:r>
            <a:r>
              <a:rPr>
                <a:solidFill>
                  <a:srgbClr val="0E9A44"/>
                </a:solidFill>
                <a:latin typeface="Helvetica"/>
                <a:ea typeface="Helvetica"/>
                <a:cs typeface="Helvetica"/>
                <a:sym typeface="Helvetica"/>
              </a:rPr>
              <a:t>和人人一样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1336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8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10" name="void ai(){    //电脑下子…"/>
          <p:cNvSpPr txBox="1"/>
          <p:nvPr>
            <p:ph type="body" idx="1"/>
          </p:nvPr>
        </p:nvSpPr>
        <p:spPr>
          <a:xfrm>
            <a:off x="406400" y="2261129"/>
            <a:ext cx="12192000" cy="7110942"/>
          </a:xfrm>
          <a:prstGeom prst="rect">
            <a:avLst/>
          </a:prstGeom>
        </p:spPr>
        <p:txBody>
          <a:bodyPr/>
          <a:lstStyle/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ai(){    </a:t>
            </a:r>
            <a:r>
              <a:rPr>
                <a:solidFill>
                  <a:srgbClr val="4DBF56"/>
                </a:solidFill>
              </a:rPr>
              <a:t>//电脑下子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calculate_value</a:t>
            </a:r>
            <a:r>
              <a:rPr>
                <a:solidFill>
                  <a:srgbClr val="FFFFFF"/>
                </a:solidFill>
              </a:rP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sum_i[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*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], sum_j[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*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];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max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, sum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i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; i++)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j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j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; j++)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[i][j]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 &gt; max)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max =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i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; i++){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j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j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; j++){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[i][j]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 == max){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sum_i[sum] = i;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sum_j[sum] = j;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sum++;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srand</a:t>
            </a:r>
            <a:r>
              <a:rPr>
                <a:solidFill>
                  <a:srgbClr val="FFFFFF"/>
                </a:solidFill>
              </a:rPr>
              <a:t>((</a:t>
            </a:r>
            <a:r>
              <a:t>unsigned</a:t>
            </a:r>
            <a:r>
              <a:rPr>
                <a:solidFill>
                  <a:srgbClr val="FFFFFF"/>
                </a:solidFill>
              </a:rPr>
              <a:t>)</a:t>
            </a:r>
            <a:r>
              <a:rPr>
                <a:solidFill>
                  <a:srgbClr val="00AFCA"/>
                </a:solidFill>
              </a:rPr>
              <a:t>time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3C96A"/>
                </a:solidFill>
              </a:rPr>
              <a:t>row</a:t>
            </a:r>
            <a:r>
              <a:t> = sum_i[</a:t>
            </a:r>
            <a:r>
              <a:rPr>
                <a:solidFill>
                  <a:srgbClr val="00AFCA"/>
                </a:solidFill>
              </a:rPr>
              <a:t>rand</a:t>
            </a:r>
            <a:r>
              <a:t>() % sum];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 = sum_j[</a:t>
            </a:r>
            <a:r>
              <a:rPr>
                <a:solidFill>
                  <a:srgbClr val="00AFCA"/>
                </a:solidFill>
              </a:rPr>
              <a:t>rand</a:t>
            </a:r>
            <a:r>
              <a:t>() % sum];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65430">
              <a:spcBef>
                <a:spcPts val="0"/>
              </a:spcBef>
              <a:buClrTx/>
              <a:buSzTx/>
              <a:buFontTx/>
              <a:buNone/>
              <a:tabLst>
                <a:tab pos="254000" algn="l"/>
              </a:tabLst>
              <a:defRPr sz="23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830195" y="412115"/>
            <a:ext cx="7200265" cy="914527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2" name="图片 6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7485" y="412115"/>
            <a:ext cx="4929505" cy="9281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6280" y="951865"/>
            <a:ext cx="1825625" cy="50260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估值函数</a:t>
            </a:r>
            <a:endParaRPr kumimoji="0" lang="zh-CN" altLang="en-US" sz="8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13" name="void calculate_value(){…"/>
          <p:cNvSpPr txBox="1"/>
          <p:nvPr>
            <p:ph type="body" idx="1"/>
          </p:nvPr>
        </p:nvSpPr>
        <p:spPr>
          <a:xfrm>
            <a:off x="406400" y="1775460"/>
            <a:ext cx="12595225" cy="8345170"/>
          </a:xfrm>
          <a:prstGeom prst="rect">
            <a:avLst/>
          </a:prstGeom>
        </p:spPr>
        <p:txBody>
          <a:bodyPr/>
          <a:lstStyle/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calculate_value(){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//统计玩家或者电脑连成的子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white_num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      </a:t>
            </a:r>
            <a:r>
              <a:rPr>
                <a:solidFill>
                  <a:srgbClr val="4DBF56"/>
                </a:solidFill>
              </a:rPr>
              <a:t>//玩家连成子的个数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black_num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      </a:t>
            </a:r>
            <a:r>
              <a:rPr>
                <a:solidFill>
                  <a:srgbClr val="4DBF56"/>
                </a:solidFill>
              </a:rPr>
              <a:t>//AI连成子的个数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empty_num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     </a:t>
            </a:r>
            <a:r>
              <a:rPr>
                <a:solidFill>
                  <a:srgbClr val="4DBF56"/>
                </a:solidFill>
              </a:rPr>
              <a:t>//各方向空白位的个数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player = </a:t>
            </a:r>
            <a:r>
              <a:rPr>
                <a:solidFill>
                  <a:srgbClr val="93C96A"/>
                </a:solidFill>
              </a:rPr>
              <a:t>order</a:t>
            </a:r>
            <a:r>
              <a:t>, computer = -</a:t>
            </a:r>
            <a:r>
              <a:rPr>
                <a:solidFill>
                  <a:srgbClr val="93C96A"/>
                </a:solidFill>
              </a:rPr>
              <a:t>order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memset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93C96A"/>
                </a:solidFill>
              </a:rPr>
              <a:t>value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C2349B"/>
                </a:solidFill>
              </a:rPr>
              <a:t>sizeof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93C96A"/>
                </a:solidFill>
              </a:rPr>
              <a:t>value</a:t>
            </a:r>
            <a:r>
              <a:rPr>
                <a:solidFill>
                  <a:srgbClr val="FFFFFF"/>
                </a:solidFill>
              </a:rPr>
              <a:t>));    </a:t>
            </a:r>
            <a:r>
              <a:t>//清空评分数组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4DBF56"/>
                </a:solidFill>
              </a:rPr>
              <a:t>//计分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i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; i++){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j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j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; j++){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[i][j]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){    </a:t>
            </a:r>
            <a:r>
              <a:rPr>
                <a:solidFill>
                  <a:srgbClr val="4DBF56"/>
                </a:solidFill>
              </a:rPr>
              <a:t>//空白点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DBF56"/>
                </a:solidFill>
              </a:rPr>
              <a:t>//遍历周围八个方向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y 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; y &lt;= </a:t>
            </a:r>
            <a:r>
              <a:rPr>
                <a:solidFill>
                  <a:srgbClr val="8B84CF"/>
                </a:solidFill>
              </a:rPr>
              <a:t>1</a:t>
            </a:r>
            <a:r>
              <a:t>; y++){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x 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; x &lt;= </a:t>
            </a:r>
            <a:r>
              <a:rPr>
                <a:solidFill>
                  <a:srgbClr val="8B84CF"/>
                </a:solidFill>
              </a:rPr>
              <a:t>1</a:t>
            </a:r>
            <a:r>
              <a:t>; x++){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white_num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black_num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empty_num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(!(y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x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)){          </a:t>
            </a:r>
            <a:r>
              <a:rPr>
                <a:solidFill>
                  <a:srgbClr val="4DBF56"/>
                </a:solidFill>
              </a:rPr>
              <a:t>//原坐标不算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</a:t>
            </a:r>
            <a:r>
              <a:rPr>
                <a:solidFill>
                  <a:srgbClr val="4DBF56"/>
                </a:solidFill>
              </a:rPr>
              <a:t>//对玩家评分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①</a:t>
            </a: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②</a:t>
            </a: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empty_num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</a:t>
            </a:r>
            <a:r>
              <a:rPr>
                <a:solidFill>
                  <a:srgbClr val="4DBF56"/>
                </a:solidFill>
              </a:rPr>
              <a:t>//对电脑的子评分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</a:t>
            </a:r>
            <a:r>
              <a:rPr>
                <a:solidFill>
                  <a:srgbClr val="06BD48"/>
                </a:solidFill>
                <a:latin typeface="Helvetica"/>
                <a:ea typeface="Helvetica"/>
                <a:cs typeface="Helvetica"/>
                <a:sym typeface="Helvetica"/>
              </a:rPr>
              <a:t>……         //和</a:t>
            </a:r>
            <a:r>
              <a:rPr>
                <a:solidFill>
                  <a:srgbClr val="06BD48"/>
                </a:solidFill>
              </a:rPr>
              <a:t>对玩家评分</a:t>
            </a:r>
            <a:r>
              <a:rPr>
                <a:solidFill>
                  <a:srgbClr val="06BD48"/>
                </a:solidFill>
                <a:latin typeface="Helvetica"/>
                <a:ea typeface="Helvetica"/>
                <a:cs typeface="Helvetica"/>
                <a:sym typeface="Helvetica"/>
              </a:rPr>
              <a:t>一样</a:t>
            </a:r>
            <a:endParaRPr>
              <a:solidFill>
                <a:srgbClr val="06BD48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68910">
              <a:spcBef>
                <a:spcPts val="0"/>
              </a:spcBef>
              <a:buClrTx/>
              <a:buSzTx/>
              <a:buFontTx/>
              <a:buNone/>
              <a:tabLst>
                <a:tab pos="165100" algn="l"/>
              </a:tabLst>
              <a:defRPr sz="14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16" name="for(int k = 1; k &lt;= 4; k++){           //每个方向延伸4个子…"/>
          <p:cNvSpPr txBox="1"/>
          <p:nvPr>
            <p:ph type="body" idx="1"/>
          </p:nvPr>
        </p:nvSpPr>
        <p:spPr>
          <a:xfrm>
            <a:off x="406400" y="2268967"/>
            <a:ext cx="12192000" cy="7095266"/>
          </a:xfrm>
          <a:prstGeom prst="rect">
            <a:avLst/>
          </a:prstGeom>
        </p:spPr>
        <p:txBody>
          <a:bodyPr/>
          <a:lstStyle/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k = </a:t>
            </a:r>
            <a:r>
              <a:rPr>
                <a:solidFill>
                  <a:srgbClr val="8B84CF"/>
                </a:solidFill>
              </a:rPr>
              <a:t>1</a:t>
            </a:r>
            <a:r>
              <a:t>; k &lt;= </a:t>
            </a:r>
            <a:r>
              <a:rPr>
                <a:solidFill>
                  <a:srgbClr val="8B84CF"/>
                </a:solidFill>
              </a:rPr>
              <a:t>4</a:t>
            </a:r>
            <a:r>
              <a:t>; k++){           </a:t>
            </a:r>
            <a:r>
              <a:rPr>
                <a:solidFill>
                  <a:srgbClr val="0F9643"/>
                </a:solidFill>
              </a:rPr>
              <a:t>//</a:t>
            </a:r>
            <a:r>
              <a:rPr>
                <a:solidFill>
                  <a:srgbClr val="4DBF56"/>
                </a:solidFill>
              </a:rPr>
              <a:t>每个方向延伸4个子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(i + k * y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i + k * y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&amp;&amp; j + k * x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j + k * x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&amp;&amp;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 + k * y][j + k * x] == player)            </a:t>
            </a:r>
            <a:r>
              <a:rPr>
                <a:solidFill>
                  <a:srgbClr val="4DBF56"/>
                </a:solidFill>
              </a:rPr>
              <a:t>//玩家的子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white_num++;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(i + k * y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i + k * y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&amp;&amp; j + k * x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j + k * x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&amp;&amp;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 + k * y][j + k * x]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){        </a:t>
            </a:r>
            <a:r>
              <a:rPr>
                <a:solidFill>
                  <a:srgbClr val="4DBF56"/>
                </a:solidFill>
              </a:rPr>
              <a:t>//空白位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empty_num++;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         </a:t>
            </a:r>
            <a:r>
              <a:rPr>
                <a:solidFill>
                  <a:srgbClr val="4DBF56"/>
                </a:solidFill>
              </a:rPr>
              <a:t>//出边界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k = </a:t>
            </a:r>
            <a:r>
              <a:rPr>
                <a:solidFill>
                  <a:srgbClr val="8B84CF"/>
                </a:solidFill>
              </a:rPr>
              <a:t>1</a:t>
            </a:r>
            <a:r>
              <a:t>; k &lt;= </a:t>
            </a:r>
            <a:r>
              <a:rPr>
                <a:solidFill>
                  <a:srgbClr val="8B84CF"/>
                </a:solidFill>
              </a:rPr>
              <a:t>4</a:t>
            </a:r>
            <a:r>
              <a:t>; k++){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(i - k * y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i - k * y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&amp;&amp; j - k * x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j - k * x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&amp;&amp;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 - k * y][j - k * x] == player)     </a:t>
            </a:r>
            <a:r>
              <a:rPr>
                <a:solidFill>
                  <a:srgbClr val="4DBF56"/>
                </a:solidFill>
              </a:rPr>
              <a:t>//玩家的子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white_num++;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(i - k * y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i - k * y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&amp;&amp; j - k * x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 &amp;&amp; j - k * x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&amp;&amp;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 - k * y][j - k * x]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){      </a:t>
            </a:r>
            <a:r>
              <a:rPr>
                <a:solidFill>
                  <a:srgbClr val="4DBF56"/>
                </a:solidFill>
              </a:rPr>
              <a:t>//空白位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empty_num++;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    </a:t>
            </a:r>
            <a:r>
              <a:rPr>
                <a:solidFill>
                  <a:srgbClr val="4DBF56"/>
                </a:solidFill>
              </a:rPr>
              <a:t>//出边界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①"/>
          <p:cNvSpPr txBox="1"/>
          <p:nvPr/>
        </p:nvSpPr>
        <p:spPr>
          <a:xfrm>
            <a:off x="6127750" y="1142245"/>
            <a:ext cx="749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4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①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830195" y="412115"/>
            <a:ext cx="7200265" cy="914527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6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196850"/>
            <a:ext cx="7168515" cy="9575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20" name="if(white_num == 1)…"/>
          <p:cNvSpPr txBox="1"/>
          <p:nvPr>
            <p:ph type="body" idx="1"/>
          </p:nvPr>
        </p:nvSpPr>
        <p:spPr>
          <a:xfrm>
            <a:off x="406400" y="2268967"/>
            <a:ext cx="12192000" cy="7095266"/>
          </a:xfrm>
          <a:prstGeom prst="rect">
            <a:avLst/>
          </a:prstGeom>
        </p:spPr>
        <p:txBody>
          <a:bodyPr/>
          <a:lstStyle/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if</a:t>
            </a:r>
            <a:r>
              <a:t>(white_num == </a:t>
            </a:r>
            <a:r>
              <a:rPr>
                <a:solidFill>
                  <a:srgbClr val="8B84CF"/>
                </a:solidFill>
              </a:rPr>
              <a:t>1</a:t>
            </a:r>
            <a:r>
              <a:t>)</a:t>
            </a: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 += </a:t>
            </a:r>
            <a:r>
              <a:rPr>
                <a:solidFill>
                  <a:srgbClr val="8B84CF"/>
                </a:solidFill>
              </a:rPr>
              <a:t>10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(white_num == </a:t>
            </a:r>
            <a:r>
              <a:rPr>
                <a:solidFill>
                  <a:srgbClr val="8B84CF"/>
                </a:solidFill>
              </a:rPr>
              <a:t>2</a:t>
            </a:r>
            <a:r>
              <a:t>){</a:t>
            </a: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(empty_num == </a:t>
            </a:r>
            <a:r>
              <a:rPr>
                <a:solidFill>
                  <a:srgbClr val="8B84CF"/>
                </a:solidFill>
              </a:rPr>
              <a:t>1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 += </a:t>
            </a:r>
            <a:r>
              <a:rPr>
                <a:solidFill>
                  <a:srgbClr val="8B84CF"/>
                </a:solidFill>
              </a:rPr>
              <a:t>30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(empty_num == </a:t>
            </a:r>
            <a:r>
              <a:rPr>
                <a:solidFill>
                  <a:srgbClr val="8B84CF"/>
                </a:solidFill>
              </a:rPr>
              <a:t>2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 += </a:t>
            </a:r>
            <a:r>
              <a:rPr>
                <a:solidFill>
                  <a:srgbClr val="8B84CF"/>
                </a:solidFill>
              </a:rPr>
              <a:t>40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(white_num == </a:t>
            </a:r>
            <a:r>
              <a:rPr>
                <a:solidFill>
                  <a:srgbClr val="8B84CF"/>
                </a:solidFill>
              </a:rPr>
              <a:t>3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(empty_num == </a:t>
            </a:r>
            <a:r>
              <a:rPr>
                <a:solidFill>
                  <a:srgbClr val="8B84CF"/>
                </a:solidFill>
              </a:rPr>
              <a:t>1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 += </a:t>
            </a:r>
            <a:r>
              <a:rPr>
                <a:solidFill>
                  <a:srgbClr val="8B84CF"/>
                </a:solidFill>
              </a:rPr>
              <a:t>60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(empty_num == </a:t>
            </a:r>
            <a:r>
              <a:rPr>
                <a:solidFill>
                  <a:srgbClr val="8B84CF"/>
                </a:solidFill>
              </a:rPr>
              <a:t>2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 += </a:t>
            </a:r>
            <a:r>
              <a:rPr>
                <a:solidFill>
                  <a:srgbClr val="8B84CF"/>
                </a:solidFill>
              </a:rPr>
              <a:t>110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(white_num == </a:t>
            </a:r>
            <a:r>
              <a:rPr>
                <a:solidFill>
                  <a:srgbClr val="8B84CF"/>
                </a:solidFill>
              </a:rPr>
              <a:t>4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344170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</a:tabLst>
              <a:def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3C96A"/>
                </a:solidFill>
              </a:rPr>
              <a:t>value</a:t>
            </a:r>
            <a:r>
              <a:t>[i][j] += </a:t>
            </a:r>
            <a:r>
              <a:rPr>
                <a:solidFill>
                  <a:srgbClr val="8B84CF"/>
                </a:solidFill>
              </a:rPr>
              <a:t>10100</a:t>
            </a:r>
            <a:r>
              <a:t>;</a:t>
            </a:r>
          </a:p>
        </p:txBody>
      </p:sp>
      <p:sp>
        <p:nvSpPr>
          <p:cNvPr id="221" name="②"/>
          <p:cNvSpPr txBox="1"/>
          <p:nvPr/>
        </p:nvSpPr>
        <p:spPr>
          <a:xfrm>
            <a:off x="6127750" y="1142245"/>
            <a:ext cx="749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4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②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901950" y="304165"/>
            <a:ext cx="7200265" cy="914527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pic>
        <p:nvPicPr>
          <p:cNvPr id="2" name="图片 7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0" y="871220"/>
            <a:ext cx="7437120" cy="8011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7245" y="616903"/>
            <a:ext cx="1220470" cy="5087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判断输赢函数</a:t>
            </a:r>
            <a:endParaRPr kumimoji="0" lang="zh-CN" altLang="en-US" sz="5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24" name="int check_chess(){      //检测是否分出胜负…"/>
          <p:cNvSpPr txBox="1"/>
          <p:nvPr>
            <p:ph type="body" idx="1"/>
          </p:nvPr>
        </p:nvSpPr>
        <p:spPr>
          <a:xfrm>
            <a:off x="265542" y="1649723"/>
            <a:ext cx="12473716" cy="8333754"/>
          </a:xfrm>
          <a:prstGeom prst="rect">
            <a:avLst/>
          </a:prstGeom>
        </p:spPr>
        <p:txBody>
          <a:bodyPr/>
          <a:lstStyle/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check_chess(){      </a:t>
            </a:r>
            <a:r>
              <a:rPr>
                <a:solidFill>
                  <a:srgbClr val="4DBF56"/>
                </a:solidFill>
              </a:rPr>
              <a:t>//检测是否分出胜负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bool</a:t>
            </a:r>
            <a:r>
              <a:t> judge;       </a:t>
            </a:r>
            <a:r>
              <a:rPr>
                <a:solidFill>
                  <a:srgbClr val="4DBF56"/>
                </a:solidFill>
              </a:rPr>
              <a:t>//胜利判断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temp;       </a:t>
            </a:r>
            <a:r>
              <a:rPr>
                <a:solidFill>
                  <a:srgbClr val="4DBF56"/>
                </a:solidFill>
              </a:rPr>
              <a:t>//当前格子对应值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i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; i++){     </a:t>
            </a:r>
            <a:r>
              <a:rPr>
                <a:solidFill>
                  <a:srgbClr val="4DBF56"/>
                </a:solidFill>
              </a:rPr>
              <a:t>//行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j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j &lt;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; j++){     </a:t>
            </a:r>
            <a:r>
              <a:rPr>
                <a:solidFill>
                  <a:srgbClr val="4DBF56"/>
                </a:solidFill>
              </a:rPr>
              <a:t>//列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[i][j] != </a:t>
            </a:r>
            <a:r>
              <a:rPr>
                <a:solidFill>
                  <a:srgbClr val="8B84CF"/>
                </a:solidFill>
              </a:rPr>
              <a:t>0</a:t>
            </a:r>
            <a: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temp =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[i][j];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judge = </a:t>
            </a:r>
            <a:r>
              <a:rPr>
                <a:solidFill>
                  <a:srgbClr val="C2349B"/>
                </a:solidFill>
              </a:rPr>
              <a:t>true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(i &lt;=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- </a:t>
            </a:r>
            <a:r>
              <a:rPr>
                <a:solidFill>
                  <a:srgbClr val="8B84CF"/>
                </a:solidFill>
              </a:rPr>
              <a:t>5</a:t>
            </a:r>
            <a:r>
              <a:t> &amp;&amp; j &lt;=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- </a:t>
            </a:r>
            <a:r>
              <a:rPr>
                <a:solidFill>
                  <a:srgbClr val="8B84CF"/>
                </a:solidFill>
              </a:rPr>
              <a:t>5</a:t>
            </a:r>
            <a:r>
              <a:t>){    </a:t>
            </a:r>
            <a:r>
              <a:rPr>
                <a:solidFill>
                  <a:srgbClr val="4DBF56"/>
                </a:solidFill>
              </a:rPr>
              <a:t>//右斜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l = </a:t>
            </a:r>
            <a:r>
              <a:rPr>
                <a:solidFill>
                  <a:srgbClr val="8B84CF"/>
                </a:solidFill>
              </a:rPr>
              <a:t>1</a:t>
            </a:r>
            <a:r>
              <a:t>; l &lt; </a:t>
            </a:r>
            <a:r>
              <a:rPr>
                <a:solidFill>
                  <a:srgbClr val="8B84CF"/>
                </a:solidFill>
              </a:rPr>
              <a:t>5</a:t>
            </a:r>
            <a:r>
              <a:t>; l++)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[i + l][j + l] != temp)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judge = </a:t>
            </a:r>
            <a:r>
              <a:rPr>
                <a:solidFill>
                  <a:srgbClr val="C2349B"/>
                </a:solidFill>
              </a:rPr>
              <a:t>false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(judge == </a:t>
            </a:r>
            <a:r>
              <a:rPr>
                <a:solidFill>
                  <a:srgbClr val="C2349B"/>
                </a:solidFill>
              </a:rPr>
              <a:t>true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</a:t>
            </a:r>
            <a:r>
              <a:rPr>
                <a:solidFill>
                  <a:srgbClr val="C2349B"/>
                </a:solidFill>
              </a:rPr>
              <a:t>return</a:t>
            </a:r>
            <a:r>
              <a:t> </a:t>
            </a:r>
            <a:r>
              <a:rPr>
                <a:solidFill>
                  <a:srgbClr val="8B84CF"/>
                </a:solidFill>
              </a:rPr>
              <a:t>1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DBF56"/>
                </a:solidFill>
              </a:rPr>
              <a:t>……//左斜</a:t>
            </a:r>
            <a:r>
              <a:t> 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DBF56"/>
                </a:solidFill>
              </a:rPr>
              <a:t>……//水平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4DBF56"/>
                </a:solidFill>
              </a:rPr>
              <a:t>……//竖直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5146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9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27" name="void game_over(int res){    //游戏结束后的判定输出…"/>
          <p:cNvSpPr txBox="1"/>
          <p:nvPr>
            <p:ph type="body" idx="1"/>
          </p:nvPr>
        </p:nvSpPr>
        <p:spPr>
          <a:xfrm>
            <a:off x="406400" y="2357503"/>
            <a:ext cx="12192000" cy="6918194"/>
          </a:xfrm>
          <a:prstGeom prst="rect">
            <a:avLst/>
          </a:prstGeom>
        </p:spPr>
        <p:txBody>
          <a:bodyPr/>
          <a:lstStyle/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game_over(</a:t>
            </a:r>
            <a:r>
              <a:rPr>
                <a:solidFill>
                  <a:srgbClr val="C2349B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res){    </a:t>
            </a:r>
            <a:r>
              <a:t>//游戏结束后的判定输出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93C96A"/>
                </a:solidFill>
              </a:rPr>
              <a:t>go_to_xy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D28F5A"/>
                </a:solidFill>
              </a:rPr>
              <a:t>BOARD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);     </a:t>
            </a:r>
            <a:r>
              <a:t>//把输入光标移去底部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(res){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(res == </a:t>
            </a:r>
            <a:r>
              <a:rPr>
                <a:solidFill>
                  <a:srgbClr val="8B84CF"/>
                </a:solidFill>
              </a:rPr>
              <a:t>2</a:t>
            </a:r>
            <a:r>
              <a:t>)     </a:t>
            </a:r>
            <a:r>
              <a:rPr>
                <a:solidFill>
                  <a:srgbClr val="4DBF56"/>
                </a:solidFill>
              </a:rPr>
              <a:t>//s=2则平局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"Force Exit\n"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rPr>
                <a:solidFill>
                  <a:srgbClr val="FFFFFF"/>
                </a:solidFill>
              </a:rPr>
              <a:t> ==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)    </a:t>
            </a:r>
            <a:r>
              <a:t>//turn=1即最后一个落子的为白棋，故白棋赢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"\t-----%s White Won-----\n"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)    </a:t>
            </a:r>
            <a:r>
              <a:rPr>
                <a:solidFill>
                  <a:srgbClr val="4DBF56"/>
                </a:solidFill>
              </a:rPr>
              <a:t>//同理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"\t-----%s Black Won-----\n"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else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"Error!\n"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"\t-----Tied-----\n"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system</a:t>
            </a:r>
            <a:r>
              <a:rPr>
                <a:solidFill>
                  <a:srgbClr val="FFFFFF"/>
                </a:solidFill>
              </a:rPr>
              <a:t>(</a:t>
            </a:r>
            <a:r>
              <a:t>"stty echo"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"\033[?25h"</a:t>
            </a:r>
            <a:r>
              <a:rPr>
                <a:solidFill>
                  <a:srgbClr val="FFFFFF"/>
                </a:solidFill>
              </a:rPr>
              <a:t>);    </a:t>
            </a:r>
            <a:r>
              <a:rPr>
                <a:solidFill>
                  <a:srgbClr val="4DBF56"/>
                </a:solidFill>
              </a:rPr>
              <a:t>//显示光标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go_to_xy(</a:t>
            </a:r>
            <a:r>
              <a:rPr>
                <a:solidFill>
                  <a:srgbClr val="C2349B"/>
                </a:solidFill>
              </a:rPr>
              <a:t>unsigned</a:t>
            </a:r>
            <a:r>
              <a:rPr>
                <a:solidFill>
                  <a:srgbClr val="FFFFFF"/>
                </a:solidFill>
              </a:rPr>
              <a:t> x, </a:t>
            </a:r>
            <a:r>
              <a:rPr>
                <a:solidFill>
                  <a:srgbClr val="C2349B"/>
                </a:solidFill>
              </a:rPr>
              <a:t>unsigned</a:t>
            </a:r>
            <a:r>
              <a:rPr>
                <a:solidFill>
                  <a:srgbClr val="FFFFFF"/>
                </a:solidFill>
              </a:rPr>
              <a:t> y){  </a:t>
            </a:r>
            <a:r>
              <a:t>//将输入光标移动到指定位置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"\033[%d;%dH"</a:t>
            </a:r>
            <a:r>
              <a:rPr>
                <a:solidFill>
                  <a:srgbClr val="FFFFFF"/>
                </a:solidFill>
              </a:rPr>
              <a:t>, x, y);   </a:t>
            </a:r>
            <a:r>
              <a:rPr>
                <a:solidFill>
                  <a:srgbClr val="4DBF56"/>
                </a:solidFill>
              </a:rPr>
              <a:t>//设置光标位置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30505">
              <a:spcBef>
                <a:spcPts val="0"/>
              </a:spcBef>
              <a:buClrTx/>
              <a:buSzTx/>
              <a:buFontTx/>
              <a:buNone/>
              <a:tabLst>
                <a:tab pos="228600" algn="l"/>
              </a:tabLst>
              <a:defRPr sz="201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30" name="void regret(){    //悔棋…"/>
          <p:cNvSpPr txBox="1"/>
          <p:nvPr>
            <p:ph type="body" idx="1"/>
          </p:nvPr>
        </p:nvSpPr>
        <p:spPr>
          <a:xfrm>
            <a:off x="406400" y="27622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regret(){    </a:t>
            </a:r>
            <a:r>
              <a:rPr>
                <a:solidFill>
                  <a:srgbClr val="4DBF56"/>
                </a:solidFill>
              </a:rPr>
              <a:t>//悔棋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(</a:t>
            </a:r>
            <a:r>
              <a:t>count</a:t>
            </a:r>
            <a:r>
              <a:rPr>
                <a:solidFill>
                  <a:srgbClr val="FFFFFF"/>
                </a:solidFill>
              </a:rPr>
              <a:t>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--;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 -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93C96A"/>
                </a:solidFill>
              </a:rPr>
              <a:t>row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93C96A"/>
                </a:solidFill>
              </a:rPr>
              <a:t>reg</a:t>
            </a:r>
            <a:r>
              <a:rPr>
                <a:solidFill>
                  <a:srgbClr val="FFFFFF"/>
                </a:solidFill>
              </a:rP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][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];      </a:t>
            </a:r>
            <a:r>
              <a:t>//根据数组记录内容悔棋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col</a:t>
            </a:r>
            <a:r>
              <a:t> = </a:t>
            </a:r>
            <a:r>
              <a:rPr>
                <a:solidFill>
                  <a:srgbClr val="93C96A"/>
                </a:solidFill>
              </a:rPr>
              <a:t>reg</a:t>
            </a:r>
            <a: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][</a:t>
            </a:r>
            <a:r>
              <a:rPr>
                <a:solidFill>
                  <a:srgbClr val="8B84CF"/>
                </a:solidFill>
              </a:rPr>
              <a:t>2</a:t>
            </a:r>
            <a:r>
              <a:t>];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j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j &lt; </a:t>
            </a:r>
            <a:r>
              <a:rPr>
                <a:solidFill>
                  <a:srgbClr val="8B84CF"/>
                </a:solidFill>
              </a:rPr>
              <a:t>3</a:t>
            </a:r>
            <a:r>
              <a:t>; j++)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reg</a:t>
            </a:r>
            <a:r>
              <a:t>[</a:t>
            </a:r>
            <a:r>
              <a:rPr>
                <a:solidFill>
                  <a:srgbClr val="93C96A"/>
                </a:solidFill>
              </a:rPr>
              <a:t>count</a:t>
            </a:r>
            <a:r>
              <a:t>][j]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go_to_xy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D28F5A"/>
                </a:solidFill>
              </a:rPr>
              <a:t>BOARD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&gt;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%s  Black Turn"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%s  White Turn"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  Pos(%2d,%2d)  Done:%2d\n"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row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col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go_to_xy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 * </a:t>
            </a:r>
            <a:r>
              <a:t>row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 * (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 * </a:t>
            </a:r>
            <a:r>
              <a:t>col</a:t>
            </a:r>
            <a:r>
              <a:rPr>
                <a:solidFill>
                  <a:srgbClr val="FFFFFF"/>
                </a:solidFill>
              </a:rPr>
              <a:t>));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SPACE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COVERSPACE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41300">
              <a:spcBef>
                <a:spcPts val="0"/>
              </a:spcBef>
              <a:buClrTx/>
              <a:buSzTx/>
              <a:buFontTx/>
              <a:buNone/>
              <a:tabLst>
                <a:tab pos="241300" algn="l"/>
              </a:tabLst>
              <a:defRPr sz="21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233" name="int main(){…"/>
          <p:cNvSpPr txBox="1"/>
          <p:nvPr>
            <p:ph type="body" idx="1"/>
          </p:nvPr>
        </p:nvSpPr>
        <p:spPr>
          <a:xfrm>
            <a:off x="406400" y="1803796"/>
            <a:ext cx="12192000" cy="8025608"/>
          </a:xfrm>
          <a:prstGeom prst="rect">
            <a:avLst/>
          </a:prstGeom>
        </p:spPr>
        <p:txBody>
          <a:bodyPr/>
          <a:lstStyle/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main(){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res =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;   </a:t>
            </a:r>
            <a:r>
              <a:t>//游戏结束的判定状态输出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welcome</a:t>
            </a:r>
            <a:r>
              <a:rPr>
                <a:solidFill>
                  <a:srgbClr val="FFFFFF"/>
                </a:solidFill>
              </a:rPr>
              <a:t>();   </a:t>
            </a:r>
            <a:r>
              <a:rPr>
                <a:solidFill>
                  <a:srgbClr val="4DBF56"/>
                </a:solidFill>
              </a:rPr>
              <a:t>//欢迎界面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C2349B"/>
                </a:solidFill>
              </a:rPr>
              <a:t>while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){     </a:t>
            </a:r>
            <a:r>
              <a:t>//选择游戏模式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 </a:t>
            </a:r>
            <a:r>
              <a:rPr>
                <a:solidFill>
                  <a:srgbClr val="93C96A"/>
                </a:solidFill>
              </a:rPr>
              <a:t>getch</a:t>
            </a:r>
            <a:r>
              <a:t>();    </a:t>
            </a:r>
            <a:r>
              <a:rPr>
                <a:solidFill>
                  <a:srgbClr val="4DBF56"/>
                </a:solidFill>
              </a:rPr>
              <a:t>//读取键盘输入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'1'</a:t>
            </a:r>
            <a:r>
              <a:t>){     </a:t>
            </a:r>
            <a:r>
              <a:rPr>
                <a:solidFill>
                  <a:srgbClr val="4DBF56"/>
                </a:solidFill>
              </a:rPr>
              <a:t>//选择人人模式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init_board</a:t>
            </a:r>
            <a: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res = </a:t>
            </a:r>
            <a:r>
              <a:rPr>
                <a:solidFill>
                  <a:srgbClr val="93C96A"/>
                </a:solidFill>
              </a:rPr>
              <a:t>player_player</a:t>
            </a:r>
            <a: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'2'</a:t>
            </a:r>
            <a:r>
              <a:t>){     </a:t>
            </a:r>
            <a:r>
              <a:rPr>
                <a:solidFill>
                  <a:srgbClr val="4DBF56"/>
                </a:solidFill>
              </a:rPr>
              <a:t>//选择人</a:t>
            </a:r>
            <a:r>
              <a:rPr>
                <a:solidFill>
                  <a:srgbClr val="01D14A"/>
                </a:solidFill>
              </a:rPr>
              <a:t>机</a:t>
            </a:r>
            <a:r>
              <a:rPr>
                <a:solidFill>
                  <a:srgbClr val="4DBF56"/>
                </a:solidFill>
              </a:rPr>
              <a:t>模式</a:t>
            </a:r>
            <a:r>
              <a:rPr>
                <a:solidFill>
                  <a:srgbClr val="03CB4A"/>
                </a:solidFill>
              </a:rPr>
              <a:t>（先手</a:t>
            </a:r>
            <a:endParaRPr>
              <a:solidFill>
                <a:srgbClr val="03CB4A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init_board</a:t>
            </a:r>
            <a: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order</a:t>
            </a:r>
            <a:r>
              <a:t> 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res = </a:t>
            </a:r>
            <a:r>
              <a:rPr>
                <a:solidFill>
                  <a:srgbClr val="93C96A"/>
                </a:solidFill>
              </a:rPr>
              <a:t>player_computer</a:t>
            </a:r>
            <a: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'3'</a:t>
            </a:r>
            <a:r>
              <a:t>){</a:t>
            </a:r>
            <a:r>
              <a:rPr>
                <a:solidFill>
                  <a:srgbClr val="0AAC46"/>
                </a:solidFill>
              </a:rPr>
              <a:t>     //选择人机模式（后手</a:t>
            </a:r>
            <a:endParaRPr>
              <a:solidFill>
                <a:srgbClr val="0AAC4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init_board</a:t>
            </a:r>
            <a: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order</a:t>
            </a:r>
            <a:r>
              <a:t> = </a:t>
            </a:r>
            <a:r>
              <a:rPr>
                <a:solidFill>
                  <a:srgbClr val="8B84CF"/>
                </a:solidFill>
              </a:rPr>
              <a:t>1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res = </a:t>
            </a:r>
            <a:r>
              <a:rPr>
                <a:solidFill>
                  <a:srgbClr val="93C96A"/>
                </a:solidFill>
              </a:rPr>
              <a:t>player_computer</a:t>
            </a:r>
            <a:r>
              <a:t>();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sign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'`'</a:t>
            </a:r>
            <a:r>
              <a:t>)     </a:t>
            </a:r>
            <a:r>
              <a:rPr>
                <a:solidFill>
                  <a:srgbClr val="4DBF56"/>
                </a:solidFill>
              </a:rPr>
              <a:t>//退出游戏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break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rPr>
                <a:solidFill>
                  <a:srgbClr val="FFFFFF"/>
                </a:solidFill>
              </a:rPr>
              <a:t>       </a:t>
            </a:r>
            <a:r>
              <a:t>//键入其他字符不会有任何显示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continue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3C96A"/>
                </a:solidFill>
              </a:rPr>
              <a:t>game_over</a:t>
            </a:r>
            <a:r>
              <a:t>(res);      </a:t>
            </a:r>
            <a:r>
              <a:rPr>
                <a:solidFill>
                  <a:srgbClr val="4DBF56"/>
                </a:solidFill>
              </a:rPr>
              <a:t>//游戏结束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03200">
              <a:spcBef>
                <a:spcPts val="0"/>
              </a:spcBef>
              <a:buClrTx/>
              <a:buSzTx/>
              <a:buFontTx/>
              <a:buNone/>
              <a:tabLst>
                <a:tab pos="203200" algn="l"/>
              </a:tabLst>
              <a:defRPr sz="177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3.png" descr="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3" y="-12570"/>
            <a:ext cx="17392912" cy="977873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4.png" descr="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" y="-9593"/>
            <a:ext cx="17382323" cy="977278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70" name="基本实现目标"/>
          <p:cNvSpPr txBox="1"/>
          <p:nvPr>
            <p:ph type="title"/>
          </p:nvPr>
        </p:nvSpPr>
        <p:spPr>
          <a:xfrm>
            <a:off x="406400" y="1937229"/>
            <a:ext cx="12192001" cy="1041004"/>
          </a:xfrm>
          <a:prstGeom prst="rect">
            <a:avLst/>
          </a:prstGeom>
        </p:spPr>
        <p:txBody>
          <a:bodyPr/>
          <a:lstStyle>
            <a:lvl1pPr>
              <a:defRPr sz="5000"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基本实现目标</a:t>
            </a:r>
          </a:p>
        </p:txBody>
      </p:sp>
      <p:sp>
        <p:nvSpPr>
          <p:cNvPr id="171" name="完成棋盘的基本样式…"/>
          <p:cNvSpPr txBox="1"/>
          <p:nvPr>
            <p:ph type="body" sz="half" idx="1"/>
          </p:nvPr>
        </p:nvSpPr>
        <p:spPr>
          <a:xfrm>
            <a:off x="406400" y="4001061"/>
            <a:ext cx="12192000" cy="3605677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5000">
                <a:latin typeface="HanziPen SC Bold"/>
                <a:ea typeface="HanziPen SC Bold"/>
                <a:cs typeface="HanziPen SC Bold"/>
                <a:sym typeface="HanziPen SC Bold"/>
              </a:defRPr>
            </a:pPr>
            <a:r>
              <a:t>完成棋盘的基本样式</a:t>
            </a:r>
          </a:p>
          <a:p>
            <a:pPr marL="444500" indent="-444500">
              <a:defRPr sz="5000">
                <a:latin typeface="HanziPen SC Bold"/>
                <a:ea typeface="HanziPen SC Bold"/>
                <a:cs typeface="HanziPen SC Bold"/>
                <a:sym typeface="HanziPen SC Bold"/>
              </a:defRPr>
            </a:pPr>
            <a:r>
              <a:t>实现简单的AI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74" name="#include &lt;cstdio&gt;…"/>
          <p:cNvSpPr txBox="1"/>
          <p:nvPr>
            <p:ph type="body" idx="1"/>
          </p:nvPr>
        </p:nvSpPr>
        <p:spPr>
          <a:xfrm>
            <a:off x="406400" y="2131417"/>
            <a:ext cx="12192000" cy="7370366"/>
          </a:xfrm>
          <a:prstGeom prst="rect">
            <a:avLst/>
          </a:prstGeom>
        </p:spPr>
        <p:txBody>
          <a:bodyPr/>
          <a:lstStyle/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E44347"/>
                </a:solidFill>
              </a:rPr>
              <a:t>&lt;cstdio&gt;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E44347"/>
                </a:solidFill>
              </a:rPr>
              <a:t>&lt;cstdlib&gt;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E44347"/>
                </a:solidFill>
              </a:rPr>
              <a:t>&lt;cstring&gt;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E44347"/>
                </a:solidFill>
              </a:rPr>
              <a:t>&lt;ctime&gt;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E44347"/>
                </a:solidFill>
              </a:rPr>
              <a:t>&lt;random&gt;</a:t>
            </a:r>
            <a:endParaRPr>
              <a:solidFill>
                <a:srgbClr val="E44347"/>
              </a:solidFill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E44347"/>
                </a:solidFill>
              </a:rPr>
              <a:t>"conio.h"</a:t>
            </a:r>
            <a:r>
              <a:t>     </a:t>
            </a:r>
            <a:r>
              <a:rPr>
                <a:solidFill>
                  <a:srgbClr val="4DBF56"/>
                </a:solidFill>
              </a:rPr>
              <a:t>//检测键盘键入的函数</a:t>
            </a:r>
            <a:endParaRPr>
              <a:solidFill>
                <a:srgbClr val="4DBF56"/>
              </a:solidFill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LEN </a:t>
            </a:r>
            <a:r>
              <a:rPr>
                <a:solidFill>
                  <a:srgbClr val="8B84CF"/>
                </a:solidFill>
              </a:rPr>
              <a:t>10</a:t>
            </a:r>
            <a:r>
              <a:t>     </a:t>
            </a:r>
            <a:r>
              <a:rPr>
                <a:solidFill>
                  <a:srgbClr val="4DBF56"/>
                </a:solidFill>
              </a:rPr>
              <a:t>//棋盘大小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BOARD (LEN * </a:t>
            </a:r>
            <a:r>
              <a:rPr>
                <a:solidFill>
                  <a:srgbClr val="8B84CF"/>
                </a:solidFill>
              </a:rPr>
              <a:t>2</a:t>
            </a:r>
            <a: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t>)      </a:t>
            </a:r>
            <a:r>
              <a:rPr>
                <a:solidFill>
                  <a:srgbClr val="4DBF56"/>
                </a:solidFill>
              </a:rPr>
              <a:t>//整体大小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NOTCHESS check[row][col]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   </a:t>
            </a:r>
            <a:r>
              <a:rPr>
                <a:solidFill>
                  <a:srgbClr val="4DBF56"/>
                </a:solidFill>
              </a:rPr>
              <a:t>//格子对应值的判断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ISWHITE check[row][col] ==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    </a:t>
            </a:r>
            <a:r>
              <a:rPr>
                <a:solidFill>
                  <a:srgbClr val="4DBF56"/>
                </a:solidFill>
              </a:rPr>
              <a:t>//白子对应值的判断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ISBLACK check[row][col] == </a:t>
            </a:r>
            <a:r>
              <a:rPr>
                <a:solidFill>
                  <a:srgbClr val="8B84CF"/>
                </a:solidFill>
              </a:rPr>
              <a:t>1</a:t>
            </a:r>
            <a:r>
              <a:t>     </a:t>
            </a:r>
            <a:r>
              <a:rPr>
                <a:solidFill>
                  <a:srgbClr val="4DBF56"/>
                </a:solidFill>
              </a:rPr>
              <a:t>//黑子对应值的判断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COVERSPACE check[row][col] = </a:t>
            </a:r>
            <a:r>
              <a:rPr>
                <a:solidFill>
                  <a:srgbClr val="8B84CF"/>
                </a:solidFill>
              </a:rPr>
              <a:t>3</a:t>
            </a:r>
            <a:r>
              <a:t>   </a:t>
            </a:r>
            <a:r>
              <a:rPr>
                <a:solidFill>
                  <a:srgbClr val="4DBF56"/>
                </a:solidFill>
              </a:rPr>
              <a:t>//光标覆盖空格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COVERWHITE check[row][col] = -</a:t>
            </a:r>
            <a:r>
              <a:rPr>
                <a:solidFill>
                  <a:srgbClr val="8B84CF"/>
                </a:solidFill>
              </a:rPr>
              <a:t>2</a:t>
            </a:r>
            <a:r>
              <a:t>   </a:t>
            </a:r>
            <a:r>
              <a:rPr>
                <a:solidFill>
                  <a:srgbClr val="4DBF56"/>
                </a:solidFill>
              </a:rPr>
              <a:t>//光标覆盖白子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COVERBLACK check[row][col] = </a:t>
            </a:r>
            <a:r>
              <a:rPr>
                <a:solidFill>
                  <a:srgbClr val="8B84CF"/>
                </a:solidFill>
              </a:rPr>
              <a:t>2</a:t>
            </a:r>
            <a:r>
              <a:t>    </a:t>
            </a:r>
            <a:r>
              <a:rPr>
                <a:solidFill>
                  <a:srgbClr val="4DBF56"/>
                </a:solidFill>
              </a:rPr>
              <a:t>//光标覆盖黑子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ISCOVERSPACE check[row][col] == </a:t>
            </a:r>
            <a:r>
              <a:rPr>
                <a:solidFill>
                  <a:srgbClr val="8B84CF"/>
                </a:solidFill>
              </a:rPr>
              <a:t>3</a:t>
            </a:r>
            <a:r>
              <a:t>    </a:t>
            </a:r>
            <a:r>
              <a:rPr>
                <a:solidFill>
                  <a:srgbClr val="4DBF56"/>
                </a:solidFill>
              </a:rPr>
              <a:t>//光标覆盖空格的判断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ISCOVERWHITE check[row][col] == -</a:t>
            </a:r>
            <a:r>
              <a:rPr>
                <a:solidFill>
                  <a:srgbClr val="8B84CF"/>
                </a:solidFill>
              </a:rPr>
              <a:t>2</a:t>
            </a:r>
            <a:r>
              <a:t>   </a:t>
            </a:r>
            <a:r>
              <a:rPr>
                <a:solidFill>
                  <a:srgbClr val="4DBF56"/>
                </a:solidFill>
              </a:rPr>
              <a:t>//光标覆盖白子的判断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85750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2490">
                <a:solidFill>
                  <a:srgbClr val="D28F5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ISCOVERBLACK check[row][col] == </a:t>
            </a:r>
            <a:r>
              <a:rPr>
                <a:solidFill>
                  <a:srgbClr val="8B84CF"/>
                </a:solidFill>
              </a:rPr>
              <a:t>2</a:t>
            </a:r>
            <a:r>
              <a:t>    </a:t>
            </a:r>
            <a:r>
              <a:rPr>
                <a:solidFill>
                  <a:srgbClr val="4DBF56"/>
                </a:solidFill>
              </a:rPr>
              <a:t>//光标覆盖黑子的判断</a:t>
            </a:r>
            <a:endParaRPr>
              <a:solidFill>
                <a:srgbClr val="4DBF56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77" name="void welcome(void);       //欢迎界面…"/>
          <p:cNvSpPr txBox="1"/>
          <p:nvPr>
            <p:ph type="body" idx="1"/>
          </p:nvPr>
        </p:nvSpPr>
        <p:spPr>
          <a:xfrm>
            <a:off x="406400" y="27622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welcome(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  </a:t>
            </a:r>
            <a:r>
              <a:rPr>
                <a:solidFill>
                  <a:srgbClr val="4DBF56"/>
                </a:solidFill>
              </a:rPr>
              <a:t>//欢迎界面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init_board(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      </a:t>
            </a:r>
            <a:r>
              <a:rPr>
                <a:solidFill>
                  <a:srgbClr val="4DBF56"/>
                </a:solidFill>
              </a:rPr>
              <a:t>//环境构建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print(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        </a:t>
            </a:r>
            <a:r>
              <a:rPr>
                <a:solidFill>
                  <a:srgbClr val="4DBF56"/>
                </a:solidFill>
              </a:rPr>
              <a:t>//棋盘输出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player_computer(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</a:t>
            </a:r>
            <a:r>
              <a:rPr>
                <a:solidFill>
                  <a:srgbClr val="4DBF56"/>
                </a:solidFill>
              </a:rPr>
              <a:t>//人机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player_player(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 </a:t>
            </a:r>
            <a:r>
              <a:rPr>
                <a:solidFill>
                  <a:srgbClr val="4DBF56"/>
                </a:solidFill>
              </a:rPr>
              <a:t>//人人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check_chess(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 </a:t>
            </a:r>
            <a:r>
              <a:rPr>
                <a:solidFill>
                  <a:srgbClr val="4DBF56"/>
                </a:solidFill>
              </a:rPr>
              <a:t>//棋子布局检测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regret(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    </a:t>
            </a:r>
            <a:r>
              <a:rPr>
                <a:solidFill>
                  <a:srgbClr val="4DBF56"/>
                </a:solidFill>
              </a:rPr>
              <a:t>//悔棋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game_over(</a:t>
            </a:r>
            <a:r>
              <a:rPr>
                <a:solidFill>
                  <a:srgbClr val="C2349B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);     </a:t>
            </a:r>
            <a:r>
              <a:t>//游戏结束后的判定输出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delay(</a:t>
            </a:r>
            <a:r>
              <a:rPr>
                <a:solidFill>
                  <a:srgbClr val="C2349B"/>
                </a:solidFill>
              </a:rPr>
              <a:t>double</a:t>
            </a:r>
            <a:r>
              <a:t>);      </a:t>
            </a:r>
            <a:r>
              <a:rPr>
                <a:solidFill>
                  <a:srgbClr val="4DBF56"/>
                </a:solidFill>
              </a:rPr>
              <a:t>//延时函数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go_to_xy(</a:t>
            </a:r>
            <a:r>
              <a:rPr>
                <a:solidFill>
                  <a:srgbClr val="C2349B"/>
                </a:solidFill>
              </a:rPr>
              <a:t>unsigned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C2349B"/>
                </a:solidFill>
              </a:rPr>
              <a:t>unsigned</a:t>
            </a:r>
            <a:r>
              <a:rPr>
                <a:solidFill>
                  <a:srgbClr val="FFFFFF"/>
                </a:solidFill>
              </a:rPr>
              <a:t>);     </a:t>
            </a:r>
            <a:r>
              <a:t>//将输入光标移动到指定位置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ai(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   </a:t>
            </a:r>
            <a:r>
              <a:rPr>
                <a:solidFill>
                  <a:srgbClr val="4DBF56"/>
                </a:solidFill>
              </a:rPr>
              <a:t>//电脑下子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calculate_value(</a:t>
            </a:r>
            <a:r>
              <a:rPr>
                <a:solidFill>
                  <a:srgbClr val="C2349B"/>
                </a:solidFill>
              </a:rPr>
              <a:t>void</a:t>
            </a:r>
            <a:r>
              <a:t>);     </a:t>
            </a:r>
            <a:r>
              <a:rPr>
                <a:solidFill>
                  <a:srgbClr val="4DBF56"/>
                </a:solidFill>
              </a:rPr>
              <a:t>//计算每格的价值</a:t>
            </a:r>
            <a:endParaRPr>
              <a:solidFill>
                <a:srgbClr val="4DBF56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80" name="const char *board[BOARD][BOARD] = {0};        //棋盘格子样式…"/>
          <p:cNvSpPr txBox="1"/>
          <p:nvPr>
            <p:ph type="body" idx="1"/>
          </p:nvPr>
        </p:nvSpPr>
        <p:spPr>
          <a:xfrm>
            <a:off x="406400" y="27622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const</a:t>
            </a:r>
            <a:r>
              <a:t>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 *board[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][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] = {</a:t>
            </a:r>
            <a:r>
              <a:rPr>
                <a:solidFill>
                  <a:srgbClr val="8B84CF"/>
                </a:solidFill>
              </a:rPr>
              <a:t>0</a:t>
            </a:r>
            <a:r>
              <a:t>};        </a:t>
            </a:r>
            <a:r>
              <a:rPr>
                <a:solidFill>
                  <a:srgbClr val="4DBF56"/>
                </a:solidFill>
              </a:rPr>
              <a:t>//棋盘格子样式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check[</a:t>
            </a:r>
            <a:r>
              <a:rPr>
                <a:solidFill>
                  <a:srgbClr val="D28F5A"/>
                </a:solidFill>
              </a:rPr>
              <a:t>LEN</a:t>
            </a:r>
            <a:r>
              <a:t>][</a:t>
            </a:r>
            <a:r>
              <a:rPr>
                <a:solidFill>
                  <a:srgbClr val="D28F5A"/>
                </a:solidFill>
              </a:rPr>
              <a:t>LEN</a:t>
            </a:r>
            <a:r>
              <a:t>] = {</a:t>
            </a:r>
            <a:r>
              <a:rPr>
                <a:solidFill>
                  <a:srgbClr val="8B84CF"/>
                </a:solidFill>
              </a:rPr>
              <a:t>0</a:t>
            </a:r>
            <a:r>
              <a:t>};       </a:t>
            </a:r>
            <a:r>
              <a:rPr>
                <a:solidFill>
                  <a:srgbClr val="4DBF56"/>
                </a:solidFill>
              </a:rPr>
              <a:t>//格子的状态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value[</a:t>
            </a:r>
            <a:r>
              <a:rPr>
                <a:solidFill>
                  <a:srgbClr val="D28F5A"/>
                </a:solidFill>
              </a:rPr>
              <a:t>LEN</a:t>
            </a:r>
            <a:r>
              <a:t>][</a:t>
            </a:r>
            <a:r>
              <a:rPr>
                <a:solidFill>
                  <a:srgbClr val="D28F5A"/>
                </a:solidFill>
              </a:rPr>
              <a:t>LEN</a:t>
            </a:r>
            <a:r>
              <a:t>] = {</a:t>
            </a:r>
            <a:r>
              <a:rPr>
                <a:solidFill>
                  <a:srgbClr val="8B84CF"/>
                </a:solidFill>
              </a:rPr>
              <a:t>0</a:t>
            </a:r>
            <a:r>
              <a:t>};       </a:t>
            </a:r>
            <a:r>
              <a:rPr>
                <a:solidFill>
                  <a:srgbClr val="4DBF56"/>
                </a:solidFill>
              </a:rPr>
              <a:t>//格子的价值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reg[</a:t>
            </a:r>
            <a:r>
              <a:rPr>
                <a:solidFill>
                  <a:srgbClr val="D28F5A"/>
                </a:solidFill>
              </a:rPr>
              <a:t>LEN</a:t>
            </a:r>
            <a:r>
              <a:t> * </a:t>
            </a:r>
            <a:r>
              <a:rPr>
                <a:solidFill>
                  <a:srgbClr val="D28F5A"/>
                </a:solidFill>
              </a:rPr>
              <a:t>LEN</a:t>
            </a:r>
            <a:r>
              <a:t>][</a:t>
            </a:r>
            <a:r>
              <a:rPr>
                <a:solidFill>
                  <a:srgbClr val="8B84CF"/>
                </a:solidFill>
              </a:rPr>
              <a:t>3</a:t>
            </a:r>
            <a:r>
              <a:t>] = {</a:t>
            </a:r>
            <a:r>
              <a:rPr>
                <a:solidFill>
                  <a:srgbClr val="8B84CF"/>
                </a:solidFill>
              </a:rPr>
              <a:t>0</a:t>
            </a:r>
            <a:r>
              <a:t>};         </a:t>
            </a:r>
            <a:r>
              <a:rPr>
                <a:solidFill>
                  <a:srgbClr val="4DBF56"/>
                </a:solidFill>
              </a:rPr>
              <a:t>//悔棋：回合下子记录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turn = -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order =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;        </a:t>
            </a:r>
            <a:r>
              <a:t>//white == -1  black == 1  |   先后手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row =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, col =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, sign;    </a:t>
            </a:r>
            <a:r>
              <a:t>//行列  |  输入记录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count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      </a:t>
            </a:r>
            <a:r>
              <a:rPr>
                <a:solidFill>
                  <a:srgbClr val="4DBF56"/>
                </a:solidFill>
              </a:rPr>
              <a:t>//下子数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const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C2349B"/>
                </a:solidFill>
              </a:rPr>
              <a:t>char</a:t>
            </a:r>
            <a:r>
              <a:rPr>
                <a:solidFill>
                  <a:srgbClr val="FFFFFF"/>
                </a:solidFill>
              </a:rPr>
              <a:t> *BLACK = </a:t>
            </a:r>
            <a:r>
              <a:rPr>
                <a:solidFill>
                  <a:srgbClr val="E44347"/>
                </a:solidFill>
              </a:rPr>
              <a:t>"○"</a:t>
            </a:r>
            <a:r>
              <a:rPr>
                <a:solidFill>
                  <a:srgbClr val="FFFFFF"/>
                </a:solidFill>
              </a:rPr>
              <a:t>, *WHITE = </a:t>
            </a:r>
            <a:r>
              <a:rPr>
                <a:solidFill>
                  <a:srgbClr val="E44347"/>
                </a:solidFill>
              </a:rPr>
              <a:t>"●"</a:t>
            </a:r>
            <a:r>
              <a:rPr>
                <a:solidFill>
                  <a:srgbClr val="FFFFFF"/>
                </a:solidFill>
              </a:rPr>
              <a:t>, *POS = </a:t>
            </a:r>
            <a:r>
              <a:rPr>
                <a:solidFill>
                  <a:srgbClr val="E44347"/>
                </a:solidFill>
              </a:rPr>
              <a:t>"¤"</a:t>
            </a:r>
            <a:r>
              <a:rPr>
                <a:solidFill>
                  <a:srgbClr val="FFFFFF"/>
                </a:solidFill>
              </a:rPr>
              <a:t>;   </a:t>
            </a:r>
            <a:r>
              <a:t>// UTF-8 棋子、棋盘字符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const</a:t>
            </a:r>
            <a:r>
              <a:t>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 *LT = </a:t>
            </a:r>
            <a:r>
              <a:rPr>
                <a:solidFill>
                  <a:srgbClr val="E44347"/>
                </a:solidFill>
              </a:rPr>
              <a:t>"┌"</a:t>
            </a:r>
            <a:r>
              <a:t>, *TOP = </a:t>
            </a:r>
            <a:r>
              <a:rPr>
                <a:solidFill>
                  <a:srgbClr val="E44347"/>
                </a:solidFill>
              </a:rPr>
              <a:t>"┬"</a:t>
            </a:r>
            <a:r>
              <a:t>, *RT = </a:t>
            </a:r>
            <a:r>
              <a:rPr>
                <a:solidFill>
                  <a:srgbClr val="E44347"/>
                </a:solidFill>
              </a:rPr>
              <a:t>"┐"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const</a:t>
            </a:r>
            <a:r>
              <a:t>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 *LEFT = </a:t>
            </a:r>
            <a:r>
              <a:rPr>
                <a:solidFill>
                  <a:srgbClr val="E44347"/>
                </a:solidFill>
              </a:rPr>
              <a:t>"├"</a:t>
            </a:r>
            <a:r>
              <a:t>, *CENTER = </a:t>
            </a:r>
            <a:r>
              <a:rPr>
                <a:solidFill>
                  <a:srgbClr val="E44347"/>
                </a:solidFill>
              </a:rPr>
              <a:t>"┼"</a:t>
            </a:r>
            <a:r>
              <a:t>, *RIGHT = </a:t>
            </a:r>
            <a:r>
              <a:rPr>
                <a:solidFill>
                  <a:srgbClr val="E44347"/>
                </a:solidFill>
              </a:rPr>
              <a:t>"┤"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const</a:t>
            </a:r>
            <a:r>
              <a:t>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 *LF = </a:t>
            </a:r>
            <a:r>
              <a:rPr>
                <a:solidFill>
                  <a:srgbClr val="E44347"/>
                </a:solidFill>
              </a:rPr>
              <a:t>"└"</a:t>
            </a:r>
            <a:r>
              <a:t>, *FOOT = </a:t>
            </a:r>
            <a:r>
              <a:rPr>
                <a:solidFill>
                  <a:srgbClr val="E44347"/>
                </a:solidFill>
              </a:rPr>
              <a:t>"┴"</a:t>
            </a:r>
            <a:r>
              <a:t>, *RF = </a:t>
            </a:r>
            <a:r>
              <a:rPr>
                <a:solidFill>
                  <a:srgbClr val="E44347"/>
                </a:solidFill>
              </a:rPr>
              <a:t>"┘"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95910">
              <a:spcBef>
                <a:spcPts val="0"/>
              </a:spcBef>
              <a:buClrTx/>
              <a:buSzTx/>
              <a:buFontTx/>
              <a:buNone/>
              <a:tabLst>
                <a:tab pos="292100" algn="l"/>
              </a:tabLst>
              <a:defRPr sz="258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const</a:t>
            </a:r>
            <a:r>
              <a:t>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 *SPACE = </a:t>
            </a:r>
            <a:r>
              <a:rPr>
                <a:solidFill>
                  <a:srgbClr val="E44347"/>
                </a:solidFill>
              </a:rPr>
              <a:t>" "</a:t>
            </a:r>
            <a:r>
              <a:t>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83" name="void welcome(){     //游戏开始界面…"/>
          <p:cNvSpPr txBox="1"/>
          <p:nvPr>
            <p:ph type="body" idx="1"/>
          </p:nvPr>
        </p:nvSpPr>
        <p:spPr>
          <a:xfrm>
            <a:off x="157949" y="1502277"/>
            <a:ext cx="12687632" cy="75377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welcome(){     </a:t>
            </a:r>
            <a:r>
              <a:rPr>
                <a:solidFill>
                  <a:srgbClr val="4DBF56"/>
                </a:solidFill>
              </a:rPr>
              <a:t>//游戏开始界面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"╔═══════════════════════════════════════════════════════════════════════╗\n"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                     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 WELCOME TO PLAY     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 %d IN LINE GAME                                           ║\n"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D28F5A"/>
                </a:solidFill>
              </a:rPr>
              <a:t>CHESS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._______________________.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| _____________________ |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| I                   I |          Tips: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| I      Five In      I |             1. Use \'wasd\'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| I     Line Game     I |         or direction keys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| I      For Fun      I |         to control.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| I___________________I |             2. Use \'r\' to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!_______________________!         regret.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._[__________]_.                  3. Use \'`\' to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.___|_______________|___.         quit.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|::: ____             | 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|    ~~~~ [CD-ROM]    | 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!_____________________! 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                     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                     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     Input \'1\' to play with computer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   Input \'2\' to play with your partner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"║                                                                       ║\n"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FFFFFF"/>
              </a:solidFill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"╚═══════════════════════════════════════════════════════════════════════╝\n"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E44347"/>
                </a:solidFill>
              </a:rPr>
              <a:t>"\033[?25l"</a:t>
            </a:r>
            <a:r>
              <a:rPr>
                <a:solidFill>
                  <a:srgbClr val="FFFFFF"/>
                </a:solidFill>
              </a:rPr>
              <a:t>);     </a:t>
            </a:r>
            <a:r>
              <a:t>//隐藏光标 '\033'是'ESC'的八进制表示形式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37795">
              <a:spcBef>
                <a:spcPts val="0"/>
              </a:spcBef>
              <a:buClrTx/>
              <a:buSzTx/>
              <a:buFontTx/>
              <a:buNone/>
              <a:tabLst>
                <a:tab pos="127000" algn="l"/>
              </a:tabLst>
              <a:defRPr sz="176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86" name="void init_board(){    //棋盘构建…"/>
          <p:cNvSpPr txBox="1"/>
          <p:nvPr>
            <p:ph type="body" idx="1"/>
          </p:nvPr>
        </p:nvSpPr>
        <p:spPr>
          <a:xfrm>
            <a:off x="406400" y="2118386"/>
            <a:ext cx="12192000" cy="7396428"/>
          </a:xfrm>
          <a:prstGeom prst="rect">
            <a:avLst/>
          </a:prstGeom>
        </p:spPr>
        <p:txBody>
          <a:bodyPr/>
          <a:lstStyle/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init_board(){    </a:t>
            </a:r>
            <a:r>
              <a:rPr>
                <a:solidFill>
                  <a:srgbClr val="4DBF56"/>
                </a:solidFill>
              </a:rPr>
              <a:t>//棋盘构建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i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; i++)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j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j &lt; 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; j++)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board</a:t>
            </a:r>
            <a:r>
              <a:t>[i][j] = </a:t>
            </a:r>
            <a:r>
              <a:rPr>
                <a:solidFill>
                  <a:srgbClr val="93C96A"/>
                </a:solidFill>
              </a:rPr>
              <a:t>SPACE</a:t>
            </a:r>
            <a:r>
              <a:t>;   </a:t>
            </a:r>
            <a:r>
              <a:rPr>
                <a:solidFill>
                  <a:srgbClr val="4DBF56"/>
                </a:solidFill>
              </a:rPr>
              <a:t>// 先全部赋为空格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//棋盘四个角的搭建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board</a:t>
            </a:r>
            <a:r>
              <a:rPr>
                <a:solidFill>
                  <a:srgbClr val="FFFFFF"/>
                </a:solidFill>
              </a:rPr>
              <a:t>[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][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] = </a:t>
            </a:r>
            <a:r>
              <a:t>LT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board</a:t>
            </a:r>
            <a:r>
              <a:rPr>
                <a:solidFill>
                  <a:srgbClr val="FFFFFF"/>
                </a:solidFill>
              </a:rPr>
              <a:t>[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][</a:t>
            </a:r>
            <a:r>
              <a:rPr>
                <a:solidFill>
                  <a:srgbClr val="D28F5A"/>
                </a:solidFill>
              </a:rPr>
              <a:t>BOARD</a:t>
            </a:r>
            <a:r>
              <a:rPr>
                <a:solidFill>
                  <a:srgbClr val="FFFFFF"/>
                </a:solidFill>
              </a:rPr>
              <a:t> -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] = </a:t>
            </a:r>
            <a:r>
              <a:t>RT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board</a:t>
            </a:r>
            <a:r>
              <a:rPr>
                <a:solidFill>
                  <a:srgbClr val="FFFFFF"/>
                </a:solidFill>
              </a:rPr>
              <a:t>[</a:t>
            </a:r>
            <a:r>
              <a:rPr>
                <a:solidFill>
                  <a:srgbClr val="D28F5A"/>
                </a:solidFill>
              </a:rPr>
              <a:t>BOARD</a:t>
            </a:r>
            <a:r>
              <a:rPr>
                <a:solidFill>
                  <a:srgbClr val="FFFFFF"/>
                </a:solidFill>
              </a:rPr>
              <a:t> -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][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] = </a:t>
            </a:r>
            <a:r>
              <a:t>LF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93C9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board</a:t>
            </a:r>
            <a:r>
              <a:rPr>
                <a:solidFill>
                  <a:srgbClr val="FFFFFF"/>
                </a:solidFill>
              </a:rPr>
              <a:t>[</a:t>
            </a:r>
            <a:r>
              <a:rPr>
                <a:solidFill>
                  <a:srgbClr val="D28F5A"/>
                </a:solidFill>
              </a:rPr>
              <a:t>BOARD</a:t>
            </a:r>
            <a:r>
              <a:rPr>
                <a:solidFill>
                  <a:srgbClr val="FFFFFF"/>
                </a:solidFill>
              </a:rPr>
              <a:t> -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][</a:t>
            </a:r>
            <a:r>
              <a:rPr>
                <a:solidFill>
                  <a:srgbClr val="D28F5A"/>
                </a:solidFill>
              </a:rPr>
              <a:t>BOARD</a:t>
            </a:r>
            <a:r>
              <a:rPr>
                <a:solidFill>
                  <a:srgbClr val="FFFFFF"/>
                </a:solidFill>
              </a:rPr>
              <a:t> -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] = </a:t>
            </a:r>
            <a:r>
              <a:t>RF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i = </a:t>
            </a:r>
            <a:r>
              <a:rPr>
                <a:solidFill>
                  <a:srgbClr val="8B84CF"/>
                </a:solidFill>
              </a:rPr>
              <a:t>2</a:t>
            </a:r>
            <a:r>
              <a:t>; i &lt; 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 - </a:t>
            </a:r>
            <a:r>
              <a:rPr>
                <a:solidFill>
                  <a:srgbClr val="8B84CF"/>
                </a:solidFill>
              </a:rPr>
              <a:t>2</a:t>
            </a:r>
            <a:r>
              <a:t>; i += </a:t>
            </a:r>
            <a:r>
              <a:rPr>
                <a:solidFill>
                  <a:srgbClr val="8B84CF"/>
                </a:solidFill>
              </a:rPr>
              <a:t>2</a:t>
            </a:r>
            <a:r>
              <a:t>){     </a:t>
            </a:r>
            <a:r>
              <a:rPr>
                <a:solidFill>
                  <a:srgbClr val="4DBF56"/>
                </a:solidFill>
              </a:rPr>
              <a:t>//四边搭建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board</a:t>
            </a:r>
            <a:r>
              <a:t>[</a:t>
            </a:r>
            <a:r>
              <a:rPr>
                <a:solidFill>
                  <a:srgbClr val="8B84CF"/>
                </a:solidFill>
              </a:rPr>
              <a:t>0</a:t>
            </a:r>
            <a:r>
              <a:t>][i] = </a:t>
            </a:r>
            <a:r>
              <a:rPr>
                <a:solidFill>
                  <a:srgbClr val="93C96A"/>
                </a:solidFill>
              </a:rPr>
              <a:t>TOP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board</a:t>
            </a:r>
            <a:r>
              <a:t>[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 - </a:t>
            </a:r>
            <a:r>
              <a:rPr>
                <a:solidFill>
                  <a:srgbClr val="8B84CF"/>
                </a:solidFill>
              </a:rPr>
              <a:t>1</a:t>
            </a:r>
            <a:r>
              <a:t>][i] = </a:t>
            </a:r>
            <a:r>
              <a:rPr>
                <a:solidFill>
                  <a:srgbClr val="93C96A"/>
                </a:solidFill>
              </a:rPr>
              <a:t>FOOT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board</a:t>
            </a:r>
            <a:r>
              <a:t>[i][</a:t>
            </a:r>
            <a:r>
              <a:rPr>
                <a:solidFill>
                  <a:srgbClr val="8B84CF"/>
                </a:solidFill>
              </a:rPr>
              <a:t>0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LEFT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3C96A"/>
                </a:solidFill>
              </a:rPr>
              <a:t>board</a:t>
            </a:r>
            <a:r>
              <a:t>[i][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 - </a:t>
            </a:r>
            <a:r>
              <a:rPr>
                <a:solidFill>
                  <a:srgbClr val="8B84CF"/>
                </a:solidFill>
              </a:rPr>
              <a:t>1</a:t>
            </a:r>
            <a:r>
              <a:t>] = </a:t>
            </a:r>
            <a:r>
              <a:rPr>
                <a:solidFill>
                  <a:srgbClr val="93C96A"/>
                </a:solidFill>
              </a:rPr>
              <a:t>RIGHT</a:t>
            </a:r>
            <a:r>
              <a:t>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i = </a:t>
            </a:r>
            <a:r>
              <a:rPr>
                <a:solidFill>
                  <a:srgbClr val="8B84CF"/>
                </a:solidFill>
              </a:rPr>
              <a:t>2</a:t>
            </a:r>
            <a:r>
              <a:t>; i &lt; 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 - </a:t>
            </a:r>
            <a:r>
              <a:rPr>
                <a:solidFill>
                  <a:srgbClr val="8B84CF"/>
                </a:solidFill>
              </a:rPr>
              <a:t>2</a:t>
            </a:r>
            <a:r>
              <a:t>; i += </a:t>
            </a:r>
            <a:r>
              <a:rPr>
                <a:solidFill>
                  <a:srgbClr val="8B84CF"/>
                </a:solidFill>
              </a:rPr>
              <a:t>2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j = </a:t>
            </a:r>
            <a:r>
              <a:rPr>
                <a:solidFill>
                  <a:srgbClr val="8B84CF"/>
                </a:solidFill>
              </a:rPr>
              <a:t>2</a:t>
            </a:r>
            <a:r>
              <a:t>; j &lt; 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 - </a:t>
            </a:r>
            <a:r>
              <a:rPr>
                <a:solidFill>
                  <a:srgbClr val="8B84CF"/>
                </a:solidFill>
              </a:rPr>
              <a:t>2</a:t>
            </a:r>
            <a:r>
              <a:t>;j += </a:t>
            </a:r>
            <a:r>
              <a:rPr>
                <a:solidFill>
                  <a:srgbClr val="8B84CF"/>
                </a:solidFill>
              </a:rPr>
              <a:t>2</a:t>
            </a:r>
            <a:r>
              <a:t>)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93C96A"/>
                </a:solidFill>
              </a:rPr>
              <a:t>board</a:t>
            </a:r>
            <a:r>
              <a:t>[i][j] = </a:t>
            </a:r>
            <a:r>
              <a:rPr>
                <a:solidFill>
                  <a:srgbClr val="93C96A"/>
                </a:solidFill>
              </a:rPr>
              <a:t>CENTER</a:t>
            </a:r>
            <a:r>
              <a:t>;         </a:t>
            </a:r>
            <a:r>
              <a:rPr>
                <a:solidFill>
                  <a:srgbClr val="4DBF56"/>
                </a:solidFill>
              </a:rPr>
              <a:t>//非边角搭建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275590">
              <a:spcBef>
                <a:spcPts val="0"/>
              </a:spcBef>
              <a:buClrTx/>
              <a:buSzTx/>
              <a:buFontTx/>
              <a:buNone/>
              <a:tabLst>
                <a:tab pos="266700" algn="l"/>
              </a:tabLst>
              <a:defRPr sz="2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rminal下实现简单人机五子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r>
              <a:t>terminal下实现简单人机五子棋</a:t>
            </a:r>
          </a:p>
        </p:txBody>
      </p:sp>
      <p:sp>
        <p:nvSpPr>
          <p:cNvPr id="189" name="void print(){       //打印棋盘…"/>
          <p:cNvSpPr txBox="1"/>
          <p:nvPr>
            <p:ph type="body" idx="1"/>
          </p:nvPr>
        </p:nvSpPr>
        <p:spPr>
          <a:xfrm>
            <a:off x="406400" y="1590707"/>
            <a:ext cx="12192000" cy="8451786"/>
          </a:xfrm>
          <a:prstGeom prst="rect">
            <a:avLst/>
          </a:prstGeom>
        </p:spPr>
        <p:txBody>
          <a:bodyPr/>
          <a:lstStyle/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void</a:t>
            </a:r>
            <a:r>
              <a:t> print(){       </a:t>
            </a:r>
            <a:r>
              <a:rPr>
                <a:solidFill>
                  <a:srgbClr val="4DBF56"/>
                </a:solidFill>
              </a:rPr>
              <a:t>//打印棋盘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system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E44347"/>
                </a:solidFill>
              </a:rPr>
              <a:t>"clear"</a:t>
            </a:r>
            <a:r>
              <a:rPr>
                <a:solidFill>
                  <a:srgbClr val="FFFFFF"/>
                </a:solidFill>
              </a:rPr>
              <a:t>);    </a:t>
            </a:r>
            <a:r>
              <a:t>//清除欢迎界面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i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; i++){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for</a:t>
            </a:r>
            <a:r>
              <a:t>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j = </a:t>
            </a:r>
            <a:r>
              <a:rPr>
                <a:solidFill>
                  <a:srgbClr val="8B84CF"/>
                </a:solidFill>
              </a:rPr>
              <a:t>0</a:t>
            </a:r>
            <a:r>
              <a:t>; j &lt; </a:t>
            </a:r>
            <a:r>
              <a:rPr>
                <a:solidFill>
                  <a:srgbClr val="D28F5A"/>
                </a:solidFill>
              </a:rPr>
              <a:t>BOARD</a:t>
            </a:r>
            <a:r>
              <a:t>; j++){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4DBF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((i -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) % </a:t>
            </a:r>
            <a:r>
              <a:rPr>
                <a:solidFill>
                  <a:srgbClr val="8B84CF"/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 ==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 &amp;&amp; (j -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) % </a:t>
            </a:r>
            <a:r>
              <a:rPr>
                <a:solidFill>
                  <a:srgbClr val="8B84CF"/>
                </a:solidFill>
              </a:rPr>
              <a:t>2</a:t>
            </a:r>
            <a:r>
              <a:rPr>
                <a:solidFill>
                  <a:srgbClr val="FFFFFF"/>
                </a:solidFill>
              </a:rPr>
              <a:t> == </a:t>
            </a:r>
            <a:r>
              <a:rPr>
                <a:solidFill>
                  <a:srgbClr val="8B84CF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){   </a:t>
            </a:r>
            <a:r>
              <a:t>//根据格子对应check[][]的值输出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temp = </a:t>
            </a:r>
            <a:r>
              <a:rPr>
                <a:solidFill>
                  <a:srgbClr val="93C96A"/>
                </a:solidFill>
              </a:rPr>
              <a:t>check</a:t>
            </a:r>
            <a:r>
              <a:t>[(i - </a:t>
            </a:r>
            <a:r>
              <a:rPr>
                <a:solidFill>
                  <a:srgbClr val="8B84CF"/>
                </a:solidFill>
              </a:rPr>
              <a:t>1</a:t>
            </a:r>
            <a:r>
              <a:t>) / </a:t>
            </a:r>
            <a:r>
              <a:rPr>
                <a:solidFill>
                  <a:srgbClr val="8B84CF"/>
                </a:solidFill>
              </a:rPr>
              <a:t>2</a:t>
            </a:r>
            <a:r>
              <a:t>][(j - </a:t>
            </a:r>
            <a:r>
              <a:rPr>
                <a:solidFill>
                  <a:srgbClr val="8B84CF"/>
                </a:solidFill>
              </a:rPr>
              <a:t>1</a:t>
            </a:r>
            <a:r>
              <a:t>) / </a:t>
            </a:r>
            <a:r>
              <a:rPr>
                <a:solidFill>
                  <a:srgbClr val="8B84CF"/>
                </a:solidFill>
              </a:rPr>
              <a:t>2</a:t>
            </a:r>
            <a:r>
              <a:t>];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(temp == </a:t>
            </a:r>
            <a:r>
              <a:rPr>
                <a:solidFill>
                  <a:srgbClr val="8B84CF"/>
                </a:solidFill>
              </a:rPr>
              <a:t>0</a:t>
            </a:r>
            <a:r>
              <a:t>)      </a:t>
            </a:r>
            <a:r>
              <a:rPr>
                <a:solidFill>
                  <a:srgbClr val="4DBF56"/>
                </a:solidFill>
              </a:rPr>
              <a:t>//打印空格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  "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(temp == -</a:t>
            </a:r>
            <a:r>
              <a:rPr>
                <a:solidFill>
                  <a:srgbClr val="8B84CF"/>
                </a:solidFill>
              </a:rPr>
              <a:t>1</a:t>
            </a:r>
            <a:r>
              <a:t>)      </a:t>
            </a:r>
            <a:r>
              <a:rPr>
                <a:solidFill>
                  <a:srgbClr val="4DBF56"/>
                </a:solidFill>
              </a:rPr>
              <a:t>//打印白子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(temp == </a:t>
            </a:r>
            <a:r>
              <a:rPr>
                <a:solidFill>
                  <a:srgbClr val="8B84CF"/>
                </a:solidFill>
              </a:rPr>
              <a:t>1</a:t>
            </a:r>
            <a:r>
              <a:t>)      </a:t>
            </a:r>
            <a:r>
              <a:rPr>
                <a:solidFill>
                  <a:srgbClr val="4DBF56"/>
                </a:solidFill>
              </a:rPr>
              <a:t>//打印黑子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       </a:t>
            </a:r>
            <a:r>
              <a:rPr>
                <a:solidFill>
                  <a:srgbClr val="4DBF56"/>
                </a:solidFill>
              </a:rPr>
              <a:t>//打印光标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POS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       </a:t>
            </a:r>
            <a:r>
              <a:rPr>
                <a:solidFill>
                  <a:srgbClr val="4DBF56"/>
                </a:solidFill>
              </a:rPr>
              <a:t>//打印棋盘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t>(</a:t>
            </a:r>
            <a:r>
              <a:rPr>
                <a:solidFill>
                  <a:srgbClr val="E44347"/>
                </a:solidFill>
              </a:rPr>
              <a:t>"%s "</a:t>
            </a:r>
            <a:r>
              <a:t>, </a:t>
            </a:r>
            <a:r>
              <a:rPr>
                <a:solidFill>
                  <a:srgbClr val="93C96A"/>
                </a:solidFill>
              </a:rPr>
              <a:t>board</a:t>
            </a:r>
            <a:r>
              <a:t>[i][j]);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putchar</a:t>
            </a:r>
            <a:r>
              <a:t>(</a:t>
            </a:r>
            <a:r>
              <a:rPr>
                <a:solidFill>
                  <a:srgbClr val="8B84CF"/>
                </a:solidFill>
              </a:rPr>
              <a:t>'\n'</a:t>
            </a:r>
            <a: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(</a:t>
            </a:r>
            <a:r>
              <a:rPr>
                <a:solidFill>
                  <a:srgbClr val="93C96A"/>
                </a:solidFill>
              </a:rPr>
              <a:t>turn</a:t>
            </a:r>
            <a:r>
              <a:t> == </a:t>
            </a:r>
            <a:r>
              <a:rPr>
                <a:solidFill>
                  <a:srgbClr val="8B84CF"/>
                </a:solidFill>
              </a:rPr>
              <a:t>1</a:t>
            </a:r>
            <a:r>
              <a:t>)     </a:t>
            </a:r>
            <a:r>
              <a:rPr>
                <a:solidFill>
                  <a:srgbClr val="4DBF56"/>
                </a:solidFill>
              </a:rPr>
              <a:t>//轮到黑子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%s  Black Turn"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BLACK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else</a:t>
            </a:r>
            <a:r>
              <a:t>       </a:t>
            </a:r>
            <a:r>
              <a:rPr>
                <a:solidFill>
                  <a:srgbClr val="4DBF56"/>
                </a:solidFill>
              </a:rPr>
              <a:t>//轮到白子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%s  White Turn"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WHITE</a:t>
            </a:r>
            <a:r>
              <a:rPr>
                <a:solidFill>
                  <a:srgbClr val="FFFFFF"/>
                </a:solidFill>
              </a:rPr>
              <a:t>);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E443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printf</a:t>
            </a:r>
            <a:r>
              <a:rPr>
                <a:solidFill>
                  <a:srgbClr val="FFFFFF"/>
                </a:solidFill>
              </a:rPr>
              <a:t>(</a:t>
            </a:r>
            <a:r>
              <a:t>"    Pos(%2d,%2d)  Done: %d\n"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row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col</a:t>
            </a:r>
            <a:r>
              <a:rPr>
                <a:solidFill>
                  <a:srgbClr val="FFFFFF"/>
                </a:solidFill>
              </a:rPr>
              <a:t> + </a:t>
            </a:r>
            <a:r>
              <a:rPr>
                <a:solidFill>
                  <a:srgbClr val="8B84C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93C96A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);     </a:t>
            </a:r>
            <a:r>
              <a:rPr>
                <a:solidFill>
                  <a:srgbClr val="4DBF56"/>
                </a:solidFill>
              </a:rPr>
              <a:t>//光标的位置和反悔的次数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44780">
              <a:spcBef>
                <a:spcPts val="0"/>
              </a:spcBef>
              <a:buClrTx/>
              <a:buSzTx/>
              <a:buFontTx/>
              <a:buNone/>
              <a:tabLst>
                <a:tab pos="139700" algn="l"/>
              </a:tabLst>
              <a:defRPr sz="185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14748</Words>
  <Application>WPS 演示</Application>
  <PresentationFormat/>
  <Paragraphs>494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Avenir Next Medium</vt:lpstr>
      <vt:lpstr>Baskerville</vt:lpstr>
      <vt:lpstr>Helvetica</vt:lpstr>
      <vt:lpstr>Avenir Next</vt:lpstr>
      <vt:lpstr>Helvetica Neue</vt:lpstr>
      <vt:lpstr>MLingWaiMedium-SC</vt:lpstr>
      <vt:lpstr>HanziPen SC Bold</vt:lpstr>
      <vt:lpstr>Menlo</vt:lpstr>
      <vt:lpstr>Times</vt:lpstr>
      <vt:lpstr>Segoe Print</vt:lpstr>
      <vt:lpstr>微软雅黑</vt:lpstr>
      <vt:lpstr>Arial Unicode MS</vt:lpstr>
      <vt:lpstr>Times New Roman</vt:lpstr>
      <vt:lpstr>Baskerville</vt:lpstr>
      <vt:lpstr>New_Template7</vt:lpstr>
      <vt:lpstr>1_New_Template7</vt:lpstr>
      <vt:lpstr>2_New_Template7</vt:lpstr>
      <vt:lpstr>terminal下实现简单人机五子棋</vt:lpstr>
      <vt:lpstr>PowerPoint 演示文稿</vt:lpstr>
      <vt:lpstr>基本实现目标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terminal下实现简单人机五子棋</dc:title>
  <dc:creator/>
  <cp:lastModifiedBy>谀墓</cp:lastModifiedBy>
  <cp:revision>4</cp:revision>
  <dcterms:created xsi:type="dcterms:W3CDTF">2018-06-20T10:40:29Z</dcterms:created>
  <dcterms:modified xsi:type="dcterms:W3CDTF">2018-06-20T10:47:21Z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