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72"/>
  </p:notesMasterIdLst>
  <p:sldIdLst>
    <p:sldId id="256" r:id="rId3"/>
    <p:sldId id="257" r:id="rId4"/>
    <p:sldId id="352" r:id="rId5"/>
    <p:sldId id="410" r:id="rId6"/>
    <p:sldId id="353" r:id="rId7"/>
    <p:sldId id="354" r:id="rId8"/>
    <p:sldId id="411" r:id="rId9"/>
    <p:sldId id="412" r:id="rId10"/>
    <p:sldId id="413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358" r:id="rId28"/>
    <p:sldId id="360" r:id="rId29"/>
    <p:sldId id="361" r:id="rId30"/>
    <p:sldId id="362" r:id="rId31"/>
    <p:sldId id="363" r:id="rId32"/>
    <p:sldId id="359" r:id="rId33"/>
    <p:sldId id="364" r:id="rId34"/>
    <p:sldId id="365" r:id="rId35"/>
    <p:sldId id="366" r:id="rId36"/>
    <p:sldId id="367" r:id="rId37"/>
    <p:sldId id="368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39" r:id="rId47"/>
    <p:sldId id="440" r:id="rId48"/>
    <p:sldId id="441" r:id="rId49"/>
    <p:sldId id="442" r:id="rId50"/>
    <p:sldId id="443" r:id="rId51"/>
    <p:sldId id="444" r:id="rId52"/>
    <p:sldId id="445" r:id="rId53"/>
    <p:sldId id="446" r:id="rId54"/>
    <p:sldId id="447" r:id="rId55"/>
    <p:sldId id="448" r:id="rId56"/>
    <p:sldId id="449" r:id="rId57"/>
    <p:sldId id="450" r:id="rId58"/>
    <p:sldId id="451" r:id="rId59"/>
    <p:sldId id="452" r:id="rId60"/>
    <p:sldId id="453" r:id="rId61"/>
    <p:sldId id="454" r:id="rId62"/>
    <p:sldId id="455" r:id="rId63"/>
    <p:sldId id="456" r:id="rId64"/>
    <p:sldId id="457" r:id="rId65"/>
    <p:sldId id="458" r:id="rId66"/>
    <p:sldId id="459" r:id="rId67"/>
    <p:sldId id="460" r:id="rId68"/>
    <p:sldId id="461" r:id="rId69"/>
    <p:sldId id="462" r:id="rId70"/>
    <p:sldId id="278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8" autoAdjust="0"/>
    <p:restoredTop sz="94095" autoAdjust="0"/>
  </p:normalViewPr>
  <p:slideViewPr>
    <p:cSldViewPr>
      <p:cViewPr varScale="1">
        <p:scale>
          <a:sx n="62" d="100"/>
          <a:sy n="62" d="100"/>
        </p:scale>
        <p:origin x="28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A55B-0B0C-48BE-ACB9-8BC4F137FFF3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9746-1040-4D60-8B0E-E2F7B35B4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3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9F092FB-1F71-4105-84D8-B7A4E6DE704E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0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8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48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75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79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60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25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79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50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52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666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03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01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54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14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427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79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00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96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573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529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6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631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0993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62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348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098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437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755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4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38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88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710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057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771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5219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50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43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87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44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9011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45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3961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46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556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47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981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48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678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49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822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903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50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636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51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14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52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872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53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86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54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494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55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372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56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443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57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168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58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935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59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0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6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60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407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61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8606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62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853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63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341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64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15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65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708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66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355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67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770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68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3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47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2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4C4F-1933-4056-9D6F-D9CFBF86E7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1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0C32D-F7C4-447C-B533-4D736ED751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1BAFA-6F0D-4BF7-BB81-43618E04DA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189A-F273-4602-8BE9-44A31E60F2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9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17D3E-3B43-41BA-ADCA-B4ED64BCE6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6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B8D29-41BB-4655-BF2A-D1935EED2B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10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634D3-B6B8-491D-9E80-C19999A08F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31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D3511-83A3-4131-85C9-0C02F85297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67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506E3-B58F-4DB2-82E3-401C421703E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31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2D4E-168F-47A1-92B6-73F05C2A86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8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6111-424A-417D-9F88-DF762E7E31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568A2-D1E4-405C-9465-1D819ACB0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26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5412-7F66-49F7-9C07-15BD43BFE0E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2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0D33-A7E3-476A-87B8-D7FB8AB068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31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3870-48C8-4598-9AA1-2BF2E0A5DD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7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51E37-6350-4DCA-B48D-B348649DE9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9040D-B525-40F3-B8EF-0DDA7FFC00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3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4518-FA78-4F7E-A9B3-A5B5785432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6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EA34-E2FE-4411-8A5F-0DF490E7B8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9923-218C-4592-BBDF-ADE4D169B35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7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C63D0-91DA-4F90-8093-9A69210FDE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2F16C-FA2E-4475-9238-68175B061CD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1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B55E5D9-380B-4DB0-A138-8D29FC4D38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4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944234-1106-4754-8691-5FC22A1DC31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7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oji_hu@z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3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9" Type="http://schemas.openxmlformats.org/officeDocument/2006/relationships/image" Target="../media/image410.png"/><Relationship Id="rId1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8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hyperlink" Target="https://en.wikipedia.org/wiki/Frank_Rosenblatt" TargetMode="External"/><Relationship Id="rId11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15" Type="http://schemas.openxmlformats.org/officeDocument/2006/relationships/image" Target="../media/image12.png"/><Relationship Id="rId10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8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40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7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image" Target="../media/image14.png"/><Relationship Id="rId25" Type="http://schemas.openxmlformats.org/officeDocument/2006/relationships/image" Target="../media/image19.png"/><Relationship Id="rId2" Type="http://schemas.openxmlformats.org/officeDocument/2006/relationships/slideLayout" Target="../slideLayouts/slideLayout14.xml"/><Relationship Id="rId20" Type="http://schemas.openxmlformats.org/officeDocument/2006/relationships/image" Target="../media/image16.png"/><Relationship Id="rId1" Type="http://schemas.openxmlformats.org/officeDocument/2006/relationships/vmlDrawing" Target="../drawings/vmlDrawing2.vml"/><Relationship Id="rId6" Type="http://schemas.openxmlformats.org/officeDocument/2006/relationships/hyperlink" Target="https://en.wikipedia.org/wiki/Frank_Rosenblatt" TargetMode="External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5.png"/><Relationship Id="rId5" Type="http://schemas.openxmlformats.org/officeDocument/2006/relationships/image" Target="../media/image5.wmf"/><Relationship Id="rId15" Type="http://schemas.openxmlformats.org/officeDocument/2006/relationships/image" Target="../media/image110.png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0.bin"/><Relationship Id="rId22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4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2051720" y="2564904"/>
            <a:ext cx="6912768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人</a:t>
            </a:r>
            <a:r>
              <a:rPr lang="zh-CN" altLang="en-US" sz="28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工神经网</a:t>
            </a:r>
            <a:r>
              <a:rPr lang="zh-CN" altLang="en-US" sz="28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络介绍</a:t>
            </a:r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endParaRPr lang="en-US" altLang="zh-CN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black">
          <a:xfrm>
            <a:off x="3347864" y="5013176"/>
            <a:ext cx="4896544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胡浩基</a:t>
            </a:r>
            <a:endParaRPr lang="en-US" altLang="zh-CN" sz="2400" b="1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浙江大</a:t>
            </a:r>
            <a:r>
              <a:rPr lang="zh-CN" altLang="en-US" sz="24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学信息与电子工程学院</a:t>
            </a:r>
            <a:r>
              <a:rPr lang="en-US" altLang="zh-CN" sz="24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hlinkClick r:id="rId3"/>
              </a:rPr>
              <a:t>haoji_hu@zju.edu.cn</a:t>
            </a:r>
            <a:endParaRPr lang="en-US" altLang="zh-CN" sz="2400" b="1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5593"/>
            <a:ext cx="6231993" cy="4673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6583"/>
            <a:ext cx="6159984" cy="461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0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30" y="1849123"/>
            <a:ext cx="6160740" cy="46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73778"/>
            <a:ext cx="6160740" cy="46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34" y="1873778"/>
            <a:ext cx="6088732" cy="45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73778"/>
            <a:ext cx="5996694" cy="449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95475"/>
            <a:ext cx="5999724" cy="449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2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73778"/>
            <a:ext cx="6170646" cy="46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73778"/>
            <a:ext cx="6170646" cy="46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77" y="1841589"/>
            <a:ext cx="6170646" cy="46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27" y="1866189"/>
            <a:ext cx="6207546" cy="46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6" name="Picture 1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92" y="2729236"/>
            <a:ext cx="3528392" cy="223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48" y="3043754"/>
            <a:ext cx="4812123" cy="161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-36512" y="5271591"/>
            <a:ext cx="4176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神经元生理结构示意图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1104" y="52715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神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经元的数学模型示意图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7283" y="1274763"/>
            <a:ext cx="8876800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1943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年，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心理学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家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W.S.McCulloch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和数理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逻辑学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家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W.Pitts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基于神经元的生理特征，建立了单个神经元的数学模型（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MP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模型）。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生物模型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16832"/>
            <a:ext cx="6165010" cy="46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38" y="1857297"/>
            <a:ext cx="6378923" cy="478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6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88" y="1916832"/>
            <a:ext cx="6440373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25" y="1844824"/>
            <a:ext cx="653649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1873778"/>
            <a:ext cx="6642100" cy="49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4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66922"/>
            <a:ext cx="6598311" cy="494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7683" y="1443924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两层神经网络例子：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49" y="1853790"/>
            <a:ext cx="6219825" cy="2562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03648" y="5589701"/>
                <a:ext cx="13420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589701"/>
                <a:ext cx="134203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27808" y="5238330"/>
                <a:ext cx="1331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08" y="5238330"/>
                <a:ext cx="133139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17733" y="5971259"/>
                <a:ext cx="2414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733" y="5971259"/>
                <a:ext cx="2414507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832240" y="5878926"/>
            <a:ext cx="4710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（注意：其中   为非线性函数）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652120" y="5971259"/>
                <a:ext cx="703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971259"/>
                <a:ext cx="703398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27808" y="4517627"/>
                <a:ext cx="27251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08" y="4517627"/>
                <a:ext cx="272510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97369" y="4860017"/>
                <a:ext cx="2746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369" y="4860017"/>
                <a:ext cx="2746393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3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定理：当    为阶跃函数时，三层网络可以模拟任意决策面。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47664" y="1526143"/>
                <a:ext cx="772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526143"/>
                <a:ext cx="77290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138" y="2100675"/>
            <a:ext cx="3143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学习算法：后向传播（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Back 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Propogation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Algorithm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64" y="1895475"/>
            <a:ext cx="6219825" cy="2562225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0277" y="5155406"/>
            <a:ext cx="84827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入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其中  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是标签值（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label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即我们希望改变  和  ，使得标签值  与实际的网络输出值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尽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量接近。     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59632" y="5244801"/>
                <a:ext cx="815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244801"/>
                <a:ext cx="81554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44792" y="5075960"/>
                <a:ext cx="1097095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92" y="5075960"/>
                <a:ext cx="1097095" cy="5852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779912" y="5270113"/>
                <a:ext cx="433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270113"/>
                <a:ext cx="4339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88983" y="5603103"/>
                <a:ext cx="4093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83" y="5603103"/>
                <a:ext cx="4093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75656" y="5610301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610301"/>
                <a:ext cx="36766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635929" y="5612934"/>
                <a:ext cx="433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929" y="5612934"/>
                <a:ext cx="43396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732240" y="5589240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5589240"/>
                <a:ext cx="37138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0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学习算法：后向传播（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Back 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Propogation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Algorithm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64" y="1895475"/>
            <a:ext cx="6219825" cy="2562225"/>
          </a:xfrm>
          <a:prstGeom prst="rect">
            <a:avLst/>
          </a:prstGeom>
        </p:spPr>
      </p:pic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27584" y="4482046"/>
            <a:ext cx="5760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定义目标函数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46389" y="5085184"/>
                <a:ext cx="3920945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389" y="5085184"/>
                <a:ext cx="3920945" cy="394403"/>
              </a:xfrm>
              <a:prstGeom prst="rect">
                <a:avLst/>
              </a:prstGeom>
              <a:blipFill rotWithShape="0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9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5" name="Picture 1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20318"/>
            <a:ext cx="4812123" cy="161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6020" y="501317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神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经元的数学模型示意图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数学模型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713989" y="4004492"/>
                <a:ext cx="414985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989" y="4004492"/>
                <a:ext cx="4149854" cy="8485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5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学习算法：后向传播（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Back 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Propogation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Algorithm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65" y="1895476"/>
            <a:ext cx="4759020" cy="1960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46389" y="4005064"/>
                <a:ext cx="3920945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389" y="4005064"/>
                <a:ext cx="3920945" cy="394403"/>
              </a:xfrm>
              <a:prstGeom prst="rect">
                <a:avLst/>
              </a:prstGeom>
              <a:blipFill rotWithShape="0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99592" y="4399467"/>
            <a:ext cx="76328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优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化算法：最简单的梯度下降法（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Gradient Descent Method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23494" y="5276320"/>
                <a:ext cx="3674531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494" y="5276320"/>
                <a:ext cx="3674531" cy="6190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23494" y="5941192"/>
                <a:ext cx="3568221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494" y="5941192"/>
                <a:ext cx="3568221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8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15616" y="5635948"/>
            <a:ext cx="6912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Picture extracted from Hinton et al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2016.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47" y="2132856"/>
            <a:ext cx="900799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见非线性函数     的选择。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9737" y="2122216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Sigmoid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03806" y="5629649"/>
                <a:ext cx="1789143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06" y="5629649"/>
                <a:ext cx="1789143" cy="617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093419" y="5877665"/>
                <a:ext cx="2629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419" y="5877665"/>
                <a:ext cx="262963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19672" r="-15741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8377" y="2463795"/>
            <a:ext cx="3587280" cy="30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见非线性函数     的选择。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9737" y="2122216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tanh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368" y="2429716"/>
            <a:ext cx="3914799" cy="3129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75656" y="5648832"/>
                <a:ext cx="1905842" cy="630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648832"/>
                <a:ext cx="1905842" cy="6301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06862" y="5867117"/>
                <a:ext cx="2252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)=1−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62" y="5867117"/>
                <a:ext cx="2252155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19672" r="-13821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7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04864"/>
            <a:ext cx="5904656" cy="3248048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95536" y="1567963"/>
            <a:ext cx="30101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于两层的神经网络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4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1520" y="1331476"/>
            <a:ext cx="82089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多层神经网络的优势：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）基本单元简单，多个基本单元可扩展为非常复杂的非线性函数。因此易于构建，同时模型有很强的表达能力。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）训练和测试的计算并行性非常好，有利于在分布式系统上的应用。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）模型构建来源于对人脑的仿生，话题丰富，各种领域的研究人员都有兴趣，都能做贡献。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8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1520" y="1267309"/>
            <a:ext cx="820891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多层神经网络的劣势：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）数学不漂亮，优化算法只能获得局部极值，算法性能与初始值有关。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）不可解释。训练神经网络获得的参数与实际任务的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关联性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非常模糊。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）模型可调整的参数很多 （网络层数、每层神经元个数、非线性函数、学习率、优化方法、终止条件等等），使得训练神经网络变成了一门“艺术”。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）如果要训练相对复杂的网络，需要大量的训练样本。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90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107504" y="130175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训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练建议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1437" y="1340768"/>
            <a:ext cx="842112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）一般情况下，在训练集上的目标函数的平均值（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）会随着训练的深入而不断减小，如果这个指标有增大情况，停下来。有两种情况：第一是采用的模型不够复杂，以致于不能在训练集上完全拟合；第二是已经训练很好了。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）分出一些验证集（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Validation Set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训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练的本质目标是在验证集上获取最大的识别率。因此训练一段时间后，必须在验证集上测试识别率，保存使验证集上识别率最大的模型参数，作为最后结果。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）注意调整学习率（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Learning Rate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如果刚训练几步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就增加，一般来说是学习率太高了；如果每次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变化很小，说明学习率太低。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数设置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0605" y="1431062"/>
            <a:ext cx="776978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随机梯度下降 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Stochastic Gradient Descent, SGD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激活函数选择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训练数据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初始化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b)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的初始化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 Batch normalization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目标函数选择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参数更新策略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训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练建议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随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机梯度下降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528" y="1267310"/>
            <a:ext cx="776978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随机梯度下降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）不用每输入一个样本就去变换参数，而是输入一批样本（叫做一个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BATCH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MINI-BATCH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），求出这些样本的梯度平均值后，根据这个平均值改变参数。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）在神经网络训练中，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BATCH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的样本数大致设置为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50-200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不等。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</a:t>
            </a:r>
            <a:r>
              <a:rPr lang="en-US" altLang="zh-CN" sz="4400" b="1" dirty="0">
                <a:solidFill>
                  <a:prstClr val="white"/>
                </a:solidFill>
                <a:latin typeface="Arial" charset="0"/>
              </a:rPr>
              <a:t>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670050" y="2122488"/>
          <a:ext cx="32861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" name="Equation" r:id="rId4" imgW="177480" imgH="177480" progId="Equation.DSMT4">
                  <p:embed/>
                </p:oleObj>
              </mc:Choice>
              <mc:Fallback>
                <p:oleObj name="Equation" r:id="rId4" imgW="177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122488"/>
                        <a:ext cx="328613" cy="338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274763"/>
            <a:ext cx="79208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1957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hlinkClick r:id="rId6" tooltip="Frank Rosenblatt"/>
              </a:rPr>
              <a:t>Frank Rosenblatt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从纯数学的度重新考察这一模型，指出能够从一些输入输出对     中通过学习算法获得权重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  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2459571" y="2098780"/>
          <a:ext cx="234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"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571" y="2098780"/>
                        <a:ext cx="234950" cy="339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/>
          </p:nvPr>
        </p:nvGraphicFramePr>
        <p:xfrm>
          <a:off x="4985036" y="1682009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" name="Equation" r:id="rId9" imgW="431640" imgH="253800" progId="Equation.DSMT4">
                  <p:embed/>
                </p:oleObj>
              </mc:Choice>
              <mc:Fallback>
                <p:oleObj name="Equation" r:id="rId9" imgW="431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036" y="1682009"/>
                        <a:ext cx="800100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1560" y="2892851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题：给定一些输入输出对      ，其中 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求一个函数，使：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746540"/>
              </p:ext>
            </p:extLst>
          </p:nvPr>
        </p:nvGraphicFramePr>
        <p:xfrm>
          <a:off x="4427984" y="2892851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" name="Equation" r:id="rId11" imgW="431640" imgH="253800" progId="Equation.DSMT4">
                  <p:embed/>
                </p:oleObj>
              </mc:Choice>
              <mc:Fallback>
                <p:oleObj name="Equation" r:id="rId11" imgW="431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892851"/>
                        <a:ext cx="800100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56176" y="2985590"/>
                <a:ext cx="9741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=±1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985590"/>
                <a:ext cx="974113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20286" y="3340011"/>
                <a:ext cx="11484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86" y="3340011"/>
                <a:ext cx="1148469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11560" y="4101193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感知器算法：设定            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从一堆输入输出中自动学习，获得  和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36572" y="4171008"/>
                <a:ext cx="25828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72" y="4171008"/>
                <a:ext cx="2582823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68249" y="4540340"/>
                <a:ext cx="466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49" y="4540340"/>
                <a:ext cx="46621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19872" y="4551599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551599"/>
                <a:ext cx="36766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3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随</a:t>
            </a:r>
            <a:r>
              <a:rPr lang="zh-CN" altLang="en-US" sz="4400" b="1" cap="all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机梯度下降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1628800"/>
            <a:ext cx="68869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option.batch_size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size(train_x,1);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num_batches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m /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k = 1 :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iteration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kk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randperm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(m);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l = 1 :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num_batches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batch_x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((l - 1)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+ 1 : l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), :);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((l - 1)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+ 1 : l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), :);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nn_forward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nn,batch_x,batch_y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nn_backpropagation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nn,batch_y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nn_applygradient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5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随</a:t>
            </a:r>
            <a:r>
              <a:rPr lang="zh-CN" altLang="en-US" sz="4400" b="1" cap="all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机梯度下降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881" y="2940783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nn.cost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(s) = 0.5 / m * sum(sum((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).^2)) + 0.5 *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cost2;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880" y="4460919"/>
            <a:ext cx="7884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nn.depth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{nn.depth-1}'/m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{nn.depth-1} = sum(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nn.depth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},2)/m;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45869" y="2334214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前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向计算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9552" y="3864225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向传播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1772546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m = size(batch_x,2);</a:t>
            </a:r>
          </a:p>
        </p:txBody>
      </p:sp>
    </p:spTree>
    <p:extLst>
      <p:ext uri="{BB962C8B-B14F-4D97-AF65-F5344CB8AC3E}">
        <p14:creationId xmlns:p14="http://schemas.microsoft.com/office/powerpoint/2010/main" val="5787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激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活函数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3" y="1772816"/>
            <a:ext cx="9007533" cy="405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激活函数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见非线性函数     的选择。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9737" y="2122216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Sigmoid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03806" y="5629649"/>
                <a:ext cx="1789143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06" y="5629649"/>
                <a:ext cx="1789143" cy="617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093419" y="5877665"/>
                <a:ext cx="2629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419" y="5877665"/>
                <a:ext cx="262963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19672" r="-15741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8377" y="2463795"/>
            <a:ext cx="3587280" cy="30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激活函数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见非线性函数     的选择。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9737" y="2122216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tanh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368" y="2429716"/>
            <a:ext cx="3914799" cy="3129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75656" y="5648832"/>
                <a:ext cx="1905842" cy="630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648832"/>
                <a:ext cx="1905842" cy="6301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06862" y="5867117"/>
                <a:ext cx="2252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)=1−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62" y="5867117"/>
                <a:ext cx="2252155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19672" r="-13821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4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训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练数据初始化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建议：做均值和方差归一化。。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81" y="1933846"/>
            <a:ext cx="8056791" cy="28000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58" y="5445224"/>
            <a:ext cx="2932115" cy="7920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79912" y="5102604"/>
            <a:ext cx="5112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[U,V] = size(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avgX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mean(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sigma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(avgX,U,1))./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(sigma,U,1);</a:t>
            </a:r>
          </a:p>
        </p:txBody>
      </p:sp>
    </p:spTree>
    <p:extLst>
      <p:ext uri="{BB962C8B-B14F-4D97-AF65-F5344CB8AC3E}">
        <p14:creationId xmlns:p14="http://schemas.microsoft.com/office/powerpoint/2010/main" val="33274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750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（</a:t>
            </a:r>
            <a:r>
              <a:rPr lang="en-US" altLang="zh-CN" sz="4400" b="1" dirty="0" err="1" smtClean="0">
                <a:solidFill>
                  <a:prstClr val="white"/>
                </a:solidFill>
                <a:latin typeface="Arial" charset="0"/>
              </a:rPr>
              <a:t>W,</a:t>
            </a:r>
            <a:r>
              <a:rPr lang="en-US" altLang="zh-CN" sz="4400" b="1" dirty="0" err="1">
                <a:solidFill>
                  <a:prstClr val="white"/>
                </a:solidFill>
                <a:latin typeface="Arial" charset="0"/>
              </a:rPr>
              <a:t>b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）的初始化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37269"/>
            <a:ext cx="2916377" cy="23316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646847"/>
            <a:ext cx="2904398" cy="2322080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691680" y="3861048"/>
            <a:ext cx="15121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Sigmoid 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64088" y="3861047"/>
            <a:ext cx="10801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tanh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67544" y="4651819"/>
            <a:ext cx="848279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梯度消失现象：如果        一开始很大或很小，那么梯度将趋近于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，反向传播后前面与之相关的梯度也趋近于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，导致训练缓慢。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因此，我们要使       一开始在零附近。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47864" y="4725144"/>
                <a:ext cx="115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115095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628370" y="5858008"/>
                <a:ext cx="115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370" y="5858008"/>
                <a:ext cx="115095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0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750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（</a:t>
            </a:r>
            <a:r>
              <a:rPr lang="en-US" altLang="zh-CN" sz="4400" b="1" dirty="0" err="1" smtClean="0">
                <a:solidFill>
                  <a:prstClr val="white"/>
                </a:solidFill>
                <a:latin typeface="Arial" charset="0"/>
              </a:rPr>
              <a:t>W,</a:t>
            </a:r>
            <a:r>
              <a:rPr lang="en-US" altLang="zh-CN" sz="4400" b="1" dirty="0" err="1">
                <a:solidFill>
                  <a:prstClr val="white"/>
                </a:solidFill>
                <a:latin typeface="Arial" charset="0"/>
              </a:rPr>
              <a:t>b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）的初始化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79512" y="1556792"/>
            <a:ext cx="84827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一种比较简单有效的方法是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W,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初始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化从区间          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均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匀随机取值。其中  为（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W,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）所在层的神经元个数。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可以证明，如果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服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从正态分布，均值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，方差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，且各个维度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无关，而（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W,b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的均匀分布，则        是均值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 方差为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的正态分布。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72200" y="3871569"/>
                <a:ext cx="115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71569"/>
                <a:ext cx="115095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164288" y="1484784"/>
                <a:ext cx="136518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/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484784"/>
                <a:ext cx="1365181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87824" y="2411596"/>
                <a:ext cx="377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411596"/>
                <a:ext cx="37792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843808" y="3655157"/>
                <a:ext cx="136518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/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655157"/>
                <a:ext cx="1365181" cy="714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39179" y="5059403"/>
            <a:ext cx="8604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nn.W{k} = 2*rand(height, width)/sqrt(width)-1/sqrt(width);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9770" y="5466757"/>
            <a:ext cx="8044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= 2*rand(height, 1)/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(width)-1/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(width);</a:t>
            </a:r>
          </a:p>
        </p:txBody>
      </p:sp>
    </p:spTree>
    <p:extLst>
      <p:ext uri="{BB962C8B-B14F-4D97-AF65-F5344CB8AC3E}">
        <p14:creationId xmlns:p14="http://schemas.microsoft.com/office/powerpoint/2010/main" val="17222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750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（</a:t>
            </a:r>
            <a:r>
              <a:rPr lang="en-US" altLang="zh-CN" sz="4400" b="1" dirty="0" err="1" smtClean="0">
                <a:solidFill>
                  <a:prstClr val="white"/>
                </a:solidFill>
                <a:latin typeface="Arial" charset="0"/>
              </a:rPr>
              <a:t>W,</a:t>
            </a:r>
            <a:r>
              <a:rPr lang="en-US" altLang="zh-CN" sz="4400" b="1" dirty="0" err="1">
                <a:solidFill>
                  <a:prstClr val="white"/>
                </a:solidFill>
                <a:latin typeface="Arial" charset="0"/>
              </a:rPr>
              <a:t>b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）的初始化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3323" y="1285061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参数初始化是一个热点领域，相关论文包括：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4" y="1844824"/>
            <a:ext cx="9144000" cy="417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97441" y="1267309"/>
            <a:ext cx="83491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atch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normalization accelerating deep network training by reducing internal covariate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shift (2015)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29473" y="2392736"/>
            <a:ext cx="79208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本思想：既然我们希望每一层获得的值都在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附近，从而避免梯度消失现象，那么我们为什么不直接把每一层的值做基于均值和方差的归一化呢？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</a:t>
            </a:r>
            <a:r>
              <a:rPr lang="en-US" altLang="zh-CN" sz="4400" b="1" dirty="0">
                <a:solidFill>
                  <a:prstClr val="white"/>
                </a:solidFill>
                <a:latin typeface="Arial" charset="0"/>
              </a:rPr>
              <a:t>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9959"/>
              </p:ext>
            </p:extLst>
          </p:nvPr>
        </p:nvGraphicFramePr>
        <p:xfrm>
          <a:off x="1670050" y="2122488"/>
          <a:ext cx="32861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" name="Equation" r:id="rId4" imgW="177480" imgH="177480" progId="Equation.DSMT4">
                  <p:embed/>
                </p:oleObj>
              </mc:Choice>
              <mc:Fallback>
                <p:oleObj name="Equation" r:id="rId4" imgW="177480" imgH="177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122488"/>
                        <a:ext cx="328613" cy="338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274763"/>
            <a:ext cx="79208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1957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hlinkClick r:id="rId6" tooltip="Frank Rosenblatt"/>
              </a:rPr>
              <a:t>Frank Rosenblatt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从纯数学的度重新考察这一模型，指出能够从一些输入输出对     中通过学习算法获得权重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  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8051"/>
              </p:ext>
            </p:extLst>
          </p:nvPr>
        </p:nvGraphicFramePr>
        <p:xfrm>
          <a:off x="4059932" y="3378448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" name="Equation" r:id="rId7" imgW="431640" imgH="253800" progId="Equation.DSMT4">
                  <p:embed/>
                </p:oleObj>
              </mc:Choice>
              <mc:Fallback>
                <p:oleObj name="Equation" r:id="rId7" imgW="431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932" y="3378448"/>
                        <a:ext cx="800100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29835"/>
              </p:ext>
            </p:extLst>
          </p:nvPr>
        </p:nvGraphicFramePr>
        <p:xfrm>
          <a:off x="2459571" y="2098780"/>
          <a:ext cx="234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"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571" y="2098780"/>
                        <a:ext cx="234950" cy="339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899592" y="2614613"/>
            <a:ext cx="7488832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感知器算法（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Perceptron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Algorithm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）随机选择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和  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取一个训练样本    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若      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且  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则：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(ii)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     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且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）再取另一个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，回到（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）终止条件：直到所有输入输出对 都不满足（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）中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(ii)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之一，退出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循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环。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137258"/>
              </p:ext>
            </p:extLst>
          </p:nvPr>
        </p:nvGraphicFramePr>
        <p:xfrm>
          <a:off x="2987824" y="3089275"/>
          <a:ext cx="3302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8" name="Equation" r:id="rId11" imgW="177480" imgH="177480" progId="Equation.DSMT4">
                  <p:embed/>
                </p:oleObj>
              </mc:Choice>
              <mc:Fallback>
                <p:oleObj name="Equation" r:id="rId11" imgW="177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089275"/>
                        <a:ext cx="330200" cy="339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199252"/>
              </p:ext>
            </p:extLst>
          </p:nvPr>
        </p:nvGraphicFramePr>
        <p:xfrm>
          <a:off x="3635896" y="3089275"/>
          <a:ext cx="234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9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089275"/>
                        <a:ext cx="234950" cy="339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347227"/>
              </p:ext>
            </p:extLst>
          </p:nvPr>
        </p:nvGraphicFramePr>
        <p:xfrm>
          <a:off x="3286974" y="5191139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" name="Equation" r:id="rId14" imgW="431640" imgH="253800" progId="Equation.DSMT4">
                  <p:embed/>
                </p:oleObj>
              </mc:Choice>
              <mc:Fallback>
                <p:oleObj name="Equation" r:id="rId14" imgW="431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974" y="5191139"/>
                        <a:ext cx="800100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822023" y="3789040"/>
                <a:ext cx="9741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3" y="3789040"/>
                <a:ext cx="974113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076999" y="4197457"/>
                <a:ext cx="1286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W</a:t>
                </a:r>
                <a14:m>
                  <m:oMath xmlns:m="http://schemas.openxmlformats.org/officeDocument/2006/math"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999" y="4197457"/>
                <a:ext cx="1286186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26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657560" y="4175646"/>
                <a:ext cx="12030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560" y="4175646"/>
                <a:ext cx="1203085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Rectangle 1025"/>
              <p:cNvSpPr/>
              <p:nvPr/>
            </p:nvSpPr>
            <p:spPr>
              <a:xfrm>
                <a:off x="4822023" y="4512278"/>
                <a:ext cx="9741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6" name="Rectangle 10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3" y="4512278"/>
                <a:ext cx="974113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Rectangle 1026"/>
              <p:cNvSpPr/>
              <p:nvPr/>
            </p:nvSpPr>
            <p:spPr>
              <a:xfrm>
                <a:off x="3006511" y="4947214"/>
                <a:ext cx="1286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W</a:t>
                </a:r>
                <a14:m>
                  <m:oMath xmlns:m="http://schemas.openxmlformats.org/officeDocument/2006/math"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7" name="Rectangle 10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11" y="4947214"/>
                <a:ext cx="1286186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379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Rectangle 1027"/>
              <p:cNvSpPr/>
              <p:nvPr/>
            </p:nvSpPr>
            <p:spPr>
              <a:xfrm>
                <a:off x="4614993" y="4934973"/>
                <a:ext cx="12030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8" name="Rectangle 10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993" y="4934973"/>
                <a:ext cx="1203085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557076"/>
              </p:ext>
            </p:extLst>
          </p:nvPr>
        </p:nvGraphicFramePr>
        <p:xfrm>
          <a:off x="4985036" y="1682009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1" name="Equation" r:id="rId23" imgW="431640" imgH="253800" progId="Equation.DSMT4">
                  <p:embed/>
                </p:oleObj>
              </mc:Choice>
              <mc:Fallback>
                <p:oleObj name="Equation" r:id="rId23" imgW="431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036" y="1682009"/>
                        <a:ext cx="800100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24123" y="3814077"/>
                <a:ext cx="1580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123" y="3814077"/>
                <a:ext cx="1580561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24123" y="4545048"/>
                <a:ext cx="1580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123" y="4545048"/>
                <a:ext cx="1580561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4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2816"/>
            <a:ext cx="2137323" cy="4863982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19872" y="1988840"/>
            <a:ext cx="52795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每一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Fully Connected Layer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接一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Batch Normalization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4096545"/>
            <a:ext cx="3809190" cy="13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17272" y="1324452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算法流程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" y="1916832"/>
            <a:ext cx="9144000" cy="372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65674" y="1502688"/>
            <a:ext cx="848278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y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{k-1},1,m);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nn.batch_normalization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nn.vecNum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sum(y,2);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{k-1}.^2*(nn.vecNum-1) + (m-1)*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(y,0,2).^2;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nn.vecNum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nn.vecNum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m;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nn.vecNum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{k-1}/(nn.vecNum-1));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(y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{k-1},1,m))./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{k-1}+0.0001*ones(size(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{k-1})),1,m);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nn.Gamma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y+nn.Beta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nn.activaton_function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'sigmoid'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sigmoid(y);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tanh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tanh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1520" y="1117372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前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向计算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6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6432" y="1100795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向传播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098" y="1772816"/>
            <a:ext cx="83798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= ((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{k}'*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{k+1})) .*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.* (1 -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nn.batch_normalization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x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{k-1},1,m);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(x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{k-1},1,m))./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     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}+0.0001*ones(size(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{k-1})),1,m);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temp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{k}.*x;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nn.Gamma_grad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sum(mean(temp,2));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nn.Beta_grad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sum(mean(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{k},2));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nn.Gamma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{k-1}+0.0001),1,m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{k-1}'/m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sum(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{k},2)/m;</a:t>
            </a:r>
          </a:p>
        </p:txBody>
      </p:sp>
    </p:spTree>
    <p:extLst>
      <p:ext uri="{BB962C8B-B14F-4D97-AF65-F5344CB8AC3E}">
        <p14:creationId xmlns:p14="http://schemas.microsoft.com/office/powerpoint/2010/main" val="2849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目标函数选择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536" y="1315005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则项 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Regulation Term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31640" y="1881777"/>
                <a:ext cx="2508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881777"/>
                <a:ext cx="250863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59632" y="2271677"/>
                <a:ext cx="6120680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𝑏𝑎𝑡𝑐h</m:t>
                              </m:r>
                              <m:r>
                                <m:rPr>
                                  <m:lit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nary>
                            <m:naryPr>
                              <m:chr m:val="∑"/>
                              <m:limLoc m:val="subSup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sup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1677"/>
                <a:ext cx="6120680" cy="9840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99592" y="3552448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cost2 = cost2 +  sum(sum(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{k-1}.^2));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9592" y="3886348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nn.cost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(s) = 0.5 / m * sum(sum((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).^2)) + 0.5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* cost2;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608" y="4765242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{k-1}'/m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45869" y="3094810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前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向计算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9552" y="4624821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向传播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3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目标函数选择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3323" y="1240909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果是分类问题，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F(W)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可以采用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SOFTMAX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函数和交叉熵的组合。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14963"/>
            <a:ext cx="2272665" cy="129921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44827" y="2071906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SOFTMAX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170" name="Picture 2" descr="sum_{j=1}^N exp(z_j)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956" y="2940527"/>
            <a:ext cx="1805523" cy="64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24" y="4143336"/>
            <a:ext cx="5128260" cy="1091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01516" y="5297175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交叉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熵（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Cross Entropy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888" y="5792006"/>
            <a:ext cx="33337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目标函数选择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3322" y="1240909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F(W)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SOFTMAX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函数和交叉熵的组合，那么求导将会有非常简单的形式：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99" y="2132856"/>
            <a:ext cx="1290320" cy="5568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16144" y="3212976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nn.objective_function,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'Cross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 Entropy'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nn.cost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 = -0.5*sum(sum(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.*log(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{k})))/m + 0.5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* cost2;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575" y="4581128"/>
            <a:ext cx="78488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y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{nn.depth-1},1,m);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nn.depth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nn.depth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CN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67544" y="2720531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前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向计算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6144" y="4092433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向传播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3322" y="1425575"/>
            <a:ext cx="8421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）常规的更新 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Vanilla Stochastic Gradient Descent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4" y="2028969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2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9512" y="1412776"/>
            <a:ext cx="8421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SGD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的问题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W,b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的每一个分量获得的梯度绝对值有大有小，一些情况下，将会迫使优化路径变成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形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状。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" y="2924944"/>
            <a:ext cx="9144000" cy="19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9512" y="1412776"/>
            <a:ext cx="8421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SGD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的问题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SGD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求梯度的策略过于随机，由于上一次和下一次用的是完全不同的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BATCH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据，将会出现优化的方向随机的情况。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050345"/>
            <a:ext cx="3960440" cy="2129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780928"/>
            <a:ext cx="303201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5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决各个方向梯度不一致的方法：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AdaGrad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56" y="2276872"/>
            <a:ext cx="7662052" cy="395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9512" y="1597442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决各个方向梯度不一致的方法：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AdaGrad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59" y="2636912"/>
            <a:ext cx="82809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nn.optimization_method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AdaGrad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</a:p>
          <a:p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{k})+0.001);</a:t>
            </a:r>
          </a:p>
          <a:p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{k})+0.001);</a:t>
            </a:r>
          </a:p>
        </p:txBody>
      </p:sp>
    </p:spTree>
    <p:extLst>
      <p:ext uri="{BB962C8B-B14F-4D97-AF65-F5344CB8AC3E}">
        <p14:creationId xmlns:p14="http://schemas.microsoft.com/office/powerpoint/2010/main" val="39592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决各个方向梯度不一致的方法：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RMSProp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98037"/>
            <a:ext cx="7682046" cy="39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决梯度随机性问题：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Momentum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560100"/>
            <a:ext cx="2258032" cy="1013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1" y="2636912"/>
            <a:ext cx="760846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决梯度随机性问题：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Momentum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2276872"/>
            <a:ext cx="8388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nn.optimization_method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'Momentum'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nn.vW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0.5*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nn.vb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0.5*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%rho = 0.5;</a:t>
            </a:r>
          </a:p>
        </p:txBody>
      </p:sp>
    </p:spTree>
    <p:extLst>
      <p:ext uri="{BB962C8B-B14F-4D97-AF65-F5344CB8AC3E}">
        <p14:creationId xmlns:p14="http://schemas.microsoft.com/office/powerpoint/2010/main" val="2871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152112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时两个问题：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Adam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624728"/>
            <a:ext cx="6422867" cy="499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152112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时两个问题：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Adam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983109"/>
            <a:ext cx="81906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nn.optimization_method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'Adam</a:t>
            </a:r>
            <a:r>
              <a:rPr lang="en-US" altLang="zh-CN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nn.sW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nn.sb{k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0.9*nn.sb{k} + 0.1*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0.999*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+ 0.001*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0.999*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+ 0.001*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- 10*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(1000*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{k}+0.00001);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- 10*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*nn.sb{k}./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(1000*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{k}+0.00001); 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%rho1 = 0.9, rho2 = 0.999, delta = 0.00001</a:t>
            </a:r>
          </a:p>
        </p:txBody>
      </p:sp>
    </p:spTree>
    <p:extLst>
      <p:ext uri="{BB962C8B-B14F-4D97-AF65-F5344CB8AC3E}">
        <p14:creationId xmlns:p14="http://schemas.microsoft.com/office/powerpoint/2010/main" val="26321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解决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RMSProp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7" y="2348880"/>
            <a:ext cx="79890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nn.optimization_method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RMSProp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{k})+0.001);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{k})+0.001);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%rho = 0.9</a:t>
            </a:r>
          </a:p>
        </p:txBody>
      </p:sp>
    </p:spTree>
    <p:extLst>
      <p:ext uri="{BB962C8B-B14F-4D97-AF65-F5344CB8AC3E}">
        <p14:creationId xmlns:p14="http://schemas.microsoft.com/office/powerpoint/2010/main" val="21210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107504" y="130175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训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练建议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22502" y="1628800"/>
            <a:ext cx="809899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Batch Normalization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较好用，用了这个后，对学习率、参数更新策略等不敏感。建议如果用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Batch Normalization,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更新策略用最简单的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SGD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即可，我的经验是加上其他反而不好。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）如果不用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Batch Normalization,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我的经验是，合理变换其他参数组合，也可以达到目的。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于梯度累积效应，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AdaGrad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RMSProp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 Adam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三种更新策略到了训练的后期会很慢，可以采用提高学习率的策略来补偿这一效应。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842" name="TextBox 6"/>
          <p:cNvSpPr txBox="1">
            <a:spLocks noChangeArrowheads="1"/>
          </p:cNvSpPr>
          <p:nvPr/>
        </p:nvSpPr>
        <p:spPr bwMode="auto">
          <a:xfrm>
            <a:off x="1619672" y="2492896"/>
            <a:ext cx="65527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Thank you and comments are welcomed</a:t>
            </a:r>
          </a:p>
        </p:txBody>
      </p:sp>
    </p:spTree>
    <p:extLst>
      <p:ext uri="{BB962C8B-B14F-4D97-AF65-F5344CB8AC3E}">
        <p14:creationId xmlns:p14="http://schemas.microsoft.com/office/powerpoint/2010/main" val="18663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633670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73778"/>
            <a:ext cx="633670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412113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感知器算法演示：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5593"/>
            <a:ext cx="6231993" cy="4673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1844824"/>
            <a:ext cx="6231993" cy="46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8054</TotalTime>
  <Words>3814</Words>
  <Application>Microsoft Office PowerPoint</Application>
  <PresentationFormat>On-screen Show (4:3)</PresentationFormat>
  <Paragraphs>445</Paragraphs>
  <Slides>69</Slides>
  <Notes>68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2" baseType="lpstr">
      <vt:lpstr>Arial Unicode MS</vt:lpstr>
      <vt:lpstr>华文楷体</vt:lpstr>
      <vt:lpstr>宋体</vt:lpstr>
      <vt:lpstr>黑体</vt:lpstr>
      <vt:lpstr>Arial</vt:lpstr>
      <vt:lpstr>Calibri</vt:lpstr>
      <vt:lpstr>Cambria Math</vt:lpstr>
      <vt:lpstr>Courier New</vt:lpstr>
      <vt:lpstr>Times New Roman</vt:lpstr>
      <vt:lpstr>Wingdings</vt:lpstr>
      <vt:lpstr>蝴蝶飞</vt:lpstr>
      <vt:lpstr>1_蝴蝶飞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Haoji Hu</dc:creator>
  <cp:lastModifiedBy>Haoji Hu</cp:lastModifiedBy>
  <cp:revision>618</cp:revision>
  <dcterms:modified xsi:type="dcterms:W3CDTF">2017-10-12T20:17:29Z</dcterms:modified>
</cp:coreProperties>
</file>