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463" r:id="rId5"/>
    <p:sldId id="468" r:id="rId6"/>
    <p:sldId id="469" r:id="rId7"/>
    <p:sldId id="471" r:id="rId8"/>
    <p:sldId id="466" r:id="rId9"/>
    <p:sldId id="472" r:id="rId10"/>
    <p:sldId id="465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5" r:id="rId28"/>
    <p:sldId id="496" r:id="rId29"/>
    <p:sldId id="490" r:id="rId30"/>
    <p:sldId id="491" r:id="rId31"/>
    <p:sldId id="492" r:id="rId32"/>
    <p:sldId id="493" r:id="rId33"/>
    <p:sldId id="27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095" autoAdjust="0"/>
  </p:normalViewPr>
  <p:slideViewPr>
    <p:cSldViewPr>
      <p:cViewPr varScale="1">
        <p:scale>
          <a:sx n="62" d="100"/>
          <a:sy n="62" d="100"/>
        </p:scale>
        <p:origin x="2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0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73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6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42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2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0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1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78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57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60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7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0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9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2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60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78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83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1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16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2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3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21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01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0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5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6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2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3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oji_hu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3.577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691276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循</a:t>
            </a:r>
            <a:r>
              <a:rPr lang="zh-CN" altLang="en-US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环神经网络（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LSTM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胡浩基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hlinkClick r:id="rId3"/>
              </a:rPr>
              <a:t>haoji_hu@zju.edu.cn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做文本生成：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693273"/>
            <a:ext cx="5976383" cy="4758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6" y="3861048"/>
            <a:ext cx="2414693" cy="24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做文本生成：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693273"/>
            <a:ext cx="5976383" cy="4758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6" y="3861048"/>
            <a:ext cx="2414693" cy="24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做文本生成：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6" y="3861048"/>
            <a:ext cx="2414693" cy="2477927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2394142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测试阶段：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267310"/>
            <a:ext cx="4872212" cy="54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做文本生成：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56" y="1724832"/>
            <a:ext cx="7096112" cy="4309260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46872" y="6061938"/>
            <a:ext cx="427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训练样本：莎士比亚文本</a:t>
            </a:r>
          </a:p>
        </p:txBody>
      </p:sp>
    </p:spTree>
    <p:extLst>
      <p:ext uri="{BB962C8B-B14F-4D97-AF65-F5344CB8AC3E}">
        <p14:creationId xmlns:p14="http://schemas.microsoft.com/office/powerpoint/2010/main" val="8363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做文本生成：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93273"/>
            <a:ext cx="7977478" cy="49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做文本生成：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74665" y="1733368"/>
            <a:ext cx="427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训练样本：中国古诗集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268951"/>
            <a:ext cx="748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首春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寒随穷律变，春逐鸟声开。初风飘带柳，晚雪间花梅。碧林青旧竹，绿沼翠新苔。芝田初雁去，绮树巧莺来</a:t>
            </a:r>
            <a:r>
              <a:rPr lang="zh-CN" altLang="zh-CN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初晴落景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晚霞聊自怡，初晴弥可喜。日晃百花色，风动千林翠。池鱼跃不同，园鸟声还异。寄言博通者，知予物外志</a:t>
            </a:r>
            <a:r>
              <a:rPr lang="zh-CN" altLang="zh-CN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初夏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一朝春夏改，隔夜鸟花迁。阴阳深浅叶，晓夕重轻烟。哢莺犹响殿，横丝正网天。珮高兰影接，绶细草纹连。碧鳞惊棹侧，玄燕舞檐前。何必汾阳处，始复有山泉</a:t>
            </a:r>
            <a:r>
              <a:rPr lang="zh-CN" altLang="zh-CN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度秋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夏律昨留灰，秋箭今移晷。峨嵋岫初出，洞庭波渐起。桂白发幽岩，菊黄开灞涘。运流方可叹，含毫属微理。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altLang="zh-CN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做文本生成：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572" y="1964201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门前车马喧，时闻犬吠唱。向来谢公相，此生自引领。</a:t>
            </a:r>
            <a:endParaRPr lang="en-US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buAutoNum type="arabicPeriod"/>
            </a:pPr>
            <a:endParaRPr lang="en-US" altLang="zh-CN" kern="1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kern="100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lang="zh-CN" altLang="en-US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涯已做平原客，不及当年有古人。关塞门前谁可见，白云亭上倍凄凉。</a:t>
            </a:r>
            <a:endParaRPr lang="en-US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kern="1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风霜初一夜，地暖不生烟。印出泥中火，晴天月白明。</a:t>
            </a:r>
            <a:endParaRPr lang="en-US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kern="1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 kern="1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谁能牧儿女，邯郸亦无求。新诗初入讽，往事愧不磨。</a:t>
            </a:r>
            <a:endParaRPr lang="en-US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altLang="zh-CN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8594882" cy="3672408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355" y="5589240"/>
            <a:ext cx="73448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输入：图像；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输出：描述性文字</a:t>
            </a:r>
          </a:p>
        </p:txBody>
      </p:sp>
    </p:spTree>
    <p:extLst>
      <p:ext uri="{BB962C8B-B14F-4D97-AF65-F5344CB8AC3E}">
        <p14:creationId xmlns:p14="http://schemas.microsoft.com/office/powerpoint/2010/main" val="13833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11663"/>
            <a:ext cx="6822239" cy="3823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9594" y="5805264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2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94" y="1684239"/>
            <a:ext cx="7788969" cy="42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7683" y="1403772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循环神经网络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(Recurrent Neural Network, RNN): 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时刻的状态，与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时刻的状态和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时刻的输入有关。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2351824"/>
            <a:ext cx="1656184" cy="3212038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 bwMode="auto">
          <a:xfrm>
            <a:off x="144462" y="7731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445529" y="3573016"/>
                <a:ext cx="6279057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时刻的状态，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时刻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的输入。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请注意：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无关。</a:t>
                </a:r>
                <a:endPara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思考题：请证明若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为三层神经网络，且状态数有限， 则</a:t>
                </a: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RNN</a:t>
                </a: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可以模拟</a:t>
                </a: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GMM-HMM</a:t>
                </a: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529" y="3573016"/>
                <a:ext cx="6279057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456" t="-2375" b="-55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98496"/>
            <a:ext cx="6192688" cy="43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45811"/>
            <a:ext cx="6138586" cy="42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0" y="1693273"/>
            <a:ext cx="6328313" cy="43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9935"/>
            <a:ext cx="6552728" cy="43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3" y="1672738"/>
            <a:ext cx="8811825" cy="3988510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996601" y="5661248"/>
            <a:ext cx="3222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描述不准确的例子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8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1584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多层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693273"/>
            <a:ext cx="4331171" cy="4962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41" y="4797152"/>
            <a:ext cx="329207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248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VANILLA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的训练问题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7584" y="4839701"/>
            <a:ext cx="80573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Bengio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et al.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Learning long-term dependencies with gradient descent is difficult. IEEE Transactions on Neural Networks, 1994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Pascanu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et al, On the difficulty of training recurrent neural networks.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72816"/>
            <a:ext cx="836471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248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VANILLA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的训练问题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7584" y="4839701"/>
            <a:ext cx="80573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Bengio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et al.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Learning long-term dependencies with gradient descent is difficult. IEEE Transactions on Neural Networks, 1994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Pascanu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et al, On the difficulty of training recurrent neural networks.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61" y="1824603"/>
            <a:ext cx="8888039" cy="1770943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7584" y="3703759"/>
            <a:ext cx="799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训练中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获得的梯度，将是矩阵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的部分被乘了很多次，将会导致梯度暴涨或梯度消失。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7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98470" y="1267310"/>
            <a:ext cx="79639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Term Memory (LSTM):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中的一种，增加了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中单元的复杂度，使模型更复杂，增加系统表现力。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4944"/>
            <a:ext cx="6926378" cy="29487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8679" y="5997703"/>
            <a:ext cx="8204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Hochreiter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Schmidhuber</a:t>
            </a:r>
            <a:r>
              <a:rPr lang="en-US" altLang="zh-CN" dirty="0" smtClean="0"/>
              <a:t>, Long Short Term Memory, Neural Computation, 1997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5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1764" y="1267310"/>
            <a:ext cx="7963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Term Memory (LSTM)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05593"/>
            <a:ext cx="4286966" cy="449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0" y="2636912"/>
            <a:ext cx="4529458" cy="28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24341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Vanilla RNN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144462" y="7731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2" y="2060848"/>
            <a:ext cx="7851461" cy="35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1764" y="1267310"/>
            <a:ext cx="7963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Term Memory (LSTM)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6" y="2024031"/>
            <a:ext cx="8937388" cy="36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3568" y="4509120"/>
            <a:ext cx="79639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VANILLA 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的误差反向传播更方便和直接，梯度更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不存在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中的暴涨或消失现象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建议涉及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相关的变种。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1979549"/>
            <a:ext cx="8730541" cy="2232248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4164" y="1419710"/>
            <a:ext cx="7963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30756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Thank you and comments are welcomed</a:t>
            </a:r>
          </a:p>
        </p:txBody>
      </p:sp>
    </p:spTree>
    <p:extLst>
      <p:ext uri="{BB962C8B-B14F-4D97-AF65-F5344CB8AC3E}">
        <p14:creationId xmlns:p14="http://schemas.microsoft.com/office/powerpoint/2010/main" val="1866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入与输出多对多：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24603"/>
            <a:ext cx="7776864" cy="4182275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1540" y="6093296"/>
            <a:ext cx="6156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典型应用：大词汇连续语音识别、机器翻译</a:t>
            </a:r>
          </a:p>
        </p:txBody>
      </p:sp>
    </p:spTree>
    <p:extLst>
      <p:ext uri="{BB962C8B-B14F-4D97-AF65-F5344CB8AC3E}">
        <p14:creationId xmlns:p14="http://schemas.microsoft.com/office/powerpoint/2010/main" val="40310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入与输出多对一：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1539" y="6093296"/>
            <a:ext cx="7827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典型应用：动作识别、行为识别、单词量有限的语音识别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874682"/>
            <a:ext cx="8486573" cy="41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入与输出一对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1539" y="6093296"/>
            <a:ext cx="7827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典型应用：文本生成、图像文字标注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47" y="1735088"/>
            <a:ext cx="8684306" cy="42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6768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的训练： 可以将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沿时间轴展开，如下：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847260"/>
            <a:ext cx="8111729" cy="374198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80348" y="5739463"/>
            <a:ext cx="81961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前向计算后，将每一个时刻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LOSS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加到一起作为总的目标函数，逐级求导。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7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5366" y="1267310"/>
            <a:ext cx="83529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的训练：由于所有数据都求导不现实，所以实际中采用的是将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截断有限步，实际中只求有限步的导数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46313"/>
            <a:ext cx="6336704" cy="40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2664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做语音识别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9512" y="5108824"/>
            <a:ext cx="88569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输入特征向量，输出对应的文字。用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Triphone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的识别，在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TIMIT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数据集上获得了比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DNN-HMM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更高的识别率。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6021288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A. Graves</a:t>
            </a:r>
            <a:r>
              <a:rPr lang="en-US" altLang="zh-CN" dirty="0">
                <a:latin typeface="NimbusRomNo9L-ReguItal"/>
              </a:rPr>
              <a:t>, </a:t>
            </a:r>
            <a:r>
              <a:rPr lang="en-US" altLang="zh-CN" dirty="0" smtClean="0">
                <a:latin typeface="NimbusRomNo9L-ReguItal"/>
              </a:rPr>
              <a:t>A. Mohamed </a:t>
            </a:r>
            <a:r>
              <a:rPr lang="en-US" altLang="zh-CN" dirty="0">
                <a:latin typeface="NimbusRomNo9L-ReguItal"/>
              </a:rPr>
              <a:t>and </a:t>
            </a:r>
            <a:r>
              <a:rPr lang="en-US" altLang="zh-CN" dirty="0" smtClean="0">
                <a:latin typeface="NimbusRomNo9L-ReguItal"/>
              </a:rPr>
              <a:t>G. Hinton, Speech Recognition with Deep Recurrent Neural Networks, </a:t>
            </a:r>
            <a:r>
              <a:rPr lang="en-US" altLang="zh-CN" dirty="0">
                <a:hlinkClick r:id="rId3"/>
              </a:rPr>
              <a:t>arXiv:1303.5778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693273"/>
            <a:ext cx="6553000" cy="3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1349</Words>
  <Application>Microsoft Office PowerPoint</Application>
  <PresentationFormat>On-screen Show (4:3)</PresentationFormat>
  <Paragraphs>158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 Unicode MS</vt:lpstr>
      <vt:lpstr>NimbusRomNo9L-ReguItal</vt:lpstr>
      <vt:lpstr>华文楷体</vt:lpstr>
      <vt:lpstr>宋体</vt:lpstr>
      <vt:lpstr>黑体</vt:lpstr>
      <vt:lpstr>Arial</vt:lpstr>
      <vt:lpstr>Calibri</vt:lpstr>
      <vt:lpstr>Cambria Math</vt:lpstr>
      <vt:lpstr>Courier New</vt:lpstr>
      <vt:lpstr>Times New Roman</vt:lpstr>
      <vt:lpstr>蝴蝶飞</vt:lpstr>
      <vt:lpstr>1_蝴蝶飞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Haoji Hu</cp:lastModifiedBy>
  <cp:revision>671</cp:revision>
  <dcterms:modified xsi:type="dcterms:W3CDTF">2017-11-09T23:36:36Z</dcterms:modified>
</cp:coreProperties>
</file>